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399" r:id="rId2"/>
    <p:sldId id="460" r:id="rId3"/>
    <p:sldId id="466" r:id="rId4"/>
    <p:sldId id="467" r:id="rId5"/>
    <p:sldId id="441" r:id="rId6"/>
    <p:sldId id="442" r:id="rId7"/>
    <p:sldId id="470" r:id="rId8"/>
    <p:sldId id="471" r:id="rId9"/>
    <p:sldId id="472" r:id="rId10"/>
    <p:sldId id="473" r:id="rId11"/>
    <p:sldId id="474" r:id="rId12"/>
    <p:sldId id="451" r:id="rId13"/>
    <p:sldId id="485" r:id="rId14"/>
    <p:sldId id="484" r:id="rId15"/>
    <p:sldId id="487" r:id="rId16"/>
    <p:sldId id="486" r:id="rId17"/>
    <p:sldId id="394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97" autoAdjust="0"/>
    <p:restoredTop sz="94660"/>
  </p:normalViewPr>
  <p:slideViewPr>
    <p:cSldViewPr snapToGrid="0">
      <p:cViewPr varScale="1">
        <p:scale>
          <a:sx n="79" d="100"/>
          <a:sy n="79" d="100"/>
        </p:scale>
        <p:origin x="22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CCC585-B8E4-42EC-BD01-2F33E61B8D5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2D86DD5-CB1F-4C2A-8CB0-DFB0212D891B}">
      <dgm:prSet custT="1"/>
      <dgm:spPr>
        <a:ln w="28575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การส่งเสริม ป้องกัน รักษาด้วยการแพทย์ผสมผสาน</a:t>
          </a:r>
        </a:p>
      </dgm:t>
    </dgm:pt>
    <dgm:pt modelId="{2322D13D-7C04-4912-A445-4DEE5D7EA501}" type="parTrans" cxnId="{6210B8D0-2619-4C6C-9A83-CED007594FEA}">
      <dgm:prSet/>
      <dgm:spPr/>
      <dgm:t>
        <a:bodyPr/>
        <a:lstStyle/>
        <a:p>
          <a:endParaRPr lang="th-TH"/>
        </a:p>
      </dgm:t>
    </dgm:pt>
    <dgm:pt modelId="{116C1EC6-2D3D-4F8B-BC78-B0708093CEC2}" type="sibTrans" cxnId="{6210B8D0-2619-4C6C-9A83-CED007594FEA}">
      <dgm:prSet/>
      <dgm:spPr/>
      <dgm:t>
        <a:bodyPr/>
        <a:lstStyle/>
        <a:p>
          <a:endParaRPr lang="th-TH"/>
        </a:p>
      </dgm:t>
    </dgm:pt>
    <dgm:pt modelId="{4F2FF535-D097-4993-855A-673581B8349C}">
      <dgm:prSet custT="1"/>
      <dgm:spPr>
        <a:ln w="28575">
          <a:solidFill>
            <a:srgbClr val="2D10DE"/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--ระบบ </a:t>
          </a:r>
          <a:r>
            <a:rPr lang="en-US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Fast track </a:t>
          </a:r>
        </a:p>
      </dgm:t>
    </dgm:pt>
    <dgm:pt modelId="{0C1B02A6-6F70-44E7-8B5E-98677E7DC9FA}" type="parTrans" cxnId="{F8855025-DCE7-43D4-94CD-1E6BA8D652AA}">
      <dgm:prSet/>
      <dgm:spPr/>
      <dgm:t>
        <a:bodyPr/>
        <a:lstStyle/>
        <a:p>
          <a:endParaRPr lang="th-TH"/>
        </a:p>
      </dgm:t>
    </dgm:pt>
    <dgm:pt modelId="{60B3FDA7-D5C5-45C2-8BB2-595E3673915C}" type="sibTrans" cxnId="{F8855025-DCE7-43D4-94CD-1E6BA8D652AA}">
      <dgm:prSet/>
      <dgm:spPr/>
      <dgm:t>
        <a:bodyPr/>
        <a:lstStyle/>
        <a:p>
          <a:endParaRPr lang="th-TH"/>
        </a:p>
      </dgm:t>
    </dgm:pt>
    <dgm:pt modelId="{647538AE-EE4D-463E-B02F-20D87087983F}">
      <dgm:prSet custT="1"/>
      <dgm:spPr>
        <a:ln w="28575">
          <a:solidFill>
            <a:srgbClr val="C00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20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การรักษาภาวะวิกฤติ</a:t>
          </a:r>
        </a:p>
      </dgm:t>
    </dgm:pt>
    <dgm:pt modelId="{E422F5EE-A905-4462-9004-C5F4B51D78E2}" type="parTrans" cxnId="{132BC019-53D0-454E-A60C-CFC23AD5FA55}">
      <dgm:prSet/>
      <dgm:spPr/>
      <dgm:t>
        <a:bodyPr/>
        <a:lstStyle/>
        <a:p>
          <a:endParaRPr lang="th-TH"/>
        </a:p>
      </dgm:t>
    </dgm:pt>
    <dgm:pt modelId="{5C08954F-BA33-4EAC-B697-7BB1F0FE1E39}" type="sibTrans" cxnId="{132BC019-53D0-454E-A60C-CFC23AD5FA55}">
      <dgm:prSet/>
      <dgm:spPr/>
      <dgm:t>
        <a:bodyPr/>
        <a:lstStyle/>
        <a:p>
          <a:endParaRPr lang="th-TH"/>
        </a:p>
      </dgm:t>
    </dgm:pt>
    <dgm:pt modelId="{3F0E6DEC-D86B-47C1-8FC9-B3C6753302E8}">
      <dgm:prSet custT="1"/>
      <dgm:spPr>
        <a:ln w="28575">
          <a:solidFill>
            <a:srgbClr val="FFC000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การจัดการสุขภาวะ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th-TH" sz="1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การแพทย์ผสมผสาน</a:t>
          </a:r>
        </a:p>
      </dgm:t>
    </dgm:pt>
    <dgm:pt modelId="{A6460789-C024-44F2-B40A-7012B3C7A4F9}" type="sibTrans" cxnId="{6FE4443F-FE56-4DE7-9012-7DB22B3741E9}">
      <dgm:prSet/>
      <dgm:spPr/>
      <dgm:t>
        <a:bodyPr/>
        <a:lstStyle/>
        <a:p>
          <a:endParaRPr lang="th-TH"/>
        </a:p>
      </dgm:t>
    </dgm:pt>
    <dgm:pt modelId="{12C96ADB-14D6-4EE1-8B0D-F8E26190ED6B}" type="parTrans" cxnId="{6FE4443F-FE56-4DE7-9012-7DB22B3741E9}">
      <dgm:prSet/>
      <dgm:spPr/>
      <dgm:t>
        <a:bodyPr/>
        <a:lstStyle/>
        <a:p>
          <a:endParaRPr lang="th-TH"/>
        </a:p>
      </dgm:t>
    </dgm:pt>
    <dgm:pt modelId="{994D555D-6CB7-4F3C-AF9A-7768C0BE2772}" type="pres">
      <dgm:prSet presAssocID="{01CCC585-B8E4-42EC-BD01-2F33E61B8D5A}" presName="compositeShape" presStyleCnt="0">
        <dgm:presLayoutVars>
          <dgm:dir/>
          <dgm:resizeHandles/>
        </dgm:presLayoutVars>
      </dgm:prSet>
      <dgm:spPr/>
    </dgm:pt>
    <dgm:pt modelId="{966DF76C-AA44-4304-B162-7384EBA96C8B}" type="pres">
      <dgm:prSet presAssocID="{01CCC585-B8E4-42EC-BD01-2F33E61B8D5A}" presName="pyramid" presStyleLbl="node1" presStyleIdx="0" presStyleCnt="1" custScaleX="96308" custScaleY="93775" custLinFactNeighborX="-6977" custLinFactNeighborY="1864"/>
      <dgm:spPr>
        <a:solidFill>
          <a:schemeClr val="accent6">
            <a:lumMod val="60000"/>
            <a:lumOff val="40000"/>
          </a:schemeClr>
        </a:solidFill>
      </dgm:spPr>
    </dgm:pt>
    <dgm:pt modelId="{2BAFFB10-94B4-4E18-A49F-7AB1A34D9586}" type="pres">
      <dgm:prSet presAssocID="{01CCC585-B8E4-42EC-BD01-2F33E61B8D5A}" presName="theList" presStyleCnt="0"/>
      <dgm:spPr/>
    </dgm:pt>
    <dgm:pt modelId="{5954AA67-B477-4C15-8E19-32F1AB4E2613}" type="pres">
      <dgm:prSet presAssocID="{647538AE-EE4D-463E-B02F-20D87087983F}" presName="aNode" presStyleLbl="fgAcc1" presStyleIdx="0" presStyleCnt="4" custScaleX="35100" custScaleY="108429" custLinFactY="-18696" custLinFactNeighborX="1457" custLinFactNeighborY="-100000">
        <dgm:presLayoutVars>
          <dgm:bulletEnabled val="1"/>
        </dgm:presLayoutVars>
      </dgm:prSet>
      <dgm:spPr/>
    </dgm:pt>
    <dgm:pt modelId="{F7E1F66A-784A-46AF-87BB-9D3670999447}" type="pres">
      <dgm:prSet presAssocID="{647538AE-EE4D-463E-B02F-20D87087983F}" presName="aSpace" presStyleCnt="0"/>
      <dgm:spPr/>
    </dgm:pt>
    <dgm:pt modelId="{B280DADA-9278-4382-8902-C29661EE6122}" type="pres">
      <dgm:prSet presAssocID="{4F2FF535-D097-4993-855A-673581B8349C}" presName="aNode" presStyleLbl="fgAcc1" presStyleIdx="1" presStyleCnt="4" custScaleX="43949" custScaleY="101797" custLinFactY="10624" custLinFactNeighborX="5751" custLinFactNeighborY="100000">
        <dgm:presLayoutVars>
          <dgm:bulletEnabled val="1"/>
        </dgm:presLayoutVars>
      </dgm:prSet>
      <dgm:spPr/>
    </dgm:pt>
    <dgm:pt modelId="{5B7239F3-86F8-4E41-A4BB-A1CAF1F71ED2}" type="pres">
      <dgm:prSet presAssocID="{4F2FF535-D097-4993-855A-673581B8349C}" presName="aSpace" presStyleCnt="0"/>
      <dgm:spPr/>
    </dgm:pt>
    <dgm:pt modelId="{F28696CE-74A2-4B0E-9FA1-4B6A4191D51C}" type="pres">
      <dgm:prSet presAssocID="{3F0E6DEC-D86B-47C1-8FC9-B3C6753302E8}" presName="aNode" presStyleLbl="fgAcc1" presStyleIdx="2" presStyleCnt="4" custScaleX="40726" custScaleY="84669" custLinFactY="162667" custLinFactNeighborX="3556" custLinFactNeighborY="200000">
        <dgm:presLayoutVars>
          <dgm:bulletEnabled val="1"/>
        </dgm:presLayoutVars>
      </dgm:prSet>
      <dgm:spPr/>
    </dgm:pt>
    <dgm:pt modelId="{73783510-EEE2-4508-A64F-B9C4A52F2C48}" type="pres">
      <dgm:prSet presAssocID="{3F0E6DEC-D86B-47C1-8FC9-B3C6753302E8}" presName="aSpace" presStyleCnt="0"/>
      <dgm:spPr/>
    </dgm:pt>
    <dgm:pt modelId="{A586FD75-BFE9-4309-9FDD-E822DFA6F151}" type="pres">
      <dgm:prSet presAssocID="{42D86DD5-CB1F-4C2A-8CB0-DFB0212D891B}" presName="aNode" presStyleLbl="fgAcc1" presStyleIdx="3" presStyleCnt="4" custScaleX="45702" custScaleY="115115" custLinFactY="-21566" custLinFactNeighborX="2092" custLinFactNeighborY="-100000">
        <dgm:presLayoutVars>
          <dgm:bulletEnabled val="1"/>
        </dgm:presLayoutVars>
      </dgm:prSet>
      <dgm:spPr/>
    </dgm:pt>
    <dgm:pt modelId="{A244D950-80B9-4048-9470-A215649A8A9B}" type="pres">
      <dgm:prSet presAssocID="{42D86DD5-CB1F-4C2A-8CB0-DFB0212D891B}" presName="aSpace" presStyleCnt="0"/>
      <dgm:spPr/>
    </dgm:pt>
  </dgm:ptLst>
  <dgm:cxnLst>
    <dgm:cxn modelId="{DD2C3C04-8420-451A-B5BF-69F8E8F0BF42}" type="presOf" srcId="{01CCC585-B8E4-42EC-BD01-2F33E61B8D5A}" destId="{994D555D-6CB7-4F3C-AF9A-7768C0BE2772}" srcOrd="0" destOrd="0" presId="urn:microsoft.com/office/officeart/2005/8/layout/pyramid2"/>
    <dgm:cxn modelId="{132BC019-53D0-454E-A60C-CFC23AD5FA55}" srcId="{01CCC585-B8E4-42EC-BD01-2F33E61B8D5A}" destId="{647538AE-EE4D-463E-B02F-20D87087983F}" srcOrd="0" destOrd="0" parTransId="{E422F5EE-A905-4462-9004-C5F4B51D78E2}" sibTransId="{5C08954F-BA33-4EAC-B697-7BB1F0FE1E39}"/>
    <dgm:cxn modelId="{F8855025-DCE7-43D4-94CD-1E6BA8D652AA}" srcId="{01CCC585-B8E4-42EC-BD01-2F33E61B8D5A}" destId="{4F2FF535-D097-4993-855A-673581B8349C}" srcOrd="1" destOrd="0" parTransId="{0C1B02A6-6F70-44E7-8B5E-98677E7DC9FA}" sibTransId="{60B3FDA7-D5C5-45C2-8BB2-595E3673915C}"/>
    <dgm:cxn modelId="{6FE4443F-FE56-4DE7-9012-7DB22B3741E9}" srcId="{01CCC585-B8E4-42EC-BD01-2F33E61B8D5A}" destId="{3F0E6DEC-D86B-47C1-8FC9-B3C6753302E8}" srcOrd="2" destOrd="0" parTransId="{12C96ADB-14D6-4EE1-8B0D-F8E26190ED6B}" sibTransId="{A6460789-C024-44F2-B40A-7012B3C7A4F9}"/>
    <dgm:cxn modelId="{F4269D65-AC77-4F6E-B870-798FCC8C495C}" type="presOf" srcId="{4F2FF535-D097-4993-855A-673581B8349C}" destId="{B280DADA-9278-4382-8902-C29661EE6122}" srcOrd="0" destOrd="0" presId="urn:microsoft.com/office/officeart/2005/8/layout/pyramid2"/>
    <dgm:cxn modelId="{FAA80E66-8315-45E3-AE33-B11565E11C34}" type="presOf" srcId="{42D86DD5-CB1F-4C2A-8CB0-DFB0212D891B}" destId="{A586FD75-BFE9-4309-9FDD-E822DFA6F151}" srcOrd="0" destOrd="0" presId="urn:microsoft.com/office/officeart/2005/8/layout/pyramid2"/>
    <dgm:cxn modelId="{477D8976-3039-40E3-A1B2-9CF3AEFE6C00}" type="presOf" srcId="{647538AE-EE4D-463E-B02F-20D87087983F}" destId="{5954AA67-B477-4C15-8E19-32F1AB4E2613}" srcOrd="0" destOrd="0" presId="urn:microsoft.com/office/officeart/2005/8/layout/pyramid2"/>
    <dgm:cxn modelId="{30931E7A-663A-40B9-B27B-040B16D224B4}" type="presOf" srcId="{3F0E6DEC-D86B-47C1-8FC9-B3C6753302E8}" destId="{F28696CE-74A2-4B0E-9FA1-4B6A4191D51C}" srcOrd="0" destOrd="0" presId="urn:microsoft.com/office/officeart/2005/8/layout/pyramid2"/>
    <dgm:cxn modelId="{6210B8D0-2619-4C6C-9A83-CED007594FEA}" srcId="{01CCC585-B8E4-42EC-BD01-2F33E61B8D5A}" destId="{42D86DD5-CB1F-4C2A-8CB0-DFB0212D891B}" srcOrd="3" destOrd="0" parTransId="{2322D13D-7C04-4912-A445-4DEE5D7EA501}" sibTransId="{116C1EC6-2D3D-4F8B-BC78-B0708093CEC2}"/>
    <dgm:cxn modelId="{1A353FBF-638E-479E-A560-09FCA03BFF34}" type="presParOf" srcId="{994D555D-6CB7-4F3C-AF9A-7768C0BE2772}" destId="{966DF76C-AA44-4304-B162-7384EBA96C8B}" srcOrd="0" destOrd="0" presId="urn:microsoft.com/office/officeart/2005/8/layout/pyramid2"/>
    <dgm:cxn modelId="{3F9634D6-2343-4151-9268-CBA577170730}" type="presParOf" srcId="{994D555D-6CB7-4F3C-AF9A-7768C0BE2772}" destId="{2BAFFB10-94B4-4E18-A49F-7AB1A34D9586}" srcOrd="1" destOrd="0" presId="urn:microsoft.com/office/officeart/2005/8/layout/pyramid2"/>
    <dgm:cxn modelId="{2E2B53C7-37D3-4024-8D15-4BB21D24B1DE}" type="presParOf" srcId="{2BAFFB10-94B4-4E18-A49F-7AB1A34D9586}" destId="{5954AA67-B477-4C15-8E19-32F1AB4E2613}" srcOrd="0" destOrd="0" presId="urn:microsoft.com/office/officeart/2005/8/layout/pyramid2"/>
    <dgm:cxn modelId="{3AADFF68-A157-4D18-BE33-EAEF1734F395}" type="presParOf" srcId="{2BAFFB10-94B4-4E18-A49F-7AB1A34D9586}" destId="{F7E1F66A-784A-46AF-87BB-9D3670999447}" srcOrd="1" destOrd="0" presId="urn:microsoft.com/office/officeart/2005/8/layout/pyramid2"/>
    <dgm:cxn modelId="{ACD3DC36-1AB4-4F02-88E8-25C90071821B}" type="presParOf" srcId="{2BAFFB10-94B4-4E18-A49F-7AB1A34D9586}" destId="{B280DADA-9278-4382-8902-C29661EE6122}" srcOrd="2" destOrd="0" presId="urn:microsoft.com/office/officeart/2005/8/layout/pyramid2"/>
    <dgm:cxn modelId="{C425F585-F914-4031-9C7A-449BCB57F71B}" type="presParOf" srcId="{2BAFFB10-94B4-4E18-A49F-7AB1A34D9586}" destId="{5B7239F3-86F8-4E41-A4BB-A1CAF1F71ED2}" srcOrd="3" destOrd="0" presId="urn:microsoft.com/office/officeart/2005/8/layout/pyramid2"/>
    <dgm:cxn modelId="{33B02B7E-4A3F-4A7C-B11C-80805325C851}" type="presParOf" srcId="{2BAFFB10-94B4-4E18-A49F-7AB1A34D9586}" destId="{F28696CE-74A2-4B0E-9FA1-4B6A4191D51C}" srcOrd="4" destOrd="0" presId="urn:microsoft.com/office/officeart/2005/8/layout/pyramid2"/>
    <dgm:cxn modelId="{3E8E2683-CBDB-4FA2-9F57-E9666A7C3751}" type="presParOf" srcId="{2BAFFB10-94B4-4E18-A49F-7AB1A34D9586}" destId="{73783510-EEE2-4508-A64F-B9C4A52F2C48}" srcOrd="5" destOrd="0" presId="urn:microsoft.com/office/officeart/2005/8/layout/pyramid2"/>
    <dgm:cxn modelId="{DFB1EEC8-31CB-44D7-8A4A-D3E742AF8112}" type="presParOf" srcId="{2BAFFB10-94B4-4E18-A49F-7AB1A34D9586}" destId="{A586FD75-BFE9-4309-9FDD-E822DFA6F151}" srcOrd="6" destOrd="0" presId="urn:microsoft.com/office/officeart/2005/8/layout/pyramid2"/>
    <dgm:cxn modelId="{7E3234F3-E29C-4F8B-AB2B-4761AE70705D}" type="presParOf" srcId="{2BAFFB10-94B4-4E18-A49F-7AB1A34D9586}" destId="{A244D950-80B9-4048-9470-A215649A8A9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DF76C-AA44-4304-B162-7384EBA96C8B}">
      <dsp:nvSpPr>
        <dsp:cNvPr id="0" name=""/>
        <dsp:cNvSpPr/>
      </dsp:nvSpPr>
      <dsp:spPr>
        <a:xfrm>
          <a:off x="1252403" y="299649"/>
          <a:ext cx="5798982" cy="5646462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AA67-B477-4C15-8E19-32F1AB4E2613}">
      <dsp:nvSpPr>
        <dsp:cNvPr id="0" name=""/>
        <dsp:cNvSpPr/>
      </dsp:nvSpPr>
      <dsp:spPr>
        <a:xfrm>
          <a:off x="5899064" y="276733"/>
          <a:ext cx="1373756" cy="113489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การรักษาภาวะวิกฤติ</a:t>
          </a:r>
        </a:p>
      </dsp:txBody>
      <dsp:txXfrm>
        <a:off x="5954465" y="332134"/>
        <a:ext cx="1262954" cy="1024090"/>
      </dsp:txXfrm>
    </dsp:sp>
    <dsp:sp modelId="{B280DADA-9278-4382-8902-C29661EE6122}">
      <dsp:nvSpPr>
        <dsp:cNvPr id="0" name=""/>
        <dsp:cNvSpPr/>
      </dsp:nvSpPr>
      <dsp:spPr>
        <a:xfrm>
          <a:off x="5893957" y="2111010"/>
          <a:ext cx="1720092" cy="106547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2D10D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--ระบบ </a:t>
          </a:r>
          <a:r>
            <a:rPr lang="en-US" sz="20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Fast track </a:t>
          </a:r>
        </a:p>
      </dsp:txBody>
      <dsp:txXfrm>
        <a:off x="5945969" y="2163022"/>
        <a:ext cx="1616068" cy="961453"/>
      </dsp:txXfrm>
    </dsp:sp>
    <dsp:sp modelId="{F28696CE-74A2-4B0E-9FA1-4B6A4191D51C}">
      <dsp:nvSpPr>
        <dsp:cNvPr id="0" name=""/>
        <dsp:cNvSpPr/>
      </dsp:nvSpPr>
      <dsp:spPr>
        <a:xfrm>
          <a:off x="5871119" y="5029543"/>
          <a:ext cx="1593949" cy="8862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การจัดการสุขภาวะ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การแพทย์ผสมผสาน</a:t>
          </a:r>
        </a:p>
      </dsp:txBody>
      <dsp:txXfrm>
        <a:off x="5914380" y="5072804"/>
        <a:ext cx="1507427" cy="799682"/>
      </dsp:txXfrm>
    </dsp:sp>
    <dsp:sp modelId="{A586FD75-BFE9-4309-9FDD-E822DFA6F151}">
      <dsp:nvSpPr>
        <dsp:cNvPr id="0" name=""/>
        <dsp:cNvSpPr/>
      </dsp:nvSpPr>
      <dsp:spPr>
        <a:xfrm>
          <a:off x="5716445" y="3725770"/>
          <a:ext cx="1788701" cy="120487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rnd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การส่งเสริม ป้องกัน รักษาด้วยการแพทย์ผสมผสาน</a:t>
          </a:r>
        </a:p>
      </dsp:txBody>
      <dsp:txXfrm>
        <a:off x="5775262" y="3784587"/>
        <a:ext cx="1671067" cy="1087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8T07:11:56.0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8T07:11:59.0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0,'95'0,"-1"0,-20 0,1 0,-6 0,-1 0,-4 0,10 0,4 0,19 0,2 0,-17 0,1 0,-15 0,2 0,-1 0,19 0,-5 0,-18 0,-3 0,-1 0,-2 0,24 0,-4 0,-17 0,-13 0,-3 7,-13-5,0 13,0-13,-10 5,8 0,-8-5,1 5,-3-7,-9 0,6 0,-5 0,5 6,-1-5,-4 4,5-5,3 0,-7 0,17 0,-17 0,8 0,-5 6,-4-5,5 4,-1-5,-5 0,11 0,-1 0,20 0,-6 8,23-7,-23 7,10-8,-22 0,6 0,-16 0,8 0,-6 0,2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1-28T07:12:01.4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0,'55'0,"-1"0,0 0,0 0,6 0,2 0,0 0,3 0,7 0,2 0,1 0,-2 0,-10 0,0 0,9 0,-2 0,-16 0,-2 0,9 0,0 0,-10 0,-2 0,2 0,-1 0,-1 0,3 0,21 0,0 0,22 0,-13 0,-1 0,8 0,-29 0,2 0,-11 0,-2 0,3 0,-3 0,22 0,5 0,-50 0,18 0,-30 0,7 0,-3 0,-6 0,8 0,-5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8T07:12:06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43 24575,'10'0'0,"9"0"0,9 0 0,6 0 0,17 0 0,-2 0 0,13 0 0,18 0 0,-14 0 0,0 0 0,-7 0 0,-10 0 0,-9 0 0,4 0 0,-30 0 0,17 0 0,-17 0 0,17 0 0,-8 0 0,10 0 0,0 0 0,0 0 0,-1 0 0,1 0 0,13-19 0,-19 14 0,17-13 0,-21 18 0,1 0 0,-3 0 0,0 0 0,-6 0 0,15 0 0,-16 0 0,17 0 0,-17 0 0,17 0 0,-8 0 0,1 0 0,6 0 0,-6 0 0,9 0 0,-1 0 0,-8 0 0,7 0 0,-8 0 0,23 0 0,-10 0 0,23 0 0,-10 0 0,14 0 0,16 0 0,-13 0 0,13 0 0,-30 0 0,10 0 0,-23 0 0,10 0 0,-13 0 0,-1 0 0,1 0 0,-9 0 0,6 0 0,-6 0 0,-1 0 0,8 0 0,-8 0 0,1 0 0,-3 0 0,-9 0 0,0 0 0,0 5 0,1-3 0,-1 3 0,0-5 0,-6 5 0,4-3 0,-5 3 0,4-5 0,0 0 0,0 0 0,1 0 0,0 0 0,-5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28T07:12:09.6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24575,'19'0'0,"3"0"0,11 0 0,30 0 0,-23 0 0,53 0 0,-39 0 0,42 0 0,-12 0 0,0 0 0,12 0 0,-29 0 0,29 0 0,-29 0 0,12 0 0,-16 0 0,-14 0 0,-3 0 0,0 0 0,-10 0 0,10 0 0,-14 0 0,1 0 0,-1 0 0,-8 0 0,6 0 0,-15 0 0,6 0 0,0 0 0,-6 0 0,6 0 0,-9 0 0,9 0 0,-7 0 0,8 0 0,-1 0 0,-7 0 0,17 7 0,-8-5 0,10 5 0,0-7 0,12 0 0,-9 8 0,10-7 0,-13 7 0,0-8 0,-1 0 0,1 7 0,-9-5 0,6 5 0,-6-7 0,9 0 0,-1 0 0,1 0 0,0 0 0,13 0 0,-10 0 0,10 0 0,-13 0 0,-10 0 0,8 0 0,-17 0 0,7 0 0,-8 0 0,-1 0 0,-1 0 0,0 0 0,0 0 0,-1 0 0,-4 0 0,-2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E93C4-832F-4DE3-8B69-6DC62F5984CA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BF3D-4304-4C08-BE55-E8F2F56FADB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31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43D00-32B8-47E9-999D-269367A6D37F}" type="slidenum">
              <a:rPr lang="en-US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000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64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52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26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08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100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7674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545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5610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073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83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201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7473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3601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75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1224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47839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1304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tx2">
                <a:lumMod val="20000"/>
                <a:lumOff val="8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26856CD-8C50-484B-B47B-C1BBD10F0A88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1DB778-D191-40BB-B36C-27884E8575D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3108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4.png"/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12" Type="http://schemas.openxmlformats.org/officeDocument/2006/relationships/customXml" Target="../ink/ink5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มุมมน 1"/>
          <p:cNvSpPr/>
          <p:nvPr/>
        </p:nvSpPr>
        <p:spPr>
          <a:xfrm>
            <a:off x="370446" y="5317588"/>
            <a:ext cx="11648050" cy="1378634"/>
          </a:xfrm>
          <a:prstGeom prst="roundRect">
            <a:avLst>
              <a:gd name="adj" fmla="val 12393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th-TH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Charmonman" panose="03000500040000020004" pitchFamily="66" charset="-34"/>
              <a:cs typeface="TH Charmonman" panose="03000500040000020004" pitchFamily="66" charset="-34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INTERMEDIATE CARE </a:t>
            </a:r>
            <a:r>
              <a:rPr lang="th-TH" sz="32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 </a:t>
            </a:r>
            <a:r>
              <a:rPr lang="th-TH" sz="4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การแพทย์ผสมผสาน</a:t>
            </a:r>
            <a:r>
              <a:rPr lang="en-US" sz="40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 </a:t>
            </a:r>
          </a:p>
          <a:p>
            <a:pPr algn="ctr"/>
            <a:r>
              <a:rPr lang="th-TH" sz="3600" b="1" dirty="0">
                <a:solidFill>
                  <a:srgbClr val="002060"/>
                </a:solidFill>
                <a:latin typeface="TH Charmonman" panose="03000500040000020004" pitchFamily="66" charset="-34"/>
                <a:cs typeface="TH Charmonman" panose="03000500040000020004" pitchFamily="66" charset="-34"/>
              </a:rPr>
              <a:t>โรงพยาบาลแพทย์แผนไทยวัฒนานคร</a:t>
            </a:r>
          </a:p>
        </p:txBody>
      </p:sp>
      <p:pic>
        <p:nvPicPr>
          <p:cNvPr id="1026" name="Picture 2" descr="ceo Suth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-14235113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1" t="4102" r="8883" b="3384"/>
          <a:stretch/>
        </p:blipFill>
        <p:spPr>
          <a:xfrm>
            <a:off x="2756651" y="291763"/>
            <a:ext cx="5383483" cy="42521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7" t="4719" r="23652" b="2358"/>
          <a:stretch/>
        </p:blipFill>
        <p:spPr>
          <a:xfrm>
            <a:off x="108221" y="2363372"/>
            <a:ext cx="2433468" cy="2755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5098" y="277695"/>
            <a:ext cx="3663398" cy="2442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8" r="1684" b="13846"/>
          <a:stretch/>
        </p:blipFill>
        <p:spPr>
          <a:xfrm>
            <a:off x="8355098" y="2894172"/>
            <a:ext cx="3663398" cy="227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1" y="291763"/>
            <a:ext cx="2433467" cy="1824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84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68300" y="279400"/>
          <a:ext cx="11556999" cy="643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1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3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7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ผู้สอน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81001" y="978322"/>
          <a:ext cx="11544298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13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2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6.ประเมินการกลืน (   ) การดูแลช่องปาก    (   ) การจัดท่าป้องกันการสำลัก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7.ฝึกการดูแล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Tracheostomy 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8.ฝึกการดูดเสมหะและการดูแลเครื่องดูดเสมหะ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9.ฝึกการให้อาหารทางสายยาง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10.ฝึกการทำแผล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11.ประเมินและให้คำแนะนำการขับถ่ายให้เป็นเวลา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12.แนะนำการดูแลทำความสะอาดสายสวนปัสสาวะ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13.กระตุ้นญาติ/ผู้ดูแลเพื่อให้มีความมั่นใจในการดูแลผู้ป่วย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14.แนะนำเตรียมอุปกรณ์การดูแลผู้ป่วยและการปรับสภาพแวดล้อมที่บ้าน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15.กระตุ้นผู้ป่วยทำกิจวัตรประจำวันด้วยตนเองให้มากที่สุด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16.ฝึกและแนะนำญาติเรื่องการนวดฟื้นฟูผู้ป่วยให้ถูกต้องเมื่ออยู่ที่บ้าน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(   ) พื้นฐานแขน  (   ) พื้นฐานขา (   ) พื้นฐานหลัง  (   ) กระตุ้นฝ่ามือฝ่าเท้า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17.ฝึกสอนญาติเรื่องประคบสมุนไพรที่ถูกต้องเมื่ออยู่ที่บ้าน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81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18.ฝึกสอนญาติเรื่องพอกยาสมุนไพรที่ถูกต้องเมื่ออยู่ที่บ้าน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7355" marR="6735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9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ตาราง 2"/>
          <p:cNvGraphicFramePr>
            <a:graphicFrameLocks noGrp="1"/>
          </p:cNvGraphicFramePr>
          <p:nvPr/>
        </p:nvGraphicFramePr>
        <p:xfrm>
          <a:off x="342901" y="1016000"/>
          <a:ext cx="11455399" cy="643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4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8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33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ผู้สอน</a:t>
                      </a:r>
                      <a:endParaRPr lang="en-US" sz="160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ตาราง 3"/>
          <p:cNvGraphicFramePr>
            <a:graphicFrameLocks noGrp="1"/>
          </p:cNvGraphicFramePr>
          <p:nvPr/>
        </p:nvGraphicFramePr>
        <p:xfrm>
          <a:off x="330200" y="1723866"/>
          <a:ext cx="11468100" cy="3364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2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19.แนะนำเรื่องการจัดอาหารให้เหมาะสมกับโรคผู้ป่วยเมื่ออยู่ที่บ้าน 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20. ฝึกสอนท่าบริหารและท่าฤาษีดัดตนที่เหมาะสมกับโรคเมื่ออยู่ที่บ้าน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21.ให้คำแนะนำเกี่ยวกับยาแผนไทยที่ได้รับเมื่อกลับบ้าน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22. แนะนำมาตรวจตามนัด 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นัดติดตามอาการ / ฝังเข็ม</a:t>
                      </a: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</a:t>
                      </a: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วันที่............เดือน..............................พ.ศ. ..............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นัดติดตามอาการ / กายภาพบำบัด </a:t>
                      </a: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วันที่............เดือน.......................พ.ศ. ............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 ) อื่นๆ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7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ผู้รับคำแนะนำ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                                           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เกี่ยวข้องกับผู้ป่วยเป็น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967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3351" y="295422"/>
            <a:ext cx="6968612" cy="677073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8302" y="972495"/>
            <a:ext cx="113104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แบบประเมิน 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The </a:t>
            </a:r>
            <a:r>
              <a:rPr lang="en-US" sz="3200" b="1" dirty="0" err="1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Barthel</a:t>
            </a: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index of Activity of Daily Living</a:t>
            </a:r>
            <a:endParaRPr lang="th-TH" sz="32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/>
        </p:nvGraphicFramePr>
        <p:xfrm>
          <a:off x="267286" y="1701800"/>
          <a:ext cx="11760591" cy="4918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27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1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2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9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 / คะแนน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แรกรับ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Day7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Day14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………..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Day21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………..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Day28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………..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D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/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………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การดูแลสุขลักษณะส่วนตัว (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Personal Hygiene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: 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ไม่สามารถช่วยเหลือตัวเองได้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1: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ต้องการความช่วยเหลือ </a:t>
                      </a: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1-2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อย่าง ส่วนใหญ่ผู้ช่วยทำกิจกรรมมากกว่า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3: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ต้องการความช่วยเหลือบางส่วน 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4:</a:t>
                      </a: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ทำกิจกรรมได้ แต่ไม่ปลอดภัย เช่นเสียบ/ถอดปลั๊ก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ใส่ใบมีดโกนหนวด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5:</a:t>
                      </a:r>
                      <a:r>
                        <a:rPr lang="th-TH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ทำกิจกรรมได้เองทั้งหมดอย่างปลอดภัย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5" y="51636"/>
            <a:ext cx="1177389" cy="11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0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746586"/>
              </p:ext>
            </p:extLst>
          </p:nvPr>
        </p:nvGraphicFramePr>
        <p:xfrm>
          <a:off x="635000" y="1727202"/>
          <a:ext cx="4394200" cy="4432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705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จำนวนผู้ป่วยทั้งหมด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ปีงบประมาณ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จำนวน(ราย)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2557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55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2558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76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2559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2560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49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2561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106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3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2562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157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มุมมน 4"/>
          <p:cNvSpPr/>
          <p:nvPr/>
        </p:nvSpPr>
        <p:spPr>
          <a:xfrm>
            <a:off x="635000" y="596900"/>
            <a:ext cx="42418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ศูนย์ฟื้นฟู </a:t>
            </a:r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Stroke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มุมมน 5"/>
          <p:cNvSpPr/>
          <p:nvPr/>
        </p:nvSpPr>
        <p:spPr>
          <a:xfrm>
            <a:off x="7035800" y="596900"/>
            <a:ext cx="4241800" cy="8763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IMC Stroke </a:t>
            </a:r>
            <a:endParaRPr lang="th-TH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491793"/>
              </p:ext>
            </p:extLst>
          </p:nvPr>
        </p:nvGraphicFramePr>
        <p:xfrm>
          <a:off x="7035800" y="1682750"/>
          <a:ext cx="4241800" cy="4474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91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จำนวนผู้ป่วย </a:t>
                      </a:r>
                      <a:r>
                        <a:rPr lang="en-US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IMC  </a:t>
                      </a:r>
                      <a:endParaRPr lang="en-US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เมย. 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พ.ค.-62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17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มิ.ย.-62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14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ก.ค.-62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ส.ค.-62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ก.ย.-62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ตค.62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22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1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พย.62</a:t>
                      </a:r>
                      <a:endParaRPr lang="th-TH" sz="32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ลูกศรขวาท้ายขีด 7"/>
          <p:cNvSpPr/>
          <p:nvPr/>
        </p:nvSpPr>
        <p:spPr>
          <a:xfrm>
            <a:off x="5257800" y="3073400"/>
            <a:ext cx="1295400" cy="9525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813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1094458"/>
              </p:ext>
            </p:extLst>
          </p:nvPr>
        </p:nvGraphicFramePr>
        <p:xfrm>
          <a:off x="330199" y="292099"/>
          <a:ext cx="11442700" cy="62832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8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9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3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47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th-TH" sz="32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สรุปรายรับผู้ป่วยใน ปี 2562</a:t>
                      </a:r>
                      <a:endParaRPr lang="th-TH" sz="32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4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กองทุน</a:t>
                      </a:r>
                    </a:p>
                    <a:p>
                      <a:pPr algn="ctr" fontAlgn="b"/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กรมบัญชีกลาง</a:t>
                      </a:r>
                    </a:p>
                    <a:p>
                      <a:pPr algn="ctr" fontAlgn="b"/>
                      <a:endParaRPr lang="th-TH" sz="1400" b="1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UC</a:t>
                      </a:r>
                      <a:endParaRPr lang="th-TH" sz="2400" b="1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 fontAlgn="b"/>
                      <a:endParaRPr lang="en-US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อปท</a:t>
                      </a:r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 fontAlgn="b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ปกส</a:t>
                      </a:r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</a:t>
                      </a:r>
                    </a:p>
                    <a:p>
                      <a:pPr algn="ctr" fontAlgn="b"/>
                      <a:endParaRPr lang="th-TH" sz="1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ชำระเอง</a:t>
                      </a:r>
                    </a:p>
                    <a:p>
                      <a:pPr algn="ctr" fontAlgn="b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จำนวน(ราย)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29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97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4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15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9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ค่าใช้จ่ายทั้งหมด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740,455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2,228,722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85,007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412,484 </a:t>
                      </a:r>
                      <a:endParaRPr lang="th-TH" sz="2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279,846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ค่าใช้จ่ายเฉลี่ยต่อราย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25,533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22,977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21,252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27,499 </a:t>
                      </a:r>
                      <a:endParaRPr lang="th-TH" sz="2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31,094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sum </a:t>
                      </a:r>
                      <a:r>
                        <a:rPr lang="en-US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AdjRW</a:t>
                      </a:r>
                      <a:r>
                        <a:rPr lang="en-US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63.4005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411.1258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8.2454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เฉลี่ย </a:t>
                      </a:r>
                      <a:r>
                        <a:rPr lang="en-US" sz="2400" b="1" u="none" strike="noStrike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AdjRW</a:t>
                      </a:r>
                      <a:endParaRPr lang="en-US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2.1862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4.2384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2.0614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อัตราจ่าย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6,113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8,000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6,113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ค่ารักษา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387,567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3,284,084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50,404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279,846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ค่าห้อง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334,000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41,000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ค่ารถ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2,196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7,320 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t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รายรับค่าใช้จ่ายอื่น ๆ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153,937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6225"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รวม</a:t>
                      </a:r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723,763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3,291,404 </a:t>
                      </a:r>
                      <a:endParaRPr lang="th-TH" sz="2400" b="1" i="0" u="none" strike="noStrike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91,404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4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ยังไม่จัดสรร</a:t>
                      </a:r>
                    </a:p>
                  </a:txBody>
                  <a:tcPr marL="7858" marR="7858" marT="78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24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433,783 </a:t>
                      </a:r>
                      <a:endParaRPr lang="th-TH" sz="2400" b="1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12225">
                <a:tc>
                  <a:txBody>
                    <a:bodyPr/>
                    <a:lstStyle/>
                    <a:p>
                      <a:pPr algn="l" fontAlgn="b"/>
                      <a:endParaRPr lang="th-TH" sz="24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b"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รวมทั้งสิ้น</a:t>
                      </a:r>
                      <a:r>
                        <a:rPr lang="th-TH" sz="2800" b="1" u="none" strike="noStrike" baseline="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8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4,540,354  บาท</a:t>
                      </a:r>
                      <a:endParaRPr lang="th-TH" sz="28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858" marR="7858" marT="7858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049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37E82C1-389F-824F-A7A0-24676D6DC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33" y="0"/>
            <a:ext cx="4787195" cy="6794729"/>
          </a:xfrm>
        </p:spPr>
      </p:pic>
      <p:pic>
        <p:nvPicPr>
          <p:cNvPr id="7" name="Picture 6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A01C7B9F-16F7-4D4E-AF5B-8A03C350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923" y="0"/>
            <a:ext cx="4635500" cy="67437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95A84AD-D440-AE40-B88C-6DF01D083B65}"/>
                  </a:ext>
                </a:extLst>
              </p14:cNvPr>
              <p14:cNvContentPartPr/>
              <p14:nvPr/>
            </p14:nvContentPartPr>
            <p14:xfrm>
              <a:off x="1504800" y="574505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95A84AD-D440-AE40-B88C-6DF01D083B6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51160" y="466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4F4ED59-684C-434A-8C5D-0795F8FD964D}"/>
                  </a:ext>
                </a:extLst>
              </p14:cNvPr>
              <p14:cNvContentPartPr/>
              <p14:nvPr/>
            </p14:nvContentPartPr>
            <p14:xfrm>
              <a:off x="1482120" y="1386305"/>
              <a:ext cx="1041480" cy="324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4F4ED59-684C-434A-8C5D-0795F8FD96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8120" y="1278305"/>
                <a:ext cx="114912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D3DC672-59DD-CD4A-96D3-2049416DDD0F}"/>
                  </a:ext>
                </a:extLst>
              </p14:cNvPr>
              <p14:cNvContentPartPr/>
              <p14:nvPr/>
            </p14:nvContentPartPr>
            <p14:xfrm>
              <a:off x="7055640" y="1380545"/>
              <a:ext cx="969480" cy="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D3DC672-59DD-CD4A-96D3-2049416DDD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02000" y="1272545"/>
                <a:ext cx="1077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6383233-5C49-1743-945C-9BBBC6D90554}"/>
                  </a:ext>
                </a:extLst>
              </p14:cNvPr>
              <p14:cNvContentPartPr/>
              <p14:nvPr/>
            </p14:nvContentPartPr>
            <p14:xfrm>
              <a:off x="1487160" y="1387385"/>
              <a:ext cx="948600" cy="154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6383233-5C49-1743-945C-9BBBC6D905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8160" y="1378745"/>
                <a:ext cx="9662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F622220-3B76-5544-AFDB-584B90ACDABD}"/>
                  </a:ext>
                </a:extLst>
              </p14:cNvPr>
              <p14:cNvContentPartPr/>
              <p14:nvPr/>
            </p14:nvContentPartPr>
            <p14:xfrm>
              <a:off x="7075440" y="1406465"/>
              <a:ext cx="915480" cy="1800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F622220-3B76-5544-AFDB-584B90ACDA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6440" y="1397465"/>
                <a:ext cx="933120" cy="3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992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F87FD-4AC7-5A4E-82B3-FA7EBD0D4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1508761"/>
            <a:ext cx="8534400" cy="1268730"/>
          </a:xfrm>
        </p:spPr>
        <p:txBody>
          <a:bodyPr>
            <a:normAutofit/>
          </a:bodyPr>
          <a:lstStyle/>
          <a:p>
            <a:br>
              <a:rPr lang="th-TH" b="1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C7441E-A633-CC43-A9D0-5A0BD0131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952" y="2171700"/>
            <a:ext cx="8534400" cy="3910637"/>
          </a:xfrm>
        </p:spPr>
        <p:txBody>
          <a:bodyPr>
            <a:normAutofit lnSpcReduction="10000"/>
          </a:bodyPr>
          <a:lstStyle/>
          <a:p>
            <a:r>
              <a:rPr lang="th-TH" sz="3600" b="1" dirty="0"/>
              <a:t>ผู้ป่วยเส้นเลือดสมองตีบ ส่วนใหญ่</a:t>
            </a:r>
            <a:r>
              <a:rPr lang="en-US" sz="3600" b="1" dirty="0"/>
              <a:t> admitted </a:t>
            </a:r>
            <a:r>
              <a:rPr lang="th-TH" sz="3600" b="1" dirty="0"/>
              <a:t>ไม่ถึง </a:t>
            </a:r>
            <a:r>
              <a:rPr lang="en-US" sz="3600" b="1" dirty="0"/>
              <a:t>5 </a:t>
            </a:r>
            <a:r>
              <a:rPr lang="th-TH" sz="3600" b="1" dirty="0"/>
              <a:t>วัน</a:t>
            </a:r>
          </a:p>
          <a:p>
            <a:r>
              <a:rPr lang="th-TH" sz="3600" b="1" dirty="0"/>
              <a:t>ผู้ป่วยที่ส่งจาก รพ</a:t>
            </a:r>
            <a:r>
              <a:rPr lang="th-TH" sz="3600" b="1" dirty="0" err="1"/>
              <a:t>ท</a:t>
            </a:r>
            <a:r>
              <a:rPr lang="th-TH" sz="3600" b="1" dirty="0"/>
              <a:t> มา รพ</a:t>
            </a:r>
            <a:r>
              <a:rPr lang="th-TH" sz="3600" b="1" dirty="0" err="1"/>
              <a:t>ช</a:t>
            </a:r>
            <a:r>
              <a:rPr lang="th-TH" sz="3600" b="1" dirty="0"/>
              <a:t> บางรายอาการยังไม่ </a:t>
            </a:r>
            <a:r>
              <a:rPr lang="en-US" sz="3600" b="1" dirty="0"/>
              <a:t>stable</a:t>
            </a:r>
            <a:r>
              <a:rPr lang="th-TH" sz="3600" b="1" dirty="0"/>
              <a:t> นัก</a:t>
            </a:r>
          </a:p>
          <a:p>
            <a:r>
              <a:rPr lang="th-TH" sz="3600" b="1" dirty="0"/>
              <a:t>อาจถูกเรียกเงินคืนได้ง่ายจาก ความไม่สมบูรณ์เวชระเบียน</a:t>
            </a:r>
          </a:p>
          <a:p>
            <a:r>
              <a:rPr lang="th-TH" sz="3600" b="1" dirty="0"/>
              <a:t>การสรุปชาร์ตผู้ป่วยต้องมีการวินิจฉัยโรค ตามนิยาม </a:t>
            </a:r>
            <a:r>
              <a:rPr lang="en-US" sz="3600" b="1" dirty="0"/>
              <a:t>IMC</a:t>
            </a:r>
            <a:r>
              <a:rPr lang="th-TH" sz="3600" b="1" dirty="0"/>
              <a:t> </a:t>
            </a:r>
            <a:r>
              <a:rPr lang="en-US" sz="3600" b="1" dirty="0"/>
              <a:t>(</a:t>
            </a:r>
            <a:r>
              <a:rPr lang="th-TH" sz="3600" b="1" dirty="0"/>
              <a:t>โดยไม่จำเป็นต้องเป็นโรคหลัก</a:t>
            </a:r>
            <a:r>
              <a:rPr lang="en-US" sz="3600" b="1" dirty="0"/>
              <a:t>)</a:t>
            </a:r>
            <a:endParaRPr lang="th-TH" sz="3600" b="1" dirty="0"/>
          </a:p>
          <a:p>
            <a:r>
              <a:rPr lang="th-TH" sz="3600" b="1" dirty="0"/>
              <a:t>หาคนไข้ </a:t>
            </a:r>
            <a:r>
              <a:rPr lang="en-US" sz="3600" b="1" dirty="0"/>
              <a:t>IMC </a:t>
            </a:r>
            <a:r>
              <a:rPr lang="th-TH" sz="3600" b="1" dirty="0"/>
              <a:t>เพิ่มได้จากผู้ป่วยในชุมชน โดย ทีม รพสต</a:t>
            </a:r>
          </a:p>
          <a:p>
            <a:endParaRPr lang="en-US" sz="36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736EC-FCB1-064E-8567-D94E9E31FCBB}"/>
              </a:ext>
            </a:extLst>
          </p:cNvPr>
          <p:cNvSpPr txBox="1"/>
          <p:nvPr/>
        </p:nvSpPr>
        <p:spPr>
          <a:xfrm>
            <a:off x="889952" y="593735"/>
            <a:ext cx="978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dirty="0">
                <a:solidFill>
                  <a:schemeClr val="bg1"/>
                </a:solidFill>
              </a:rPr>
              <a:t>ปัญหาอุปสรรคในการดำเนินการ </a:t>
            </a:r>
            <a:r>
              <a:rPr lang="en-US" sz="4800" b="1" dirty="0">
                <a:solidFill>
                  <a:schemeClr val="bg1"/>
                </a:solidFill>
              </a:rPr>
              <a:t>IMC </a:t>
            </a:r>
            <a:r>
              <a:rPr lang="th-TH" sz="4800" b="1" dirty="0" err="1">
                <a:solidFill>
                  <a:schemeClr val="bg1"/>
                </a:solidFill>
              </a:rPr>
              <a:t>สปสช</a:t>
            </a:r>
            <a:endParaRPr lang="th-TH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3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 flipH="1">
            <a:off x="1772905" y="75393"/>
            <a:ext cx="9144000" cy="99086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ขอบคุณครับ</a:t>
            </a:r>
          </a:p>
        </p:txBody>
      </p:sp>
      <p:pic>
        <p:nvPicPr>
          <p:cNvPr id="7" name="Picture 24" descr="sawasde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393868" y="1635406"/>
            <a:ext cx="3902075" cy="44291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74578"/>
            <a:ext cx="1028700" cy="9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16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3"/>
          <p:cNvSpPr/>
          <p:nvPr/>
        </p:nvSpPr>
        <p:spPr>
          <a:xfrm>
            <a:off x="2308822" y="35076"/>
            <a:ext cx="8435378" cy="70064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งานบริการผู้ป่วยใน แพทย์แผนไทยวัฒนานคร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91882" y="132122"/>
            <a:ext cx="46924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h-TH" sz="4000" dirty="0">
              <a:solidFill>
                <a:schemeClr val="bg1"/>
              </a:solidFill>
            </a:endParaRPr>
          </a:p>
        </p:txBody>
      </p:sp>
      <p:pic>
        <p:nvPicPr>
          <p:cNvPr id="10" name="Picture 6" descr="tr_0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882" y="4241800"/>
            <a:ext cx="2350993" cy="23882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49" y="3700113"/>
            <a:ext cx="5127663" cy="299453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รูปห้าเหลี่ยม 11"/>
          <p:cNvSpPr/>
          <p:nvPr/>
        </p:nvSpPr>
        <p:spPr>
          <a:xfrm>
            <a:off x="242982" y="895702"/>
            <a:ext cx="7072218" cy="308183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เตียง (พิเศษ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4/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พิเศษรวม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/สามัญ </a:t>
            </a:r>
            <a:r>
              <a:rPr lang="en-US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4)</a:t>
            </a:r>
            <a:endParaRPr lang="th-TH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โรคที่รับไว้รักษา</a:t>
            </a:r>
          </a:p>
          <a:p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Post Stroke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 Spinal cord injury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Hip Fracture </a:t>
            </a:r>
            <a:endParaRPr lang="th-TH" sz="2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กล้ามเนื้ออ่อนแรง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- หมอนรองกระดูกทับเส้น</a:t>
            </a:r>
          </a:p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endParaRPr lang="th-TH" sz="2400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0" r="17418" b="2313"/>
          <a:stretch/>
        </p:blipFill>
        <p:spPr>
          <a:xfrm>
            <a:off x="242982" y="4241800"/>
            <a:ext cx="3110341" cy="238826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5" t="9814" r="3457" b="6667"/>
          <a:stretch/>
        </p:blipFill>
        <p:spPr>
          <a:xfrm>
            <a:off x="7570166" y="937054"/>
            <a:ext cx="3934846" cy="2495943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9302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ตัวยึดเนื้อหา 22"/>
          <p:cNvGraphicFramePr>
            <a:graphicFrameLocks noGrp="1"/>
          </p:cNvGraphicFramePr>
          <p:nvPr>
            <p:ph idx="1"/>
          </p:nvPr>
        </p:nvGraphicFramePr>
        <p:xfrm>
          <a:off x="913526" y="1059685"/>
          <a:ext cx="10227211" cy="56136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598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8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5615"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บุคคลากร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จำนวน 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383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พยาบาลวิชาชีพ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22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แพทย์แผนไทย </a:t>
                      </a: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 </a:t>
                      </a:r>
                      <a:r>
                        <a:rPr lang="th-TH" sz="36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คน</a:t>
                      </a: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7383">
                <a:tc>
                  <a:txBody>
                    <a:bodyPr/>
                    <a:lstStyle/>
                    <a:p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ผู้ช่วยแพทย์แผนไทย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th-TH" sz="36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คน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7383">
                <a:tc gridSpan="2"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rgbClr val="002060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3200" b="1" dirty="0" err="1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ทีมสห</a:t>
                      </a:r>
                      <a:r>
                        <a:rPr lang="th-TH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วิชาชีพ 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32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แพทย์ นักกายภาพบำบัด แพทย์แผนจีน</a:t>
                      </a:r>
                    </a:p>
                    <a:p>
                      <a:pPr algn="l"/>
                      <a:r>
                        <a:rPr lang="th-TH" sz="32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การจัดอัตรากำลัง </a:t>
                      </a:r>
                    </a:p>
                    <a:p>
                      <a:pPr marL="571500" indent="-571500" algn="l">
                        <a:buFont typeface="Courier New" panose="02070309020205020404" pitchFamily="49" charset="0"/>
                        <a:buChar char="o"/>
                      </a:pPr>
                      <a:r>
                        <a:rPr lang="th-TH" sz="32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เวรเช้า   (พยาบาลวิชาชีพ แพทย์แผนไทย และผู้ช่วยแพทย์แผนไทย)</a:t>
                      </a:r>
                    </a:p>
                    <a:p>
                      <a:pPr marL="571500" indent="-571500" algn="l">
                        <a:buFont typeface="Courier New" panose="02070309020205020404" pitchFamily="49" charset="0"/>
                        <a:buChar char="o"/>
                      </a:pPr>
                      <a:r>
                        <a:rPr lang="th-TH" sz="3200" b="1" baseline="0" dirty="0">
                          <a:solidFill>
                            <a:srgbClr val="002060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บ่าย ดึก (พยาบาลวิชาชีพและผู้ช่วยแพทย์แผนไทย)</a:t>
                      </a:r>
                    </a:p>
                  </a:txBody>
                  <a:tcPr marT="48487" marB="48487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3400" b="1" dirty="0">
                        <a:solidFill>
                          <a:srgbClr val="00206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T="48487" marB="48487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1049997" y="107577"/>
            <a:ext cx="10049411" cy="7933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th-TH" sz="4000" b="1" spc="-1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ด้านบุคลากรงานผู้ป่วยใน</a:t>
            </a:r>
            <a:r>
              <a:rPr lang="en-US" sz="4000" b="1" spc="-1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000" b="1" spc="-100" dirty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โรงพยาบาลแพทย์แผนไทยวัฒนานคร</a:t>
            </a:r>
            <a:endParaRPr lang="en-US" sz="4000" b="1" spc="-100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6" y="51636"/>
            <a:ext cx="881020" cy="8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ตัวเชื่อมต่อตรง 88"/>
          <p:cNvCxnSpPr/>
          <p:nvPr/>
        </p:nvCxnSpPr>
        <p:spPr>
          <a:xfrm flipH="1" flipV="1">
            <a:off x="4405873" y="4687184"/>
            <a:ext cx="3591498" cy="45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ตัวเชื่อมต่อตรง 81"/>
          <p:cNvCxnSpPr/>
          <p:nvPr/>
        </p:nvCxnSpPr>
        <p:spPr>
          <a:xfrm flipV="1">
            <a:off x="8358120" y="1787774"/>
            <a:ext cx="1214220" cy="109782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ตัวเชื่อมต่อตรง 6"/>
          <p:cNvCxnSpPr/>
          <p:nvPr/>
        </p:nvCxnSpPr>
        <p:spPr>
          <a:xfrm>
            <a:off x="3817669" y="5526478"/>
            <a:ext cx="46552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4444626" y="4698116"/>
            <a:ext cx="3776519" cy="151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5" name="ไดอะแกรม 54"/>
          <p:cNvGraphicFramePr/>
          <p:nvPr/>
        </p:nvGraphicFramePr>
        <p:xfrm>
          <a:off x="1524000" y="836712"/>
          <a:ext cx="914400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0" name="ลูกศรลง 69"/>
          <p:cNvSpPr/>
          <p:nvPr/>
        </p:nvSpPr>
        <p:spPr>
          <a:xfrm rot="12093339" flipV="1">
            <a:off x="5483592" y="2100388"/>
            <a:ext cx="338953" cy="340188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1" name="ลูกศรลง 70"/>
          <p:cNvSpPr/>
          <p:nvPr/>
        </p:nvSpPr>
        <p:spPr>
          <a:xfrm>
            <a:off x="4413093" y="3223715"/>
            <a:ext cx="369705" cy="360601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4" name="สี่เหลี่ยมผืนผ้ามุมมน 73"/>
          <p:cNvSpPr/>
          <p:nvPr/>
        </p:nvSpPr>
        <p:spPr>
          <a:xfrm>
            <a:off x="843744" y="4115007"/>
            <a:ext cx="1825244" cy="1255285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CPG </a:t>
            </a:r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ระบบส่งต่อ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 refer</a:t>
            </a:r>
          </a:p>
        </p:txBody>
      </p:sp>
      <p:sp>
        <p:nvSpPr>
          <p:cNvPr id="75" name="Text Box 11"/>
          <p:cNvSpPr txBox="1">
            <a:spLocks noChangeArrowheads="1"/>
          </p:cNvSpPr>
          <p:nvPr/>
        </p:nvSpPr>
        <p:spPr bwMode="auto">
          <a:xfrm>
            <a:off x="4405872" y="6167012"/>
            <a:ext cx="2934624" cy="40011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ระดับบุคคล ครัวเรือน ชุมชน</a:t>
            </a:r>
          </a:p>
        </p:txBody>
      </p:sp>
      <p:sp>
        <p:nvSpPr>
          <p:cNvPr id="76" name="Text Box 8"/>
          <p:cNvSpPr txBox="1">
            <a:spLocks noChangeArrowheads="1"/>
          </p:cNvSpPr>
          <p:nvPr/>
        </p:nvSpPr>
        <p:spPr bwMode="auto">
          <a:xfrm>
            <a:off x="5788496" y="1350085"/>
            <a:ext cx="1449316" cy="66172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th-TH" sz="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รพร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.สระแก้ว</a:t>
            </a:r>
          </a:p>
          <a:p>
            <a:pPr algn="ctr"/>
            <a:endParaRPr lang="th-TH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7" name="Text Box 9"/>
          <p:cNvSpPr txBox="1">
            <a:spLocks noChangeArrowheads="1"/>
          </p:cNvSpPr>
          <p:nvPr/>
        </p:nvSpPr>
        <p:spPr bwMode="auto">
          <a:xfrm>
            <a:off x="5809735" y="3607228"/>
            <a:ext cx="1290348" cy="446276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th-TH" sz="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 err="1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รพช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.ทุกแห่ง</a:t>
            </a:r>
            <a:endParaRPr lang="th-TH" sz="1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1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8" name="Text Box 10"/>
          <p:cNvSpPr txBox="1">
            <a:spLocks noChangeArrowheads="1"/>
          </p:cNvSpPr>
          <p:nvPr/>
        </p:nvSpPr>
        <p:spPr bwMode="auto">
          <a:xfrm>
            <a:off x="5650767" y="5113560"/>
            <a:ext cx="689612" cy="400110"/>
          </a:xfrm>
          <a:prstGeom prst="rect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รพ.สต.</a:t>
            </a:r>
          </a:p>
        </p:txBody>
      </p:sp>
      <p:sp>
        <p:nvSpPr>
          <p:cNvPr id="79" name="สี่เหลี่ยมผืนผ้ามุมมน 78"/>
          <p:cNvSpPr/>
          <p:nvPr/>
        </p:nvSpPr>
        <p:spPr>
          <a:xfrm>
            <a:off x="9555654" y="2657517"/>
            <a:ext cx="1259649" cy="189942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PCT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CPG 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NCD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คุณภาพ</a:t>
            </a:r>
          </a:p>
          <a:p>
            <a:pPr algn="ctr"/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ระบบส่งต่อ</a:t>
            </a:r>
          </a:p>
          <a:p>
            <a:pPr algn="ctr"/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Thai refer</a:t>
            </a:r>
            <a:endParaRPr lang="th-TH" sz="1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สี่เหลี่ยมผืนผ้ามุมมน 79"/>
          <p:cNvSpPr/>
          <p:nvPr/>
        </p:nvSpPr>
        <p:spPr>
          <a:xfrm>
            <a:off x="9495350" y="4942344"/>
            <a:ext cx="1227242" cy="18450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ตำบล </a:t>
            </a:r>
            <a:r>
              <a:rPr lang="en-US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ดี</a:t>
            </a:r>
          </a:p>
          <a:p>
            <a:pPr algn="ctr"/>
            <a:r>
              <a:rPr lang="th-TH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หมู่บ้านต้นแบบโปรแกรมสุขภาพดี ฯ</a:t>
            </a:r>
            <a:r>
              <a:rPr lang="en-US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 </a:t>
            </a:r>
            <a:endParaRPr lang="th-TH" sz="1800" b="1" dirty="0">
              <a:solidFill>
                <a:srgbClr val="002060"/>
              </a:solidFill>
              <a:latin typeface="Angsana New" pitchFamily="18" charset="-34"/>
              <a:cs typeface="Angsana New" pitchFamily="18" charset="-34"/>
            </a:endParaRPr>
          </a:p>
          <a:p>
            <a:pPr algn="ctr"/>
            <a:r>
              <a:rPr lang="th-TH" sz="1800" b="1" dirty="0">
                <a:solidFill>
                  <a:srgbClr val="002060"/>
                </a:solidFill>
                <a:latin typeface="Angsana New" pitchFamily="18" charset="-34"/>
                <a:cs typeface="Angsana New" pitchFamily="18" charset="-34"/>
              </a:rPr>
              <a:t>เครือข่ายฯ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 flipV="1">
            <a:off x="3670215" y="6125029"/>
            <a:ext cx="30929" cy="1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/>
          <p:cNvCxnSpPr/>
          <p:nvPr/>
        </p:nvCxnSpPr>
        <p:spPr>
          <a:xfrm>
            <a:off x="4668321" y="3454152"/>
            <a:ext cx="2146507" cy="11284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ลูกศรขึ้น 67"/>
          <p:cNvSpPr/>
          <p:nvPr/>
        </p:nvSpPr>
        <p:spPr>
          <a:xfrm>
            <a:off x="6309544" y="2518973"/>
            <a:ext cx="505284" cy="1011492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1" name="สี่เหลี่ยมมุมมน 20"/>
          <p:cNvSpPr/>
          <p:nvPr/>
        </p:nvSpPr>
        <p:spPr>
          <a:xfrm>
            <a:off x="3142191" y="2480277"/>
            <a:ext cx="2779726" cy="71519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Sub Acute/Intermediate Care 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ศูนย์ฟื้นฟู 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รพ.วัฒนานคร </a:t>
            </a:r>
          </a:p>
        </p:txBody>
      </p:sp>
      <p:cxnSp>
        <p:nvCxnSpPr>
          <p:cNvPr id="29" name="ตัวเชื่อมต่อตรง 28"/>
          <p:cNvCxnSpPr/>
          <p:nvPr/>
        </p:nvCxnSpPr>
        <p:spPr>
          <a:xfrm>
            <a:off x="9019822" y="5313616"/>
            <a:ext cx="434584" cy="77520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9138032" y="3609709"/>
            <a:ext cx="42946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 flipV="1">
            <a:off x="9006174" y="6088821"/>
            <a:ext cx="475528" cy="1647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ตัวเชื่อมต่อตรง 10"/>
          <p:cNvCxnSpPr>
            <a:stCxn id="74" idx="3"/>
          </p:cNvCxnSpPr>
          <p:nvPr/>
        </p:nvCxnSpPr>
        <p:spPr>
          <a:xfrm flipV="1">
            <a:off x="2668988" y="4365453"/>
            <a:ext cx="1455075" cy="3771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2685821" y="4782688"/>
            <a:ext cx="1324401" cy="19556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สี่เหลี่ยมผืนผ้ามุมมน 35"/>
          <p:cNvSpPr/>
          <p:nvPr/>
        </p:nvSpPr>
        <p:spPr>
          <a:xfrm>
            <a:off x="817515" y="2650523"/>
            <a:ext cx="2012123" cy="713428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CPG</a:t>
            </a: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ฟื้นฟู 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 </a:t>
            </a:r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จ.สระแก้ว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7" name="ตัวเชื่อมต่อตรง 36"/>
          <p:cNvCxnSpPr>
            <a:stCxn id="36" idx="3"/>
          </p:cNvCxnSpPr>
          <p:nvPr/>
        </p:nvCxnSpPr>
        <p:spPr>
          <a:xfrm flipV="1">
            <a:off x="2829638" y="2721891"/>
            <a:ext cx="325057" cy="28534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ตัวเชื่อมต่อตรง 38"/>
          <p:cNvCxnSpPr>
            <a:stCxn id="36" idx="3"/>
          </p:cNvCxnSpPr>
          <p:nvPr/>
        </p:nvCxnSpPr>
        <p:spPr>
          <a:xfrm>
            <a:off x="2829638" y="3007237"/>
            <a:ext cx="688883" cy="98641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สี่เหลี่ยมผืนผ้ามุมมน 56"/>
          <p:cNvSpPr/>
          <p:nvPr/>
        </p:nvSpPr>
        <p:spPr>
          <a:xfrm>
            <a:off x="9568894" y="1034151"/>
            <a:ext cx="1153697" cy="120870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CPG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จ.สระแก้ว</a:t>
            </a:r>
            <a:r>
              <a:rPr lang="en-US" sz="2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20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58" name="ตัวเชื่อมต่อตรง 57"/>
          <p:cNvCxnSpPr/>
          <p:nvPr/>
        </p:nvCxnSpPr>
        <p:spPr>
          <a:xfrm flipV="1">
            <a:off x="8798212" y="1698511"/>
            <a:ext cx="769283" cy="3916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ตัวเชื่อมต่อตรง 92"/>
          <p:cNvCxnSpPr/>
          <p:nvPr/>
        </p:nvCxnSpPr>
        <p:spPr>
          <a:xfrm>
            <a:off x="4124063" y="4705668"/>
            <a:ext cx="3873309" cy="7552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ตัวเชื่อมต่อตรง 94"/>
          <p:cNvCxnSpPr/>
          <p:nvPr/>
        </p:nvCxnSpPr>
        <p:spPr>
          <a:xfrm>
            <a:off x="3790491" y="5759559"/>
            <a:ext cx="4540451" cy="0"/>
          </a:xfrm>
          <a:prstGeom prst="line">
            <a:avLst/>
          </a:prstGeom>
          <a:ln>
            <a:solidFill>
              <a:schemeClr val="tx1">
                <a:alpha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ลูกศรขึ้น 68"/>
          <p:cNvSpPr/>
          <p:nvPr/>
        </p:nvSpPr>
        <p:spPr>
          <a:xfrm>
            <a:off x="6610435" y="4337020"/>
            <a:ext cx="408787" cy="569873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7" name="ลูกศรขึ้น 66"/>
          <p:cNvSpPr/>
          <p:nvPr/>
        </p:nvSpPr>
        <p:spPr>
          <a:xfrm>
            <a:off x="6640063" y="5400943"/>
            <a:ext cx="398805" cy="562342"/>
          </a:xfrm>
          <a:prstGeom prst="up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3" name="ลูกศรลง 72"/>
          <p:cNvSpPr/>
          <p:nvPr/>
        </p:nvSpPr>
        <p:spPr>
          <a:xfrm>
            <a:off x="5029156" y="5467488"/>
            <a:ext cx="394290" cy="51544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ลูกศรลง 71"/>
          <p:cNvSpPr/>
          <p:nvPr/>
        </p:nvSpPr>
        <p:spPr>
          <a:xfrm>
            <a:off x="4390965" y="4530351"/>
            <a:ext cx="323464" cy="41925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สี่เหลี่ยมผืนผ้ามุมมน 65"/>
          <p:cNvSpPr/>
          <p:nvPr/>
        </p:nvSpPr>
        <p:spPr>
          <a:xfrm>
            <a:off x="3232704" y="5019310"/>
            <a:ext cx="1796452" cy="5867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ฟื้นฟู </a:t>
            </a:r>
            <a:r>
              <a:rPr lang="en-US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</a:t>
            </a: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/>
            </a:pPr>
            <a:r>
              <a:rPr lang="th-TH" sz="1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ด้วยการแพทย์ผสมผสาน</a:t>
            </a:r>
          </a:p>
        </p:txBody>
      </p:sp>
      <p:graphicFrame>
        <p:nvGraphicFramePr>
          <p:cNvPr id="40" name="ตัวแทนเนื้อหา 3"/>
          <p:cNvGraphicFramePr>
            <a:graphicFrameLocks/>
          </p:cNvGraphicFramePr>
          <p:nvPr/>
        </p:nvGraphicFramePr>
        <p:xfrm>
          <a:off x="1536195" y="85656"/>
          <a:ext cx="9928973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2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SERVICE  PLAN  </a:t>
                      </a:r>
                      <a:r>
                        <a:rPr lang="en-US" sz="3600" b="1" dirty="0" err="1">
                          <a:solidFill>
                            <a:srgbClr val="FFFF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Intermediat</a:t>
                      </a:r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care Stroke</a:t>
                      </a:r>
                      <a:r>
                        <a:rPr lang="th-TH" sz="3600" b="1" dirty="0">
                          <a:solidFill>
                            <a:srgbClr val="FFFF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</a:t>
                      </a:r>
                      <a:r>
                        <a:rPr lang="en-US" sz="3600" b="1" dirty="0">
                          <a:solidFill>
                            <a:srgbClr val="FFFF00"/>
                          </a:solidFill>
                          <a:latin typeface="TH Niramit AS" pitchFamily="2" charset="-34"/>
                          <a:cs typeface="TH Niramit AS" pitchFamily="2" charset="-34"/>
                        </a:rPr>
                        <a:t> 2562</a:t>
                      </a:r>
                      <a:endParaRPr lang="th-TH" sz="3600" dirty="0">
                        <a:solidFill>
                          <a:srgbClr val="FFFF00"/>
                        </a:solidFill>
                      </a:endParaRPr>
                    </a:p>
                  </a:txBody>
                  <a:tcPr marT="45557" marB="4555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" name="รูปภาพ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74578"/>
            <a:ext cx="1028700" cy="991682"/>
          </a:xfrm>
          <a:prstGeom prst="rect">
            <a:avLst/>
          </a:prstGeom>
        </p:spPr>
      </p:pic>
      <p:sp>
        <p:nvSpPr>
          <p:cNvPr id="44" name="สี่เหลี่ยมมุมมน 20"/>
          <p:cNvSpPr/>
          <p:nvPr/>
        </p:nvSpPr>
        <p:spPr>
          <a:xfrm>
            <a:off x="3501073" y="3630640"/>
            <a:ext cx="2161359" cy="80394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Intermediate Care 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ฟื้นฟู </a:t>
            </a:r>
            <a:r>
              <a:rPr lang="en-US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Stroke</a:t>
            </a: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>
              <a:defRPr/>
            </a:pPr>
            <a:r>
              <a:rPr lang="th-TH" sz="1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ด้วยการแพทย์ผสมผสาน</a:t>
            </a: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3848673" y="1366120"/>
            <a:ext cx="1731511" cy="66172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th-TH" sz="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รพร.อรัญ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</a:p>
          <a:p>
            <a:pPr algn="ctr"/>
            <a:endParaRPr lang="th-TH" sz="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965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 Box 1"/>
          <p:cNvSpPr txBox="1">
            <a:spLocks noChangeArrowheads="1"/>
          </p:cNvSpPr>
          <p:nvPr/>
        </p:nvSpPr>
        <p:spPr bwMode="auto">
          <a:xfrm>
            <a:off x="3922118" y="953903"/>
            <a:ext cx="3996012" cy="533436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28575">
            <a:noFill/>
            <a:miter lim="800000"/>
            <a:headEnd/>
            <a:tailEnd/>
          </a:ln>
        </p:spPr>
        <p:txBody>
          <a:bodyPr lIns="102870" tIns="68580" rIns="102870" bIns="68580" anchor="ctr"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ศูนย์รับส่งต่อผู้ป่วย </a:t>
            </a:r>
            <a:r>
              <a:rPr lang="en-US" alt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IMC </a:t>
            </a:r>
            <a:r>
              <a:rPr lang="th-TH" alt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รพ.วัฒนานคร</a:t>
            </a:r>
            <a:endParaRPr lang="es-ES" altLang="th-TH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3" name="Text Box 2"/>
          <p:cNvSpPr txBox="1">
            <a:spLocks noChangeArrowheads="1"/>
          </p:cNvSpPr>
          <p:nvPr/>
        </p:nvSpPr>
        <p:spPr bwMode="auto">
          <a:xfrm>
            <a:off x="8683719" y="1928317"/>
            <a:ext cx="1961415" cy="1924492"/>
          </a:xfrm>
          <a:prstGeom prst="roundRect">
            <a:avLst>
              <a:gd name="adj" fmla="val 605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tabLst>
                <a:tab pos="457200" algn="l"/>
              </a:tabLst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tabLst>
                <a:tab pos="457200" algn="l"/>
              </a:tabLst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tabLst>
                <a:tab pos="457200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tabLst>
                <a:tab pos="457200" algn="l"/>
              </a:tabLst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tabLst>
                <a:tab pos="457200" algn="l"/>
              </a:tabLst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th-TH" altLang="th-TH" sz="1600" b="1" u="sng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เกณฑ์การรับเข้า</a:t>
            </a:r>
            <a:endParaRPr lang="th-TH" altLang="th-TH" sz="1600" b="1" u="sng" dirty="0">
              <a:solidFill>
                <a:schemeClr val="bg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215504">
              <a:spcBef>
                <a:spcPct val="0"/>
              </a:spcBef>
              <a:buClrTx/>
              <a:buSzTx/>
              <a:buNone/>
            </a:pP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ผู้ป่วยหลังจากเกิดอาการแล้ว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สัปดาห์ ขึ้นไป แต่ไม่เกิน 6 เดือน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โดยผู้ป่วยจะต้องมี</a:t>
            </a:r>
            <a:endParaRPr lang="es-ES" altLang="th-TH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8106">
              <a:spcBef>
                <a:spcPct val="0"/>
              </a:spcBef>
              <a:buClrTx/>
              <a:buSzTx/>
              <a:buFontTx/>
              <a:buChar char="•"/>
              <a:tabLst>
                <a:tab pos="171450" algn="l"/>
              </a:tabLst>
            </a:pP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สภาวะทางการแพทย์คงที่</a:t>
            </a:r>
            <a:endParaRPr lang="es-ES" altLang="th-TH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8106">
              <a:spcBef>
                <a:spcPct val="0"/>
              </a:spcBef>
              <a:buClrTx/>
              <a:buSzTx/>
              <a:buFontTx/>
              <a:buChar char="•"/>
              <a:tabLst>
                <a:tab pos="298847" algn="l"/>
              </a:tabLst>
            </a:pP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มีแนวโน้มการทำนายโรคดี </a:t>
            </a:r>
            <a:endParaRPr lang="es-ES" altLang="th-TH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8106">
              <a:spcBef>
                <a:spcPct val="0"/>
              </a:spcBef>
              <a:buClrTx/>
              <a:buSzTx/>
              <a:buFontTx/>
              <a:buChar char="•"/>
              <a:tabLst>
                <a:tab pos="298847" algn="l"/>
              </a:tabLst>
            </a:pP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อายุ </a:t>
            </a:r>
            <a:r>
              <a:rPr lang="es-ES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altLang="th-TH" sz="1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ปีขึ้นไป</a:t>
            </a:r>
            <a:endParaRPr lang="es-ES" altLang="th-TH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8106">
              <a:spcBef>
                <a:spcPct val="0"/>
              </a:spcBef>
              <a:buClrTx/>
              <a:buSzTx/>
              <a:buFontTx/>
              <a:buChar char="•"/>
              <a:tabLst>
                <a:tab pos="298847" algn="l"/>
              </a:tabLst>
            </a:pPr>
            <a:r>
              <a:rPr lang="th-TH" altLang="th-TH" sz="1400" b="1" u="sng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มีญาติเฝ้า</a:t>
            </a:r>
            <a:endParaRPr lang="es-ES" altLang="th-TH" sz="14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64" name="AutoShape 4"/>
          <p:cNvCxnSpPr>
            <a:cxnSpLocks noChangeShapeType="1"/>
          </p:cNvCxnSpPr>
          <p:nvPr/>
        </p:nvCxnSpPr>
        <p:spPr bwMode="auto">
          <a:xfrm>
            <a:off x="5920124" y="1443049"/>
            <a:ext cx="0" cy="383024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Text Box 5"/>
          <p:cNvSpPr txBox="1">
            <a:spLocks noChangeArrowheads="1"/>
          </p:cNvSpPr>
          <p:nvPr/>
        </p:nvSpPr>
        <p:spPr bwMode="auto">
          <a:xfrm>
            <a:off x="4165076" y="1824034"/>
            <a:ext cx="3633847" cy="883722"/>
          </a:xfrm>
          <a:prstGeom prst="round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lIns="102870" tIns="68580" rIns="102870" bIns="68580" anchor="ctr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2000" b="1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h-TH" altLang="th-TH" dirty="0">
                <a:solidFill>
                  <a:srgbClr val="002060"/>
                </a:solidFill>
              </a:rPr>
              <a:t>ซักประวัติ/ตรวจร่างกายวินิจฉัย</a:t>
            </a:r>
            <a:br>
              <a:rPr lang="th-TH" altLang="th-TH" dirty="0">
                <a:solidFill>
                  <a:srgbClr val="002060"/>
                </a:solidFill>
              </a:rPr>
            </a:br>
            <a:r>
              <a:rPr lang="th-TH" altLang="th-TH" dirty="0">
                <a:solidFill>
                  <a:srgbClr val="002060"/>
                </a:solidFill>
              </a:rPr>
              <a:t>ประเมินอาการร่วมกันระหว่าง</a:t>
            </a:r>
            <a:br>
              <a:rPr lang="th-TH" altLang="th-TH" dirty="0">
                <a:solidFill>
                  <a:srgbClr val="002060"/>
                </a:solidFill>
              </a:rPr>
            </a:br>
            <a:r>
              <a:rPr lang="th-TH" altLang="th-TH" dirty="0">
                <a:solidFill>
                  <a:srgbClr val="002060"/>
                </a:solidFill>
              </a:rPr>
              <a:t>แพทย์แผนปัจจุบันและแพทย์แผนไทย</a:t>
            </a:r>
            <a:endParaRPr lang="es-ES" altLang="th-TH" dirty="0">
              <a:solidFill>
                <a:srgbClr val="002060"/>
              </a:solidFill>
            </a:endParaRPr>
          </a:p>
        </p:txBody>
      </p:sp>
      <p:cxnSp>
        <p:nvCxnSpPr>
          <p:cNvPr id="66" name="AutoShape 6"/>
          <p:cNvCxnSpPr>
            <a:cxnSpLocks noChangeShapeType="1"/>
          </p:cNvCxnSpPr>
          <p:nvPr/>
        </p:nvCxnSpPr>
        <p:spPr bwMode="auto">
          <a:xfrm>
            <a:off x="5941096" y="2707757"/>
            <a:ext cx="0" cy="256241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036714" y="3019930"/>
            <a:ext cx="3838073" cy="326231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317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870" tIns="68580" rIns="102870" bIns="68580" anchor="ctr"/>
          <a:lstStyle>
            <a:defPPr>
              <a:defRPr lang="th-TH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endParaRPr lang="th-TH" altLang="th-TH" sz="1800" dirty="0">
              <a:solidFill>
                <a:schemeClr val="bg1"/>
              </a:solidFill>
            </a:endParaRPr>
          </a:p>
          <a:p>
            <a:r>
              <a:rPr lang="th-TH" altLang="th-TH" sz="1800" dirty="0">
                <a:solidFill>
                  <a:schemeClr val="bg1"/>
                </a:solidFill>
              </a:rPr>
              <a:t>ให้การรักษา/ฟื้นฟูสภาพโดยทีมสหวิชาชีพ</a:t>
            </a:r>
            <a:endParaRPr lang="es-ES" altLang="th-TH" sz="1800" dirty="0">
              <a:solidFill>
                <a:schemeClr val="bg1"/>
              </a:solidFill>
            </a:endParaRPr>
          </a:p>
          <a:p>
            <a:endParaRPr lang="es-ES" altLang="th-TH" sz="1800" dirty="0">
              <a:solidFill>
                <a:schemeClr val="bg1"/>
              </a:solidFill>
            </a:endParaRPr>
          </a:p>
        </p:txBody>
      </p:sp>
      <p:cxnSp>
        <p:nvCxnSpPr>
          <p:cNvPr id="68" name="AutoShape 8"/>
          <p:cNvCxnSpPr>
            <a:cxnSpLocks noChangeShapeType="1"/>
          </p:cNvCxnSpPr>
          <p:nvPr/>
        </p:nvCxnSpPr>
        <p:spPr bwMode="auto">
          <a:xfrm flipV="1">
            <a:off x="4165077" y="3523149"/>
            <a:ext cx="3633847" cy="8334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Text Box 12"/>
          <p:cNvSpPr txBox="1">
            <a:spLocks noChangeArrowheads="1"/>
          </p:cNvSpPr>
          <p:nvPr/>
        </p:nvSpPr>
        <p:spPr bwMode="auto">
          <a:xfrm>
            <a:off x="3267344" y="3792252"/>
            <a:ext cx="1568348" cy="101702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870" tIns="68580" rIns="102870" bIns="6858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 sz="1350" b="1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h-TH" altLang="th-TH" sz="1600" u="sng" dirty="0">
                <a:solidFill>
                  <a:schemeClr val="bg1"/>
                </a:solidFill>
              </a:rPr>
              <a:t>การแพทย์แผนปัจจุบัน</a:t>
            </a:r>
            <a:br>
              <a:rPr lang="es-ES" altLang="th-TH" sz="1600" u="sng" dirty="0">
                <a:solidFill>
                  <a:schemeClr val="bg1"/>
                </a:solidFill>
              </a:rPr>
            </a:br>
            <a:r>
              <a:rPr lang="es-ES" altLang="th-TH" sz="1600" dirty="0">
                <a:solidFill>
                  <a:schemeClr val="bg1"/>
                </a:solidFill>
              </a:rPr>
              <a:t>-</a:t>
            </a:r>
            <a:r>
              <a:rPr lang="th-TH" altLang="th-TH" sz="1600" dirty="0">
                <a:solidFill>
                  <a:schemeClr val="bg1"/>
                </a:solidFill>
              </a:rPr>
              <a:t> ยา</a:t>
            </a:r>
            <a:br>
              <a:rPr lang="th-TH" altLang="th-TH" sz="1600" dirty="0">
                <a:solidFill>
                  <a:schemeClr val="bg1"/>
                </a:solidFill>
              </a:rPr>
            </a:br>
            <a:r>
              <a:rPr lang="th-TH" altLang="th-TH" sz="1600" dirty="0">
                <a:solidFill>
                  <a:schemeClr val="bg1"/>
                </a:solidFill>
              </a:rPr>
              <a:t>- กายภาพบำบัด</a:t>
            </a:r>
            <a:endParaRPr lang="es-ES" altLang="th-TH" sz="1600" dirty="0">
              <a:solidFill>
                <a:schemeClr val="bg1"/>
              </a:solidFill>
            </a:endParaRPr>
          </a:p>
          <a:p>
            <a:endParaRPr lang="es-ES" altLang="th-TH" dirty="0">
              <a:solidFill>
                <a:schemeClr val="bg1"/>
              </a:solidFill>
            </a:endParaRPr>
          </a:p>
        </p:txBody>
      </p:sp>
      <p:sp>
        <p:nvSpPr>
          <p:cNvPr id="72" name="Text Box 13"/>
          <p:cNvSpPr txBox="1">
            <a:spLocks noChangeArrowheads="1"/>
          </p:cNvSpPr>
          <p:nvPr/>
        </p:nvSpPr>
        <p:spPr bwMode="auto">
          <a:xfrm>
            <a:off x="5154191" y="3826922"/>
            <a:ext cx="1601052" cy="124836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870" tIns="0" rIns="102870" bIns="68580" anchor="t"/>
          <a:lstStyle>
            <a:defPPr>
              <a:defRPr lang="en-US"/>
            </a:defPPr>
            <a:lvl1pPr>
              <a:spcBef>
                <a:spcPct val="0"/>
              </a:spcBef>
              <a:buClrTx/>
              <a:buSzTx/>
              <a:buFontTx/>
              <a:buNone/>
              <a:defRPr sz="1350" b="1">
                <a:solidFill>
                  <a:schemeClr val="accent6">
                    <a:lumMod val="50000"/>
                  </a:schemeClr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h-TH" altLang="th-TH" sz="1800" u="sng" dirty="0">
                <a:solidFill>
                  <a:schemeClr val="bg1"/>
                </a:solidFill>
              </a:rPr>
              <a:t>การแพทย์แผนไทย</a:t>
            </a:r>
            <a:br>
              <a:rPr lang="es-ES" altLang="th-TH" sz="1400" u="sng" dirty="0">
                <a:solidFill>
                  <a:schemeClr val="bg1"/>
                </a:solidFill>
              </a:rPr>
            </a:br>
            <a:r>
              <a:rPr lang="es-ES" altLang="th-TH" sz="1600" dirty="0">
                <a:solidFill>
                  <a:schemeClr val="bg1"/>
                </a:solidFill>
              </a:rPr>
              <a:t>- </a:t>
            </a:r>
            <a:r>
              <a:rPr lang="th-TH" altLang="th-TH" sz="1600" dirty="0">
                <a:solidFill>
                  <a:schemeClr val="bg1"/>
                </a:solidFill>
              </a:rPr>
              <a:t>ยาสมุนไพร</a:t>
            </a:r>
            <a:br>
              <a:rPr lang="th-TH" altLang="th-TH" sz="1600" dirty="0">
                <a:solidFill>
                  <a:schemeClr val="bg1"/>
                </a:solidFill>
              </a:rPr>
            </a:br>
            <a:r>
              <a:rPr lang="th-TH" altLang="th-TH" sz="1600" dirty="0">
                <a:solidFill>
                  <a:schemeClr val="bg1"/>
                </a:solidFill>
              </a:rPr>
              <a:t>- หัตถบำบัด</a:t>
            </a:r>
            <a:br>
              <a:rPr lang="th-TH" altLang="th-TH" sz="1600" dirty="0">
                <a:solidFill>
                  <a:schemeClr val="bg1"/>
                </a:solidFill>
              </a:rPr>
            </a:br>
            <a:r>
              <a:rPr lang="th-TH" altLang="th-TH" sz="1600" dirty="0">
                <a:solidFill>
                  <a:schemeClr val="bg1"/>
                </a:solidFill>
              </a:rPr>
              <a:t>- ประคบสมุนไพร</a:t>
            </a:r>
            <a:br>
              <a:rPr lang="th-TH" altLang="th-TH" sz="1600" dirty="0">
                <a:solidFill>
                  <a:schemeClr val="bg1"/>
                </a:solidFill>
              </a:rPr>
            </a:br>
            <a:r>
              <a:rPr lang="th-TH" altLang="th-TH" sz="1600" dirty="0">
                <a:solidFill>
                  <a:schemeClr val="bg1"/>
                </a:solidFill>
              </a:rPr>
              <a:t>- อบสมุนไพร</a:t>
            </a:r>
            <a:endParaRPr lang="es-ES" altLang="th-TH" sz="1600" dirty="0">
              <a:solidFill>
                <a:schemeClr val="bg1"/>
              </a:solidFill>
            </a:endParaRPr>
          </a:p>
          <a:p>
            <a:endParaRPr lang="es-ES" altLang="th-TH" sz="1400" dirty="0">
              <a:solidFill>
                <a:schemeClr val="bg1"/>
              </a:solidFill>
            </a:endParaRPr>
          </a:p>
        </p:txBody>
      </p:sp>
      <p:sp>
        <p:nvSpPr>
          <p:cNvPr id="73" name="Text Box 14"/>
          <p:cNvSpPr txBox="1">
            <a:spLocks noChangeArrowheads="1"/>
          </p:cNvSpPr>
          <p:nvPr/>
        </p:nvSpPr>
        <p:spPr bwMode="auto">
          <a:xfrm>
            <a:off x="7032240" y="3792252"/>
            <a:ext cx="1369753" cy="1002396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2870" tIns="68580" rIns="102870" bIns="68580" anchor="t"/>
          <a:lstStyle>
            <a:defPPr>
              <a:defRPr lang="th-TH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400" b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pPr algn="l"/>
            <a:r>
              <a:rPr lang="th-TH" altLang="th-TH" sz="1600" u="sng" dirty="0">
                <a:solidFill>
                  <a:schemeClr val="bg1"/>
                </a:solidFill>
              </a:rPr>
              <a:t>การแพทย์แผนจีน</a:t>
            </a:r>
            <a:br>
              <a:rPr lang="es-ES" altLang="th-TH" sz="1600" dirty="0">
                <a:solidFill>
                  <a:schemeClr val="bg1"/>
                </a:solidFill>
              </a:rPr>
            </a:br>
            <a:r>
              <a:rPr lang="es-ES" altLang="th-TH" sz="1600" dirty="0">
                <a:solidFill>
                  <a:schemeClr val="bg1"/>
                </a:solidFill>
              </a:rPr>
              <a:t>-  </a:t>
            </a:r>
            <a:r>
              <a:rPr lang="th-TH" altLang="th-TH" sz="1600" dirty="0">
                <a:solidFill>
                  <a:schemeClr val="bg1"/>
                </a:solidFill>
              </a:rPr>
              <a:t>การฝังเข็ม</a:t>
            </a:r>
            <a:endParaRPr lang="es-ES" altLang="th-TH" sz="1350" dirty="0">
              <a:solidFill>
                <a:schemeClr val="bg1"/>
              </a:solidFill>
            </a:endParaRPr>
          </a:p>
        </p:txBody>
      </p:sp>
      <p:cxnSp>
        <p:nvCxnSpPr>
          <p:cNvPr id="74" name="AutoShape 17"/>
          <p:cNvCxnSpPr>
            <a:cxnSpLocks noChangeShapeType="1"/>
          </p:cNvCxnSpPr>
          <p:nvPr/>
        </p:nvCxnSpPr>
        <p:spPr bwMode="auto">
          <a:xfrm flipV="1">
            <a:off x="4003852" y="5124960"/>
            <a:ext cx="3652718" cy="5812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5"/>
          <p:cNvCxnSpPr>
            <a:cxnSpLocks noChangeShapeType="1"/>
          </p:cNvCxnSpPr>
          <p:nvPr/>
        </p:nvCxnSpPr>
        <p:spPr bwMode="auto">
          <a:xfrm>
            <a:off x="7640564" y="4800585"/>
            <a:ext cx="0" cy="324254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" name="AutoShape 16"/>
          <p:cNvCxnSpPr>
            <a:cxnSpLocks noChangeShapeType="1"/>
          </p:cNvCxnSpPr>
          <p:nvPr/>
        </p:nvCxnSpPr>
        <p:spPr bwMode="auto">
          <a:xfrm>
            <a:off x="4021828" y="4809304"/>
            <a:ext cx="0" cy="321469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4321604" y="5449188"/>
            <a:ext cx="3477319" cy="457133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68580" rIns="0" bIns="68580" anchor="ctr"/>
          <a:lstStyle>
            <a:defPPr>
              <a:defRPr lang="th-TH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2000" b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endParaRPr lang="th-TH" altLang="th-TH" sz="1600" dirty="0">
              <a:solidFill>
                <a:schemeClr val="bg1"/>
              </a:solidFill>
            </a:endParaRPr>
          </a:p>
          <a:p>
            <a:r>
              <a:rPr lang="th-TH" altLang="th-TH" sz="1600" dirty="0">
                <a:solidFill>
                  <a:schemeClr val="bg1"/>
                </a:solidFill>
              </a:rPr>
              <a:t>ประเมินผลการรักษา/ฟื้นฟู และวางแผนจำหน่าย</a:t>
            </a:r>
            <a:endParaRPr lang="es-ES" altLang="th-TH" sz="1600" dirty="0">
              <a:solidFill>
                <a:schemeClr val="bg1"/>
              </a:solidFill>
            </a:endParaRPr>
          </a:p>
          <a:p>
            <a:endParaRPr lang="es-ES" altLang="th-TH" sz="1600" dirty="0">
              <a:solidFill>
                <a:schemeClr val="bg1"/>
              </a:solidFill>
            </a:endParaRPr>
          </a:p>
        </p:txBody>
      </p:sp>
      <p:cxnSp>
        <p:nvCxnSpPr>
          <p:cNvPr id="78" name="AutoShape 20"/>
          <p:cNvCxnSpPr>
            <a:cxnSpLocks noChangeShapeType="1"/>
          </p:cNvCxnSpPr>
          <p:nvPr/>
        </p:nvCxnSpPr>
        <p:spPr bwMode="auto">
          <a:xfrm>
            <a:off x="5920125" y="5127865"/>
            <a:ext cx="0" cy="321322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2153163" y="6147222"/>
            <a:ext cx="4814442" cy="450212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 w="31750">
            <a:noFill/>
            <a:miter lim="800000"/>
            <a:headEnd/>
            <a:tailEnd/>
          </a:ln>
        </p:spPr>
        <p:txBody>
          <a:bodyPr lIns="0" tIns="68580" rIns="0" bIns="68580" anchor="ctr"/>
          <a:lstStyle>
            <a:defPPr>
              <a:defRPr lang="th-TH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2000" b="1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endParaRPr lang="th-TH" altLang="th-TH" sz="1600" dirty="0">
              <a:solidFill>
                <a:schemeClr val="bg1"/>
              </a:solidFill>
            </a:endParaRPr>
          </a:p>
          <a:p>
            <a:pPr algn="l"/>
            <a:r>
              <a:rPr lang="th-TH" altLang="th-TH" sz="1600" dirty="0">
                <a:solidFill>
                  <a:schemeClr val="bg1"/>
                </a:solidFill>
              </a:rPr>
              <a:t>การส่งต่อข้อมูลผู้ป่วยสู่สถานพยาบาลปฐมภูมิ/สถานพยาบาลนอกเขต</a:t>
            </a:r>
            <a:endParaRPr lang="es-ES" altLang="th-TH" sz="1600" dirty="0">
              <a:solidFill>
                <a:schemeClr val="bg1"/>
              </a:solidFill>
            </a:endParaRPr>
          </a:p>
          <a:p>
            <a:endParaRPr lang="es-ES" altLang="th-TH" sz="1600" dirty="0">
              <a:solidFill>
                <a:schemeClr val="bg1"/>
              </a:solidFill>
            </a:endParaRPr>
          </a:p>
        </p:txBody>
      </p:sp>
      <p:sp>
        <p:nvSpPr>
          <p:cNvPr id="80" name="Text Box 23"/>
          <p:cNvSpPr txBox="1">
            <a:spLocks noChangeArrowheads="1"/>
          </p:cNvSpPr>
          <p:nvPr/>
        </p:nvSpPr>
        <p:spPr bwMode="auto">
          <a:xfrm>
            <a:off x="7257916" y="6135047"/>
            <a:ext cx="2972725" cy="450212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31750">
            <a:noFill/>
            <a:miter lim="800000"/>
            <a:headEnd/>
            <a:tailEnd/>
          </a:ln>
        </p:spPr>
        <p:txBody>
          <a:bodyPr lIns="102870" tIns="68580" rIns="102870" bIns="68580" anchor="ctr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2000" b="1">
                <a:solidFill>
                  <a:schemeClr val="bg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endParaRPr lang="th-TH" altLang="th-TH" sz="1600" dirty="0">
              <a:solidFill>
                <a:schemeClr val="tx1"/>
              </a:solidFill>
            </a:endParaRPr>
          </a:p>
          <a:p>
            <a:r>
              <a:rPr lang="th-TH" altLang="th-TH" sz="1600" dirty="0">
                <a:solidFill>
                  <a:schemeClr val="tx1"/>
                </a:solidFill>
              </a:rPr>
              <a:t>ติดตามอาการ 1</a:t>
            </a:r>
            <a:r>
              <a:rPr lang="en-US" altLang="th-TH" sz="1600" dirty="0">
                <a:solidFill>
                  <a:schemeClr val="tx1"/>
                </a:solidFill>
              </a:rPr>
              <a:t>,2,3,6</a:t>
            </a:r>
            <a:r>
              <a:rPr lang="th-TH" altLang="th-TH" sz="1600" dirty="0">
                <a:solidFill>
                  <a:schemeClr val="tx1"/>
                </a:solidFill>
              </a:rPr>
              <a:t> เดือน หลังจำหน่ายผู้ป่วย</a:t>
            </a:r>
            <a:endParaRPr lang="es-ES" altLang="th-TH" sz="1600" dirty="0">
              <a:solidFill>
                <a:schemeClr val="tx1"/>
              </a:solidFill>
            </a:endParaRPr>
          </a:p>
          <a:p>
            <a:endParaRPr lang="es-ES" altLang="th-TH" sz="1600" dirty="0">
              <a:solidFill>
                <a:schemeClr val="tx1"/>
              </a:solidFill>
            </a:endParaRPr>
          </a:p>
        </p:txBody>
      </p:sp>
      <p:cxnSp>
        <p:nvCxnSpPr>
          <p:cNvPr id="81" name="AutoShape 22"/>
          <p:cNvCxnSpPr>
            <a:cxnSpLocks noChangeShapeType="1"/>
          </p:cNvCxnSpPr>
          <p:nvPr/>
        </p:nvCxnSpPr>
        <p:spPr bwMode="auto">
          <a:xfrm>
            <a:off x="5920125" y="5906321"/>
            <a:ext cx="0" cy="232027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Rectangle 35"/>
          <p:cNvSpPr>
            <a:spLocks noChangeArrowheads="1"/>
          </p:cNvSpPr>
          <p:nvPr/>
        </p:nvSpPr>
        <p:spPr bwMode="auto">
          <a:xfrm>
            <a:off x="1671918" y="105826"/>
            <a:ext cx="7736826" cy="584775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แนวทางการฟื้นฟูผู้ป่วย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IMC </a:t>
            </a:r>
            <a:r>
              <a:rPr lang="th-TH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รพ.วัฒนานคร</a:t>
            </a:r>
            <a:endParaRPr lang="th-TH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85" name="Straight Arrow Connector 33"/>
          <p:cNvCxnSpPr>
            <a:stCxn id="79" idx="0"/>
          </p:cNvCxnSpPr>
          <p:nvPr/>
        </p:nvCxnSpPr>
        <p:spPr>
          <a:xfrm>
            <a:off x="6967606" y="6372328"/>
            <a:ext cx="212467" cy="0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 Box 3"/>
          <p:cNvSpPr txBox="1">
            <a:spLocks noChangeArrowheads="1"/>
          </p:cNvSpPr>
          <p:nvPr/>
        </p:nvSpPr>
        <p:spPr bwMode="auto">
          <a:xfrm>
            <a:off x="1375144" y="793099"/>
            <a:ext cx="1799855" cy="733272"/>
          </a:xfrm>
          <a:prstGeom prst="ellips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050" b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h-TH" altLang="th-TH" sz="1800" dirty="0">
                <a:solidFill>
                  <a:schemeClr val="bg1"/>
                </a:solidFill>
              </a:rPr>
              <a:t>ศูนย์ส่งต่อ รพ.ในจังหวัด</a:t>
            </a:r>
          </a:p>
        </p:txBody>
      </p:sp>
      <p:sp>
        <p:nvSpPr>
          <p:cNvPr id="87" name="Text Box 3"/>
          <p:cNvSpPr txBox="1">
            <a:spLocks noChangeArrowheads="1"/>
          </p:cNvSpPr>
          <p:nvPr/>
        </p:nvSpPr>
        <p:spPr bwMode="auto">
          <a:xfrm>
            <a:off x="9060562" y="765039"/>
            <a:ext cx="1954324" cy="805533"/>
          </a:xfrm>
          <a:prstGeom prst="ellipse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0"/>
          <a:lstStyle>
            <a:defPPr>
              <a:defRPr lang="en-US"/>
            </a:defPPr>
            <a:lvl1pPr algn="ctr">
              <a:spcBef>
                <a:spcPct val="0"/>
              </a:spcBef>
              <a:buClrTx/>
              <a:buSzTx/>
              <a:buFontTx/>
              <a:buNone/>
              <a:defRPr sz="1050" b="1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latin typeface="Century Schoolbook" panose="02040604050505020304" pitchFamily="18" charset="0"/>
              </a:defRPr>
            </a:lvl9pPr>
          </a:lstStyle>
          <a:p>
            <a:r>
              <a:rPr lang="th-TH" altLang="th-TH" sz="1800" dirty="0">
                <a:solidFill>
                  <a:schemeClr val="bg1"/>
                </a:solidFill>
              </a:rPr>
              <a:t>ศูนย์ส่งต่อ </a:t>
            </a:r>
          </a:p>
          <a:p>
            <a:r>
              <a:rPr lang="th-TH" altLang="th-TH" sz="1800" dirty="0">
                <a:solidFill>
                  <a:schemeClr val="bg1"/>
                </a:solidFill>
              </a:rPr>
              <a:t>รพ.วัฒนานคร</a:t>
            </a:r>
          </a:p>
        </p:txBody>
      </p:sp>
      <p:cxnSp>
        <p:nvCxnSpPr>
          <p:cNvPr id="88" name="ลูกศรเชื่อมต่อแบบตรง 87"/>
          <p:cNvCxnSpPr/>
          <p:nvPr/>
        </p:nvCxnSpPr>
        <p:spPr>
          <a:xfrm>
            <a:off x="3230114" y="1155153"/>
            <a:ext cx="612089" cy="9163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ลูกศรเชื่อมต่อแบบตรง 88"/>
          <p:cNvCxnSpPr>
            <a:stCxn id="87" idx="2"/>
          </p:cNvCxnSpPr>
          <p:nvPr/>
        </p:nvCxnSpPr>
        <p:spPr>
          <a:xfrm flipH="1" flipV="1">
            <a:off x="8036551" y="1160912"/>
            <a:ext cx="1024011" cy="689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สี่เหลี่ยมผืนผ้า 89"/>
          <p:cNvSpPr/>
          <p:nvPr/>
        </p:nvSpPr>
        <p:spPr>
          <a:xfrm>
            <a:off x="2885582" y="1301222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th-TH" alt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เกณฑ์การรับเข้า</a:t>
            </a:r>
            <a:endParaRPr lang="th-TH" altLang="th-TH" sz="1600" b="1" dirty="0">
              <a:solidFill>
                <a:schemeClr val="bg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91" name="สี่เหลี่ยมผืนผ้า 90"/>
          <p:cNvSpPr/>
          <p:nvPr/>
        </p:nvSpPr>
        <p:spPr>
          <a:xfrm>
            <a:off x="7980344" y="1199912"/>
            <a:ext cx="109998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th-TH" altLang="th-TH" sz="1600" b="1" dirty="0">
                <a:solidFill>
                  <a:schemeClr val="bg1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เกณฑ์การรับเข้า</a:t>
            </a:r>
          </a:p>
        </p:txBody>
      </p:sp>
      <p:pic>
        <p:nvPicPr>
          <p:cNvPr id="33" name="รูปภาพ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375144" y="3816003"/>
            <a:ext cx="2155756" cy="2141516"/>
          </a:xfrm>
          <a:prstGeom prst="rect">
            <a:avLst/>
          </a:prstGeom>
        </p:spPr>
      </p:pic>
      <p:sp>
        <p:nvSpPr>
          <p:cNvPr id="3" name="เครื่องหมายบั้ง 2"/>
          <p:cNvSpPr/>
          <p:nvPr/>
        </p:nvSpPr>
        <p:spPr>
          <a:xfrm>
            <a:off x="9354891" y="131317"/>
            <a:ext cx="444751" cy="52322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6" name="เครื่องหมายบั้ง 35"/>
          <p:cNvSpPr/>
          <p:nvPr/>
        </p:nvSpPr>
        <p:spPr>
          <a:xfrm>
            <a:off x="9799642" y="131317"/>
            <a:ext cx="444751" cy="523220"/>
          </a:xfrm>
          <a:prstGeom prst="chevron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  <p:cxnSp>
        <p:nvCxnSpPr>
          <p:cNvPr id="47" name="AutoShape 6"/>
          <p:cNvCxnSpPr>
            <a:cxnSpLocks noChangeShapeType="1"/>
          </p:cNvCxnSpPr>
          <p:nvPr/>
        </p:nvCxnSpPr>
        <p:spPr bwMode="auto">
          <a:xfrm>
            <a:off x="7784293" y="3520405"/>
            <a:ext cx="0" cy="256241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6"/>
          <p:cNvCxnSpPr>
            <a:cxnSpLocks noChangeShapeType="1"/>
          </p:cNvCxnSpPr>
          <p:nvPr/>
        </p:nvCxnSpPr>
        <p:spPr bwMode="auto">
          <a:xfrm>
            <a:off x="4165076" y="3520406"/>
            <a:ext cx="0" cy="256241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AutoShape 6"/>
          <p:cNvCxnSpPr>
            <a:cxnSpLocks noChangeShapeType="1"/>
            <a:endCxn id="72" idx="0"/>
          </p:cNvCxnSpPr>
          <p:nvPr/>
        </p:nvCxnSpPr>
        <p:spPr bwMode="auto">
          <a:xfrm>
            <a:off x="5954717" y="3317337"/>
            <a:ext cx="0" cy="509585"/>
          </a:xfrm>
          <a:prstGeom prst="straightConnector1">
            <a:avLst/>
          </a:prstGeom>
          <a:noFill/>
          <a:ln w="38100">
            <a:solidFill>
              <a:schemeClr val="accent3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95" y="4357355"/>
            <a:ext cx="1401077" cy="164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รูปภาพ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8" y="87026"/>
            <a:ext cx="1177389" cy="11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305907" y="295420"/>
            <a:ext cx="8609428" cy="606319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เกณฑ์คัดกรอง</a:t>
            </a:r>
          </a:p>
          <a:p>
            <a:pPr algn="ctr"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endParaRPr lang="en-US" sz="1600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1. ผู้ป่วยโรคหลอดเลือดสมองตีบ ตันหรือแตก  เป็นเวลาไม่น้อยกว่า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วัน </a:t>
            </a:r>
            <a:b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</a:b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และ/หรือแพทย์เจ้าของไข้อนุญาตให้เข้ารับการฟื้นฟู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2. แขนขาชา อ่อนแรง ปากเบี้ยว ลิ้นกระด้างคางแข็ง พูดไม่ชัด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3. ผู้ป่วยหลอดเลือดสมองตีบ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SBP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ไม่เกิน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170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.ปรอท และ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DBP 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ไม่เกิน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110 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.ปรอท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4. กรณีหลอดเลือดสมองแตกผู้ป่วยที่มี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SBP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ไม่เกิน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160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.ปรอท และ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DBP </a:t>
            </a:r>
            <a:endParaRPr lang="th-TH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   ไม่เกิน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100 </a:t>
            </a:r>
            <a:r>
              <a:rPr lang="th-TH" b="1" dirty="0" err="1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มม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.ปรอท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27051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  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motor power grade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ต่ำกว่า ระดับ 5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6. DTX  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อยู่ในช่วงระหว่าง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70-22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0 มก.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%</a:t>
            </a: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7.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ไม่มีภาวะติดเชื้อ</a:t>
            </a:r>
            <a:endParaRPr lang="en-US" b="1" dirty="0">
              <a:solidFill>
                <a:srgbClr val="00206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en-US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8</a:t>
            </a:r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มีญาติเฝ้าดูแลอย่างใกล้ชิด</a:t>
            </a:r>
          </a:p>
          <a:p>
            <a:pPr>
              <a:spcAft>
                <a:spcPts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477385" algn="l"/>
              </a:tabLst>
            </a:pPr>
            <a:endParaRPr lang="th-TH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7" y="295420"/>
            <a:ext cx="2985867" cy="1990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7" y="2468901"/>
            <a:ext cx="2985867" cy="3982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279" y="155688"/>
            <a:ext cx="1177389" cy="11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0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1"/>
          <p:cNvSpPr txBox="1">
            <a:spLocks noGrp="1" noChangeArrowheads="1"/>
          </p:cNvSpPr>
          <p:nvPr>
            <p:ph idx="1"/>
          </p:nvPr>
        </p:nvSpPr>
        <p:spPr bwMode="auto">
          <a:xfrm>
            <a:off x="254000" y="114301"/>
            <a:ext cx="11315700" cy="64769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70C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    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แนวทางปฏิบัติการรับผู้ป่วยเข้ารับการรักษา แผนกผู้ป่วยใน แพทย์แผนไทยวัฒนานคร 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28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400" dirty="0"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23013" y="892175"/>
            <a:ext cx="6539548" cy="44640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0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ผู้ป่วยโรคหลอดเลือดในสมอง/โรคที่ต้องดูแลตามระบบ </a:t>
            </a:r>
            <a:r>
              <a:rPr lang="en-US" sz="20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IMC/</a:t>
            </a:r>
            <a:r>
              <a:rPr lang="th-TH" sz="20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โรคอื่น ๆ ที่แพทย์อนุญาต</a:t>
            </a:r>
            <a:endParaRPr lang="en-US" sz="12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6" name="AutoShape 39"/>
          <p:cNvCxnSpPr>
            <a:cxnSpLocks noChangeShapeType="1"/>
          </p:cNvCxnSpPr>
          <p:nvPr/>
        </p:nvCxnSpPr>
        <p:spPr bwMode="auto">
          <a:xfrm>
            <a:off x="4056062" y="1636077"/>
            <a:ext cx="793" cy="259081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43"/>
          <p:cNvCxnSpPr>
            <a:cxnSpLocks noChangeShapeType="1"/>
          </p:cNvCxnSpPr>
          <p:nvPr/>
        </p:nvCxnSpPr>
        <p:spPr bwMode="auto">
          <a:xfrm>
            <a:off x="7653337" y="1631950"/>
            <a:ext cx="11430" cy="2971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46"/>
          <p:cNvCxnSpPr>
            <a:cxnSpLocks noChangeShapeType="1"/>
          </p:cNvCxnSpPr>
          <p:nvPr/>
        </p:nvCxnSpPr>
        <p:spPr bwMode="auto">
          <a:xfrm>
            <a:off x="5792787" y="1364615"/>
            <a:ext cx="635" cy="263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4522787" y="4430395"/>
            <a:ext cx="2806065" cy="4318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เข้าเกณฑ์ </a:t>
            </a:r>
            <a:r>
              <a:rPr lang="en-US" sz="14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Admit * </a:t>
            </a:r>
            <a:endParaRPr lang="en-US" sz="1100" b="1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6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100" b="1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>
            <a:off x="3841432" y="5208270"/>
            <a:ext cx="4210685" cy="45529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ส่งผู้ป่วยรับการฟื้นฟูที่แผนกผู้ป่วยใน แพทย์แผนไทย</a:t>
            </a:r>
            <a:br>
              <a:rPr lang="en-US" sz="18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</a:br>
            <a:endParaRPr lang="en-US" sz="1100" b="1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6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100" b="1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1" name="Text Box 66"/>
          <p:cNvSpPr txBox="1">
            <a:spLocks noChangeArrowheads="1"/>
          </p:cNvSpPr>
          <p:nvPr/>
        </p:nvSpPr>
        <p:spPr bwMode="auto">
          <a:xfrm>
            <a:off x="2667952" y="2684145"/>
            <a:ext cx="2722880" cy="761047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แผนกผู้ป่วยนอก รพ.แพทย์แผนไทย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2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ซักประวัติ/ตรวจร่างกายโดยพยาบาล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6154260" y="2566035"/>
            <a:ext cx="3161983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แผนกฉุกเฉิน รพ.วัฒนานคร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เจาะ </a:t>
            </a:r>
            <a:r>
              <a:rPr lang="en-US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Lab  , CXR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ทุกราย และทำ </a:t>
            </a:r>
            <a:r>
              <a:rPr lang="en-US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admit </a:t>
            </a:r>
            <a:r>
              <a:rPr lang="th-TH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ที่ </a:t>
            </a:r>
            <a:r>
              <a:rPr lang="en-US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ER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14" name="Text Box 74"/>
          <p:cNvSpPr txBox="1">
            <a:spLocks noChangeArrowheads="1"/>
          </p:cNvSpPr>
          <p:nvPr/>
        </p:nvSpPr>
        <p:spPr bwMode="auto">
          <a:xfrm>
            <a:off x="6408737" y="1903095"/>
            <a:ext cx="2992755" cy="37465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Case Refer back/Walk in </a:t>
            </a:r>
            <a:r>
              <a:rPr lang="th-TH" sz="1800" b="1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รายใหม่</a:t>
            </a:r>
            <a:endParaRPr lang="en-US" sz="1100" b="1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5" name="AutoShape 75"/>
          <p:cNvCxnSpPr>
            <a:cxnSpLocks noChangeShapeType="1"/>
          </p:cNvCxnSpPr>
          <p:nvPr/>
        </p:nvCxnSpPr>
        <p:spPr bwMode="auto">
          <a:xfrm>
            <a:off x="7664767" y="2261235"/>
            <a:ext cx="635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2273379" y="1914525"/>
            <a:ext cx="3581717" cy="4064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Case Re-Admit </a:t>
            </a: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จากแพทย์แผนไทย ไม่เกิน 14 วัน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18" name="AutoShape 81"/>
          <p:cNvCxnSpPr>
            <a:cxnSpLocks noChangeShapeType="1"/>
          </p:cNvCxnSpPr>
          <p:nvPr/>
        </p:nvCxnSpPr>
        <p:spPr bwMode="auto">
          <a:xfrm flipH="1">
            <a:off x="5923597" y="4859655"/>
            <a:ext cx="2540" cy="3606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 Box 83"/>
          <p:cNvSpPr txBox="1">
            <a:spLocks noChangeArrowheads="1"/>
          </p:cNvSpPr>
          <p:nvPr/>
        </p:nvSpPr>
        <p:spPr bwMode="auto">
          <a:xfrm>
            <a:off x="6334442" y="3573144"/>
            <a:ext cx="2904490" cy="56451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ซักประวัติ/ตรวจร่างกาย โดยแพทย์ </a:t>
            </a:r>
            <a:r>
              <a:rPr lang="en-US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ER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0" name="AutoShape 84"/>
          <p:cNvCxnSpPr>
            <a:cxnSpLocks noChangeShapeType="1"/>
          </p:cNvCxnSpPr>
          <p:nvPr/>
        </p:nvCxnSpPr>
        <p:spPr bwMode="auto">
          <a:xfrm>
            <a:off x="7735252" y="3247390"/>
            <a:ext cx="635" cy="3352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 Box 89"/>
          <p:cNvSpPr txBox="1">
            <a:spLocks noChangeArrowheads="1"/>
          </p:cNvSpPr>
          <p:nvPr/>
        </p:nvSpPr>
        <p:spPr bwMode="auto">
          <a:xfrm>
            <a:off x="3787457" y="6063615"/>
            <a:ext cx="4210685" cy="448731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D/C </a:t>
            </a: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ส่งต่อ </a:t>
            </a:r>
            <a:r>
              <a:rPr lang="en-US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COC </a:t>
            </a: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ทุกราย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6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 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sp>
        <p:nvSpPr>
          <p:cNvPr id="23" name="Text Box 91"/>
          <p:cNvSpPr txBox="1">
            <a:spLocks noChangeArrowheads="1"/>
          </p:cNvSpPr>
          <p:nvPr/>
        </p:nvSpPr>
        <p:spPr bwMode="auto">
          <a:xfrm>
            <a:off x="2667952" y="3737611"/>
            <a:ext cx="2550160" cy="543559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lumMod val="100000"/>
                <a:lumOff val="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1800" b="1" dirty="0">
                <a:solidFill>
                  <a:srgbClr val="002060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รายงานแพทย์สุขุม พิริยะพรพิพัฒน์ </a:t>
            </a:r>
            <a:endParaRPr lang="en-US" sz="1100" b="1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cxnSp>
        <p:nvCxnSpPr>
          <p:cNvPr id="24" name="AutoShape 92"/>
          <p:cNvCxnSpPr>
            <a:cxnSpLocks noChangeShapeType="1"/>
          </p:cNvCxnSpPr>
          <p:nvPr/>
        </p:nvCxnSpPr>
        <p:spPr bwMode="auto">
          <a:xfrm>
            <a:off x="4017564" y="3452177"/>
            <a:ext cx="635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ตัวเชื่อมต่อตรง 25"/>
          <p:cNvCxnSpPr/>
          <p:nvPr/>
        </p:nvCxnSpPr>
        <p:spPr>
          <a:xfrm>
            <a:off x="4056220" y="1628140"/>
            <a:ext cx="35971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AutoShape 75"/>
          <p:cNvCxnSpPr>
            <a:cxnSpLocks noChangeShapeType="1"/>
          </p:cNvCxnSpPr>
          <p:nvPr/>
        </p:nvCxnSpPr>
        <p:spPr bwMode="auto">
          <a:xfrm>
            <a:off x="4055427" y="2364740"/>
            <a:ext cx="635" cy="30480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ตัวเชื่อมต่อหักมุม 34"/>
          <p:cNvCxnSpPr>
            <a:stCxn id="19" idx="2"/>
            <a:endCxn id="9" idx="3"/>
          </p:cNvCxnSpPr>
          <p:nvPr/>
        </p:nvCxnSpPr>
        <p:spPr>
          <a:xfrm rot="5400000">
            <a:off x="7303452" y="4163060"/>
            <a:ext cx="508636" cy="457835"/>
          </a:xfrm>
          <a:prstGeom prst="bentConnector2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ตัวเชื่อมต่อหักมุม 36"/>
          <p:cNvCxnSpPr>
            <a:stCxn id="23" idx="2"/>
            <a:endCxn id="9" idx="1"/>
          </p:cNvCxnSpPr>
          <p:nvPr/>
        </p:nvCxnSpPr>
        <p:spPr>
          <a:xfrm rot="16200000" flipH="1">
            <a:off x="4050347" y="4173854"/>
            <a:ext cx="365125" cy="579755"/>
          </a:xfrm>
          <a:prstGeom prst="bentConnector2">
            <a:avLst/>
          </a:prstGeom>
          <a:ln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AutoShape 81"/>
          <p:cNvCxnSpPr>
            <a:cxnSpLocks noChangeShapeType="1"/>
          </p:cNvCxnSpPr>
          <p:nvPr/>
        </p:nvCxnSpPr>
        <p:spPr bwMode="auto">
          <a:xfrm flipH="1">
            <a:off x="5892799" y="5683250"/>
            <a:ext cx="2540" cy="360680"/>
          </a:xfrm>
          <a:prstGeom prst="straightConnector1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4392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1800" y="215900"/>
            <a:ext cx="11315700" cy="599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Activities Protocol  For Intermediate care </a:t>
            </a:r>
            <a:r>
              <a:rPr lang="th-TH" sz="3200" b="1" dirty="0">
                <a:solidFill>
                  <a:srgbClr val="00206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โรงพยาบาลแพทย์แผนไทยวัฒนานคร</a:t>
            </a:r>
            <a:endParaRPr lang="en-US" sz="2000" dirty="0">
              <a:solidFill>
                <a:srgbClr val="002060"/>
              </a:solidFill>
              <a:effectLst/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431800" y="815359"/>
          <a:ext cx="11315702" cy="60138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9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90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45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7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เวลา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1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3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4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 5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80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08.00 - 09.00 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ตรวจเยี่ยม ประเมินอาการเปลี่ยนแปลง และความพร้อมในการฟื้นฟู ทั้งทางร่างกาย และจิตใจโดยสหวิชาชีพ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ตรวจเยี่ยม ประเมินอาการเปลี่ยนแปลง และความพร้อมในการฟื้นฟู ทั้งทางร่างกาย และจิตใจโดยสหวิชาชีพ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ตรวจเยี่ยม ประเมินอาการเปลี่ยนแปลง และความพร้อมในการฟื้นฟู ทั้งทางร่างกาย และจิตใจโดยสหวิชาชีพ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ตรวจเยี่ยม ประเมินอาการเปลี่ยนแปลง และความพร้อมในการฟื้นฟู ทั้งทางร่างกาย และจิตใจโดยสหวิชาชีพ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ตรวจเยี่ยม ประเมินอาการเปลี่ยนแปลง และความพร้อมในการฟื้นฟู ทั้งทางร่างกาย และจิตใจโดยสหวิชาชีพ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4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09.00 – 10.00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ทีมสหวิชาชีพ 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Conference case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เพื่อวางแผนการรักษาร่วมกัน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--กิจกรรมฟื้นฟู (นวด,ประคบ สมุนไพร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ร่วมกับสอนญาติลงมือปฏิบัติ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--กิจกรรมฟื้นฟู (นวด,ประคบ สมุนไพร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ร่วมกับสอนญาติลงมือปฏิบัติ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--กิจกรรมฟื้นฟู (นวด,ประคบ สมุนไพร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ร่วมกับสอนญาติลงมือปฏิบัติ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--กิจกรรมฟื้นฟู (นวด,ประคบ สมุนไพร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ร่วมกับสอนญาติลงมือปฏิบัติ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2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10.00-12.00 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-กิจกรรมฟื้นฟู (นวด,ประคบ สมุนไพร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)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76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12.00 – 13.00 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รับประทานอาหารกลางวัน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038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13.00 – 1</a:t>
                      </a: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5.0</a:t>
                      </a: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0 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โปรแกรมกายภาพบำบัด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Ward Program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กระตุ้นผู้ป่วยทบทวนโปรแกรมกายภาพบำบัด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Ward Program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กระตุ้นผู้ป่วยทบทวนโปรแกรมกายภาพบำบัด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Ward Program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กระตุ้นผู้ป่วยทบทวนโปรแกรมกายภาพบำบัด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Ward Program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โปรแกรมกายภาพบำบัด 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Home Program 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04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สอนเรื่อง.....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-สอนการป้องกันการเกิดภาวะแทรกซ้อน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-สอนการดูแลผู้ป่วยเฉพาะราย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สอนกายบริหารฤๅษีดัดตน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3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15.00 – 16.00 น.</a:t>
                      </a:r>
                      <a:endParaRPr lang="en-US" sz="11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โปรแกรมฝังเข็มกระตุ้นไฟฟ้า โดยแพทย์แผนจีน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-ให้ความรู้เรื่องโรคของผู้ป่วย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-ให้กำลังใจ ให้ซักถามข้อมูล </a:t>
                      </a:r>
                      <a:b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-สร้างความมั่นใจแก่ญาติ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โปรแกรมฝังเข็มกระตุ้นไฟฟ้า โดยแพทย์แผนจีน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-ประมินความพร้อมของญาติ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-ประเมินความสามารถการการปฏิบัติกิจวัตรของผู้ป่วย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-</a:t>
                      </a: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Conference case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เพื่อวางแผนจำหน่าย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โปรแกรมฝังเข็มกระตุ้นไฟฟ้า โดยแพทย์แผนจีน</a:t>
                      </a:r>
                      <a:endParaRPr lang="en-US" sz="11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36542" marR="3654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09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895600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โรงพยาบาลวัฒนานคร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ctr">
              <a:spcAft>
                <a:spcPts val="0"/>
              </a:spcAft>
              <a:tabLst>
                <a:tab pos="2865755" algn="ctr"/>
                <a:tab pos="5731510" algn="r"/>
              </a:tabLst>
            </a:pPr>
            <a:r>
              <a:rPr lang="th-TH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H SarabunPSK" panose="020B0500040200020003" pitchFamily="34" charset="-34"/>
              </a:rPr>
              <a:t>บันทึกการสอนสุขศึกษาผู้ป่วยในแพทย์แผนไทย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5" name="ตาราง 4"/>
          <p:cNvGraphicFramePr>
            <a:graphicFrameLocks noGrp="1"/>
          </p:cNvGraphicFramePr>
          <p:nvPr/>
        </p:nvGraphicFramePr>
        <p:xfrm>
          <a:off x="317500" y="1108114"/>
          <a:ext cx="11404601" cy="5318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210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559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วันที่รับใหม่                         เวลา           น.วันที่กลับบ้าน                   เวลา            น.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length of stay          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วัน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5535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สภาพผู้ป่วยเมื่อออกจากโรงพยาบาล  (   ) รู้สึกตัวดี   (    ) สับสน / มึนงง   (   ) กึ่งไม่รู้ตัว  (    ) อื่นๆ ระบุ...............................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สถานที่พักเมื่อออกจากโรงพยาบาล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5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ผู้ป่วยกลับบ้านพร้อม   (   ) </a:t>
                      </a:r>
                      <a:r>
                        <a:rPr lang="en-US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Folay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‘s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en-US" sz="2400" b="1" dirty="0" err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cath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(   )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Tracheostomy 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(   )  </a:t>
                      </a:r>
                      <a:r>
                        <a:rPr lang="en-US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NG tube     </a:t>
                      </a: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   ) อื่นๆ ระบุ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556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ผู้ป่วยและญาติ หรือบุคคลสำคัญที่เกี่ยวข้องเข้าใจในเรื่องต่อไปนี้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กิจกรรม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ผ่าน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ไม่ผ่าน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ผู้สอน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1.มีความรู้ความเข้าใจเกี่ยวกับพยาธิสภาพของโรค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2.ประเมินและให้คำแนะนำทางการสื่อสารเบื้องต้น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3.กระตุ้นการรับรู้และใช้งานซีกอ่อนแรง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48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4.จัดท่า   </a:t>
                      </a: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   ) นอน  (   )พลิกตะแคง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4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(   ) ลุกนั่ง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(   ) ลุกยืน  (   )ก้าวเดิน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2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(   )ขึ้นบันได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  <a:endParaRPr lang="en-US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6096" marR="66096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51269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8807</TotalTime>
  <Words>1911</Words>
  <Application>Microsoft Macintosh PowerPoint</Application>
  <PresentationFormat>Widescreen</PresentationFormat>
  <Paragraphs>487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Angsana New</vt:lpstr>
      <vt:lpstr>Arial</vt:lpstr>
      <vt:lpstr>Calibri</vt:lpstr>
      <vt:lpstr>Century Gothic</vt:lpstr>
      <vt:lpstr>Courier New</vt:lpstr>
      <vt:lpstr>TH Charmonman</vt:lpstr>
      <vt:lpstr>TH Niramit AS</vt:lpstr>
      <vt:lpstr>TH SarabunPSK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การประเมินผล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ADMIN1</dc:creator>
  <cp:lastModifiedBy>Sukhum yai</cp:lastModifiedBy>
  <cp:revision>145</cp:revision>
  <dcterms:created xsi:type="dcterms:W3CDTF">2017-06-04T13:15:42Z</dcterms:created>
  <dcterms:modified xsi:type="dcterms:W3CDTF">2019-11-28T07:16:58Z</dcterms:modified>
</cp:coreProperties>
</file>