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42" r:id="rId2"/>
    <p:sldId id="394" r:id="rId3"/>
    <p:sldId id="416" r:id="rId4"/>
    <p:sldId id="417" r:id="rId5"/>
    <p:sldId id="418" r:id="rId6"/>
    <p:sldId id="395" r:id="rId7"/>
    <p:sldId id="397" r:id="rId8"/>
  </p:sldIdLst>
  <p:sldSz cx="9144000" cy="6858000" type="screen4x3"/>
  <p:notesSz cx="6670675" cy="97551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6600"/>
    <a:srgbClr val="FF66FF"/>
    <a:srgbClr val="FFCC99"/>
    <a:srgbClr val="FFCCFF"/>
    <a:srgbClr val="FF5050"/>
    <a:srgbClr val="FF7C80"/>
    <a:srgbClr val="9FFB9F"/>
    <a:srgbClr val="FFFF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ลักษณะสีเข้ม 1 - เน้น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ลักษณะ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ลักษณะสีปานกลาง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ลักษณะสีเข้ม 1 - เน้น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ลักษณะสีอ่อ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ลักษณะสีเข้ม 1 - เน้น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ลักษณะชุดรูปแบบ 1 - เน้น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94" autoAdjust="0"/>
    <p:restoredTop sz="94454" autoAdjust="0"/>
  </p:normalViewPr>
  <p:slideViewPr>
    <p:cSldViewPr>
      <p:cViewPr>
        <p:scale>
          <a:sx n="81" d="100"/>
          <a:sy n="81" d="100"/>
        </p:scale>
        <p:origin x="-96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1256" cy="487997"/>
          </a:xfrm>
          <a:prstGeom prst="rect">
            <a:avLst/>
          </a:prstGeom>
        </p:spPr>
        <p:txBody>
          <a:bodyPr vert="horz" lIns="91008" tIns="45504" rIns="91008" bIns="45504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777845" y="1"/>
            <a:ext cx="2891256" cy="487997"/>
          </a:xfrm>
          <a:prstGeom prst="rect">
            <a:avLst/>
          </a:prstGeom>
        </p:spPr>
        <p:txBody>
          <a:bodyPr vert="horz" lIns="91008" tIns="45504" rIns="91008" bIns="45504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B73E861D-11CC-4810-A1DA-B49DB27C76E0}" type="datetime9">
              <a:rPr lang="th-TH"/>
              <a:pPr>
                <a:defRPr/>
              </a:pPr>
              <a:t>วันอังคารที่ ๒๙ พฤศจิกายน พ.ศ. ๒๕๕๙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265607"/>
            <a:ext cx="2891256" cy="487997"/>
          </a:xfrm>
          <a:prstGeom prst="rect">
            <a:avLst/>
          </a:prstGeom>
        </p:spPr>
        <p:txBody>
          <a:bodyPr vert="horz" lIns="91008" tIns="45504" rIns="91008" bIns="45504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777845" y="9265607"/>
            <a:ext cx="2891256" cy="487997"/>
          </a:xfrm>
          <a:prstGeom prst="rect">
            <a:avLst/>
          </a:prstGeom>
        </p:spPr>
        <p:txBody>
          <a:bodyPr vert="horz" lIns="91008" tIns="45504" rIns="91008" bIns="45504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F047C1C-EB61-4A1F-AD86-5CB5E24C9EB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47430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889681" cy="487997"/>
          </a:xfrm>
          <a:prstGeom prst="rect">
            <a:avLst/>
          </a:prstGeom>
        </p:spPr>
        <p:txBody>
          <a:bodyPr vert="horz" lIns="88961" tIns="44480" rIns="88961" bIns="4448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779421" y="1"/>
            <a:ext cx="2889681" cy="487997"/>
          </a:xfrm>
          <a:prstGeom prst="rect">
            <a:avLst/>
          </a:prstGeom>
        </p:spPr>
        <p:txBody>
          <a:bodyPr vert="horz" lIns="88961" tIns="44480" rIns="88961" bIns="4448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3F8A1B0D-865A-412D-A6A3-8EA3162E35E1}" type="datetime9">
              <a:rPr lang="th-TH"/>
              <a:pPr>
                <a:defRPr/>
              </a:pPr>
              <a:t>วันอังคารที่ ๒๙ พฤศจิกายน พ.ศ. ๒๕๕๙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6800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961" tIns="44480" rIns="88961" bIns="44480" rtlCol="0" anchor="ctr"/>
          <a:lstStyle/>
          <a:p>
            <a:pPr lvl="0"/>
            <a:endParaRPr lang="th-TH" noProof="0" smtClean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66123" y="4634388"/>
            <a:ext cx="5338430" cy="4390388"/>
          </a:xfrm>
          <a:prstGeom prst="rect">
            <a:avLst/>
          </a:prstGeom>
        </p:spPr>
        <p:txBody>
          <a:bodyPr vert="horz" lIns="88961" tIns="44480" rIns="88961" bIns="44480" rtlCol="0"/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2" y="9265607"/>
            <a:ext cx="2889681" cy="487997"/>
          </a:xfrm>
          <a:prstGeom prst="rect">
            <a:avLst/>
          </a:prstGeom>
        </p:spPr>
        <p:txBody>
          <a:bodyPr vert="horz" lIns="88961" tIns="44480" rIns="88961" bIns="4448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779421" y="9265607"/>
            <a:ext cx="2889681" cy="487997"/>
          </a:xfrm>
          <a:prstGeom prst="rect">
            <a:avLst/>
          </a:prstGeom>
        </p:spPr>
        <p:txBody>
          <a:bodyPr vert="horz" lIns="88961" tIns="44480" rIns="88961" bIns="4448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EDE9310-EF86-45A8-8FF0-F6154F1CD76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2939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h-TH" smtClean="0"/>
          </a:p>
        </p:txBody>
      </p:sp>
      <p:sp>
        <p:nvSpPr>
          <p:cNvPr id="45060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6417C1-C0F4-4025-98BE-6BAC069C2DA8}" type="slidenum">
              <a:rPr lang="th-TH" smtClean="0"/>
              <a:pPr/>
              <a:t>1</a:t>
            </a:fld>
            <a:endParaRPr lang="th-TH" smtClean="0"/>
          </a:p>
        </p:txBody>
      </p:sp>
    </p:spTree>
    <p:extLst>
      <p:ext uri="{BB962C8B-B14F-4D97-AF65-F5344CB8AC3E}">
        <p14:creationId xmlns:p14="http://schemas.microsoft.com/office/powerpoint/2010/main" val="1730130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DE9310-EF86-45A8-8FF0-F6154F1CD76C}" type="slidenum">
              <a:rPr lang="th-TH" smtClean="0"/>
              <a:pPr>
                <a:defRPr/>
              </a:pPr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5532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gray">
          <a:xfrm>
            <a:off x="7086600" y="644525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000" b="1" i="1" smtClean="0">
                <a:solidFill>
                  <a:srgbClr val="B10F15"/>
                </a:solidFill>
                <a:cs typeface="+mn-cs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6934200" cy="9429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057400"/>
            <a:ext cx="5791200" cy="304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00800"/>
            <a:ext cx="19812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291138" y="6515100"/>
            <a:ext cx="1839912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 i="1"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6400800"/>
            <a:ext cx="3810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18BA60E-1FBB-48A2-B55C-4D5BD323F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9446-4337-4E71-967E-F96809AE6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77025" y="503238"/>
            <a:ext cx="2047875" cy="589756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33400" y="503238"/>
            <a:ext cx="5991225" cy="589756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DF1FD-DB35-4DD1-B7F6-09CF5A7C2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90600" y="503238"/>
            <a:ext cx="7086600" cy="487362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ตาราง 2"/>
          <p:cNvSpPr>
            <a:spLocks noGrp="1"/>
          </p:cNvSpPr>
          <p:nvPr>
            <p:ph type="tbl" idx="1"/>
          </p:nvPr>
        </p:nvSpPr>
        <p:spPr>
          <a:xfrm>
            <a:off x="533400" y="1295400"/>
            <a:ext cx="8191500" cy="5105400"/>
          </a:xfrm>
        </p:spPr>
        <p:txBody>
          <a:bodyPr/>
          <a:lstStyle/>
          <a:p>
            <a:pPr lvl="0"/>
            <a:endParaRPr lang="th-TH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1B0D7-6971-470D-9D27-D0EC4DE13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5CEC5-A2E8-4198-805F-066FA9949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56F4-442D-4BD6-8EDB-1FCC37DA6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705350" y="1295400"/>
            <a:ext cx="401955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4F60D-F93E-4529-A7C5-5AE09C4E4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564F6-0AFB-4226-A499-B5890AC67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97F2D-77B7-4E5C-9F1D-A3FB08EA0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DB32F-1F5E-4F5F-A774-722FD1195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0A70-0620-437B-AF60-526FFB0EB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047D9-597C-42BA-8453-2369031DC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9" descr="7_!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343650"/>
            <a:ext cx="914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" name="Rectangle 104"/>
          <p:cNvSpPr>
            <a:spLocks noChangeArrowheads="1"/>
          </p:cNvSpPr>
          <p:nvPr/>
        </p:nvSpPr>
        <p:spPr bwMode="gray">
          <a:xfrm>
            <a:off x="0" y="0"/>
            <a:ext cx="9144000" cy="1447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th-TH">
              <a:cs typeface="+mn-cs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95400"/>
            <a:ext cx="81915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คลิกเพื่อแก้ไขลักษณะของข้อความต้นแบบ</a:t>
            </a:r>
          </a:p>
          <a:p>
            <a:pPr lvl="1"/>
            <a:r>
              <a:rPr lang="en-US" smtClean="0"/>
              <a:t>ระดับที่สอง</a:t>
            </a:r>
          </a:p>
          <a:p>
            <a:pPr lvl="2"/>
            <a:r>
              <a:rPr lang="en-US" smtClean="0"/>
              <a:t>ระดับที่สาม</a:t>
            </a:r>
          </a:p>
          <a:p>
            <a:pPr lvl="3"/>
            <a:r>
              <a:rPr lang="en-US" smtClean="0"/>
              <a:t>ระดับที่สี่</a:t>
            </a:r>
          </a:p>
          <a:p>
            <a:pPr lvl="4"/>
            <a:r>
              <a:rPr lang="en-US" smtClean="0"/>
              <a:t>ระดับที่ห้า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05575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cs typeface="+mn-cs"/>
              </a:defRPr>
            </a:lvl1pPr>
          </a:lstStyle>
          <a:p>
            <a:pPr>
              <a:defRPr/>
            </a:pPr>
            <a:fld id="{14A73D80-0A65-4F3A-AA1F-15E5B2D14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503238"/>
            <a:ext cx="7086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คลิกเพื่อแก้ไขลักษณะชื่อเรื่องต้นแบบ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3" name="Picture 102" descr="01_icon_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24800" y="215900"/>
            <a:ext cx="10541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8" descr="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entury Gothic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entury Gothic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entury Gothic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entury Gothic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25145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gray">
          <a:xfrm>
            <a:off x="0" y="4725145"/>
            <a:ext cx="9175750" cy="136815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lvl="0"/>
            <a:r>
              <a:rPr lang="th-TH" altLang="th-TH" sz="5400" b="0" dirty="0" smtClean="0">
                <a:solidFill>
                  <a:srgbClr val="FFFFFF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การดำเนินงานวัคซีน </a:t>
            </a:r>
            <a:r>
              <a:rPr lang="en-US" altLang="th-TH" sz="5400" b="0" dirty="0" smtClean="0">
                <a:solidFill>
                  <a:srgbClr val="FFFFFF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MMR </a:t>
            </a:r>
            <a:endParaRPr lang="en-US" altLang="th-TH" sz="4400" b="0" dirty="0">
              <a:solidFill>
                <a:srgbClr val="FFFFFF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881810" cy="1885901"/>
          </a:xfrm>
          <a:prstGeom prst="rect">
            <a:avLst/>
          </a:prstGeom>
        </p:spPr>
      </p:pic>
      <p:sp>
        <p:nvSpPr>
          <p:cNvPr id="10" name="กล่องข้อความ 9"/>
          <p:cNvSpPr txBox="1"/>
          <p:nvPr/>
        </p:nvSpPr>
        <p:spPr>
          <a:xfrm>
            <a:off x="1475656" y="6027003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อำเภอเขาฉกรรจ์ จังหวัดสระแก้ว</a:t>
            </a:r>
            <a:endParaRPr lang="th-TH" sz="4800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6394"/>
            <a:ext cx="9144793" cy="6870787"/>
          </a:xfrm>
          <a:prstGeom prst="rect">
            <a:avLst/>
          </a:prstGeom>
        </p:spPr>
      </p:pic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887427"/>
              </p:ext>
            </p:extLst>
          </p:nvPr>
        </p:nvGraphicFramePr>
        <p:xfrm>
          <a:off x="683567" y="1604910"/>
          <a:ext cx="7848873" cy="4272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6904"/>
                <a:gridCol w="2143699"/>
                <a:gridCol w="2098270"/>
              </a:tblGrid>
              <a:tr h="53281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3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สถานบริการ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MMR1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MMR2</a:t>
                      </a:r>
                      <a:endParaRPr lang="en-US" sz="32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4579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รพ.สต.เขาฉกรรจ์ ตำบลเขาฉกรรจ์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100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55.00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451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รพ.สต.เขาสามสิบ ตำบลเขาสามสิบ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98.44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81.48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451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รพ.สต.หนองหว้า ตำบลหนองหว้า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86.00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84.93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451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รพ.สต.คลองเจริญ ตำบลหนองหว้า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77.36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70.42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451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สถานีอนามัยนาคันหัก ตำบลพระเพลิง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77.97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67.11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451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รพ.สต.ซับมะนาว ตำบลหนองหว้า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65.32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46.10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451219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รพ.สต.ไทรทอง ตำบลพระเพลิง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67.69</a:t>
                      </a:r>
                      <a:endParaRPr lang="en-US" sz="24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58.87</a:t>
                      </a:r>
                      <a:endParaRPr lang="en-US" sz="24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  <a:tr h="574317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81.83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66.27</a:t>
                      </a:r>
                      <a:endParaRPr lang="en-US" sz="24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gray">
          <a:xfrm>
            <a:off x="-397" y="-6393"/>
            <a:ext cx="9175750" cy="13471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lvl="0"/>
            <a:endParaRPr lang="th-TH" altLang="th-TH" b="0" dirty="0" smtClean="0">
              <a:solidFill>
                <a:srgbClr val="FFFFFF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 lvl="0"/>
            <a:r>
              <a:rPr lang="th-TH" altLang="th-TH" b="0" dirty="0" smtClean="0">
                <a:solidFill>
                  <a:srgbClr val="FFFFFF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ผลงาน</a:t>
            </a:r>
            <a:r>
              <a:rPr lang="th-TH" altLang="th-TH" b="0" dirty="0">
                <a:solidFill>
                  <a:srgbClr val="FFFFFF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การดำเนินงานวัคซีน </a:t>
            </a:r>
            <a:r>
              <a:rPr lang="en-US" altLang="th-TH" b="0" dirty="0">
                <a:solidFill>
                  <a:srgbClr val="FFFFFF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MMR </a:t>
            </a:r>
            <a:r>
              <a:rPr lang="th-TH" altLang="th-TH" b="0" dirty="0">
                <a:solidFill>
                  <a:srgbClr val="FFFFFF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ปีงบประมาณ 2559 </a:t>
            </a:r>
          </a:p>
          <a:p>
            <a:pPr lvl="0"/>
            <a:r>
              <a:rPr lang="th-TH" altLang="th-TH" b="0" dirty="0">
                <a:solidFill>
                  <a:srgbClr val="FFFFFF"/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อำเภอเขาฉกรรจ์ จำแนกเป็นหน่วยบริการ</a:t>
            </a:r>
          </a:p>
          <a:p>
            <a:pPr lvl="0"/>
            <a:endParaRPr lang="en-US" altLang="th-TH" sz="3200" b="0" dirty="0">
              <a:solidFill>
                <a:srgbClr val="FFFFFF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08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3384"/>
            <a:ext cx="9144000" cy="6871384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75" y="1735009"/>
            <a:ext cx="8516850" cy="3956647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0" y="2828"/>
            <a:ext cx="9175750" cy="14099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lvl="0"/>
            <a:endParaRPr lang="th-TH" altLang="th-TH" b="0" dirty="0" smtClean="0">
              <a:solidFill>
                <a:srgbClr val="FFFFFF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sz="3600" dirty="0">
                <a:latin typeface="LilyUPC" panose="020B0604020202020204" pitchFamily="34" charset="-34"/>
                <a:cs typeface="LilyUPC" panose="020B0604020202020204" pitchFamily="34" charset="-34"/>
              </a:rPr>
              <a:t>ร้อยละของเด็กอายุครบ </a:t>
            </a:r>
            <a:r>
              <a:rPr lang="en-US" sz="3600" dirty="0">
                <a:latin typeface="LilyUPC" panose="020B0604020202020204" pitchFamily="34" charset="-34"/>
                <a:cs typeface="LilyUPC" panose="020B0604020202020204" pitchFamily="34" charset="-34"/>
              </a:rPr>
              <a:t>1 </a:t>
            </a:r>
            <a:r>
              <a:rPr lang="th-TH" sz="3600" dirty="0">
                <a:latin typeface="LilyUPC" panose="020B0604020202020204" pitchFamily="34" charset="-34"/>
                <a:cs typeface="LilyUPC" panose="020B0604020202020204" pitchFamily="34" charset="-34"/>
              </a:rPr>
              <a:t>ปี ที่ได้รับวัคซีน </a:t>
            </a:r>
            <a:r>
              <a:rPr lang="en-US" sz="3600" dirty="0">
                <a:latin typeface="LilyUPC" panose="020B0604020202020204" pitchFamily="34" charset="-34"/>
                <a:cs typeface="LilyUPC" panose="020B0604020202020204" pitchFamily="34" charset="-34"/>
              </a:rPr>
              <a:t>MMR </a:t>
            </a:r>
            <a:endParaRPr lang="th-TH" sz="3600" dirty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sz="3600" dirty="0">
                <a:latin typeface="LilyUPC" panose="020B0604020202020204" pitchFamily="34" charset="-34"/>
                <a:cs typeface="LilyUPC" panose="020B0604020202020204" pitchFamily="34" charset="-34"/>
              </a:rPr>
              <a:t>ปีงบประมาณ 2559 อำเภอเขาฉกรรจ์ จำแนกเป็นหน่วยบริการ</a:t>
            </a:r>
          </a:p>
          <a:p>
            <a:pPr lvl="0"/>
            <a:endParaRPr lang="en-US" altLang="th-TH" sz="3200" b="0" dirty="0">
              <a:solidFill>
                <a:srgbClr val="FFFFFF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310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6394"/>
            <a:ext cx="9144793" cy="6870787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447415" y="1700808"/>
            <a:ext cx="8280920" cy="4401205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  <a:effectLst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dirty="0">
                <a:latin typeface="LilyUPC" panose="020B0604020202020204" pitchFamily="34" charset="-34"/>
                <a:cs typeface="LilyUPC" panose="020B0604020202020204" pitchFamily="34" charset="-34"/>
              </a:rPr>
              <a:t>กรณีที่เด็กไปรับบริการมาจากสถานบริการอื่น พื้นที่ไม่ได้ตามเก็บสมุดวัคซีนมา</a:t>
            </a:r>
            <a:r>
              <a:rPr lang="th-TH" sz="28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บันทึก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กรณี</a:t>
            </a:r>
            <a:r>
              <a:rPr lang="th-TH" sz="2800" dirty="0">
                <a:latin typeface="LilyUPC" panose="020B0604020202020204" pitchFamily="34" charset="-34"/>
                <a:cs typeface="LilyUPC" panose="020B0604020202020204" pitchFamily="34" charset="-34"/>
              </a:rPr>
              <a:t>ที่เด็กมีการย้ายที่อยู่ ซึ่งเดิมเด็กมีชื่ออยู่ในทะเบียนบ้านในเขตที่รับผิดชอบ จึงทำให้เป้าหมายมากกว่าเด็กที่ได้รับวัคซีนตามความเป็น</a:t>
            </a:r>
            <a:r>
              <a:rPr lang="th-TH" sz="28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จริง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จำนวน</a:t>
            </a:r>
            <a:r>
              <a:rPr lang="th-TH" sz="2800" dirty="0">
                <a:latin typeface="LilyUPC" panose="020B0604020202020204" pitchFamily="34" charset="-34"/>
                <a:cs typeface="LilyUPC" panose="020B0604020202020204" pitchFamily="34" charset="-34"/>
              </a:rPr>
              <a:t>เป้าหมายของเด็กที่จะได้รับวัคซีนรายปี ไม่ตรงกับข้อมูลรายชื่อเป้าหมายวัคซีน แยกรายอายุ ใน </a:t>
            </a:r>
            <a:r>
              <a:rPr lang="en-US" sz="2800" dirty="0" err="1">
                <a:latin typeface="LilyUPC" panose="020B0604020202020204" pitchFamily="34" charset="-34"/>
                <a:cs typeface="LilyUPC" panose="020B0604020202020204" pitchFamily="34" charset="-34"/>
              </a:rPr>
              <a:t>HealthExplorer</a:t>
            </a:r>
            <a:r>
              <a:rPr lang="en-US" sz="2800" dirty="0">
                <a:latin typeface="LilyUPC" panose="020B0604020202020204" pitchFamily="34" charset="-34"/>
                <a:cs typeface="LilyUPC" panose="020B0604020202020204" pitchFamily="34" charset="-34"/>
              </a:rPr>
              <a:t>. </a:t>
            </a:r>
            <a:endParaRPr lang="th-TH" sz="2800" dirty="0" smtClean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มี</a:t>
            </a:r>
            <a:r>
              <a:rPr lang="th-TH" sz="2800" dirty="0">
                <a:latin typeface="LilyUPC" panose="020B0604020202020204" pitchFamily="34" charset="-34"/>
                <a:cs typeface="LilyUPC" panose="020B0604020202020204" pitchFamily="34" charset="-34"/>
              </a:rPr>
              <a:t>การเปลี่ยนแปลงช่วงอายุในการรับวัคซีน </a:t>
            </a:r>
            <a:r>
              <a:rPr lang="en-US" sz="2800" dirty="0">
                <a:latin typeface="LilyUPC" panose="020B0604020202020204" pitchFamily="34" charset="-34"/>
                <a:cs typeface="LilyUPC" panose="020B0604020202020204" pitchFamily="34" charset="-34"/>
              </a:rPr>
              <a:t>MMR2 </a:t>
            </a:r>
            <a:r>
              <a:rPr lang="th-TH" sz="2800" dirty="0">
                <a:latin typeface="LilyUPC" panose="020B0604020202020204" pitchFamily="34" charset="-34"/>
                <a:cs typeface="LilyUPC" panose="020B0604020202020204" pitchFamily="34" charset="-34"/>
              </a:rPr>
              <a:t>จากเดิมฉีด 7 ปี มาเป็น 2 ปีครึ่ง พื้นที่คีย์ข้อมูลเป็น </a:t>
            </a:r>
            <a:r>
              <a:rPr lang="en-US" sz="2800" dirty="0">
                <a:latin typeface="LilyUPC" panose="020B0604020202020204" pitchFamily="34" charset="-34"/>
                <a:cs typeface="LilyUPC" panose="020B0604020202020204" pitchFamily="34" charset="-34"/>
              </a:rPr>
              <a:t>MR </a:t>
            </a:r>
            <a:r>
              <a:rPr lang="th-TH" sz="2800" dirty="0">
                <a:latin typeface="LilyUPC" panose="020B0604020202020204" pitchFamily="34" charset="-34"/>
                <a:cs typeface="LilyUPC" panose="020B0604020202020204" pitchFamily="34" charset="-34"/>
              </a:rPr>
              <a:t>รณรงค์ ซึ่งไม่มั่นใจว่าระบบ </a:t>
            </a:r>
            <a:r>
              <a:rPr lang="en-US" sz="2800" dirty="0">
                <a:latin typeface="LilyUPC" panose="020B0604020202020204" pitchFamily="34" charset="-34"/>
                <a:cs typeface="LilyUPC" panose="020B0604020202020204" pitchFamily="34" charset="-34"/>
              </a:rPr>
              <a:t>HDC </a:t>
            </a:r>
            <a:r>
              <a:rPr lang="th-TH" sz="2800" dirty="0">
                <a:latin typeface="LilyUPC" panose="020B0604020202020204" pitchFamily="34" charset="-34"/>
                <a:cs typeface="LilyUPC" panose="020B0604020202020204" pitchFamily="34" charset="-34"/>
              </a:rPr>
              <a:t>จังหวัดคิดผลงานจากรหัส</a:t>
            </a:r>
            <a:r>
              <a:rPr lang="th-TH" sz="28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ใด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มี</a:t>
            </a:r>
            <a:r>
              <a:rPr lang="th-TH" sz="2800" dirty="0">
                <a:latin typeface="LilyUPC" panose="020B0604020202020204" pitchFamily="34" charset="-34"/>
                <a:cs typeface="LilyUPC" panose="020B0604020202020204" pitchFamily="34" charset="-34"/>
              </a:rPr>
              <a:t>บางพื้นที่ อัพเดท</a:t>
            </a:r>
            <a:r>
              <a:rPr lang="th-TH" sz="2800" dirty="0" err="1">
                <a:latin typeface="LilyUPC" panose="020B0604020202020204" pitchFamily="34" charset="-34"/>
                <a:cs typeface="LilyUPC" panose="020B0604020202020204" pitchFamily="34" charset="-34"/>
              </a:rPr>
              <a:t>เวอร์ชั่น</a:t>
            </a:r>
            <a:r>
              <a:rPr lang="th-TH" sz="2800" dirty="0">
                <a:latin typeface="LilyUPC" panose="020B0604020202020204" pitchFamily="34" charset="-34"/>
                <a:cs typeface="LilyUPC" panose="020B0604020202020204" pitchFamily="34" charset="-34"/>
              </a:rPr>
              <a:t> </a:t>
            </a:r>
            <a:r>
              <a:rPr lang="en-US" sz="2800" dirty="0">
                <a:latin typeface="LilyUPC" panose="020B0604020202020204" pitchFamily="34" charset="-34"/>
                <a:cs typeface="LilyUPC" panose="020B0604020202020204" pitchFamily="34" charset="-34"/>
              </a:rPr>
              <a:t>JHCIS </a:t>
            </a:r>
            <a:r>
              <a:rPr lang="th-TH" sz="2800" dirty="0">
                <a:latin typeface="LilyUPC" panose="020B0604020202020204" pitchFamily="34" charset="-34"/>
                <a:cs typeface="LilyUPC" panose="020B0604020202020204" pitchFamily="34" charset="-34"/>
              </a:rPr>
              <a:t>แล้วทำให้ข้อมูลหายไป 6 เดือน ซึ่งถ้ามีการคีย์ข้อมูลวัคซีนแล้วนำเข้าข้อมูลใหม่จะทำให้ข้อมูลเดิมที่เคยส่งไปจังหวัดหายหมด จึงต้องใช้เวลาในการคีย์ข้อมูลใหม่ทั้งหมด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gray">
          <a:xfrm>
            <a:off x="0" y="2828"/>
            <a:ext cx="9175750" cy="14099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endParaRPr lang="th-TH" u="sng" dirty="0" smtClean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r>
              <a:rPr lang="th-TH" sz="44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สาเหตุ</a:t>
            </a:r>
            <a:r>
              <a:rPr lang="th-TH" sz="4400" dirty="0">
                <a:latin typeface="LilyUPC" panose="020B0604020202020204" pitchFamily="34" charset="-34"/>
                <a:cs typeface="LilyUPC" panose="020B0604020202020204" pitchFamily="34" charset="-34"/>
              </a:rPr>
              <a:t>ที่ทำให้ผลงานการดำเนินงานวัคซีนไม่ถึงเป้าหมาย</a:t>
            </a:r>
            <a:endParaRPr lang="th-TH" sz="2800" dirty="0">
              <a:latin typeface="LilyUPC" panose="020B0604020202020204" pitchFamily="34" charset="-34"/>
              <a:cs typeface="LilyUPC" panose="020B0604020202020204" pitchFamily="34" charset="-34"/>
            </a:endParaRPr>
          </a:p>
          <a:p>
            <a:pPr lvl="0"/>
            <a:endParaRPr lang="th-TH" altLang="th-TH" b="0" dirty="0" smtClean="0">
              <a:solidFill>
                <a:srgbClr val="FFFFFF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950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-6394"/>
            <a:ext cx="9144793" cy="6870787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gray">
          <a:xfrm>
            <a:off x="0" y="0"/>
            <a:ext cx="9175750" cy="14099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48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แนว</a:t>
            </a:r>
            <a:r>
              <a:rPr lang="th-TH" sz="4800" dirty="0">
                <a:latin typeface="LilyUPC" panose="020B0604020202020204" pitchFamily="34" charset="-34"/>
                <a:cs typeface="LilyUPC" panose="020B0604020202020204" pitchFamily="34" charset="-34"/>
              </a:rPr>
              <a:t>ทางการพัฒนาการดำเนินงานวัคซีน</a:t>
            </a:r>
            <a:endParaRPr lang="th-TH" altLang="th-TH" sz="4400" b="0" dirty="0" smtClean="0">
              <a:solidFill>
                <a:srgbClr val="FFFFFF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39552" y="1772816"/>
            <a:ext cx="8280920" cy="4401205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  <a:effectLst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4000" dirty="0">
                <a:latin typeface="LilyUPC" panose="020B0604020202020204" pitchFamily="34" charset="-34"/>
                <a:cs typeface="LilyUPC" panose="020B0604020202020204" pitchFamily="34" charset="-34"/>
              </a:rPr>
              <a:t>ในกรณีที่เด็กได้รับบริการวัคซีนมาจากสถานบริการการอื่นมาก่อน ต้องมีการลงพื้นที่เพื่อตามเก็บสมุดบันทึกสุขภาพแม่และเด็ก (สมุดสีชมพู) มาตรวจสอบและบันทึกข้อมูลความครอบคลุม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4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ลง</a:t>
            </a:r>
            <a:r>
              <a:rPr lang="th-TH" sz="4000" dirty="0">
                <a:latin typeface="LilyUPC" panose="020B0604020202020204" pitchFamily="34" charset="-34"/>
                <a:cs typeface="LilyUPC" panose="020B0604020202020204" pitchFamily="34" charset="-34"/>
              </a:rPr>
              <a:t>พื้นที่สำรวจเด็กที่มีอยู่ในพื้นที่ที่นับผิดชอบ และตรวจสอบสถานะที่อยู่ของเด็ก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4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ตรวจสอบ</a:t>
            </a:r>
            <a:r>
              <a:rPr lang="th-TH" sz="4000" dirty="0">
                <a:latin typeface="LilyUPC" panose="020B0604020202020204" pitchFamily="34" charset="-34"/>
                <a:cs typeface="LilyUPC" panose="020B0604020202020204" pitchFamily="34" charset="-34"/>
              </a:rPr>
              <a:t>ความถูกต้องของข้อมูลที่มีการบันทึกในโปรแกรม </a:t>
            </a:r>
            <a:r>
              <a:rPr lang="en-US" sz="4000" dirty="0">
                <a:latin typeface="LilyUPC" panose="020B0604020202020204" pitchFamily="34" charset="-34"/>
                <a:cs typeface="LilyUPC" panose="020B0604020202020204" pitchFamily="34" charset="-34"/>
              </a:rPr>
              <a:t>JHCIS </a:t>
            </a:r>
          </a:p>
        </p:txBody>
      </p:sp>
    </p:spTree>
    <p:extLst>
      <p:ext uri="{BB962C8B-B14F-4D97-AF65-F5344CB8AC3E}">
        <p14:creationId xmlns:p14="http://schemas.microsoft.com/office/powerpoint/2010/main" val="234901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รูปภาพ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6394"/>
            <a:ext cx="9144793" cy="6870787"/>
          </a:xfrm>
          <a:prstGeom prst="rect">
            <a:avLst/>
          </a:prstGeom>
        </p:spPr>
      </p:pic>
      <p:sp>
        <p:nvSpPr>
          <p:cNvPr id="38" name="Rectangle 2"/>
          <p:cNvSpPr txBox="1">
            <a:spLocks noChangeArrowheads="1"/>
          </p:cNvSpPr>
          <p:nvPr/>
        </p:nvSpPr>
        <p:spPr bwMode="gray">
          <a:xfrm>
            <a:off x="0" y="0"/>
            <a:ext cx="9175750" cy="140994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r>
              <a:rPr lang="th-TH" sz="4400" dirty="0">
                <a:latin typeface="LilyUPC" panose="020B0604020202020204" pitchFamily="34" charset="-34"/>
                <a:cs typeface="LilyUPC" panose="020B0604020202020204" pitchFamily="34" charset="-34"/>
              </a:rPr>
              <a:t>สิ่งที่ต้องการให้ </a:t>
            </a:r>
            <a:r>
              <a:rPr lang="th-TH" sz="4400" dirty="0" err="1">
                <a:latin typeface="LilyUPC" panose="020B0604020202020204" pitchFamily="34" charset="-34"/>
                <a:cs typeface="LilyUPC" panose="020B0604020202020204" pitchFamily="34" charset="-34"/>
              </a:rPr>
              <a:t>สสจ</a:t>
            </a:r>
            <a:r>
              <a:rPr lang="th-TH" sz="4400" dirty="0">
                <a:latin typeface="LilyUPC" panose="020B0604020202020204" pitchFamily="34" charset="-34"/>
                <a:cs typeface="LilyUPC" panose="020B0604020202020204" pitchFamily="34" charset="-34"/>
              </a:rPr>
              <a:t>. สนับสนุนในการดำเนินการวัคซีน</a:t>
            </a:r>
            <a:endParaRPr lang="th-TH" altLang="th-TH" b="0" dirty="0" smtClean="0">
              <a:solidFill>
                <a:srgbClr val="FFFFFF"/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611560" y="2151726"/>
            <a:ext cx="8280920" cy="2554545"/>
          </a:xfrm>
          <a:prstGeom prst="rect">
            <a:avLst/>
          </a:prstGeom>
          <a:solidFill>
            <a:schemeClr val="bg1">
              <a:lumMod val="95000"/>
              <a:alpha val="35000"/>
            </a:schemeClr>
          </a:solidFill>
          <a:effectLst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4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การ</a:t>
            </a:r>
            <a:r>
              <a:rPr lang="th-TH" sz="4000" dirty="0">
                <a:latin typeface="LilyUPC" panose="020B0604020202020204" pitchFamily="34" charset="-34"/>
                <a:cs typeface="LilyUPC" panose="020B0604020202020204" pitchFamily="34" charset="-34"/>
              </a:rPr>
              <a:t>เชื่อมโยงข้อมูลการได้รับวัคซีนของแต่ละหน่วยบริการภายในจังหวัด เมื่อดึงเข้าข้อมูล </a:t>
            </a:r>
            <a:r>
              <a:rPr lang="en-US" sz="4000" dirty="0" err="1">
                <a:latin typeface="LilyUPC" panose="020B0604020202020204" pitchFamily="34" charset="-34"/>
                <a:cs typeface="LilyUPC" panose="020B0604020202020204" pitchFamily="34" charset="-34"/>
              </a:rPr>
              <a:t>HealthExplorer</a:t>
            </a:r>
            <a:r>
              <a:rPr lang="en-US" sz="4000" dirty="0">
                <a:latin typeface="LilyUPC" panose="020B0604020202020204" pitchFamily="34" charset="-34"/>
                <a:cs typeface="LilyUPC" panose="020B0604020202020204" pitchFamily="34" charset="-34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40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รหัส</a:t>
            </a:r>
            <a:r>
              <a:rPr lang="th-TH" sz="4000" dirty="0">
                <a:latin typeface="LilyUPC" panose="020B0604020202020204" pitchFamily="34" charset="-34"/>
                <a:cs typeface="LilyUPC" panose="020B0604020202020204" pitchFamily="34" charset="-34"/>
              </a:rPr>
              <a:t>การบันทึกข้อมูล </a:t>
            </a:r>
            <a:r>
              <a:rPr lang="en-US" sz="4000" dirty="0">
                <a:latin typeface="LilyUPC" panose="020B0604020202020204" pitchFamily="34" charset="-34"/>
                <a:cs typeface="LilyUPC" panose="020B0604020202020204" pitchFamily="34" charset="-34"/>
              </a:rPr>
              <a:t>MMR2 </a:t>
            </a:r>
            <a:r>
              <a:rPr lang="th-TH" sz="4000" dirty="0">
                <a:latin typeface="LilyUPC" panose="020B0604020202020204" pitchFamily="34" charset="-34"/>
                <a:cs typeface="LilyUPC" panose="020B0604020202020204" pitchFamily="34" charset="-34"/>
              </a:rPr>
              <a:t>และ </a:t>
            </a:r>
            <a:r>
              <a:rPr lang="en-US" sz="4000" dirty="0">
                <a:latin typeface="LilyUPC" panose="020B0604020202020204" pitchFamily="34" charset="-34"/>
                <a:cs typeface="LilyUPC" panose="020B0604020202020204" pitchFamily="34" charset="-34"/>
              </a:rPr>
              <a:t>MR </a:t>
            </a:r>
            <a:r>
              <a:rPr lang="th-TH" sz="4000" dirty="0">
                <a:latin typeface="LilyUPC" panose="020B0604020202020204" pitchFamily="34" charset="-34"/>
                <a:cs typeface="LilyUPC" panose="020B0604020202020204" pitchFamily="34" charset="-34"/>
              </a:rPr>
              <a:t>รณรงค์ อยากเสนอให้อยู่ในช่องเดียวกัน เพราะหากคีย์ จะได้ขึ้นผลงาน</a:t>
            </a:r>
          </a:p>
        </p:txBody>
      </p:sp>
    </p:spTree>
    <p:extLst>
      <p:ext uri="{BB962C8B-B14F-4D97-AF65-F5344CB8AC3E}">
        <p14:creationId xmlns:p14="http://schemas.microsoft.com/office/powerpoint/2010/main" val="1126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6394"/>
            <a:ext cx="9144793" cy="6870787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557608" y="1052736"/>
            <a:ext cx="802878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6600" b="1" dirty="0" smtClean="0">
                <a:solidFill>
                  <a:schemeClr val="accent1">
                    <a:lumMod val="75000"/>
                  </a:schemeClr>
                </a:solidFill>
                <a:latin typeface="LilyUPC" panose="020B0604020202020204" pitchFamily="34" charset="-34"/>
                <a:cs typeface="LilyUPC" panose="020B0604020202020204" pitchFamily="34" charset="-34"/>
              </a:rPr>
              <a:t>ขอบพระคุณ</a:t>
            </a:r>
            <a:endParaRPr lang="th-TH" sz="16600" b="1" dirty="0">
              <a:solidFill>
                <a:schemeClr val="accent1">
                  <a:lumMod val="75000"/>
                </a:schemeClr>
              </a:solidFill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5004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s-06">
  <a:themeElements>
    <a:clrScheme name="powerpoint-templates-06 3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865DE3"/>
      </a:accent1>
      <a:accent2>
        <a:srgbClr val="4FB0E1"/>
      </a:accent2>
      <a:accent3>
        <a:srgbClr val="FFFFFF"/>
      </a:accent3>
      <a:accent4>
        <a:srgbClr val="000000"/>
      </a:accent4>
      <a:accent5>
        <a:srgbClr val="C3B6EF"/>
      </a:accent5>
      <a:accent6>
        <a:srgbClr val="479FCC"/>
      </a:accent6>
      <a:hlink>
        <a:srgbClr val="1A72D2"/>
      </a:hlink>
      <a:folHlink>
        <a:srgbClr val="AAC856"/>
      </a:folHlink>
    </a:clrScheme>
    <a:fontScheme name="ชีวิตชีวา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s-06 1">
        <a:dk1>
          <a:srgbClr val="000000"/>
        </a:dk1>
        <a:lt1>
          <a:srgbClr val="FFFFFF"/>
        </a:lt1>
        <a:dk2>
          <a:srgbClr val="220D8D"/>
        </a:dk2>
        <a:lt2>
          <a:srgbClr val="C0C0C0"/>
        </a:lt2>
        <a:accent1>
          <a:srgbClr val="E18744"/>
        </a:accent1>
        <a:accent2>
          <a:srgbClr val="4FB0E1"/>
        </a:accent2>
        <a:accent3>
          <a:srgbClr val="FFFFFF"/>
        </a:accent3>
        <a:accent4>
          <a:srgbClr val="000000"/>
        </a:accent4>
        <a:accent5>
          <a:srgbClr val="EEC3B0"/>
        </a:accent5>
        <a:accent6>
          <a:srgbClr val="479FCC"/>
        </a:accent6>
        <a:hlink>
          <a:srgbClr val="1A72D2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s-06 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999A"/>
        </a:accent1>
        <a:accent2>
          <a:srgbClr val="4FB0E1"/>
        </a:accent2>
        <a:accent3>
          <a:srgbClr val="FFFFFF"/>
        </a:accent3>
        <a:accent4>
          <a:srgbClr val="000000"/>
        </a:accent4>
        <a:accent5>
          <a:srgbClr val="E2CACA"/>
        </a:accent5>
        <a:accent6>
          <a:srgbClr val="479FCC"/>
        </a:accent6>
        <a:hlink>
          <a:srgbClr val="1A72D2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s-06 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865DE3"/>
        </a:accent1>
        <a:accent2>
          <a:srgbClr val="4FB0E1"/>
        </a:accent2>
        <a:accent3>
          <a:srgbClr val="FFFFFF"/>
        </a:accent3>
        <a:accent4>
          <a:srgbClr val="000000"/>
        </a:accent4>
        <a:accent5>
          <a:srgbClr val="C3B6EF"/>
        </a:accent5>
        <a:accent6>
          <a:srgbClr val="479FCC"/>
        </a:accent6>
        <a:hlink>
          <a:srgbClr val="1A72D2"/>
        </a:hlink>
        <a:folHlink>
          <a:srgbClr val="AAC8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7280</TotalTime>
  <Words>419</Words>
  <Application>Microsoft Office PowerPoint</Application>
  <PresentationFormat>นำเสนอทางหน้าจอ (4:3)</PresentationFormat>
  <Paragraphs>52</Paragraphs>
  <Slides>7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</vt:i4>
      </vt:variant>
    </vt:vector>
  </HeadingPairs>
  <TitlesOfParts>
    <vt:vector size="8" baseType="lpstr">
      <vt:lpstr>powerpoint-templates-06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WindowsPlus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เอกสารประกอบการนำเสนอโครงการพัฒนา โรงพยาบาลสมเด็จพระยุพราชสระแก้ว  จังหวัดสระแก้ว</dc:title>
  <dc:creator>Momobit</dc:creator>
  <cp:lastModifiedBy>User</cp:lastModifiedBy>
  <cp:revision>396</cp:revision>
  <cp:lastPrinted>2015-07-06T01:39:15Z</cp:lastPrinted>
  <dcterms:created xsi:type="dcterms:W3CDTF">2012-03-31T02:22:41Z</dcterms:created>
  <dcterms:modified xsi:type="dcterms:W3CDTF">2016-11-29T05:41:36Z</dcterms:modified>
</cp:coreProperties>
</file>