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72" r:id="rId2"/>
    <p:sldId id="303" r:id="rId3"/>
    <p:sldId id="306" r:id="rId4"/>
    <p:sldId id="307" r:id="rId5"/>
    <p:sldId id="308" r:id="rId6"/>
    <p:sldId id="309" r:id="rId7"/>
    <p:sldId id="310" r:id="rId8"/>
    <p:sldId id="312" r:id="rId9"/>
    <p:sldId id="314" r:id="rId10"/>
    <p:sldId id="313" r:id="rId11"/>
    <p:sldId id="315" r:id="rId12"/>
    <p:sldId id="305" r:id="rId13"/>
    <p:sldId id="268" r:id="rId14"/>
    <p:sldId id="260" r:id="rId15"/>
    <p:sldId id="269" r:id="rId16"/>
    <p:sldId id="257" r:id="rId17"/>
    <p:sldId id="271" r:id="rId18"/>
    <p:sldId id="258" r:id="rId19"/>
    <p:sldId id="264" r:id="rId20"/>
    <p:sldId id="270" r:id="rId21"/>
  </p:sldIdLst>
  <p:sldSz cx="9144000" cy="6858000" type="screen4x3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40C8A-36A1-4B67-86CA-1364BF44D6B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CD15F788-D92E-47A6-88E9-9D6AEFFD9671}">
      <dgm:prSet phldrT="[ข้อความ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AREA</a:t>
          </a:r>
          <a:endParaRPr lang="th-TH" dirty="0">
            <a:solidFill>
              <a:schemeClr val="tx1"/>
            </a:solidFill>
          </a:endParaRPr>
        </a:p>
      </dgm:t>
    </dgm:pt>
    <dgm:pt modelId="{49EBF99D-948C-43B5-AFED-F24A4D0124EC}" type="parTrans" cxnId="{96BA83E1-9A64-47E8-9EC7-71C52EC4D295}">
      <dgm:prSet/>
      <dgm:spPr/>
      <dgm:t>
        <a:bodyPr/>
        <a:lstStyle/>
        <a:p>
          <a:endParaRPr lang="th-TH"/>
        </a:p>
      </dgm:t>
    </dgm:pt>
    <dgm:pt modelId="{0DC1BA17-564A-44A9-8C4A-FC0979AB09AA}" type="sibTrans" cxnId="{96BA83E1-9A64-47E8-9EC7-71C52EC4D295}">
      <dgm:prSet/>
      <dgm:spPr/>
      <dgm:t>
        <a:bodyPr/>
        <a:lstStyle/>
        <a:p>
          <a:endParaRPr lang="th-TH"/>
        </a:p>
      </dgm:t>
    </dgm:pt>
    <dgm:pt modelId="{334FE5D7-7E86-43BC-9454-7D14123CE4CA}">
      <dgm:prSet phldrT="[ข้อความ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FUNCTION</a:t>
          </a:r>
          <a:endParaRPr lang="th-TH" dirty="0">
            <a:solidFill>
              <a:schemeClr val="tx1"/>
            </a:solidFill>
          </a:endParaRPr>
        </a:p>
      </dgm:t>
    </dgm:pt>
    <dgm:pt modelId="{84A3086B-A111-451D-95A4-015BA730F927}" type="parTrans" cxnId="{084A19E2-B1B5-4702-A884-8E49C94D5BE8}">
      <dgm:prSet/>
      <dgm:spPr/>
      <dgm:t>
        <a:bodyPr/>
        <a:lstStyle/>
        <a:p>
          <a:endParaRPr lang="th-TH"/>
        </a:p>
      </dgm:t>
    </dgm:pt>
    <dgm:pt modelId="{0931F486-3346-4E21-8413-F450CDE7EE3D}" type="sibTrans" cxnId="{084A19E2-B1B5-4702-A884-8E49C94D5BE8}">
      <dgm:prSet/>
      <dgm:spPr/>
      <dgm:t>
        <a:bodyPr/>
        <a:lstStyle/>
        <a:p>
          <a:endParaRPr lang="th-TH"/>
        </a:p>
      </dgm:t>
    </dgm:pt>
    <dgm:pt modelId="{DF200968-48AB-4D82-9B35-EF1885A97D1E}">
      <dgm:prSet phldrT="[ข้อความ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AGENDA</a:t>
          </a:r>
          <a:endParaRPr lang="th-TH" dirty="0">
            <a:solidFill>
              <a:schemeClr val="tx1"/>
            </a:solidFill>
          </a:endParaRPr>
        </a:p>
      </dgm:t>
    </dgm:pt>
    <dgm:pt modelId="{7741E1F5-2CD4-463A-84B0-6D549CB8E1C5}" type="parTrans" cxnId="{4DDF427C-91AA-4D9E-9506-7E7F3D00618D}">
      <dgm:prSet/>
      <dgm:spPr/>
      <dgm:t>
        <a:bodyPr/>
        <a:lstStyle/>
        <a:p>
          <a:endParaRPr lang="th-TH"/>
        </a:p>
      </dgm:t>
    </dgm:pt>
    <dgm:pt modelId="{27C785EB-2352-489D-A413-C1B9F6797BAF}" type="sibTrans" cxnId="{4DDF427C-91AA-4D9E-9506-7E7F3D00618D}">
      <dgm:prSet/>
      <dgm:spPr/>
      <dgm:t>
        <a:bodyPr/>
        <a:lstStyle/>
        <a:p>
          <a:endParaRPr lang="th-TH"/>
        </a:p>
      </dgm:t>
    </dgm:pt>
    <dgm:pt modelId="{8BCE0595-89E2-4624-8708-86D1B06A62A1}" type="pres">
      <dgm:prSet presAssocID="{F6A40C8A-36A1-4B67-86CA-1364BF44D6B5}" presName="compositeShape" presStyleCnt="0">
        <dgm:presLayoutVars>
          <dgm:chMax val="7"/>
          <dgm:dir/>
          <dgm:resizeHandles val="exact"/>
        </dgm:presLayoutVars>
      </dgm:prSet>
      <dgm:spPr/>
    </dgm:pt>
    <dgm:pt modelId="{D4FF365E-3F16-4C5D-9154-B8F0B1158497}" type="pres">
      <dgm:prSet presAssocID="{F6A40C8A-36A1-4B67-86CA-1364BF44D6B5}" presName="wedge1" presStyleLbl="node1" presStyleIdx="0" presStyleCnt="3" custLinFactNeighborX="1202" custLinFactNeighborY="-40"/>
      <dgm:spPr/>
      <dgm:t>
        <a:bodyPr/>
        <a:lstStyle/>
        <a:p>
          <a:endParaRPr lang="th-TH"/>
        </a:p>
      </dgm:t>
    </dgm:pt>
    <dgm:pt modelId="{71B7A864-FDFA-497B-9A76-CBCA9CF89749}" type="pres">
      <dgm:prSet presAssocID="{F6A40C8A-36A1-4B67-86CA-1364BF44D6B5}" presName="dummy1a" presStyleCnt="0"/>
      <dgm:spPr/>
    </dgm:pt>
    <dgm:pt modelId="{8520E479-E079-48F1-9D68-3082EB1284CA}" type="pres">
      <dgm:prSet presAssocID="{F6A40C8A-36A1-4B67-86CA-1364BF44D6B5}" presName="dummy1b" presStyleCnt="0"/>
      <dgm:spPr/>
    </dgm:pt>
    <dgm:pt modelId="{15851A3D-A2C3-41AD-8C04-3DBF502494F5}" type="pres">
      <dgm:prSet presAssocID="{F6A40C8A-36A1-4B67-86CA-1364BF44D6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B9555-38E8-4F69-ACC8-FA4801211027}" type="pres">
      <dgm:prSet presAssocID="{F6A40C8A-36A1-4B67-86CA-1364BF44D6B5}" presName="wedge2" presStyleLbl="node1" presStyleIdx="1" presStyleCnt="3"/>
      <dgm:spPr/>
      <dgm:t>
        <a:bodyPr/>
        <a:lstStyle/>
        <a:p>
          <a:endParaRPr lang="th-TH"/>
        </a:p>
      </dgm:t>
    </dgm:pt>
    <dgm:pt modelId="{6E980284-09E1-4C35-86F0-F688F1845CBC}" type="pres">
      <dgm:prSet presAssocID="{F6A40C8A-36A1-4B67-86CA-1364BF44D6B5}" presName="dummy2a" presStyleCnt="0"/>
      <dgm:spPr/>
    </dgm:pt>
    <dgm:pt modelId="{32D99894-2067-4E62-A3AD-AE845299F33D}" type="pres">
      <dgm:prSet presAssocID="{F6A40C8A-36A1-4B67-86CA-1364BF44D6B5}" presName="dummy2b" presStyleCnt="0"/>
      <dgm:spPr/>
    </dgm:pt>
    <dgm:pt modelId="{B45F717E-5DEE-4E90-B1BA-41184E549F1B}" type="pres">
      <dgm:prSet presAssocID="{F6A40C8A-36A1-4B67-86CA-1364BF44D6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7E4A95-80D2-43C7-8B73-350647B31958}" type="pres">
      <dgm:prSet presAssocID="{F6A40C8A-36A1-4B67-86CA-1364BF44D6B5}" presName="wedge3" presStyleLbl="node1" presStyleIdx="2" presStyleCnt="3"/>
      <dgm:spPr/>
      <dgm:t>
        <a:bodyPr/>
        <a:lstStyle/>
        <a:p>
          <a:endParaRPr lang="th-TH"/>
        </a:p>
      </dgm:t>
    </dgm:pt>
    <dgm:pt modelId="{79065CD0-A85F-4838-9A48-8548E6816F57}" type="pres">
      <dgm:prSet presAssocID="{F6A40C8A-36A1-4B67-86CA-1364BF44D6B5}" presName="dummy3a" presStyleCnt="0"/>
      <dgm:spPr/>
    </dgm:pt>
    <dgm:pt modelId="{CA611FE5-58AC-4A3D-802D-2CC3EB4C88C1}" type="pres">
      <dgm:prSet presAssocID="{F6A40C8A-36A1-4B67-86CA-1364BF44D6B5}" presName="dummy3b" presStyleCnt="0"/>
      <dgm:spPr/>
    </dgm:pt>
    <dgm:pt modelId="{5E88F7BB-C39F-4247-972C-888FE81E4337}" type="pres">
      <dgm:prSet presAssocID="{F6A40C8A-36A1-4B67-86CA-1364BF44D6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DD19E4-EB5F-4004-A1DC-A44FE5D66566}" type="pres">
      <dgm:prSet presAssocID="{0DC1BA17-564A-44A9-8C4A-FC0979AB09AA}" presName="arrowWedge1" presStyleLbl="fgSibTrans2D1" presStyleIdx="0" presStyleCnt="3"/>
      <dgm:spPr/>
    </dgm:pt>
    <dgm:pt modelId="{F88D050E-9CF7-42F6-A4B4-0F406B4C7D17}" type="pres">
      <dgm:prSet presAssocID="{0931F486-3346-4E21-8413-F450CDE7EE3D}" presName="arrowWedge2" presStyleLbl="fgSibTrans2D1" presStyleIdx="1" presStyleCnt="3"/>
      <dgm:spPr/>
    </dgm:pt>
    <dgm:pt modelId="{0077E474-49A6-48B0-999F-342277965BB9}" type="pres">
      <dgm:prSet presAssocID="{27C785EB-2352-489D-A413-C1B9F6797BAF}" presName="arrowWedge3" presStyleLbl="fgSibTrans2D1" presStyleIdx="2" presStyleCnt="3"/>
      <dgm:spPr/>
    </dgm:pt>
  </dgm:ptLst>
  <dgm:cxnLst>
    <dgm:cxn modelId="{647E6E88-6169-4B68-B486-2A9F873D4223}" type="presOf" srcId="{CD15F788-D92E-47A6-88E9-9D6AEFFD9671}" destId="{15851A3D-A2C3-41AD-8C04-3DBF502494F5}" srcOrd="1" destOrd="0" presId="urn:microsoft.com/office/officeart/2005/8/layout/cycle8"/>
    <dgm:cxn modelId="{4DDF427C-91AA-4D9E-9506-7E7F3D00618D}" srcId="{F6A40C8A-36A1-4B67-86CA-1364BF44D6B5}" destId="{DF200968-48AB-4D82-9B35-EF1885A97D1E}" srcOrd="2" destOrd="0" parTransId="{7741E1F5-2CD4-463A-84B0-6D549CB8E1C5}" sibTransId="{27C785EB-2352-489D-A413-C1B9F6797BAF}"/>
    <dgm:cxn modelId="{084A19E2-B1B5-4702-A884-8E49C94D5BE8}" srcId="{F6A40C8A-36A1-4B67-86CA-1364BF44D6B5}" destId="{334FE5D7-7E86-43BC-9454-7D14123CE4CA}" srcOrd="1" destOrd="0" parTransId="{84A3086B-A111-451D-95A4-015BA730F927}" sibTransId="{0931F486-3346-4E21-8413-F450CDE7EE3D}"/>
    <dgm:cxn modelId="{96BA83E1-9A64-47E8-9EC7-71C52EC4D295}" srcId="{F6A40C8A-36A1-4B67-86CA-1364BF44D6B5}" destId="{CD15F788-D92E-47A6-88E9-9D6AEFFD9671}" srcOrd="0" destOrd="0" parTransId="{49EBF99D-948C-43B5-AFED-F24A4D0124EC}" sibTransId="{0DC1BA17-564A-44A9-8C4A-FC0979AB09AA}"/>
    <dgm:cxn modelId="{FD376EF2-EF17-4142-8940-B8388646F2D4}" type="presOf" srcId="{DF200968-48AB-4D82-9B35-EF1885A97D1E}" destId="{117E4A95-80D2-43C7-8B73-350647B31958}" srcOrd="0" destOrd="0" presId="urn:microsoft.com/office/officeart/2005/8/layout/cycle8"/>
    <dgm:cxn modelId="{0969635B-AEEE-4836-A622-3E6365793B52}" type="presOf" srcId="{CD15F788-D92E-47A6-88E9-9D6AEFFD9671}" destId="{D4FF365E-3F16-4C5D-9154-B8F0B1158497}" srcOrd="0" destOrd="0" presId="urn:microsoft.com/office/officeart/2005/8/layout/cycle8"/>
    <dgm:cxn modelId="{62A6F7A9-5647-4776-9A9A-F8B6E3390C83}" type="presOf" srcId="{334FE5D7-7E86-43BC-9454-7D14123CE4CA}" destId="{B45F717E-5DEE-4E90-B1BA-41184E549F1B}" srcOrd="1" destOrd="0" presId="urn:microsoft.com/office/officeart/2005/8/layout/cycle8"/>
    <dgm:cxn modelId="{1D65BE47-3055-49CE-A5ED-AD4614B8C239}" type="presOf" srcId="{334FE5D7-7E86-43BC-9454-7D14123CE4CA}" destId="{2C4B9555-38E8-4F69-ACC8-FA4801211027}" srcOrd="0" destOrd="0" presId="urn:microsoft.com/office/officeart/2005/8/layout/cycle8"/>
    <dgm:cxn modelId="{3205DEDB-664C-4AC6-9B1E-DE8FB1560FCE}" type="presOf" srcId="{F6A40C8A-36A1-4B67-86CA-1364BF44D6B5}" destId="{8BCE0595-89E2-4624-8708-86D1B06A62A1}" srcOrd="0" destOrd="0" presId="urn:microsoft.com/office/officeart/2005/8/layout/cycle8"/>
    <dgm:cxn modelId="{7BFD685D-1C01-4261-9C20-C6962C2849CE}" type="presOf" srcId="{DF200968-48AB-4D82-9B35-EF1885A97D1E}" destId="{5E88F7BB-C39F-4247-972C-888FE81E4337}" srcOrd="1" destOrd="0" presId="urn:microsoft.com/office/officeart/2005/8/layout/cycle8"/>
    <dgm:cxn modelId="{3D16A50D-CA8F-4ACC-B84F-72984E7D5A04}" type="presParOf" srcId="{8BCE0595-89E2-4624-8708-86D1B06A62A1}" destId="{D4FF365E-3F16-4C5D-9154-B8F0B1158497}" srcOrd="0" destOrd="0" presId="urn:microsoft.com/office/officeart/2005/8/layout/cycle8"/>
    <dgm:cxn modelId="{7FD96AAE-51AD-4FAF-8494-7724DF5FF661}" type="presParOf" srcId="{8BCE0595-89E2-4624-8708-86D1B06A62A1}" destId="{71B7A864-FDFA-497B-9A76-CBCA9CF89749}" srcOrd="1" destOrd="0" presId="urn:microsoft.com/office/officeart/2005/8/layout/cycle8"/>
    <dgm:cxn modelId="{C79813DA-CB55-41DD-97FD-272F832C2E27}" type="presParOf" srcId="{8BCE0595-89E2-4624-8708-86D1B06A62A1}" destId="{8520E479-E079-48F1-9D68-3082EB1284CA}" srcOrd="2" destOrd="0" presId="urn:microsoft.com/office/officeart/2005/8/layout/cycle8"/>
    <dgm:cxn modelId="{548E73D2-3316-4152-B569-AEFAFB7FE412}" type="presParOf" srcId="{8BCE0595-89E2-4624-8708-86D1B06A62A1}" destId="{15851A3D-A2C3-41AD-8C04-3DBF502494F5}" srcOrd="3" destOrd="0" presId="urn:microsoft.com/office/officeart/2005/8/layout/cycle8"/>
    <dgm:cxn modelId="{7DB2969F-EE79-4F2B-968D-40A4AFF0F6D4}" type="presParOf" srcId="{8BCE0595-89E2-4624-8708-86D1B06A62A1}" destId="{2C4B9555-38E8-4F69-ACC8-FA4801211027}" srcOrd="4" destOrd="0" presId="urn:microsoft.com/office/officeart/2005/8/layout/cycle8"/>
    <dgm:cxn modelId="{DD981AE4-FADC-4AA1-918E-07A3C27BB68E}" type="presParOf" srcId="{8BCE0595-89E2-4624-8708-86D1B06A62A1}" destId="{6E980284-09E1-4C35-86F0-F688F1845CBC}" srcOrd="5" destOrd="0" presId="urn:microsoft.com/office/officeart/2005/8/layout/cycle8"/>
    <dgm:cxn modelId="{D229F142-9EDB-4937-B6FB-633BD50002A7}" type="presParOf" srcId="{8BCE0595-89E2-4624-8708-86D1B06A62A1}" destId="{32D99894-2067-4E62-A3AD-AE845299F33D}" srcOrd="6" destOrd="0" presId="urn:microsoft.com/office/officeart/2005/8/layout/cycle8"/>
    <dgm:cxn modelId="{DCA0743B-9BD5-4C00-8C81-5EF1FA619DCC}" type="presParOf" srcId="{8BCE0595-89E2-4624-8708-86D1B06A62A1}" destId="{B45F717E-5DEE-4E90-B1BA-41184E549F1B}" srcOrd="7" destOrd="0" presId="urn:microsoft.com/office/officeart/2005/8/layout/cycle8"/>
    <dgm:cxn modelId="{67740ED5-D1F4-4C81-AE36-DD474EC1D6EB}" type="presParOf" srcId="{8BCE0595-89E2-4624-8708-86D1B06A62A1}" destId="{117E4A95-80D2-43C7-8B73-350647B31958}" srcOrd="8" destOrd="0" presId="urn:microsoft.com/office/officeart/2005/8/layout/cycle8"/>
    <dgm:cxn modelId="{C031FA59-A5BA-429A-8695-BA96F44CA4A5}" type="presParOf" srcId="{8BCE0595-89E2-4624-8708-86D1B06A62A1}" destId="{79065CD0-A85F-4838-9A48-8548E6816F57}" srcOrd="9" destOrd="0" presId="urn:microsoft.com/office/officeart/2005/8/layout/cycle8"/>
    <dgm:cxn modelId="{46DDDDDE-CBC0-4E3F-91C6-95C0B574AEFB}" type="presParOf" srcId="{8BCE0595-89E2-4624-8708-86D1B06A62A1}" destId="{CA611FE5-58AC-4A3D-802D-2CC3EB4C88C1}" srcOrd="10" destOrd="0" presId="urn:microsoft.com/office/officeart/2005/8/layout/cycle8"/>
    <dgm:cxn modelId="{F3405795-B638-45D7-AB75-99F2962266DB}" type="presParOf" srcId="{8BCE0595-89E2-4624-8708-86D1B06A62A1}" destId="{5E88F7BB-C39F-4247-972C-888FE81E4337}" srcOrd="11" destOrd="0" presId="urn:microsoft.com/office/officeart/2005/8/layout/cycle8"/>
    <dgm:cxn modelId="{6610A4A8-FF21-4CAF-98C3-DCA49F4B9596}" type="presParOf" srcId="{8BCE0595-89E2-4624-8708-86D1B06A62A1}" destId="{00DD19E4-EB5F-4004-A1DC-A44FE5D66566}" srcOrd="12" destOrd="0" presId="urn:microsoft.com/office/officeart/2005/8/layout/cycle8"/>
    <dgm:cxn modelId="{86CA3CAB-8250-48E4-8BD1-8C0262480499}" type="presParOf" srcId="{8BCE0595-89E2-4624-8708-86D1B06A62A1}" destId="{F88D050E-9CF7-42F6-A4B4-0F406B4C7D17}" srcOrd="13" destOrd="0" presId="urn:microsoft.com/office/officeart/2005/8/layout/cycle8"/>
    <dgm:cxn modelId="{1D41CA98-5686-4F55-A22C-E0049E1AF302}" type="presParOf" srcId="{8BCE0595-89E2-4624-8708-86D1B06A62A1}" destId="{0077E474-49A6-48B0-999F-342277965B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F365E-3F16-4C5D-9154-B8F0B1158497}">
      <dsp:nvSpPr>
        <dsp:cNvPr id="0" name=""/>
        <dsp:cNvSpPr/>
      </dsp:nvSpPr>
      <dsp:spPr>
        <a:xfrm>
          <a:off x="1319498" y="284694"/>
          <a:ext cx="3698240" cy="369824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AREA</a:t>
          </a:r>
          <a:endParaRPr lang="th-TH" sz="2700" kern="1200" dirty="0">
            <a:solidFill>
              <a:schemeClr val="tx1"/>
            </a:solidFill>
          </a:endParaRPr>
        </a:p>
      </dsp:txBody>
      <dsp:txXfrm>
        <a:off x="3268559" y="1068368"/>
        <a:ext cx="1320800" cy="1100666"/>
      </dsp:txXfrm>
    </dsp:sp>
    <dsp:sp modelId="{2C4B9555-38E8-4F69-ACC8-FA4801211027}">
      <dsp:nvSpPr>
        <dsp:cNvPr id="0" name=""/>
        <dsp:cNvSpPr/>
      </dsp:nvSpPr>
      <dsp:spPr>
        <a:xfrm>
          <a:off x="1198879" y="418253"/>
          <a:ext cx="3698240" cy="369824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FUNCTION</a:t>
          </a:r>
          <a:endParaRPr lang="th-TH" sz="2700" kern="1200" dirty="0">
            <a:solidFill>
              <a:schemeClr val="tx1"/>
            </a:solidFill>
          </a:endParaRPr>
        </a:p>
      </dsp:txBody>
      <dsp:txXfrm>
        <a:off x="2079413" y="2817706"/>
        <a:ext cx="1981200" cy="968586"/>
      </dsp:txXfrm>
    </dsp:sp>
    <dsp:sp modelId="{117E4A95-80D2-43C7-8B73-350647B31958}">
      <dsp:nvSpPr>
        <dsp:cNvPr id="0" name=""/>
        <dsp:cNvSpPr/>
      </dsp:nvSpPr>
      <dsp:spPr>
        <a:xfrm>
          <a:off x="1122713" y="286173"/>
          <a:ext cx="3698240" cy="369824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AGENDA</a:t>
          </a:r>
          <a:endParaRPr lang="th-TH" sz="2700" kern="1200" dirty="0">
            <a:solidFill>
              <a:schemeClr val="tx1"/>
            </a:solidFill>
          </a:endParaRPr>
        </a:p>
      </dsp:txBody>
      <dsp:txXfrm>
        <a:off x="1551093" y="1069848"/>
        <a:ext cx="1320800" cy="1100666"/>
      </dsp:txXfrm>
    </dsp:sp>
    <dsp:sp modelId="{00DD19E4-EB5F-4004-A1DC-A44FE5D66566}">
      <dsp:nvSpPr>
        <dsp:cNvPr id="0" name=""/>
        <dsp:cNvSpPr/>
      </dsp:nvSpPr>
      <dsp:spPr>
        <a:xfrm>
          <a:off x="1090865" y="55755"/>
          <a:ext cx="4156117" cy="41561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D050E-9CF7-42F6-A4B4-0F406B4C7D17}">
      <dsp:nvSpPr>
        <dsp:cNvPr id="0" name=""/>
        <dsp:cNvSpPr/>
      </dsp:nvSpPr>
      <dsp:spPr>
        <a:xfrm>
          <a:off x="969941" y="189080"/>
          <a:ext cx="4156117" cy="41561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7E474-49A6-48B0-999F-342277965BB9}">
      <dsp:nvSpPr>
        <dsp:cNvPr id="0" name=""/>
        <dsp:cNvSpPr/>
      </dsp:nvSpPr>
      <dsp:spPr>
        <a:xfrm>
          <a:off x="893469" y="57234"/>
          <a:ext cx="4156117" cy="41561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7041A-33F4-47A8-8580-06C9741B23AD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E5F5B-C6BA-40D2-8E8F-89BEC11B5D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6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C73DA-DEA1-430E-84D4-E35D19B6C501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2D79-17ED-487A-90F1-AABE55BFF8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86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19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95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156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857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940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20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11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748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60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977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583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8036-6C14-4791-945E-166A6D468762}" type="datetimeFigureOut">
              <a:rPr lang="th-TH" smtClean="0"/>
              <a:t>10/10/59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7D54-6E15-4BC7-B2D5-00D26D4182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9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-540568" y="-517748"/>
            <a:ext cx="10297144" cy="5458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179512" y="144016"/>
            <a:ext cx="9144000" cy="198884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แผนยุทธศาสตร์สุขภาพ 20 ปี  </a:t>
            </a:r>
            <a: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จังหวัด</a:t>
            </a:r>
            <a:r>
              <a:rPr lang="th-TH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สระแก้ว (2560-2579)</a:t>
            </a:r>
            <a:endParaRPr lang="th-TH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8979"/>
            <a:ext cx="2160240" cy="2164936"/>
          </a:xfrm>
          <a:prstGeom prst="rect">
            <a:avLst/>
          </a:prstGeom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139952" y="4822124"/>
            <a:ext cx="5616624" cy="1988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 นายแพทย์อภิรักษ์  พิศุทธ์อาภรณ์</a:t>
            </a:r>
          </a:p>
          <a:p>
            <a:pPr algn="l"/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นายแพทย์สาธารณสุขจังหวัดสระแก้ว</a:t>
            </a:r>
            <a:endParaRPr lang="th-TH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1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ยุทธศาสตร์สุขภาพสระแก้ว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60 - 79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 flipH="1">
            <a:off x="2178967" y="5137750"/>
            <a:ext cx="6872368" cy="1944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/>
          <p:nvPr/>
        </p:nvSpPr>
        <p:spPr>
          <a:xfrm>
            <a:off x="206064" y="846496"/>
            <a:ext cx="2558334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14. โครงการ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พัฒนาระบบบริหารจัดการให้องค์กรมีประสิทธิภาพตามหลัก</a:t>
            </a:r>
            <a:r>
              <a:rPr lang="th-TH" sz="2000" b="1" dirty="0" err="1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บาล</a:t>
            </a: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46962" y="904650"/>
            <a:ext cx="5669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28.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ร้อยละของหน่วยงานทุกระดับมีการบริหารงานในทุกกระบวนงานอย่างมี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บาล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627784" y="3113673"/>
            <a:ext cx="1793344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16. โครงการ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เสริมสร้างความมั่นคงทางการเงินการคลัง หน่วยบริการจังหวัดสระแก้ว</a:t>
            </a: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427984" y="3140968"/>
            <a:ext cx="4577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30.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ประสิทธิภาพของการบริหารการเงินสามารถควบคุมปัญหาการเงินไม่มีปัญหาการเงินระดับ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7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31.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บริการสร้างความมั่นคงทางการเงินการคลังจากการเพิ่มรายได้จาก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ผลิตภัณฑ์และ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บริการด้านสุขภาพ ร้อยละ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flipH="1">
            <a:off x="1200908" y="1628031"/>
            <a:ext cx="1108032" cy="666709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H="1" flipV="1">
            <a:off x="1335872" y="4532841"/>
            <a:ext cx="843095" cy="624351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35496" y="44624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35496" y="620688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วงรี 3"/>
          <p:cNvSpPr/>
          <p:nvPr/>
        </p:nvSpPr>
        <p:spPr>
          <a:xfrm>
            <a:off x="-17076" y="2238089"/>
            <a:ext cx="2520280" cy="25202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3.การบริหารจัดการองค์กร บุคลากร ทรัพยากร ให้มีประสิทธิภาพ และประสิทธิผลสูงสุด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372200" y="4561964"/>
            <a:ext cx="23762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ละของหน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บริการที่ประสบภาวะวิกฤตทางการเงิน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655827" y="2235822"/>
            <a:ext cx="230769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ละของหน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งานในสังกัดกระทรวงสาธารณสุขผ่าน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การประเมิน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ITA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H="1">
            <a:off x="2308940" y="1608589"/>
            <a:ext cx="6696744" cy="1944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191990" y="5725705"/>
            <a:ext cx="2448272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17. โครงการ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พัฒนาระบบข้อมูลสารสนเทศด้านสุขภาพที่มีประสิทธิภาพและทันสมัย</a:t>
            </a: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572462" y="5301208"/>
            <a:ext cx="4577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32.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ร้อยละของหน่วยงานการพัฒนาระบบข้อมูลข่าวสาวและเทคโนโลยี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- หน่วยงานมีการใช้เทคโนโลยี และ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application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เพิ่มประสิทธิภาพ  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- 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สอ. ทีมี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Data Center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ที่ผ่านเกณฑ์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33.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ความสำเร็จการบริหารกำลังคนด้าน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IT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34.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ร้อยละของหน่วยบริการที่ผ่านเกณฑ์คุณภาพข้อมูล(สาเหตุการตาย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7233606" y="5499809"/>
            <a:ext cx="1800200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ละของหน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บริการผ่าน</a:t>
            </a:r>
            <a:r>
              <a:rPr lang="th-TH" sz="1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คุณ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ภาพข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อมูล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(ป 2560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เน้นหนัก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เรื่องการวินิจฉัยสาเหตุการตาย [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ill-defined]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อยกว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า 20%)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flipH="1">
            <a:off x="2266779" y="2817081"/>
            <a:ext cx="6696744" cy="1944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2334282" y="1727990"/>
            <a:ext cx="2558334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15. โครงการ</a:t>
            </a: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การประเมินคุณธรรมและความโปร่งใสในการดำเนินงานของหน่วยงานภาครัฐ</a:t>
            </a:r>
          </a:p>
          <a:p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876436" y="1743378"/>
            <a:ext cx="3680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29.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ร้อยละของหน่วยงานในสังกัดกระทรวงสาธารณสุขผ่านเกณฑ์การประเมิน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ITA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71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ยุทธศาสตร์สุขภาพสระแก้ว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2560 - 2579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62632" y="764704"/>
            <a:ext cx="2585432" cy="163121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18. โครงการ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เตรียมความพร้อมบุคลากรสาธารณสุขและภาคีเครือข่าย เพื่อรองรับ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การพัฒนาพื้นที่เขตเศรษฐกิจพิเศษ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และพื้นที่สาธารณสุขชายแดน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48064" y="76470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35.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 100 ของรพ.ในจังหวัด และร้อยละ 100 ของรพ.สต.ในเขตเศรษฐกิจพิเศษ มีผู้ประสานงานด้านภาษา (รพ. 9 แห่ง รพ.สต. 6 แห่ง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36.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 100ของ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จนท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.ผู้รับผิดชอบงานรพ.และรพ.สต.ในเขตเศรษฐกิจพิเศษ(รพ. 9 แห่ง รพ.สต. 6 แห่ง)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flipH="1">
            <a:off x="2441112" y="3356992"/>
            <a:ext cx="6557312" cy="9721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2627784" y="3866272"/>
            <a:ext cx="2945472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19. โครงการ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พัฒนาระบบจัดการสุขภาพ ด้านอนามัยสิ่งแวดล้อม การคุ้มครองผู้บริโภค การตอบโต้และเฝ้าระวังโรค และภัยสุขภาพ ระบบบริการ เพื่อพัฒนาพื้นที่เขตเศรษฐกิจพิเศษและพื้นที่สาธารณสุขชายแดน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652658" y="3884855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37.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ร้อยละของสถานบริการได้รับการพัฒนาเพื่อรองรับการพัฒนาเขตเศรษฐกิจพิเศษ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38.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ชุมชนและภาคีเครือข่ายในจังหวัดสระแก้วมีส่วนร่วมในการเฝ้าระวังและตอบโต้โรคและภัยสุขภาพที่เกิดจากการพัฒนาพื้นที่เขตเศรษฐกิจพิเศษและพื้นที่สาธารณสุขชายแด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42352" y="2218085"/>
            <a:ext cx="2520280" cy="252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4.การจัดบริหารจัดการสาธารณสุขชายแดน และพื้นที่เขตเศรษฐกิจพิเศษมีประสิทธิภาพ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35496" y="44624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35496" y="620688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5911552" y="2258869"/>
            <a:ext cx="272257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การผ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านเกณฑ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ของหน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บริการสาธารณสุข 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สําหรับ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การจัดบริการอาชีวอนามัย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เวชกรรมสิ่ง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แวดล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อมในเขตพัฒนาเศรษฐกิจพิเศษ ตาม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ที่</a:t>
            </a:r>
            <a:r>
              <a:rPr lang="th-TH" sz="1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กําหนด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106141" y="5784814"/>
            <a:ext cx="233339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วนของ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แรงงานต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างด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าว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ที่ไดรับการ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ดูแล</a:t>
            </a:r>
          </a:p>
          <a:p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สุขภาพที่ตรวจพบ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95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-540568" y="-517748"/>
            <a:ext cx="10297144" cy="5458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396552" y="2873255"/>
            <a:ext cx="9144000" cy="198884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การบริหารยุทธศาสตร์ด้านสุขภาพ </a:t>
            </a:r>
            <a: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จังหวัด</a:t>
            </a:r>
            <a:r>
              <a:rPr lang="th-TH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สระแก้ว </a:t>
            </a:r>
            <a:r>
              <a:rPr lang="th-TH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 2560</a:t>
            </a:r>
            <a:endParaRPr lang="th-TH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799"/>
            <a:ext cx="2160240" cy="21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583865" y="3181907"/>
            <a:ext cx="1329378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2771145" y="3186689"/>
            <a:ext cx="1329378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624" y="3382107"/>
            <a:ext cx="126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169" y="3390201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งานปกติ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213" y="4115981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Monitoring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581128"/>
            <a:ext cx="402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นิเทศงาน/เฉพาะกิจ/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กบห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สอ.ติดดาว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ตามรายงานประจำเดือน/43แฟ้ม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/HDC/ cockpit/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รายงาน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582095"/>
            <a:ext cx="2106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Evaluation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รายปี/5 ปี/20ปี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ดู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result /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ถึงประชาชน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01" y="764705"/>
            <a:ext cx="94992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523" y="764704"/>
            <a:ext cx="94992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934" y="764703"/>
            <a:ext cx="94992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764704"/>
            <a:ext cx="94992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7722" y="87015"/>
            <a:ext cx="1172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กรอบ 20 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4962" y="1583808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Result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ระหว่างปี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1447" y="2420888"/>
            <a:ext cx="204791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นโยบาย/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KPI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กระทรวง/เขต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ผู้ว่าราชการจังหวัด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1447" y="3975447"/>
            <a:ext cx="20479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ปัญหาเร่งด่วน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4806673"/>
            <a:ext cx="13426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ต้องกลั่นกรองตรวจสอบ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07504" y="1955254"/>
            <a:ext cx="4324576" cy="609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9194" y="5855983"/>
            <a:ext cx="16900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เพิ่มเป็นยุทธศาสตร์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2393" y="5968094"/>
            <a:ext cx="8963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Routine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2016909"/>
            <a:ext cx="43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แผนปฏิบัติราชการด้านสุขภาพ จ.สระแก้ว ปี 60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2847" y="2132856"/>
            <a:ext cx="184537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กลุ่มงาน(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สอ.(รพ./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./รพ.สต.)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หน่วยราชการ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ภาคีเครือข่าย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9" name="ตัวเชื่อมต่อหักมุม 28"/>
          <p:cNvCxnSpPr>
            <a:stCxn id="26" idx="2"/>
            <a:endCxn id="27" idx="2"/>
          </p:cNvCxnSpPr>
          <p:nvPr/>
        </p:nvCxnSpPr>
        <p:spPr>
          <a:xfrm rot="16200000" flipH="1">
            <a:off x="2339802" y="2952724"/>
            <a:ext cx="4782" cy="2187280"/>
          </a:xfrm>
          <a:prstGeom prst="bentConnector3">
            <a:avLst>
              <a:gd name="adj1" fmla="val 8704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/>
          <p:nvPr/>
        </p:nvCxnSpPr>
        <p:spPr>
          <a:xfrm rot="16200000" flipH="1">
            <a:off x="2121389" y="2075059"/>
            <a:ext cx="4782" cy="2187280"/>
          </a:xfrm>
          <a:prstGeom prst="bentConnector3">
            <a:avLst>
              <a:gd name="adj1" fmla="val -74096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2245588" y="256490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2314852" y="1639475"/>
            <a:ext cx="0" cy="2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2138574" y="561869"/>
            <a:ext cx="0" cy="202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1664893" y="5275375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7020272" y="5630524"/>
            <a:ext cx="364370" cy="217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8172400" y="5637670"/>
            <a:ext cx="292189" cy="3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17" idx="0"/>
            <a:endCxn id="16" idx="2"/>
          </p:cNvCxnSpPr>
          <p:nvPr/>
        </p:nvCxnSpPr>
        <p:spPr>
          <a:xfrm flipH="1" flipV="1">
            <a:off x="7685405" y="4437112"/>
            <a:ext cx="6167" cy="369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ลูกศรซ้าย 47"/>
          <p:cNvSpPr/>
          <p:nvPr/>
        </p:nvSpPr>
        <p:spPr>
          <a:xfrm>
            <a:off x="5236689" y="4033298"/>
            <a:ext cx="1063503" cy="97501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8825" y="1988840"/>
            <a:ext cx="20605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สิ่งที่มากระทบ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ลูกศรซ้าย 1"/>
          <p:cNvSpPr/>
          <p:nvPr/>
        </p:nvSpPr>
        <p:spPr>
          <a:xfrm>
            <a:off x="4034947" y="2663478"/>
            <a:ext cx="561613" cy="514851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คลื่นคู่ 21"/>
          <p:cNvSpPr/>
          <p:nvPr/>
        </p:nvSpPr>
        <p:spPr>
          <a:xfrm>
            <a:off x="3197037" y="5637670"/>
            <a:ext cx="1462316" cy="792089"/>
          </a:xfrm>
          <a:prstGeom prst="double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5860" y="5710548"/>
            <a:ext cx="12750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 Scorecard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ถึง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ประชาชน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3671998" y="5289015"/>
            <a:ext cx="291596" cy="29308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ซ้าย-ขวา 23"/>
          <p:cNvSpPr/>
          <p:nvPr/>
        </p:nvSpPr>
        <p:spPr>
          <a:xfrm>
            <a:off x="2771800" y="5847654"/>
            <a:ext cx="354937" cy="230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ากบาท 2"/>
          <p:cNvSpPr/>
          <p:nvPr/>
        </p:nvSpPr>
        <p:spPr>
          <a:xfrm>
            <a:off x="4432080" y="934497"/>
            <a:ext cx="405796" cy="360040"/>
          </a:xfrm>
          <a:prstGeom prst="plus">
            <a:avLst>
              <a:gd name="adj" fmla="val 3819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5076612" y="617752"/>
            <a:ext cx="2375707" cy="812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ปัญหาเฉพาะพื้นที่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ยุทธศาสตร์เครือข่าย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ลูกศรลง 27"/>
          <p:cNvSpPr/>
          <p:nvPr/>
        </p:nvSpPr>
        <p:spPr>
          <a:xfrm>
            <a:off x="5413915" y="1644782"/>
            <a:ext cx="342896" cy="33971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248553" y="2732856"/>
            <a:ext cx="1844513" cy="44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Action plan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80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85720" y="1348576"/>
            <a:ext cx="8715407" cy="5331013"/>
            <a:chOff x="249" y="364"/>
            <a:chExt cx="5376" cy="3746"/>
          </a:xfrm>
        </p:grpSpPr>
        <p:sp>
          <p:nvSpPr>
            <p:cNvPr id="5124" name="Text Box 2"/>
            <p:cNvSpPr txBox="1">
              <a:spLocks noChangeArrowheads="1"/>
            </p:cNvSpPr>
            <p:nvPr/>
          </p:nvSpPr>
          <p:spPr bwMode="auto">
            <a:xfrm>
              <a:off x="2048" y="364"/>
              <a:ext cx="1778" cy="646"/>
            </a:xfrm>
            <a:prstGeom prst="roundRect">
              <a:avLst/>
            </a:prstGeom>
            <a:solidFill>
              <a:srgbClr val="ECFB9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ยุทธศาสตร์สุขภาพ</a:t>
              </a:r>
            </a:p>
            <a:p>
              <a:pPr algn="ctr"/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จังหวัดสระแก้ว 4 </a:t>
              </a: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IS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959" y="1519"/>
              <a:ext cx="365" cy="1360"/>
              <a:chOff x="4239" y="1390"/>
              <a:chExt cx="365" cy="1360"/>
            </a:xfrm>
          </p:grpSpPr>
          <p:sp>
            <p:nvSpPr>
              <p:cNvPr id="5153" name="Line 11"/>
              <p:cNvSpPr>
                <a:spLocks noChangeShapeType="1"/>
              </p:cNvSpPr>
              <p:nvPr/>
            </p:nvSpPr>
            <p:spPr bwMode="auto">
              <a:xfrm>
                <a:off x="4604" y="1390"/>
                <a:ext cx="0" cy="136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54" name="Line 12"/>
              <p:cNvSpPr>
                <a:spLocks noChangeShapeType="1"/>
              </p:cNvSpPr>
              <p:nvPr/>
            </p:nvSpPr>
            <p:spPr bwMode="auto">
              <a:xfrm flipH="1">
                <a:off x="4239" y="1390"/>
                <a:ext cx="36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55" name="Line 13"/>
              <p:cNvSpPr>
                <a:spLocks noChangeShapeType="1"/>
              </p:cNvSpPr>
              <p:nvPr/>
            </p:nvSpPr>
            <p:spPr bwMode="auto">
              <a:xfrm flipH="1">
                <a:off x="4241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5127" name="Text Box 15"/>
            <p:cNvSpPr txBox="1">
              <a:spLocks noChangeArrowheads="1"/>
            </p:cNvSpPr>
            <p:nvPr/>
          </p:nvSpPr>
          <p:spPr bwMode="auto">
            <a:xfrm>
              <a:off x="1976" y="1322"/>
              <a:ext cx="1983" cy="36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ยุทธศาสตร์ กระทรวง 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4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E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28" name="Arc 16"/>
            <p:cNvSpPr>
              <a:spLocks/>
            </p:cNvSpPr>
            <p:nvPr/>
          </p:nvSpPr>
          <p:spPr bwMode="auto">
            <a:xfrm>
              <a:off x="3689" y="1693"/>
              <a:ext cx="217" cy="733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8 h 21600"/>
                <a:gd name="T4" fmla="*/ 0 w 21600"/>
                <a:gd name="T5" fmla="*/ 2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249" y="1048"/>
              <a:ext cx="5376" cy="30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30" name="Line 22"/>
            <p:cNvSpPr>
              <a:spLocks noChangeShapeType="1"/>
            </p:cNvSpPr>
            <p:nvPr/>
          </p:nvSpPr>
          <p:spPr bwMode="auto">
            <a:xfrm>
              <a:off x="1571" y="2981"/>
              <a:ext cx="308" cy="5"/>
            </a:xfrm>
            <a:prstGeom prst="line">
              <a:avLst/>
            </a:prstGeom>
            <a:noFill/>
            <a:ln w="952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31" name="Rectangle 23"/>
            <p:cNvSpPr>
              <a:spLocks noChangeArrowheads="1"/>
            </p:cNvSpPr>
            <p:nvPr/>
          </p:nvSpPr>
          <p:spPr bwMode="auto">
            <a:xfrm>
              <a:off x="1838" y="2481"/>
              <a:ext cx="726" cy="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แผนงาน</a:t>
              </a:r>
            </a:p>
          </p:txBody>
        </p:sp>
        <p:sp>
          <p:nvSpPr>
            <p:cNvPr id="5132" name="Rectangle 24"/>
            <p:cNvSpPr>
              <a:spLocks noChangeArrowheads="1"/>
            </p:cNvSpPr>
            <p:nvPr/>
          </p:nvSpPr>
          <p:spPr bwMode="auto">
            <a:xfrm>
              <a:off x="1835" y="2769"/>
              <a:ext cx="726" cy="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แผนเงิน</a:t>
              </a:r>
            </a:p>
          </p:txBody>
        </p:sp>
        <p:sp>
          <p:nvSpPr>
            <p:cNvPr id="5133" name="Rectangle 25"/>
            <p:cNvSpPr>
              <a:spLocks noChangeArrowheads="1"/>
            </p:cNvSpPr>
            <p:nvPr/>
          </p:nvSpPr>
          <p:spPr bwMode="auto">
            <a:xfrm>
              <a:off x="1835" y="3041"/>
              <a:ext cx="726" cy="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แผนคน</a:t>
              </a:r>
            </a:p>
          </p:txBody>
        </p:sp>
        <p:sp>
          <p:nvSpPr>
            <p:cNvPr id="5149" name="Arc 29"/>
            <p:cNvSpPr>
              <a:spLocks/>
            </p:cNvSpPr>
            <p:nvPr/>
          </p:nvSpPr>
          <p:spPr bwMode="auto">
            <a:xfrm rot="21121897" flipH="1">
              <a:off x="1844" y="1700"/>
              <a:ext cx="181" cy="779"/>
            </a:xfrm>
            <a:custGeom>
              <a:avLst/>
              <a:gdLst>
                <a:gd name="T0" fmla="*/ 0 w 21600"/>
                <a:gd name="T1" fmla="*/ 0 h 21600"/>
                <a:gd name="T2" fmla="*/ 8 w 21600"/>
                <a:gd name="T3" fmla="*/ 31 h 21600"/>
                <a:gd name="T4" fmla="*/ 0 w 21600"/>
                <a:gd name="T5" fmla="*/ 3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35" name="Rectangle 33"/>
            <p:cNvSpPr>
              <a:spLocks noChangeArrowheads="1"/>
            </p:cNvSpPr>
            <p:nvPr/>
          </p:nvSpPr>
          <p:spPr bwMode="auto">
            <a:xfrm>
              <a:off x="1844" y="3351"/>
              <a:ext cx="720" cy="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แผนของ</a:t>
              </a:r>
              <a:endPara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645" y="2317"/>
              <a:ext cx="1543" cy="1715"/>
              <a:chOff x="2925" y="2052"/>
              <a:chExt cx="1543" cy="1715"/>
            </a:xfrm>
          </p:grpSpPr>
          <p:sp>
            <p:nvSpPr>
              <p:cNvPr id="5137" name="Arc 50"/>
              <p:cNvSpPr>
                <a:spLocks/>
              </p:cNvSpPr>
              <p:nvPr/>
            </p:nvSpPr>
            <p:spPr bwMode="auto">
              <a:xfrm rot="7529656">
                <a:off x="2973" y="2999"/>
                <a:ext cx="720" cy="816"/>
              </a:xfrm>
              <a:custGeom>
                <a:avLst/>
                <a:gdLst>
                  <a:gd name="T0" fmla="*/ 0 w 21600"/>
                  <a:gd name="T1" fmla="*/ 0 h 21600"/>
                  <a:gd name="T2" fmla="*/ 31 w 21600"/>
                  <a:gd name="T3" fmla="*/ 34 h 21600"/>
                  <a:gd name="T4" fmla="*/ 0 w 21600"/>
                  <a:gd name="T5" fmla="*/ 3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10" name="Group 51"/>
              <p:cNvGrpSpPr>
                <a:grpSpLocks/>
              </p:cNvGrpSpPr>
              <p:nvPr/>
            </p:nvGrpSpPr>
            <p:grpSpPr bwMode="auto">
              <a:xfrm>
                <a:off x="3651" y="2052"/>
                <a:ext cx="817" cy="1378"/>
                <a:chOff x="3651" y="2052"/>
                <a:chExt cx="817" cy="1378"/>
              </a:xfrm>
            </p:grpSpPr>
            <p:sp>
              <p:nvSpPr>
                <p:cNvPr id="5139" name="Rectangle 52"/>
                <p:cNvSpPr>
                  <a:spLocks noChangeArrowheads="1"/>
                </p:cNvSpPr>
                <p:nvPr/>
              </p:nvSpPr>
              <p:spPr bwMode="auto">
                <a:xfrm>
                  <a:off x="3899" y="2052"/>
                  <a:ext cx="363" cy="36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h-TH" b="1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จ</a:t>
                  </a:r>
                </a:p>
              </p:txBody>
            </p:sp>
            <p:grpSp>
              <p:nvGrpSpPr>
                <p:cNvPr id="11" name="Group 53"/>
                <p:cNvGrpSpPr>
                  <a:grpSpLocks/>
                </p:cNvGrpSpPr>
                <p:nvPr/>
              </p:nvGrpSpPr>
              <p:grpSpPr bwMode="auto">
                <a:xfrm>
                  <a:off x="3651" y="2420"/>
                  <a:ext cx="817" cy="1010"/>
                  <a:chOff x="3651" y="2420"/>
                  <a:chExt cx="817" cy="1010"/>
                </a:xfrm>
              </p:grpSpPr>
              <p:sp>
                <p:nvSpPr>
                  <p:cNvPr id="514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900" y="2420"/>
                    <a:ext cx="363" cy="36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th-TH" b="1" dirty="0">
                        <a:latin typeface="TH SarabunPSK" pitchFamily="34" charset="-34"/>
                        <a:cs typeface="TH SarabunPSK" pitchFamily="34" charset="-34"/>
                      </a:rPr>
                      <a:t>อ</a:t>
                    </a:r>
                  </a:p>
                </p:txBody>
              </p:sp>
              <p:sp>
                <p:nvSpPr>
                  <p:cNvPr id="5142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51" y="2659"/>
                    <a:ext cx="817" cy="77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th-TH" b="1">
                        <a:latin typeface="TH SarabunPSK" pitchFamily="34" charset="-34"/>
                        <a:cs typeface="TH SarabunPSK" pitchFamily="34" charset="-34"/>
                      </a:rPr>
                      <a:t>อ</a:t>
                    </a:r>
                  </a:p>
                </p:txBody>
              </p:sp>
              <p:sp>
                <p:nvSpPr>
                  <p:cNvPr id="514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795"/>
                    <a:ext cx="545" cy="499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14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886"/>
                    <a:ext cx="363" cy="31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14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931"/>
                    <a:ext cx="272" cy="228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14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6" y="2601"/>
                    <a:ext cx="204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b="1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ต</a:t>
                    </a:r>
                  </a:p>
                </p:txBody>
              </p:sp>
              <p:sp>
                <p:nvSpPr>
                  <p:cNvPr id="514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9" y="2750"/>
                    <a:ext cx="206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b="1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ม</a:t>
                    </a:r>
                  </a:p>
                </p:txBody>
              </p:sp>
              <p:sp>
                <p:nvSpPr>
                  <p:cNvPr id="514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" y="2891"/>
                    <a:ext cx="396" cy="3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400" b="1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คน</a:t>
                    </a:r>
                  </a:p>
                </p:txBody>
              </p:sp>
            </p:grpSp>
          </p:grpSp>
        </p:grpSp>
      </p:grpSp>
      <p:sp>
        <p:nvSpPr>
          <p:cNvPr id="49" name="สี่เหลี่ยมผืนผ้า 48"/>
          <p:cNvSpPr/>
          <p:nvPr/>
        </p:nvSpPr>
        <p:spPr>
          <a:xfrm>
            <a:off x="6858016" y="3458031"/>
            <a:ext cx="2000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โซน </a:t>
            </a:r>
            <a:r>
              <a:rPr lang="th-TH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1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โซน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- Service Provider Board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CIO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CSO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CFO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CHRO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latin typeface="TH SarabunPSK" pitchFamily="34" charset="-34"/>
                <a:cs typeface="TH SarabunPSK" pitchFamily="34" charset="-34"/>
              </a:rPr>
              <a:t>Bord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ต่างๆ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NCD MCH </a:t>
            </a: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ปฐมภูมิ</a:t>
            </a:r>
            <a:r>
              <a:rPr lang="en-US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ดี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one health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ควบคุมภายใน         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สธ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ชายแดน เขตเศรษฐกิจพิเศษ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นิเทศ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MIS /Data center</a:t>
            </a:r>
            <a:endParaRPr lang="th-TH" sz="1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-     </a:t>
            </a:r>
            <a:r>
              <a:rPr lang="th-TH" sz="1800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sz="1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th-TH" sz="1800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กบห</a:t>
            </a:r>
            <a:endParaRPr lang="th-TH" sz="1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7091207" y="2977788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Regulator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674747" y="-9350"/>
            <a:ext cx="4038601" cy="1452563"/>
            <a:chOff x="1576" y="119"/>
            <a:chExt cx="2544" cy="915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227" y="119"/>
              <a:ext cx="1179" cy="907"/>
              <a:chOff x="2227" y="119"/>
              <a:chExt cx="1179" cy="907"/>
            </a:xfrm>
            <a:grpFill/>
          </p:grpSpPr>
          <p:sp>
            <p:nvSpPr>
              <p:cNvPr id="5163" name="Oval 37"/>
              <p:cNvSpPr>
                <a:spLocks noChangeArrowheads="1"/>
              </p:cNvSpPr>
              <p:nvPr/>
            </p:nvSpPr>
            <p:spPr bwMode="auto">
              <a:xfrm>
                <a:off x="2408" y="255"/>
                <a:ext cx="454" cy="335"/>
              </a:xfrm>
              <a:prstGeom prst="ellipse">
                <a:avLst/>
              </a:prstGeom>
              <a:grp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auto">
              <a:xfrm>
                <a:off x="2726" y="255"/>
                <a:ext cx="454" cy="335"/>
              </a:xfrm>
              <a:prstGeom prst="ellipse">
                <a:avLst/>
              </a:prstGeom>
              <a:grp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65" name="Oval 39"/>
              <p:cNvSpPr>
                <a:spLocks noChangeArrowheads="1"/>
              </p:cNvSpPr>
              <p:nvPr/>
            </p:nvSpPr>
            <p:spPr bwMode="auto">
              <a:xfrm>
                <a:off x="2590" y="119"/>
                <a:ext cx="454" cy="335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66" name="Rectangle 40"/>
              <p:cNvSpPr>
                <a:spLocks noChangeArrowheads="1"/>
              </p:cNvSpPr>
              <p:nvPr/>
            </p:nvSpPr>
            <p:spPr bwMode="auto">
              <a:xfrm>
                <a:off x="2227" y="663"/>
                <a:ext cx="499" cy="136"/>
              </a:xfrm>
              <a:prstGeom prst="rect">
                <a:avLst/>
              </a:prstGeom>
              <a:grpFill/>
              <a:ln w="9525">
                <a:solidFill>
                  <a:srgbClr val="2D10D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67" name="Rectangle 41"/>
              <p:cNvSpPr>
                <a:spLocks noChangeArrowheads="1"/>
              </p:cNvSpPr>
              <p:nvPr/>
            </p:nvSpPr>
            <p:spPr bwMode="auto">
              <a:xfrm>
                <a:off x="2907" y="663"/>
                <a:ext cx="499" cy="136"/>
              </a:xfrm>
              <a:prstGeom prst="rect">
                <a:avLst/>
              </a:prstGeom>
              <a:grpFill/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68" name="AutoShape 42"/>
              <p:cNvSpPr>
                <a:spLocks noChangeArrowheads="1"/>
              </p:cNvSpPr>
              <p:nvPr/>
            </p:nvSpPr>
            <p:spPr bwMode="auto">
              <a:xfrm>
                <a:off x="2653" y="845"/>
                <a:ext cx="317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eaVert"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5162" name="AutoShape 45"/>
            <p:cNvSpPr>
              <a:spLocks noChangeArrowheads="1"/>
            </p:cNvSpPr>
            <p:nvPr/>
          </p:nvSpPr>
          <p:spPr bwMode="auto">
            <a:xfrm rot="2667593">
              <a:off x="1576" y="698"/>
              <a:ext cx="291" cy="336"/>
            </a:xfrm>
            <a:prstGeom prst="rightArrow">
              <a:avLst>
                <a:gd name="adj1" fmla="val 50000"/>
                <a:gd name="adj2" fmla="val 37592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514" y="299"/>
              <a:ext cx="606" cy="671"/>
              <a:chOff x="3514" y="299"/>
              <a:chExt cx="606" cy="671"/>
            </a:xfrm>
            <a:grpFill/>
          </p:grpSpPr>
          <p:sp>
            <p:nvSpPr>
              <p:cNvPr id="5159" name="Text Box 47"/>
              <p:cNvSpPr txBox="1">
                <a:spLocks noChangeArrowheads="1"/>
              </p:cNvSpPr>
              <p:nvPr/>
            </p:nvSpPr>
            <p:spPr bwMode="auto">
              <a:xfrm>
                <a:off x="3514" y="299"/>
                <a:ext cx="576" cy="322"/>
              </a:xfrm>
              <a:prstGeom prst="round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นโยบาย</a:t>
                </a:r>
                <a:endPara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160" name="AutoShape 48"/>
              <p:cNvSpPr>
                <a:spLocks noChangeArrowheads="1"/>
              </p:cNvSpPr>
              <p:nvPr/>
            </p:nvSpPr>
            <p:spPr bwMode="auto">
              <a:xfrm rot="7636534">
                <a:off x="3808" y="658"/>
                <a:ext cx="281" cy="343"/>
              </a:xfrm>
              <a:prstGeom prst="rightArrow">
                <a:avLst>
                  <a:gd name="adj1" fmla="val 50000"/>
                  <a:gd name="adj2" fmla="val 37592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50" name="Rectangle 1"/>
          <p:cNvSpPr/>
          <p:nvPr/>
        </p:nvSpPr>
        <p:spPr>
          <a:xfrm>
            <a:off x="251520" y="118373"/>
            <a:ext cx="287967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แผนพัฒนาสุขภาพแห่งชาติ ฉบับที่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(พ.ศ.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2560-2564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ลูกศรลง 53"/>
          <p:cNvSpPr/>
          <p:nvPr/>
        </p:nvSpPr>
        <p:spPr>
          <a:xfrm>
            <a:off x="4429124" y="2357430"/>
            <a:ext cx="500066" cy="2857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7311621" y="285728"/>
            <a:ext cx="824606" cy="510778"/>
          </a:xfrm>
          <a:prstGeom prst="round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บวก 55"/>
          <p:cNvSpPr/>
          <p:nvPr/>
        </p:nvSpPr>
        <p:spPr>
          <a:xfrm>
            <a:off x="6858016" y="357166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683568" y="3861048"/>
            <a:ext cx="1368152" cy="1324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สอ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755576" y="5317742"/>
            <a:ext cx="1368152" cy="1250213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7311621" y="1208881"/>
            <a:ext cx="1176690" cy="6359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1"/>
          <p:cNvSpPr/>
          <p:nvPr/>
        </p:nvSpPr>
        <p:spPr>
          <a:xfrm>
            <a:off x="62492" y="955824"/>
            <a:ext cx="242890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แผน20 ปี กระทรวงสาธารณสุข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(พ.ศ.2560-2579)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24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342707646"/>
              </p:ext>
            </p:extLst>
          </p:nvPr>
        </p:nvGraphicFramePr>
        <p:xfrm>
          <a:off x="1260130" y="946198"/>
          <a:ext cx="6096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วงรี 3"/>
          <p:cNvSpPr/>
          <p:nvPr/>
        </p:nvSpPr>
        <p:spPr>
          <a:xfrm>
            <a:off x="3419872" y="2564904"/>
            <a:ext cx="1800201" cy="1440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วิจัย นวัตกรรม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R2R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27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4661" y="-22972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กรอบการขับเคลื่อนยุทธศาสตร์ และการควบคุมกำกับ ประเมินผล</a:t>
            </a:r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21213"/>
            <a:ext cx="160763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รอง 2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ลออง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จันทร์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7457" y="437763"/>
            <a:ext cx="129482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รอง 1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เลขา กัลยารัตน์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4762" y="437763"/>
            <a:ext cx="11795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รอง 3</a:t>
            </a: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เลขา จามจุรี 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437763"/>
            <a:ext cx="124184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รอง 4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เลขา สมเกียรติ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276872"/>
            <a:ext cx="196560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ยุทธ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าสตร์จังหวัด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562080"/>
            <a:ext cx="175400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กสธ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276872"/>
            <a:ext cx="166904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1. สร้างระบบสุขภาพที่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ประชาชนทุกคนเป็นเจ้าของ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2276872"/>
            <a:ext cx="146065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2. การจัดบริการสุขภาพ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ที่มีคุณภาพและเป็นเลิศ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2241802"/>
            <a:ext cx="141737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3. การบริหารจัดการ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สาธารณสุขชายแดน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และเขตเศรษฐกิจพิเศษ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4762" y="2250043"/>
            <a:ext cx="128112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4. การบริหารจัดการ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องค์กร บุคลากร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และทรัพยากร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4773" y="1562080"/>
            <a:ext cx="6831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P&amp;P </a:t>
            </a:r>
          </a:p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Excellent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6766" y="1567056"/>
            <a:ext cx="68319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Service </a:t>
            </a:r>
          </a:p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Excellent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5125" y="1556792"/>
            <a:ext cx="83067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Governance</a:t>
            </a:r>
          </a:p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Excellent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2682" y="1556792"/>
            <a:ext cx="683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People</a:t>
            </a:r>
          </a:p>
          <a:p>
            <a:pPr algn="ctr"/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Excellent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4" y="3284984"/>
            <a:ext cx="13099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Area Base</a:t>
            </a:r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673" y="3411984"/>
            <a:ext cx="87653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เมือง    เขาฉกรรจ์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08161" y="3417078"/>
            <a:ext cx="99528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คลองหาด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วังน้ำเย็น</a:t>
            </a: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วังสมบูรณ์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4773" y="3411984"/>
            <a:ext cx="83548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ตาพระยา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โคกสูง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-10817" y="4636244"/>
            <a:ext cx="9144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3665" y="5280594"/>
            <a:ext cx="1119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CSO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CIO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CFO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5736" y="5280593"/>
            <a:ext cx="1298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CHRO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NCD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MCH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80275" y="5314597"/>
            <a:ext cx="3384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สาธารณสุขชายแดน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+ เขตเศรษฐกิจพิเศษ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4 ดี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one health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4251" y="4566012"/>
            <a:ext cx="1231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Board</a:t>
            </a:r>
            <a:endParaRPr lang="th-TH" sz="4400" b="1" u="sng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2195736" y="836712"/>
            <a:ext cx="0" cy="37444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3979537" y="836712"/>
            <a:ext cx="0" cy="37444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5580112" y="840284"/>
            <a:ext cx="0" cy="37444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7452320" y="840284"/>
            <a:ext cx="0" cy="37444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ลูกศรขึ้น 1"/>
          <p:cNvSpPr/>
          <p:nvPr/>
        </p:nvSpPr>
        <p:spPr>
          <a:xfrm>
            <a:off x="2319814" y="4783497"/>
            <a:ext cx="719151" cy="36004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ลูกศรขึ้น 2"/>
          <p:cNvSpPr/>
          <p:nvPr/>
        </p:nvSpPr>
        <p:spPr>
          <a:xfrm>
            <a:off x="6410824" y="4770712"/>
            <a:ext cx="658486" cy="36004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625322" y="4963517"/>
            <a:ext cx="2388390" cy="156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ปฐมภูมิ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ควบคุมภายใน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Health literacy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96335" y="3411984"/>
            <a:ext cx="1210473" cy="95904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อรัญประเทศ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วัฒนานคร</a:t>
            </a:r>
          </a:p>
          <a:p>
            <a:pPr algn="ctr"/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123292" y="1340768"/>
            <a:ext cx="2259943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กระทรวง 96 ตัว</a:t>
            </a:r>
          </a:p>
        </p:txBody>
      </p:sp>
      <p:sp>
        <p:nvSpPr>
          <p:cNvPr id="5" name="กากบาท 4"/>
          <p:cNvSpPr/>
          <p:nvPr/>
        </p:nvSpPr>
        <p:spPr>
          <a:xfrm>
            <a:off x="2466897" y="2079331"/>
            <a:ext cx="332345" cy="3600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35811" y="1318787"/>
            <a:ext cx="2053459" cy="16061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ยุทธศาสตร์สุขภาพจังหวัด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60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65 ตัว</a:t>
            </a:r>
          </a:p>
          <a:p>
            <a:pPr algn="ctr"/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0"/>
            <a:ext cx="9143999" cy="908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การควบคุมกำกับ ติดตามประเมินผล เชื่อมโยง การประเมินผลการปฏิบัติราชการ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กากบาท 7"/>
          <p:cNvSpPr/>
          <p:nvPr/>
        </p:nvSpPr>
        <p:spPr>
          <a:xfrm>
            <a:off x="5534924" y="1971371"/>
            <a:ext cx="398814" cy="43098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เมฆ 10"/>
          <p:cNvSpPr/>
          <p:nvPr/>
        </p:nvSpPr>
        <p:spPr>
          <a:xfrm>
            <a:off x="6213356" y="963087"/>
            <a:ext cx="2625521" cy="169580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PA  29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endParaRPr lang="en-U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นโยบาย นพ 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3076450" y="3238090"/>
            <a:ext cx="598220" cy="6480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173742" y="3562126"/>
            <a:ext cx="1814082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เน้นหนัก สระแก้ว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106718" y="3591551"/>
            <a:ext cx="2265482" cy="1296144"/>
          </a:xfrm>
          <a:prstGeom prst="roundRect">
            <a:avLst/>
          </a:prstGeom>
          <a:solidFill>
            <a:srgbClr val="9D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ผู้บริหาร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รอง นพ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   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ผอ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รพ /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หนก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3058752" y="4757170"/>
            <a:ext cx="633617" cy="59835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147976" y="5490669"/>
            <a:ext cx="4586355" cy="980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เครือข่ายมอบหมายตัวชี้วัดระดับพื้นที่ 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แผนผังลำดับงาน: เทปเจาะรู 22"/>
          <p:cNvSpPr/>
          <p:nvPr/>
        </p:nvSpPr>
        <p:spPr>
          <a:xfrm>
            <a:off x="7097819" y="3356993"/>
            <a:ext cx="1528785" cy="1699356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Data center</a:t>
            </a:r>
          </a:p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ซ้าย 23"/>
          <p:cNvSpPr/>
          <p:nvPr/>
        </p:nvSpPr>
        <p:spPr>
          <a:xfrm>
            <a:off x="6499599" y="3886163"/>
            <a:ext cx="465282" cy="45058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933738" y="5456285"/>
            <a:ext cx="2553514" cy="102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Sign PA </a:t>
            </a:r>
            <a:r>
              <a:rPr lang="th-TH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สิ้น </a:t>
            </a:r>
            <a:r>
              <a:rPr lang="th-TH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ตค</a:t>
            </a:r>
            <a:endParaRPr lang="th-TH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96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คางหมู 3"/>
          <p:cNvSpPr/>
          <p:nvPr/>
        </p:nvSpPr>
        <p:spPr>
          <a:xfrm>
            <a:off x="1662432" y="1700808"/>
            <a:ext cx="5789888" cy="165618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Data center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จังหวัด /อำเภอ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เริ่มบันทึกข้อมูล 1 </a:t>
            </a:r>
            <a:r>
              <a:rPr lang="th-TH" b="1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ธค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.59 (</a:t>
            </a:r>
            <a:r>
              <a:rPr lang="th-TH" b="1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ตค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พย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จัดทำระบบ)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รายงานผ่าน </a:t>
            </a:r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ทุกเดือน</a:t>
            </a:r>
          </a:p>
          <a:p>
            <a:pPr algn="ctr"/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คางหมู 4"/>
          <p:cNvSpPr/>
          <p:nvPr/>
        </p:nvSpPr>
        <p:spPr>
          <a:xfrm>
            <a:off x="1331640" y="3655432"/>
            <a:ext cx="6480720" cy="100811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นิเทศประจำปี /นิเทศเฉพาะกิจ/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กบห</a:t>
            </a: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คางหมู 5"/>
          <p:cNvSpPr/>
          <p:nvPr/>
        </p:nvSpPr>
        <p:spPr>
          <a:xfrm>
            <a:off x="971600" y="4941168"/>
            <a:ext cx="7200800" cy="100811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 ติดดาว  รพ.สต ติดดาว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 งานวิชาการ วิจัย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R2R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ึ้น 6"/>
          <p:cNvSpPr/>
          <p:nvPr/>
        </p:nvSpPr>
        <p:spPr>
          <a:xfrm>
            <a:off x="2195736" y="476672"/>
            <a:ext cx="4680520" cy="864096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5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17743"/>
              </p:ext>
            </p:extLst>
          </p:nvPr>
        </p:nvGraphicFramePr>
        <p:xfrm>
          <a:off x="35496" y="5"/>
          <a:ext cx="9108503" cy="6741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0054"/>
                <a:gridCol w="522676"/>
                <a:gridCol w="499448"/>
                <a:gridCol w="580752"/>
                <a:gridCol w="452986"/>
                <a:gridCol w="429756"/>
                <a:gridCol w="406528"/>
                <a:gridCol w="464599"/>
                <a:gridCol w="429756"/>
                <a:gridCol w="418141"/>
                <a:gridCol w="406528"/>
                <a:gridCol w="476218"/>
                <a:gridCol w="511061"/>
              </a:tblGrid>
              <a:tr h="673498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ปฏิทิน</a:t>
                      </a:r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การปฏิบัติงานปี 2560 </a:t>
                      </a:r>
                      <a:r>
                        <a:rPr lang="th-TH" sz="2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3:6:2:1)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69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พ.ย.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จัดทำแผนยุทธศาสตร์/</a:t>
                      </a:r>
                      <a:r>
                        <a:rPr lang="th-TH" sz="15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แผนปฏิบัติการ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5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1500" b="1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15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.ถ่ายทอด</a:t>
                      </a:r>
                      <a:r>
                        <a:rPr lang="th-TH" sz="15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แผน+แนวทางการ</a:t>
                      </a:r>
                      <a:r>
                        <a:rPr lang="th-TH" sz="15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ดำเนินงาน</a:t>
                      </a:r>
                      <a:r>
                        <a:rPr lang="th-TH" sz="15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endParaRPr lang="th-TH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นิเทศงาน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 1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615052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อบรม/พัฒนา เจ้าหน้าที่ให้แล้วเสร็จใน</a:t>
                      </a:r>
                      <a:r>
                        <a:rPr lang="th-TH" sz="15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2 </a:t>
                      </a:r>
                      <a:r>
                        <a:rPr lang="th-TH" sz="15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(เน้น </a:t>
                      </a:r>
                      <a:r>
                        <a:rPr lang="en-US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conference)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92CDD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92CDD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92CDD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92CDD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92CDD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92CDD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1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15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จังหวัดดำเนินการตาม</a:t>
                      </a:r>
                      <a:r>
                        <a:rPr lang="th-TH" sz="15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</a:t>
                      </a:r>
                      <a:r>
                        <a:rPr lang="en-US" sz="15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  <a:r>
                        <a:rPr lang="th-TH" sz="15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พื้นที่ทำงาน</a:t>
                      </a:r>
                      <a:endParaRPr lang="th-TH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6.ตรวจราชการ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รอบ1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รอบ2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 ประกวด/ประเมิน(</a:t>
                      </a:r>
                      <a:r>
                        <a:rPr lang="th-TH" sz="15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ละ 1)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 ประชุมวิชาการ/เกษียณ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 ประเมินผลการปฏิบัติราชการ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 </a:t>
                      </a:r>
                      <a:r>
                        <a:rPr lang="th-TH" sz="15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สรุปผลงาน/ประเมิน</a:t>
                      </a:r>
                      <a:endParaRPr lang="th-TH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428798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lang="th-TH" sz="1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15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ทบทวนการดำเนินงานที่ผ่านมา และ จัดทำแผน</a:t>
                      </a:r>
                      <a:endParaRPr lang="th-TH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1171"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   </a:t>
                      </a:r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r>
                        <a:rPr lang="th-TH" sz="15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การประชุมปี </a:t>
                      </a:r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  </a:t>
                      </a:r>
                      <a:r>
                        <a:rPr lang="th-TH" sz="15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  </a:t>
                      </a:r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 ครั้ง (ไม่รวม </a:t>
                      </a:r>
                      <a:r>
                        <a:rPr lang="en-US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conference)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  <a:tr h="3869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ประเมิน/ประกวด </a:t>
                      </a:r>
                      <a:r>
                        <a:rPr lang="th-TH" sz="15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15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ละ 1  ครั้ง รวม 6 ครั้ง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984" marR="8984" marT="898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86" y="1971618"/>
            <a:ext cx="1088154" cy="102830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5580112" y="2075364"/>
            <a:ext cx="7665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C000"/>
                </a:solidFill>
              </a:rPr>
              <a:t>S</a:t>
            </a:r>
            <a:endParaRPr lang="th-TH" dirty="0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7" y="5250106"/>
            <a:ext cx="1219202" cy="121920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11560" y="5387732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H</a:t>
            </a:r>
            <a:endParaRPr lang="en-US" dirty="0"/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21" y="3923624"/>
            <a:ext cx="1251520" cy="98166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11560" y="4019580"/>
            <a:ext cx="8402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P</a:t>
            </a:r>
            <a:endParaRPr lang="th-TH" dirty="0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03" y="985158"/>
            <a:ext cx="1041338" cy="106216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11560" y="929626"/>
            <a:ext cx="12602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M</a:t>
            </a:r>
            <a:endParaRPr lang="en-US" dirty="0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37595"/>
            <a:ext cx="1301393" cy="86829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11560" y="2507412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O</a:t>
            </a: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1585" y="116632"/>
            <a:ext cx="2880320" cy="787524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70C0"/>
                </a:solidFill>
                <a:cs typeface="TH SarabunPSK" pitchFamily="34" charset="-34"/>
              </a:rPr>
              <a:t>ค่านิยมร่วม</a:t>
            </a:r>
            <a:endParaRPr lang="th-TH" sz="6000" b="1" dirty="0">
              <a:solidFill>
                <a:srgbClr val="0070C0"/>
              </a:solidFill>
              <a:cs typeface="TH SarabunPSK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279008"/>
            <a:ext cx="1080120" cy="1094208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4499992" y="116632"/>
            <a:ext cx="3130172" cy="792088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580112" y="4509120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C000"/>
                </a:solidFill>
              </a:rPr>
              <a:t>K</a:t>
            </a:r>
            <a:endParaRPr lang="th-TH" dirty="0"/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499992" y="193204"/>
            <a:ext cx="3130172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92D050"/>
                </a:solidFill>
                <a:cs typeface="TH SarabunPSK" pitchFamily="34" charset="-34"/>
              </a:rPr>
              <a:t>MOPH</a:t>
            </a:r>
            <a:r>
              <a:rPr lang="en-US" sz="6000" b="1" dirty="0" smtClean="0">
                <a:solidFill>
                  <a:srgbClr val="FFC000"/>
                </a:solidFill>
                <a:cs typeface="TH SarabunPSK" pitchFamily="34" charset="-34"/>
              </a:rPr>
              <a:t>SK</a:t>
            </a:r>
            <a:endParaRPr lang="th-TH" sz="6000" b="1" dirty="0">
              <a:solidFill>
                <a:srgbClr val="FFC000"/>
              </a:solidFill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772816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ฝึกฝนตนเองให้มีศักยภาพสูงสุด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85556" y="1321604"/>
            <a:ext cx="1102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astery</a:t>
            </a:r>
            <a:endParaRPr lang="en-US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475656" y="2780928"/>
            <a:ext cx="150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riginality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1507804" y="3172906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สร้างสรรค์นวัตกรรม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277904" y="4345940"/>
            <a:ext cx="401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eople</a:t>
            </a:r>
            <a:r>
              <a:rPr lang="en-US" b="1" dirty="0"/>
              <a:t>-centered approach 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1310889" y="4757082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ยึดประชาชนเป็นที่ตั้ง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403648" y="57609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umility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35577" y="6172562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มีความอ่อนน้อมถ่อมตน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166914" y="2348522"/>
            <a:ext cx="1933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ervice</a:t>
            </a:r>
            <a:r>
              <a:rPr lang="en-US" b="1" dirty="0"/>
              <a:t> mind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6243024" y="2772796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มีจิตในการบริการที่ดี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228184" y="4705980"/>
            <a:ext cx="2785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nowledge</a:t>
            </a:r>
            <a:r>
              <a:rPr lang="en-US" b="1" dirty="0"/>
              <a:t> worker</a:t>
            </a:r>
            <a:endParaRPr lang="th-TH" dirty="0"/>
          </a:p>
        </p:txBody>
      </p:sp>
      <p:sp>
        <p:nvSpPr>
          <p:cNvPr id="28" name="TextBox 27"/>
          <p:cNvSpPr txBox="1"/>
          <p:nvPr/>
        </p:nvSpPr>
        <p:spPr>
          <a:xfrm>
            <a:off x="6329410" y="5093895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เรียนรู้ และพัฒนาตลอดเวลา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5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73246"/>
              </p:ext>
            </p:extLst>
          </p:nvPr>
        </p:nvGraphicFramePr>
        <p:xfrm>
          <a:off x="24026" y="536480"/>
          <a:ext cx="9119978" cy="601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383"/>
                <a:gridCol w="3465511"/>
                <a:gridCol w="441007"/>
                <a:gridCol w="441007"/>
                <a:gridCol w="441007"/>
                <a:gridCol w="441007"/>
                <a:gridCol w="441007"/>
                <a:gridCol w="441007"/>
                <a:gridCol w="441007"/>
                <a:gridCol w="441007"/>
                <a:gridCol w="441007"/>
                <a:gridCol w="441007"/>
                <a:gridCol w="441007"/>
                <a:gridCol w="441007"/>
              </a:tblGrid>
              <a:tr h="2346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พ.ย.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ทำแผนปฏิบัติราชการ </a:t>
                      </a:r>
                      <a:r>
                        <a:rPr lang="en-US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CUP / 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รพ.สต./เสนอ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แผนทำแผนเงินบำรุง </a:t>
                      </a:r>
                      <a:r>
                        <a:rPr lang="th-TH" sz="1600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/รพ.สต. (**เริ่มตั้งแต่เดือนกันยายน ปีงบ 2559**)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1600" u="none" strike="noStrik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รณรงค์คัดกรองสุขภาพ ทุกประเภท (</a:t>
                      </a:r>
                      <a:r>
                        <a:rPr lang="th-TH" sz="16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1)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กิจกรรมปรับเปลี่ยนพฤติกรรม (ไตรมาส2-3)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ติดตาม เก็บเตก ผลการปรับเปลี่ยน ฯ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จัดกิจกรรมคัดเลือกผลงานระดับอำเภอ 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เพื่อส่งประกวดจังหวัด เช่น ประกวดวิชาการ ฯ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-ประเมินผลปฏิบัติราชการรอบที่ 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1/2560</a:t>
                      </a:r>
                    </a:p>
                    <a:p>
                      <a:pPr algn="l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-สรุปผลทำคะแนน ส่งเอกสาร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3-4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1-2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-ประเมินผลปฏิบัติราชการรอบที่ 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2/2560</a:t>
                      </a:r>
                    </a:p>
                    <a:p>
                      <a:pPr algn="l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-สรุปผลทำคะแนน ส่งเอกสาร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3-4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รับนิเทศงานจาก </a:t>
                      </a:r>
                      <a:r>
                        <a:rPr lang="th-TH" sz="16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รอบที่ 1  และ 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3-4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สรุปผลงานประจำปี +ทำแผนปี 61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**หมายเหตุ**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โรงเรียนประถมปิด  เทอม 1 (10 ต.ค.-31 ต.ค.)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เทอม 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(31 </a:t>
                      </a:r>
                      <a:r>
                        <a:rPr lang="th-TH" sz="16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มี.ค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-15 พ.ค.)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 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โรงเรียนมัธยมปิด   เทอม 1 (28 ก.ย.-31 ต.ค.)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เทอม 2 (31 มี.ค.-16 พ.ค.) 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  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อปท.จัดทำแผน+แผนกองทุนสุขภาพ (1-30 มี.ค.)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อบท.ประชุมพิจารณาแผน (1-15 พ.ค.)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 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ปฏิทินชุมชน ช่วงฤดูทำนา (ไถปักดำ) 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3-4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ช่วงฤดูทำนา (เก็บเกี่ยว)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2-4</a:t>
                      </a:r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  <a:tr h="2234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(**หลีกเลี่ยงกิจกรรมนุชมชน)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108" marR="8108" marT="8108" marB="0"/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475656" y="37297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แผนงาน/กิจกรรม หน่วยบริการปฐมภูมิ  ปีงบประมาณ 2560</a:t>
            </a:r>
            <a:endParaRPr lang="th-TH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31"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สุขภาพ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สระแก้ว 2560 - 2579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764704"/>
            <a:ext cx="2459762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โครงการ</a:t>
            </a:r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เตรียมความพร้อมการให้บริการ และบุคลากรเพื่อรองรับการจัดบริการแก่ผู้สูงอายุแบบครบวงจร</a:t>
            </a:r>
            <a:endParaRPr lang="th-TH" sz="2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86295" y="781638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1. ร้อยละของสถานบริการทุกระดับที่ผ่านมาตรฐานการดูแลสุขภาพผู้สูงอายุครบวงจร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One Stop Service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86295" y="2269921"/>
            <a:ext cx="172722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โครงการ</a:t>
            </a:r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ประชารัฐร่วมใจดูแลผู้สูงวัย</a:t>
            </a:r>
            <a:endParaRPr lang="th-TH" sz="2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64895" y="2255744"/>
            <a:ext cx="479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ร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ละของ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ที่มี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ระบบส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งเส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ริมสุขภาพดูแล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ผู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สูงอายุ 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ผู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พิการ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และผู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ด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โอกาสและการดูแลระยะยาวในชุมชน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Long Term Care)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ผ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านเกณฑ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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7504" y="5085184"/>
            <a:ext cx="348724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โครงการ</a:t>
            </a:r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ตำบลพัฒนาการเด็กดี</a:t>
            </a:r>
          </a:p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4. โครงการ</a:t>
            </a:r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ชวนลูกเล่นตามรอยพระยุคบาท</a:t>
            </a:r>
          </a:p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5. โครงการ</a:t>
            </a:r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วัยเรียนวัยรุ่น สดใส วัยทำงานมีคุณภาพชีวิตดี ปี 60</a:t>
            </a:r>
            <a:endParaRPr lang="th-TH" sz="2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635896" y="50578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ร้อยละของเทศบาล/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 ที่มีแผนงานป้องกันและแก้ไขปัญหาสุขภาพเด็ก วัยเรียน วัยรุ่น ที่เป็นปัญหาสำคัญในชุมชน โดยการมีส่วนร่วมของประชาชนและมีการดำเนินงานตามแผน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ร้อยละของชุมชนที่ดูแลสุขภาพและมีการจัดการภัยคุกคามต่อสุขภาพในชุมชน ลดปัญหาสุขภาพสำคัญในเด็ก วัยเรียน วัยรุ่นของชุมชนได้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 flipV="1">
            <a:off x="2195736" y="1916832"/>
            <a:ext cx="701824" cy="677824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H="1">
            <a:off x="2897560" y="1916832"/>
            <a:ext cx="6048672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907704" y="3890800"/>
            <a:ext cx="648072" cy="25828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วงรี 3"/>
          <p:cNvSpPr/>
          <p:nvPr/>
        </p:nvSpPr>
        <p:spPr>
          <a:xfrm>
            <a:off x="35496" y="2132856"/>
            <a:ext cx="2520280" cy="25202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1.สร้างระบบสุขภาพที่ประชาชนทุกคนเป็นเจ้าของ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 flipH="1">
            <a:off x="2555776" y="4149080"/>
            <a:ext cx="637270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35496" y="44624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35496" y="620688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6191672" y="3023664"/>
            <a:ext cx="288032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ที่มี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ระบบส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งเส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ริมสุขภาพดูแล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สูงอายุ 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พิการ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และผู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ด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โอกาสและการดูแลระยะยาวในชุมชน (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Long Term Care)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านเกณฑ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328084" y="4283804"/>
            <a:ext cx="3743908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ละของเด็กอายุ 0-5 ป มีพัฒนาการ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สมวัย</a:t>
            </a:r>
          </a:p>
          <a:p>
            <a:r>
              <a:rPr lang="th-TH" sz="1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ละของเด็กอายุ 0-5 ป สูงดี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สมส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วน 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และส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วนสูงเฉลี่ยที่อายุ 5 ป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</a:t>
            </a:r>
          </a:p>
          <a:p>
            <a:r>
              <a:rPr lang="th-TH" sz="1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ละการตั้งครรภในหญิงอายุ 15 - 19 ป</a:t>
            </a:r>
          </a:p>
        </p:txBody>
      </p:sp>
    </p:spTree>
    <p:extLst>
      <p:ext uri="{BB962C8B-B14F-4D97-AF65-F5344CB8AC3E}">
        <p14:creationId xmlns:p14="http://schemas.microsoft.com/office/powerpoint/2010/main" val="721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ยุทธศาสตร์สุขภาพสระแก้ว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2560 - 2579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446" y="764704"/>
            <a:ext cx="2459762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6. โครงการ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พัฒนาการจัดบริการหน่วยบริการปฐมภูมิ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51208" y="793735"/>
            <a:ext cx="5061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ร้อยละ50 ของหน่วยบริการปฐมภูมิ ผ่านเกณฑ์มาตรฐาน 6 ระบบงานที่สำคัญ ตามมาตรฐาน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HA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สู่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PCA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หน่วยบริการปฐมภูมิผ่านเกณฑ์คุณภาพดำเนินงาน รพ.สต.ติดดาว ร้อยละ 50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เครือข่ายบริการผ่านเกณฑ์กระบวนการพัฒนาระบบสุขภาพอำเภอ (</a:t>
            </a:r>
            <a:r>
              <a:rPr lang="en-US" sz="1800" dirty="0" err="1">
                <a:latin typeface="TH SarabunPSK" pitchFamily="34" charset="-34"/>
                <a:cs typeface="TH SarabunPSK" pitchFamily="34" charset="-34"/>
              </a:rPr>
              <a:t>Distric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Health  System)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ประชาชาชนเข้าถึงบริการตามกลุ่มวัยไม่น้อยกว่า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80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ประชาชนกลุ่มเป้าหมาย ของทีมหมอครอบครัว  ได้รับการดูแล ตามมาตรฐาน ในกลุ่ม ผู้สูงอายุติดบ้านติดเตียง  ผู้ป่วยระยะสุดท้าย  ผู้พิการที่ต้องได้รับการดูแล  และเด็ก 0- 5 ปี  ไม่น้อยกว่าร้อยละ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80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ประชาชนมีส่วนร่วมในการจัดบริการระดับปฐมภูมิไม่น้อยกว่าร้อยละ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8958" y="4941167"/>
            <a:ext cx="236225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7. โครงการ</a:t>
            </a:r>
            <a:r>
              <a:rPr lang="th-TH" sz="2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เสริมสร้างการมีส่วนร่วมและการเข้าถึงบริการ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สุขภาพของ</a:t>
            </a:r>
            <a:r>
              <a:rPr lang="th-TH" sz="2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ประชาชนในการจัดการสุขภาพ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61974" y="4941168"/>
            <a:ext cx="6650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 80 ประชาชนรับรู้ กระแสการคัดกรอง และปรับพฤติกรรม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สุขภาพ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flipH="1">
            <a:off x="2216814" y="3933056"/>
            <a:ext cx="6788910" cy="436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35496" y="44624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35496" y="620688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7666650" y="796117"/>
            <a:ext cx="144185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ละของพื้นที่ที่มีคลินิกหมอครอบครัว (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Primary Care Cluster)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25354" y="2171106"/>
            <a:ext cx="2520280" cy="2520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2.การจัดบริการสุขภาพที่มีคุณภาพ และเป็นเลิศ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666649" y="2305264"/>
            <a:ext cx="144185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อําเภอ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ที่มี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District Health System (DHS)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8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ยุทธศาสตร์สุขภาพสระแก้ว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2560 - 2579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764704"/>
            <a:ext cx="2459762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8. โครงการ</a:t>
            </a:r>
            <a:r>
              <a:rPr lang="en-US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Excellence center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en-US" sz="20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Sakaeo</a:t>
            </a:r>
            <a:r>
              <a:rPr lang="en-US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First Class Premium Service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83768" y="791859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จำนวนโรงพยาบาลที่จัดระบบบริการแบบ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Premium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13.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จำนวนโรงพยาบาลที่ให้บริการ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Excellent center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มะเร็ง /หัวใจ /ทารกแรกเกิด /อุบัติเหตุ/การเปลี่ยนถ่ายอวัยวะ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14.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ผู้รับบริการสุขภาพทั้งในและต่างจังหวัดมีข้อมูลการส่งต่อผ่านศูนย์ข้อมูลกลาง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16176" y="2204864"/>
            <a:ext cx="1595784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10. โครงการ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สาธารณสุขสระแก้ว 3 ภาษา (อังกฤษ กัมพูชา ลาว)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7984" y="2204864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15.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ร้อยละบุคลากรที่สื่อสารได้ 3 ภาษา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16.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ร้อยละของสถานบริการทุกระดับมีช่องทางการสื่อสารเฉพาะผู้รับบริการชาวต่างชาติ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17.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ร้อยละของสถานบริการทุกระดับมีภาคีเครือข่ายการสื่อสาร 3 ภาษา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5896" y="4725144"/>
            <a:ext cx="1955824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11. โครงการ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ยกระดับสถานบริการสุขภาพและผลิตภัณฑ์สมุนไพรให้มีคุณภาพมาตรฐานโดยการมีส่วนร่วมของภาคีเครือข่าย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79712" y="4615968"/>
            <a:ext cx="6233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18.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ประชาชนเข้าถึงบริการแพทย์แผนไทยและใช้สมุนไพรที่มีมาตรฐาน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GMP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อย่างครอบคลุม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19.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การใช้ยาสมุนไพรเพิ่มขึ้นไม่น้อยกว่าร้อยละ 5/ปี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20.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วิจัยและนวัตกรรมการบริการด้วยแพทย์แผนไทย  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- จำนวน 1 เรื่อง /ปี/อำเภอ       (สำหรับแพทย์แผนไทย)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  - กรณีศึกษา รพ.สต.ละ 1 เรื่อง (สำหรับผู้ช่วยแพทย์แผนไทย)	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1744286" y="2021924"/>
            <a:ext cx="693856" cy="387614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H="1">
            <a:off x="2438142" y="2035661"/>
            <a:ext cx="6454338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871224" y="4034816"/>
            <a:ext cx="648072" cy="25828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H="1">
            <a:off x="2519772" y="4293096"/>
            <a:ext cx="6516724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วงรี 3"/>
          <p:cNvSpPr/>
          <p:nvPr/>
        </p:nvSpPr>
        <p:spPr>
          <a:xfrm>
            <a:off x="5750" y="2204864"/>
            <a:ext cx="2520280" cy="2520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2.การจัดบริการสุขภาพที่มีคุณภาพ และเป็นเลิศ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35496" y="44624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35496" y="620688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7495700" y="829161"/>
            <a:ext cx="16128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ศูนย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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เป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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นเลิศ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ทางการ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แพทย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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313924" y="5085184"/>
            <a:ext cx="257855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วัตกรรมที่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คิดค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นใหม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 เทคโนโลยีสุขภาพ หรือ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พัฒนาต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อยอด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บริการด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า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นสุข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จำนวน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งานวิจัยสมุนไพรที่นำมาใช้จริงทางการแพทย์หรือการตลาดอย่างน้อย 10 เรื่องต่อปี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3465004"/>
            <a:ext cx="301286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ละของบุคลากรที่ไดรับการพัฒนาตาม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ที่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กําหนด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0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ยุทธศาสตร์สุขภาพสระแก้ว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60 - 79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58472" y="875061"/>
            <a:ext cx="1881685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12. โครงการ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องค์กรแห่งความสุข (</a:t>
            </a:r>
            <a:r>
              <a:rPr lang="en-US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Happiness is all around)</a:t>
            </a: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347864" y="799544"/>
            <a:ext cx="5040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21.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ร้อยละของบุคลากรที่มีคุณลักษณะที่พึงประสงค์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MOPH-SK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ตามกำหนด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22.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ร้อยละของหน่วยงานที่มีการนำดัชนีความสุขของคนทำงาน(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Happy work life index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23.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ร้อยละของหน่วยงานที่มีการนำดัชนีขององค์กรแห่งความสุข(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Happy work place index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39552" y="4633972"/>
            <a:ext cx="3290456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13. โครงการ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พัฒนาขีดความสามารถของกำลังคนด้านสุขภาพในการสร้างนวัตกรรมสุขภาพสู่ความเป็นเลิศของระบบสาธารณสุข (</a:t>
            </a:r>
            <a:r>
              <a:rPr lang="en-US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Health Work Force)</a:t>
            </a: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902016" y="4503454"/>
            <a:ext cx="480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24.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ระดับความสำเร็จในการวางแผนกำลังคนด้านสุขภาพ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25.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ร้อยละของบุคลากรที่ได้รับการพัฒนาตามเกณฑ์ที่กำหนด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26.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อัตราการสูญเสียบุคลากรด้านสุขภาพ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27.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ร้อยละของอำเภอที่มีบุคลากรสาธารณสุขเพียงพอ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 flipH="1">
            <a:off x="2308427" y="3337550"/>
            <a:ext cx="6696744" cy="1944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35496" y="44624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สี่เหลี่ยมผืนผ้า 27"/>
          <p:cNvSpPr/>
          <p:nvPr/>
        </p:nvSpPr>
        <p:spPr>
          <a:xfrm>
            <a:off x="5481806" y="2060848"/>
            <a:ext cx="290661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PA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ละของหน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งานที่มีการ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นํา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ดัชนีความสุขของ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คนทํางาน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Happy Work Life Index)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ไปใช้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512889" y="5847851"/>
            <a:ext cx="329254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ละของบุคลากรที่ไดรับการพัฒนาตาม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ที่</a:t>
            </a:r>
            <a:r>
              <a:rPr lang="th-TH" sz="1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กําหนด</a:t>
            </a:r>
            <a:endParaRPr lang="th-TH" sz="1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อัตรา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การสูญเสีย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บุคลากรด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า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นสุข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 (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Loss Rate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ร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อําเภอ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ที่มีบุคลากรสาธารณสุขเพียงพอ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5750" y="2004329"/>
            <a:ext cx="2520280" cy="25202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3.การบริหารจัดการองค์กร บุคลากร ทรัพยากร ให้มีประสิทธิภาพ และประสิทธิผลสูงสุด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52182" y="620688"/>
            <a:ext cx="91085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5502921" y="2708920"/>
            <a:ext cx="290661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ร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ละของหน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งานที่มีการ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นํา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ดัชนี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องค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กรที่มีความสุข (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Happy work place index) 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ไปใช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endParaRPr lang="th-TH" sz="1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6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2554</Words>
  <Application>Microsoft Office PowerPoint</Application>
  <PresentationFormat>นำเสนอทางหน้าจอ (4:3)</PresentationFormat>
  <Paragraphs>702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แผนยุทธศาสตร์สุขภาพ 20 ปี    จังหวัดสระแก้ว (2560-2579)</vt:lpstr>
      <vt:lpstr>ค่านิยมร่วม</vt:lpstr>
      <vt:lpstr>งานนำเสนอ PowerPoint</vt:lpstr>
      <vt:lpstr>งานนำเสนอ PowerPoint</vt:lpstr>
      <vt:lpstr>งานนำเสนอ PowerPoint</vt:lpstr>
      <vt:lpstr>KPI ยุทธศาสตร์สุขภาพสระแก้ว 2560 - 2579</vt:lpstr>
      <vt:lpstr>KPI ยุทธศาสตร์สุขภาพสระแก้ว 2560 - 2579</vt:lpstr>
      <vt:lpstr>KPI ยุทธศาสตร์สุขภาพสระแก้ว 2560 - 2579</vt:lpstr>
      <vt:lpstr>KPI ยุทธศาสตร์สุขภาพสระแก้ว 60 - 79</vt:lpstr>
      <vt:lpstr>KPI ยุทธศาสตร์สุขภาพสระแก้ว 60 - 79</vt:lpstr>
      <vt:lpstr>KPI ยุทธศาสตร์สุขภาพสระแก้ว 2560 - 2579</vt:lpstr>
      <vt:lpstr>การบริหารยุทธศาสตร์ด้านสุขภาพ   จังหวัดสระแก้ว ปี 2560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nascomp</dc:creator>
  <cp:lastModifiedBy>nascomp</cp:lastModifiedBy>
  <cp:revision>156</cp:revision>
  <cp:lastPrinted>2016-10-03T06:38:04Z</cp:lastPrinted>
  <dcterms:created xsi:type="dcterms:W3CDTF">2016-09-20T09:06:31Z</dcterms:created>
  <dcterms:modified xsi:type="dcterms:W3CDTF">2016-10-10T02:24:31Z</dcterms:modified>
</cp:coreProperties>
</file>