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41" r:id="rId2"/>
    <p:sldId id="343" r:id="rId3"/>
    <p:sldId id="344" r:id="rId4"/>
    <p:sldId id="331" r:id="rId5"/>
    <p:sldId id="347" r:id="rId6"/>
    <p:sldId id="349" r:id="rId7"/>
    <p:sldId id="345" r:id="rId8"/>
    <p:sldId id="348" r:id="rId9"/>
    <p:sldId id="346" r:id="rId10"/>
  </p:sldIdLst>
  <p:sldSz cx="9144000" cy="6858000" type="screen4x3"/>
  <p:notesSz cx="6797675" cy="9928225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0066"/>
    <a:srgbClr val="8000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>
      <p:cViewPr>
        <p:scale>
          <a:sx n="82" d="100"/>
          <a:sy n="82" d="100"/>
        </p:scale>
        <p:origin x="-1500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88D3A2-DD95-4807-B612-EEFA529F82CB}" type="datetimeFigureOut">
              <a:rPr lang="th-TH" smtClean="0"/>
              <a:pPr/>
              <a:t>31/10/59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290CA-D1DB-45D3-8C46-3B07CAE8CF0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34029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6CC68-D562-4606-B3D8-573005827A62}" type="datetimeFigureOut">
              <a:rPr lang="th-TH" smtClean="0"/>
              <a:pPr/>
              <a:t>31/10/59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56BA-B75C-40FB-89D5-14A7AC9D799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86909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6CC68-D562-4606-B3D8-573005827A62}" type="datetimeFigureOut">
              <a:rPr lang="th-TH" smtClean="0"/>
              <a:pPr/>
              <a:t>31/10/59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56BA-B75C-40FB-89D5-14A7AC9D799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934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6CC68-D562-4606-B3D8-573005827A62}" type="datetimeFigureOut">
              <a:rPr lang="th-TH" smtClean="0"/>
              <a:pPr/>
              <a:t>31/10/59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56BA-B75C-40FB-89D5-14A7AC9D799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97832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6CC68-D562-4606-B3D8-573005827A62}" type="datetimeFigureOut">
              <a:rPr lang="th-TH" smtClean="0"/>
              <a:pPr/>
              <a:t>31/10/59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56BA-B75C-40FB-89D5-14A7AC9D799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2642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6CC68-D562-4606-B3D8-573005827A62}" type="datetimeFigureOut">
              <a:rPr lang="th-TH" smtClean="0"/>
              <a:pPr/>
              <a:t>31/10/59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56BA-B75C-40FB-89D5-14A7AC9D799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0603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6CC68-D562-4606-B3D8-573005827A62}" type="datetimeFigureOut">
              <a:rPr lang="th-TH" smtClean="0"/>
              <a:pPr/>
              <a:t>31/10/59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56BA-B75C-40FB-89D5-14A7AC9D799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60122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6CC68-D562-4606-B3D8-573005827A62}" type="datetimeFigureOut">
              <a:rPr lang="th-TH" smtClean="0"/>
              <a:pPr/>
              <a:t>31/10/59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56BA-B75C-40FB-89D5-14A7AC9D799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55504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6CC68-D562-4606-B3D8-573005827A62}" type="datetimeFigureOut">
              <a:rPr lang="th-TH" smtClean="0"/>
              <a:pPr/>
              <a:t>31/10/59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56BA-B75C-40FB-89D5-14A7AC9D799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55733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6CC68-D562-4606-B3D8-573005827A62}" type="datetimeFigureOut">
              <a:rPr lang="th-TH" smtClean="0"/>
              <a:pPr/>
              <a:t>31/10/59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56BA-B75C-40FB-89D5-14A7AC9D799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4376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6CC68-D562-4606-B3D8-573005827A62}" type="datetimeFigureOut">
              <a:rPr lang="th-TH" smtClean="0"/>
              <a:pPr/>
              <a:t>31/10/59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56BA-B75C-40FB-89D5-14A7AC9D799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79775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6CC68-D562-4606-B3D8-573005827A62}" type="datetimeFigureOut">
              <a:rPr lang="th-TH" smtClean="0"/>
              <a:pPr/>
              <a:t>31/10/59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56BA-B75C-40FB-89D5-14A7AC9D799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9803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6CC68-D562-4606-B3D8-573005827A62}" type="datetimeFigureOut">
              <a:rPr lang="th-TH" smtClean="0"/>
              <a:pPr/>
              <a:t>31/10/59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556BA-B75C-40FB-89D5-14A7AC9D799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58736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th/url?sa=i&amp;rct=j&amp;q=&amp;esrc=s&amp;source=images&amp;cd=&amp;cad=rja&amp;uact=8&amp;ved=0ahUKEwjd24jcivrPAhUGR48KHc3OD9wQjRwIBw&amp;url=http://www.iizziistudio.com/bg-wallpaper-graphic/&amp;psig=AFQjCNHiSIVBbjvT1Do6anaw9L5n0B695g&amp;ust=147762672535703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.th/url?sa=i&amp;rct=j&amp;q=&amp;esrc=s&amp;source=images&amp;cd=&amp;cad=rja&amp;uact=8&amp;ved=0ahUKEwjxjNroxd7OAhVBmBoKHYd7CcwQjRwIBw&amp;url=http://www.tnamcot.com/content/tag/%E0%B9%84%E0%B8%A7%E0%B8%A3%E0%B8%B1%E0%B8%AA%E0%B8%8B%E0%B8%B4%E0%B8%81%E0%B8%B2&amp;psig=AFQjCNHPRs4kpaNx_vtWhE1Qh9HJwjtKhA&amp;ust=1472281806273100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.th/url?sa=i&amp;rct=j&amp;q=&amp;esrc=s&amp;source=images&amp;cd=&amp;cad=rja&amp;uact=8&amp;ved=0ahUKEwjxjNroxd7OAhVBmBoKHYd7CcwQjRwIBw&amp;url=http://www.tnamcot.com/content/tag/%E0%B9%84%E0%B8%A7%E0%B8%A3%E0%B8%B1%E0%B8%AA%E0%B8%8B%E0%B8%B4%E0%B8%81%E0%B8%B2&amp;psig=AFQjCNHPRs4kpaNx_vtWhE1Qh9HJwjtKhA&amp;ust=1472281806273100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hyperlink" Target="http://www.google.co.th/url?sa=i&amp;rct=j&amp;q=&amp;esrc=s&amp;source=images&amp;cd=&amp;cad=rja&amp;uact=8&amp;ved=0ahUKEwia9b3Dtp3PAhVGnpQKHe5hBk4QjRwIBw&amp;url=http://www.bangklamhosp.com/main/&amp;bvm=bv.133178914,d.dGo&amp;psig=AFQjCNHqDXyEtLKI4QTwhV92v1XJBTJtQg&amp;ust=1474443037571967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ผลการค้นหารูปภาพสำหรับ พื้นหลังสีดําลายไทย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44" y="214290"/>
            <a:ext cx="8856984" cy="64087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446" y="1411066"/>
            <a:ext cx="2232248" cy="2232248"/>
          </a:xfrm>
          <a:prstGeom prst="rect">
            <a:avLst/>
          </a:prstGeom>
          <a:solidFill>
            <a:schemeClr val="tx1"/>
          </a:solidFill>
          <a:ln>
            <a:noFill/>
          </a:ln>
          <a:extLst/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115616" y="4000504"/>
            <a:ext cx="6696745" cy="707886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base">
              <a:spcAft>
                <a:spcPct val="0"/>
              </a:spcAft>
              <a:defRPr/>
            </a:pPr>
            <a:r>
              <a:rPr lang="th-TH" sz="4000" b="1" dirty="0" smtClean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กลุ่มงานควบคุมโรคติดต่อ</a:t>
            </a:r>
            <a:endParaRPr lang="th-TH" sz="4000" b="1" dirty="0">
              <a:solidFill>
                <a:schemeClr val="bg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21895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142875" y="1828800"/>
            <a:ext cx="6733381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b="1" dirty="0" smtClean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   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จาก</a:t>
            </a:r>
            <a:r>
              <a:rPr lang="th-TH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กรณีได้รับรายงานพบผู้ป่วยโรคติดเชื้อ</a:t>
            </a:r>
            <a:r>
              <a:rPr lang="th-TH" b="1" dirty="0" err="1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ไวรัสซิก้า</a:t>
            </a:r>
            <a:r>
              <a:rPr lang="th-TH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1 </a:t>
            </a:r>
            <a:r>
              <a:rPr lang="th-TH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ราย </a:t>
            </a:r>
            <a:endParaRPr lang="th-TH" b="1" dirty="0" smtClean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  <a:p>
            <a:pPr eaLnBrk="1" hangingPunct="1"/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ใน</a:t>
            </a:r>
            <a:r>
              <a:rPr lang="th-TH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พื้นที่ จ.นครราชสีมา </a:t>
            </a:r>
            <a:endParaRPr lang="th-TH" b="1" dirty="0" smtClean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  <a:p>
            <a:pPr eaLnBrk="1" hangingPunct="1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-มีประวัติก่อนป่วยเคยเดินทางมาพักในพื้นที่อำเภออรัญประเทศ </a:t>
            </a:r>
            <a:r>
              <a:rPr lang="th-TH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ทีมสอบสวนโรค  </a:t>
            </a:r>
            <a:r>
              <a:rPr lang="th-TH" b="1" dirty="0" err="1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สสจ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.สระแก้ว ร่วมกับหน่วยงานที่เกี่ยวข้อง</a:t>
            </a:r>
          </a:p>
          <a:p>
            <a:pPr eaLnBrk="1" hangingPunct="1"/>
            <a:r>
              <a:rPr lang="th-TH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ลง</a:t>
            </a:r>
            <a:r>
              <a:rPr lang="th-TH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พื้นที่สอบสวนควบคุมโรคในพื้นที่ 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26 </a:t>
            </a:r>
            <a:r>
              <a:rPr lang="th-TH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ก.ย.- 24 ต.ค.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59 </a:t>
            </a:r>
            <a:endParaRPr lang="th-TH" sz="18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0" y="500063"/>
            <a:ext cx="9144000" cy="70802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4000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โรคติดเชื้อ</a:t>
            </a:r>
            <a:r>
              <a:rPr lang="th-TH" sz="4000" b="1" dirty="0" err="1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ไวรัส</a:t>
            </a:r>
            <a:r>
              <a:rPr lang="th-TH" sz="4000" b="1" dirty="0" err="1" smtClean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ซิก้า</a:t>
            </a:r>
            <a:endParaRPr lang="th-TH" sz="4000" dirty="0">
              <a:solidFill>
                <a:schemeClr val="bg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4" name="Picture 9" descr="ผลการค้นหารูปภาพสำหรับ ไว้รัสซิกา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853618"/>
            <a:ext cx="2245866" cy="20322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075568"/>
            <a:ext cx="3245262" cy="22337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 descr="F:\ซิกา\20160930_11102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330369"/>
            <a:ext cx="3615033" cy="2033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250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"/>
          <p:cNvSpPr txBox="1">
            <a:spLocks noChangeArrowheads="1"/>
          </p:cNvSpPr>
          <p:nvPr/>
        </p:nvSpPr>
        <p:spPr bwMode="auto">
          <a:xfrm>
            <a:off x="179511" y="1284343"/>
            <a:ext cx="8857331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   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1.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ผลการตรวจปัสสาวะ ชายไทย 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อายุ 45 ปี ติดเชื้อ</a:t>
            </a:r>
            <a:r>
              <a:rPr lang="th-TH" b="1" dirty="0" err="1">
                <a:latin typeface="TH SarabunPSK" pitchFamily="34" charset="-34"/>
                <a:cs typeface="TH SarabunPSK" pitchFamily="34" charset="-34"/>
              </a:rPr>
              <a:t>ไวรัส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ซิก้า</a:t>
            </a:r>
            <a:endParaRPr lang="th-TH" b="1" dirty="0" smtClean="0">
              <a:latin typeface="TH SarabunPSK" pitchFamily="34" charset="-34"/>
              <a:cs typeface="TH SarabunPSK" pitchFamily="34" charset="-34"/>
            </a:endParaRPr>
          </a:p>
          <a:p>
            <a:pPr eaLnBrk="1" hangingPunct="1"/>
            <a:r>
              <a:rPr lang="th-TH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 และ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ย้ายกลับไปทำงานที่เขต</a:t>
            </a:r>
            <a:r>
              <a:rPr lang="th-TH" b="1" dirty="0" err="1">
                <a:latin typeface="TH SarabunPSK" pitchFamily="34" charset="-34"/>
                <a:cs typeface="TH SarabunPSK" pitchFamily="34" charset="-34"/>
              </a:rPr>
              <a:t>มีนบุรี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กทม. ประสาน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แจ้ง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กับเขตรับผิดชอบแล้ว 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  <a:p>
            <a:pPr eaLnBrk="1" hangingPunct="1"/>
            <a:r>
              <a:rPr lang="th-TH" b="1" dirty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2. ศตม.ที่ </a:t>
            </a:r>
            <a:r>
              <a:rPr lang="en-US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6.2 </a:t>
            </a:r>
            <a:r>
              <a:rPr lang="th-TH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ร่วมดำเนินการควบคุมโรค ในแหล่งเพาะพันธุ์ลูกน้ำ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ยุงลาย               และ</a:t>
            </a:r>
            <a:r>
              <a:rPr lang="th-TH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พ่นสารเคมีกำจัดยุงตัวเต็มวัย รัศมี </a:t>
            </a:r>
            <a:r>
              <a:rPr lang="en-US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100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-200</a:t>
            </a:r>
            <a:r>
              <a:rPr lang="th-TH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ม. 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ดำเนินการต่อเนื่อง</a:t>
            </a:r>
            <a:r>
              <a:rPr lang="en-US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6 </a:t>
            </a:r>
            <a:r>
              <a:rPr lang="th-TH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ครั้ง 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        ใน</a:t>
            </a:r>
            <a:r>
              <a:rPr lang="th-TH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วันที่ </a:t>
            </a:r>
            <a:r>
              <a:rPr lang="en-US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0 3 7 14 21 </a:t>
            </a:r>
            <a:r>
              <a:rPr lang="th-TH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และ </a:t>
            </a:r>
            <a:r>
              <a:rPr lang="en-US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28</a:t>
            </a:r>
            <a:r>
              <a:rPr lang="th-TH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(ครบ 6 ครั้ง วันที่ 24 ต.ค.59)</a:t>
            </a:r>
            <a:endParaRPr lang="en-US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  <a:p>
            <a:pPr eaLnBrk="1" hangingPunct="1"/>
            <a:r>
              <a:rPr lang="th-TH" b="1" dirty="0">
                <a:latin typeface="TH SarabunPSK" pitchFamily="34" charset="-34"/>
                <a:cs typeface="TH SarabunPSK" pitchFamily="34" charset="-34"/>
              </a:rPr>
              <a:t>   3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. รพ.อรัญฯ 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รพ.สต.บ้านใหม่หนองไทร ค้นหาผู้ป่วยและคลินิกฝากครรภ์ซัก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ประวัติ ย้อนหลัง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1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เดือน 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เก็บตัวอย่าง ส่ง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ตรวจ  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32 ตัวอย่าง  ผลการตรวจ</a:t>
            </a:r>
            <a:r>
              <a:rPr lang="th-TH" b="1" i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ไม่พบเชื้อ  </a:t>
            </a:r>
          </a:p>
          <a:p>
            <a:pPr eaLnBrk="1" hangingPunct="1"/>
            <a:r>
              <a:rPr lang="th-TH" b="1" dirty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-ดำเนินการ ตามมาตรการครบ 28 วันแล้ว ไม่พบผู้ป่วยราย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ใหม่</a:t>
            </a:r>
          </a:p>
          <a:p>
            <a:pPr eaLnBrk="1" hangingPunct="1"/>
            <a:r>
              <a:rPr lang="th-TH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ยืนยัน</a:t>
            </a:r>
            <a:r>
              <a:rPr lang="th-TH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ว่า</a:t>
            </a:r>
            <a:r>
              <a:rPr lang="th-TH" sz="3600" b="1" i="1" dirty="0">
                <a:latin typeface="TH SarabunPSK" pitchFamily="34" charset="-34"/>
                <a:cs typeface="TH SarabunPSK" pitchFamily="34" charset="-34"/>
              </a:rPr>
              <a:t>โรคสงบ</a:t>
            </a:r>
            <a:endParaRPr lang="en-US" sz="3600" b="1" i="1" dirty="0">
              <a:latin typeface="TH SarabunPSK" pitchFamily="34" charset="-34"/>
              <a:cs typeface="TH SarabunPSK" pitchFamily="34" charset="-34"/>
            </a:endParaRPr>
          </a:p>
          <a:p>
            <a:pPr eaLnBrk="1" hangingPunct="1"/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     </a:t>
            </a:r>
            <a:endParaRPr lang="th-TH" b="1" dirty="0"/>
          </a:p>
        </p:txBody>
      </p:sp>
      <p:sp>
        <p:nvSpPr>
          <p:cNvPr id="3075" name="TextBox 3"/>
          <p:cNvSpPr txBox="1">
            <a:spLocks noChangeArrowheads="1"/>
          </p:cNvSpPr>
          <p:nvPr/>
        </p:nvSpPr>
        <p:spPr bwMode="auto">
          <a:xfrm>
            <a:off x="0" y="607383"/>
            <a:ext cx="5724128" cy="584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sz="3200" b="1" dirty="0" smtClean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  สรุปผล</a:t>
            </a:r>
            <a:r>
              <a:rPr lang="th-TH" sz="3200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กิจกรรมสำคัญ</a:t>
            </a:r>
            <a:endParaRPr lang="en-US" sz="3200" b="1" dirty="0">
              <a:solidFill>
                <a:schemeClr val="bg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5122" name="Picture 2" descr="F:\ซิกา\8760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725144"/>
            <a:ext cx="3191000" cy="19462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F:\ซิกา\20160930_11102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869160"/>
            <a:ext cx="2657182" cy="1686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045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03648" y="404664"/>
            <a:ext cx="5880018" cy="76993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4400" b="1" dirty="0">
                <a:latin typeface="TH SarabunIT๙" pitchFamily="34" charset="-34"/>
                <a:cs typeface="TH SarabunIT๙" pitchFamily="34" charset="-34"/>
              </a:rPr>
              <a:t>โรคติดเชื้อ</a:t>
            </a:r>
            <a:r>
              <a:rPr lang="th-TH" sz="4400" b="1" dirty="0" err="1">
                <a:latin typeface="TH SarabunIT๙" pitchFamily="34" charset="-34"/>
                <a:cs typeface="TH SarabunIT๙" pitchFamily="34" charset="-34"/>
              </a:rPr>
              <a:t>ไวรัสซิก้า</a:t>
            </a:r>
            <a:r>
              <a:rPr lang="th-TH" sz="4400" b="1" dirty="0">
                <a:latin typeface="TH SarabunIT๙" pitchFamily="34" charset="-34"/>
                <a:cs typeface="TH SarabunIT๙" pitchFamily="34" charset="-34"/>
              </a:rPr>
              <a:t> </a:t>
            </a:r>
            <a:endParaRPr lang="en-US" sz="4400" b="1" dirty="0"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4105" name="Picture 9" descr="ผลการค้นหารูปภาพสำหรับ ไว้รัสซิกา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8106" y="4221088"/>
            <a:ext cx="2202309" cy="187220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340769"/>
            <a:ext cx="2376264" cy="25922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สี่เหลี่ยมผืนผ้า 3"/>
          <p:cNvSpPr>
            <a:spLocks noChangeArrowheads="1"/>
          </p:cNvSpPr>
          <p:nvPr/>
        </p:nvSpPr>
        <p:spPr bwMode="auto">
          <a:xfrm>
            <a:off x="528308" y="1550441"/>
            <a:ext cx="5843892" cy="26776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th-TH" b="1" u="sng" dirty="0" err="1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สสจ</a:t>
            </a:r>
            <a:r>
              <a:rPr lang="th-TH" b="1" u="sng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.สระแก้ว </a:t>
            </a:r>
          </a:p>
          <a:p>
            <a:r>
              <a:rPr lang="th-TH" b="1" dirty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     </a:t>
            </a:r>
            <a:r>
              <a:rPr lang="th-TH" b="1" dirty="0" smtClean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- จัดระบบ</a:t>
            </a:r>
            <a:r>
              <a:rPr lang="th-TH" b="1" dirty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เฝ้าระวังและควบคุมโรคดังกล่าวแล้ว </a:t>
            </a:r>
            <a:endParaRPr lang="th-TH" b="1" dirty="0" smtClean="0">
              <a:solidFill>
                <a:srgbClr val="0000FF"/>
              </a:solidFill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b="1" dirty="0" smtClean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    </a:t>
            </a:r>
            <a:r>
              <a:rPr lang="th-TH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- ขอ</a:t>
            </a:r>
            <a:r>
              <a:rPr lang="th-TH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ความร่วมมือจากหน่วยงานที่เกี่ยวข้องในพื้นที่ </a:t>
            </a:r>
            <a:r>
              <a:rPr lang="th-TH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จัดเตรียม</a:t>
            </a:r>
            <a:r>
              <a:rPr lang="th-TH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งบประมาณ และเครื่องมือ/อุปกรณ์ในการควบคุมและป้องกัน</a:t>
            </a:r>
            <a:r>
              <a:rPr lang="th-TH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โรค</a:t>
            </a:r>
          </a:p>
          <a:p>
            <a:endParaRPr lang="th-TH" b="1" dirty="0">
              <a:solidFill>
                <a:schemeClr val="tx1"/>
              </a:solidFill>
            </a:endParaRPr>
          </a:p>
        </p:txBody>
      </p:sp>
      <p:pic>
        <p:nvPicPr>
          <p:cNvPr id="10" name="Picture 2" descr="ผลการค้นหารูปภาพสำหรับ โปสเตอร์ ซิก้า เด็กหัวรีบ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519" y="4440450"/>
            <a:ext cx="5760640" cy="165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931822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ตารางที่ 1 แสดงความครอบคลุมการได้รับวัคซีน </a:t>
            </a:r>
            <a:r>
              <a:rPr lang="en-US" sz="3200" b="1" dirty="0">
                <a:latin typeface="TH SarabunPSK" pitchFamily="34" charset="-34"/>
                <a:cs typeface="TH SarabunPSK" pitchFamily="34" charset="-34"/>
              </a:rPr>
              <a:t>MMR 1  (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เด็กอายุ 9 เดือน) จังหวัดสระแก้ว แยกรายอำเภอ ปีงบประมาณ 2559 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23518"/>
            <a:ext cx="8280920" cy="566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380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9552" y="134909"/>
            <a:ext cx="5688632" cy="70788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กราฟที่ 1 แสดงความ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ครอบคลุมการได้รับวัคซีน </a:t>
            </a:r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MMR 1 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จ.สระแก้ว </a:t>
            </a:r>
            <a:endParaRPr lang="th-TH" sz="2000" b="1" dirty="0" smtClean="0">
              <a:latin typeface="TH SarabunPSK" pitchFamily="34" charset="-34"/>
              <a:cs typeface="TH SarabunPSK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แยก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รายสถานบริการ </a:t>
            </a:r>
            <a:r>
              <a:rPr lang="th-TH" sz="1800" b="1" dirty="0">
                <a:latin typeface="TH SarabunPSK" pitchFamily="34" charset="-34"/>
                <a:cs typeface="TH SarabunPSK" pitchFamily="34" charset="-34"/>
              </a:rPr>
              <a:t>ปีงบประมาณ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 2559</a:t>
            </a:r>
            <a:endParaRPr lang="en-US" sz="20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1340768"/>
            <a:ext cx="2905125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612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ตารางที่ 2 แสดงความครอบคลุมการได้รับวัคซีน </a:t>
            </a:r>
            <a:r>
              <a:rPr lang="en-US" sz="3200" b="1" dirty="0">
                <a:latin typeface="TH SarabunPSK" pitchFamily="34" charset="-34"/>
                <a:cs typeface="TH SarabunPSK" pitchFamily="34" charset="-34"/>
              </a:rPr>
              <a:t>MMR 2  (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เด็กอายุ 2 ปี 6 เดือน) จังหวัดสระแก้ว แยกรายอำเภอ ปีงบประมาณ 2559 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81100"/>
            <a:ext cx="7920880" cy="5560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655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3"/>
            <a:ext cx="9144000" cy="674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627784" y="188640"/>
            <a:ext cx="5688632" cy="70788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กราฟที่ 2 แสดงความ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ครอบคลุมการได้รับวัคซีน </a:t>
            </a:r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MMR </a:t>
            </a:r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2 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จ.สระแก้ว </a:t>
            </a:r>
            <a:endParaRPr lang="th-TH" sz="2000" b="1" dirty="0" smtClean="0">
              <a:latin typeface="TH SarabunPSK" pitchFamily="34" charset="-34"/>
              <a:cs typeface="TH SarabunPSK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แยก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รายสถานบริการ </a:t>
            </a:r>
            <a:r>
              <a:rPr lang="th-TH" sz="1800" b="1" dirty="0">
                <a:latin typeface="TH SarabunPSK" pitchFamily="34" charset="-34"/>
                <a:cs typeface="TH SarabunPSK" pitchFamily="34" charset="-34"/>
              </a:rPr>
              <a:t>ปีงบประมาณ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 2559</a:t>
            </a:r>
            <a:endParaRPr lang="en-US" sz="20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542" y="2060848"/>
            <a:ext cx="3528392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789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ปัญหาอุปสรรคที่ทำให้ไม่ผ่านเกณฑ์/แนวทางแก้ไข</a:t>
            </a:r>
            <a:endParaRPr lang="en-US" sz="3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108261" y="908720"/>
            <a:ext cx="8893621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1. เนื่องจากวัคซีน </a:t>
            </a:r>
            <a:r>
              <a:rPr lang="en-US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MMR2 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มีระยะเวลาการนัดที่ห่างจากวัคซีนตัวที่ผ่านมาคือ </a:t>
            </a:r>
            <a:r>
              <a:rPr lang="en-US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JE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1ฉีดตอน 1 ปี ส่วน </a:t>
            </a:r>
            <a:r>
              <a:rPr lang="en-US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MMR2 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ฉีดตอน 2 ปี 6 เดือน  ทำให้ผู้ปกครองลืมและไม่มาตามนัด</a:t>
            </a:r>
          </a:p>
          <a:p>
            <a:pPr eaLnBrk="1" hangingPunct="1"/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b="1" dirty="0" smtClean="0">
                <a:solidFill>
                  <a:srgbClr val="003300"/>
                </a:solidFill>
                <a:latin typeface="TH SarabunPSK" pitchFamily="34" charset="-34"/>
                <a:cs typeface="TH SarabunPSK" pitchFamily="34" charset="-34"/>
              </a:rPr>
              <a:t>2. การคีย์ข้อมูลมีระยะเวลาที่จำกัด ตัดยอดเป็นรายเดือน เมื่อเด็กมาฉีดผิดนัดหรือล่าช้า (หลังเดือนที่ครบ 2 ปี 6 เดือน)ทำให้ความครอบคลุมของวัคซีนไม่ขึ้น (โดย </a:t>
            </a:r>
            <a:r>
              <a:rPr lang="en-US" b="1" dirty="0" smtClean="0">
                <a:solidFill>
                  <a:srgbClr val="003300"/>
                </a:solidFill>
                <a:latin typeface="TH SarabunPSK" pitchFamily="34" charset="-34"/>
                <a:cs typeface="TH SarabunPSK" pitchFamily="34" charset="-34"/>
              </a:rPr>
              <a:t>MMR1 </a:t>
            </a:r>
            <a:r>
              <a:rPr lang="th-TH" b="1" dirty="0" smtClean="0">
                <a:solidFill>
                  <a:srgbClr val="003300"/>
                </a:solidFill>
                <a:latin typeface="TH SarabunPSK" pitchFamily="34" charset="-34"/>
                <a:cs typeface="TH SarabunPSK" pitchFamily="34" charset="-34"/>
              </a:rPr>
              <a:t>ใช้รหัส 061 หรือ </a:t>
            </a:r>
            <a:r>
              <a:rPr lang="en-US" b="1" dirty="0" smtClean="0">
                <a:solidFill>
                  <a:srgbClr val="003300"/>
                </a:solidFill>
                <a:latin typeface="TH SarabunPSK" pitchFamily="34" charset="-34"/>
                <a:cs typeface="TH SarabunPSK" pitchFamily="34" charset="-34"/>
              </a:rPr>
              <a:t>M11 </a:t>
            </a:r>
            <a:r>
              <a:rPr lang="th-TH" b="1" dirty="0" smtClean="0">
                <a:solidFill>
                  <a:srgbClr val="003300"/>
                </a:solidFill>
                <a:latin typeface="TH SarabunPSK" pitchFamily="34" charset="-34"/>
                <a:cs typeface="TH SarabunPSK" pitchFamily="34" charset="-34"/>
              </a:rPr>
              <a:t>และ </a:t>
            </a:r>
            <a:r>
              <a:rPr lang="en-US" b="1" dirty="0" smtClean="0">
                <a:solidFill>
                  <a:srgbClr val="003300"/>
                </a:solidFill>
                <a:latin typeface="TH SarabunPSK" pitchFamily="34" charset="-34"/>
                <a:cs typeface="TH SarabunPSK" pitchFamily="34" charset="-34"/>
              </a:rPr>
              <a:t>MMR2 </a:t>
            </a:r>
            <a:r>
              <a:rPr lang="th-TH" b="1" dirty="0" smtClean="0">
                <a:solidFill>
                  <a:srgbClr val="003300"/>
                </a:solidFill>
                <a:latin typeface="TH SarabunPSK" pitchFamily="34" charset="-34"/>
                <a:cs typeface="TH SarabunPSK" pitchFamily="34" charset="-34"/>
              </a:rPr>
              <a:t>ใช้รหัส 073 หรือ </a:t>
            </a:r>
            <a:r>
              <a:rPr lang="en-US" b="1" dirty="0" smtClean="0">
                <a:solidFill>
                  <a:srgbClr val="003300"/>
                </a:solidFill>
                <a:latin typeface="TH SarabunPSK" pitchFamily="34" charset="-34"/>
                <a:cs typeface="TH SarabunPSK" pitchFamily="34" charset="-34"/>
              </a:rPr>
              <a:t>M12)</a:t>
            </a:r>
            <a:endParaRPr lang="th-TH" b="1" dirty="0" smtClean="0">
              <a:solidFill>
                <a:srgbClr val="003300"/>
              </a:solidFill>
              <a:latin typeface="TH SarabunPSK" pitchFamily="34" charset="-34"/>
              <a:cs typeface="TH SarabunPSK" pitchFamily="34" charset="-34"/>
            </a:endParaRPr>
          </a:p>
          <a:p>
            <a:pPr eaLnBrk="1" hangingPunct="1"/>
            <a:r>
              <a:rPr lang="th-TH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3. เจ้าหน้าที่รพ.สต.ควรตามเด็กที่มีอายุครบตามเกณฑ์มารับการฉีดวัคซีน สามารถตรวจสอบข้อมูลใน </a:t>
            </a:r>
            <a:r>
              <a:rPr lang="en-US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Health Explorer 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หรือให้ </a:t>
            </a:r>
            <a:r>
              <a:rPr lang="th-TH" b="1" dirty="0" err="1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อส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ม.ช่วยตาม</a:t>
            </a:r>
          </a:p>
          <a:p>
            <a:pPr eaLnBrk="1" hangingPunct="1"/>
            <a:r>
              <a:rPr lang="th-TH" b="1" dirty="0">
                <a:solidFill>
                  <a:srgbClr val="0033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solidFill>
                  <a:srgbClr val="003300"/>
                </a:solidFill>
                <a:latin typeface="TH SarabunPSK" pitchFamily="34" charset="-34"/>
                <a:cs typeface="TH SarabunPSK" pitchFamily="34" charset="-34"/>
              </a:rPr>
              <a:t>   4. สถานบริการทุกแห่ง ควรนัดเด็กฉีดวัคซีนในสัปดาห์ที่ 2 ของเดือน เพราะจะช่วยให้สามารถคีย์ข้อมูลได้ภายในเดือนนั้น หากผิดนัดยังมีเวลาในการติดตามเด็กมารับวัคซีน</a:t>
            </a:r>
          </a:p>
          <a:p>
            <a:pPr eaLnBrk="1" hangingPunct="1"/>
            <a:r>
              <a:rPr lang="th-TH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5. ในกรณีที่บางอำเภอแต่ละรพ.สต.มีจำนวนเด็กน้อย ให้นัดเด็กมารับบริการที่ใดที่หนึ่งเป็นการบริหารจัดการวัคซีนด้วย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8376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3555</TotalTime>
  <Words>549</Words>
  <Application>Microsoft Office PowerPoint</Application>
  <PresentationFormat>นำเสนอทางหน้าจอ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9</vt:i4>
      </vt:variant>
    </vt:vector>
  </HeadingPairs>
  <TitlesOfParts>
    <vt:vector size="10" baseType="lpstr">
      <vt:lpstr>Office Theme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nascomp</dc:creator>
  <cp:lastModifiedBy>nascomp</cp:lastModifiedBy>
  <cp:revision>184</cp:revision>
  <cp:lastPrinted>2016-06-27T02:28:31Z</cp:lastPrinted>
  <dcterms:created xsi:type="dcterms:W3CDTF">2015-12-17T15:57:08Z</dcterms:created>
  <dcterms:modified xsi:type="dcterms:W3CDTF">2016-10-31T04:06:22Z</dcterms:modified>
</cp:coreProperties>
</file>