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41" r:id="rId2"/>
    <p:sldId id="343" r:id="rId3"/>
    <p:sldId id="344" r:id="rId4"/>
    <p:sldId id="331" r:id="rId5"/>
    <p:sldId id="347" r:id="rId6"/>
    <p:sldId id="349" r:id="rId7"/>
    <p:sldId id="345" r:id="rId8"/>
    <p:sldId id="348" r:id="rId9"/>
    <p:sldId id="346" r:id="rId10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66"/>
    <a:srgbClr val="80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>
      <p:cViewPr>
        <p:scale>
          <a:sx n="82" d="100"/>
          <a:sy n="82" d="100"/>
        </p:scale>
        <p:origin x="-1500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8D3A2-DD95-4807-B612-EEFA529F82CB}" type="datetimeFigureOut">
              <a:rPr lang="th-TH" smtClean="0"/>
              <a:pPr/>
              <a:t>31/10/59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290CA-D1DB-45D3-8C46-3B07CAE8CF0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4029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31/10/59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690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31/10/59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34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31/10/59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783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31/10/59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64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31/10/59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60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31/10/59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012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31/10/59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550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31/10/59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573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31/10/59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437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31/10/59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977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31/10/59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980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6CC68-D562-4606-B3D8-573005827A62}" type="datetimeFigureOut">
              <a:rPr lang="th-TH" smtClean="0"/>
              <a:pPr/>
              <a:t>31/10/59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873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th/url?sa=i&amp;rct=j&amp;q=&amp;esrc=s&amp;source=images&amp;cd=&amp;cad=rja&amp;uact=8&amp;ved=0ahUKEwjd24jcivrPAhUGR48KHc3OD9wQjRwIBw&amp;url=http://www.iizziistudio.com/bg-wallpaper-graphic/&amp;psig=AFQjCNHiSIVBbjvT1Do6anaw9L5n0B695g&amp;ust=147762672535703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th/url?sa=i&amp;rct=j&amp;q=&amp;esrc=s&amp;source=images&amp;cd=&amp;cad=rja&amp;uact=8&amp;ved=0ahUKEwjxjNroxd7OAhVBmBoKHYd7CcwQjRwIBw&amp;url=http://www.tnamcot.com/content/tag/%E0%B9%84%E0%B8%A7%E0%B8%A3%E0%B8%B1%E0%B8%AA%E0%B8%8B%E0%B8%B4%E0%B8%81%E0%B8%B2&amp;psig=AFQjCNHPRs4kpaNx_vtWhE1Qh9HJwjtKhA&amp;ust=147228180627310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th/url?sa=i&amp;rct=j&amp;q=&amp;esrc=s&amp;source=images&amp;cd=&amp;cad=rja&amp;uact=8&amp;ved=0ahUKEwjxjNroxd7OAhVBmBoKHYd7CcwQjRwIBw&amp;url=http://www.tnamcot.com/content/tag/%E0%B9%84%E0%B8%A7%E0%B8%A3%E0%B8%B1%E0%B8%AA%E0%B8%8B%E0%B8%B4%E0%B8%81%E0%B8%B2&amp;psig=AFQjCNHPRs4kpaNx_vtWhE1Qh9HJwjtKhA&amp;ust=1472281806273100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hyperlink" Target="http://www.google.co.th/url?sa=i&amp;rct=j&amp;q=&amp;esrc=s&amp;source=images&amp;cd=&amp;cad=rja&amp;uact=8&amp;ved=0ahUKEwia9b3Dtp3PAhVGnpQKHe5hBk4QjRwIBw&amp;url=http://www.bangklamhosp.com/main/&amp;bvm=bv.133178914,d.dGo&amp;psig=AFQjCNHqDXyEtLKI4QTwhV92v1XJBTJtQg&amp;ust=1474443037571967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ผลการค้นหารูปภาพสำหรับ พื้นหลังสีดําลายไทย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214290"/>
            <a:ext cx="8856984" cy="64087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446" y="1411066"/>
            <a:ext cx="2232248" cy="2232248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115616" y="4000504"/>
            <a:ext cx="6696745" cy="70788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กลุ่มงานควบคุมโรคติดต่อ</a:t>
            </a:r>
            <a:endParaRPr lang="th-TH" sz="40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21895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142875" y="1828800"/>
            <a:ext cx="6733381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 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จาก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กรณีได้รับรายงานพบผู้ป่วยโรคติดเชื้อ</a:t>
            </a:r>
            <a:r>
              <a:rPr lang="th-TH" b="1" dirty="0" err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ไวรัสซิก้า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1 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ราย </a:t>
            </a:r>
            <a:endParaRPr lang="th-TH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/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ใน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พื้นที่ จ.นครราชสีมา </a:t>
            </a:r>
            <a:endParaRPr lang="th-TH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-มีประวัติก่อนป่วยเคยเดินทางมาพักในพื้นที่อำเภออรัญประเทศ 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ทีมสอบสวนโรค  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.สระแก้ว ร่วมกับหน่วยงานที่เกี่ยวข้อง</a:t>
            </a:r>
          </a:p>
          <a:p>
            <a:pPr eaLnBrk="1" hangingPunct="1"/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ลง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พื้นที่สอบสวนควบคุมโรคในพื้นที่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26 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ก.ย.- 24 ต.ค.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59 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0" y="500063"/>
            <a:ext cx="9144000" cy="70802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40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โรคติดเชื้อ</a:t>
            </a:r>
            <a:r>
              <a:rPr lang="th-TH" sz="4000" b="1" dirty="0" err="1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ไวรัส</a:t>
            </a:r>
            <a:r>
              <a:rPr lang="th-TH" sz="4000" b="1" dirty="0" err="1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ซิก้า</a:t>
            </a:r>
            <a:endParaRPr lang="th-TH" sz="4000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4" name="Picture 9" descr="ผลการค้นหารูปภาพสำหรับ ไว้รัสซิกา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53618"/>
            <a:ext cx="2245866" cy="20322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75568"/>
            <a:ext cx="3245262" cy="22337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F:\ซิกา\20160930_11102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330369"/>
            <a:ext cx="3615033" cy="2033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50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79511" y="1284343"/>
            <a:ext cx="885733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  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ผลการตรวจปัสสาวะ ชายไทย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อายุ 45 ปี ติดเชื้อ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ซิก้า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eaLnBrk="1" hangingPunct="1"/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และ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ย้ายกลับไปทำงานที่เขต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มีนบุรี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กทม. ประสาน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แจ้ง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กับเขตรับผิดชอบแล้ว 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  <a:p>
            <a:pPr eaLnBrk="1" hangingPunct="1"/>
            <a:r>
              <a:rPr lang="th-TH" b="1" dirty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2. ศตม.ที่ </a:t>
            </a:r>
            <a:r>
              <a:rPr lang="en-US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6.2 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ร่วมดำเนินการควบคุมโรค ในแหล่งเพาะพันธุ์ลูกน้ำ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ยุงลาย               และ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พ่นสารเคมีกำจัดยุงตัวเต็มวัย รัศมี </a:t>
            </a:r>
            <a:r>
              <a:rPr lang="en-US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100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-200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ม.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ดำเนินการต่อเนื่อง</a:t>
            </a:r>
            <a:r>
              <a:rPr lang="en-US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ครั้ง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      ใน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วันที่ </a:t>
            </a:r>
            <a:r>
              <a:rPr lang="en-US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0 3 7 14 21 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28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(ครบ 6 ครั้ง วันที่ 24 ต.ค.59)</a:t>
            </a:r>
            <a:endParaRPr lang="en-US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/>
            <a:r>
              <a:rPr lang="th-TH" b="1" dirty="0">
                <a:latin typeface="TH SarabunPSK" pitchFamily="34" charset="-34"/>
                <a:cs typeface="TH SarabunPSK" pitchFamily="34" charset="-34"/>
              </a:rPr>
              <a:t>   3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 รพ.อรัญฯ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รพ.สต.บ้านใหม่หนองไทร ค้นหาผู้ป่วยและคลินิกฝากครรภ์ซัก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ประวัติ ย้อนหลัง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เดือน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เก็บตัวอย่าง ส่ง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ตรวจ 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32 ตัวอย่าง  ผลการตรวจ</a:t>
            </a:r>
            <a:r>
              <a:rPr lang="th-TH" b="1" i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ไม่พบเชื้อ  </a:t>
            </a:r>
          </a:p>
          <a:p>
            <a:pPr eaLnBrk="1" hangingPunct="1"/>
            <a:r>
              <a:rPr lang="th-TH" b="1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-ดำเนินการ ตามมาตรการครบ 28 วันแล้ว ไม่พบผู้ป่วยราย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ใหม่</a:t>
            </a:r>
          </a:p>
          <a:p>
            <a:pPr eaLnBrk="1" hangingPunct="1"/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ยืนยัน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ว่า</a:t>
            </a:r>
            <a:r>
              <a:rPr lang="th-TH" sz="3600" b="1" i="1" dirty="0">
                <a:latin typeface="TH SarabunPSK" pitchFamily="34" charset="-34"/>
                <a:cs typeface="TH SarabunPSK" pitchFamily="34" charset="-34"/>
              </a:rPr>
              <a:t>โรคสงบ</a:t>
            </a:r>
            <a:endParaRPr lang="en-US" sz="3600" b="1" i="1" dirty="0">
              <a:latin typeface="TH SarabunPSK" pitchFamily="34" charset="-34"/>
              <a:cs typeface="TH SarabunPSK" pitchFamily="34" charset="-34"/>
            </a:endParaRPr>
          </a:p>
          <a:p>
            <a:pPr eaLnBrk="1" hangingPunct="1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     </a:t>
            </a:r>
            <a:endParaRPr lang="th-TH" b="1" dirty="0"/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0" y="607383"/>
            <a:ext cx="5724128" cy="584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  สรุปผล</a:t>
            </a:r>
            <a:r>
              <a:rPr lang="th-TH" sz="32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กิจกรรมสำคัญ</a:t>
            </a:r>
            <a:endParaRPr lang="en-US" sz="32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5122" name="Picture 2" descr="F:\ซิกา\876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25144"/>
            <a:ext cx="3191000" cy="19462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F:\ซิกา\20160930_1110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869160"/>
            <a:ext cx="2657182" cy="168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4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03648" y="404664"/>
            <a:ext cx="5880018" cy="76993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โรคติดเชื้อ</a:t>
            </a:r>
            <a:r>
              <a:rPr lang="th-TH" sz="4400" b="1" dirty="0" err="1">
                <a:latin typeface="TH SarabunIT๙" pitchFamily="34" charset="-34"/>
                <a:cs typeface="TH SarabunIT๙" pitchFamily="34" charset="-34"/>
              </a:rPr>
              <a:t>ไวรัสซิก้า</a:t>
            </a:r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 </a:t>
            </a:r>
            <a:endParaRPr lang="en-US" sz="4400" b="1" dirty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4105" name="Picture 9" descr="ผลการค้นหารูปภาพสำหรับ ไว้รัสซิกา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106" y="4221088"/>
            <a:ext cx="2202309" cy="18722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340769"/>
            <a:ext cx="2376264" cy="2592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สี่เหลี่ยมผืนผ้า 3"/>
          <p:cNvSpPr>
            <a:spLocks noChangeArrowheads="1"/>
          </p:cNvSpPr>
          <p:nvPr/>
        </p:nvSpPr>
        <p:spPr bwMode="auto">
          <a:xfrm>
            <a:off x="528308" y="1550441"/>
            <a:ext cx="5843892" cy="26776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b="1" u="sng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สสจ</a:t>
            </a:r>
            <a:r>
              <a:rPr lang="th-TH" b="1" u="sng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.สระแก้ว </a:t>
            </a:r>
          </a:p>
          <a:p>
            <a:r>
              <a:rPr lang="th-TH" b="1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    </a:t>
            </a:r>
            <a:r>
              <a:rPr lang="th-TH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- จัดระบบ</a:t>
            </a:r>
            <a:r>
              <a:rPr lang="th-TH" b="1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เฝ้าระวังและควบคุมโรคดังกล่าวแล้ว </a:t>
            </a:r>
            <a:endParaRPr lang="th-TH" b="1" dirty="0" smtClean="0">
              <a:solidFill>
                <a:srgbClr val="0000FF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   </a:t>
            </a: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- ขอ</a:t>
            </a:r>
            <a:r>
              <a:rPr lang="th-TH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ความร่วมมือจากหน่วยงานที่เกี่ยวข้องในพื้นที่ </a:t>
            </a: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จัดเตรียม</a:t>
            </a:r>
            <a:r>
              <a:rPr lang="th-TH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งบประมาณ และเครื่องมือ/อุปกรณ์ในการควบคุมและป้องกัน</a:t>
            </a: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โรค</a:t>
            </a:r>
          </a:p>
          <a:p>
            <a:endParaRPr lang="th-TH" b="1" dirty="0">
              <a:solidFill>
                <a:schemeClr val="tx1"/>
              </a:solidFill>
            </a:endParaRPr>
          </a:p>
        </p:txBody>
      </p:sp>
      <p:pic>
        <p:nvPicPr>
          <p:cNvPr id="10" name="Picture 2" descr="ผลการค้นหารูปภาพสำหรับ โปสเตอร์ ซิก้า เด็กหัวรีบ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19" y="4440450"/>
            <a:ext cx="5760640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31822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ตารางที่ 1 แสดงความครอบคลุมการได้รับวัคซีน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MMR 1  (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เด็กอายุ 9 เดือน) จังหวัดสระแก้ว แยกรายอำเภอ ปีงบประมาณ 2559 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3518"/>
            <a:ext cx="8280920" cy="566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80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134909"/>
            <a:ext cx="5688632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กราฟที่ 1 แสดงความ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ครอบคลุมการได้รับวัคซีน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MMR 1 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จ.สระแก้ว </a:t>
            </a:r>
            <a:endParaRPr lang="th-TH" sz="2000" b="1" dirty="0" smtClean="0"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แยก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รายสถานบริการ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ปีงบประมาณ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2559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340768"/>
            <a:ext cx="29051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612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ตารางที่ 2 แสดงความครอบคลุมการได้รับวัคซีน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MMR 2  (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เด็กอายุ 2 ปี 6 เดือน) จังหวัดสระแก้ว แยกรายอำเภอ ปีงบประมาณ 2559 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81100"/>
            <a:ext cx="7920880" cy="556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55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3"/>
            <a:ext cx="9144000" cy="674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27784" y="188640"/>
            <a:ext cx="5688632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กราฟที่ 2 แสดงความ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ครอบคลุมการได้รับวัคซีน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MMR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2 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จ.สระแก้ว </a:t>
            </a:r>
            <a:endParaRPr lang="th-TH" sz="2000" b="1" dirty="0" smtClean="0"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แยก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รายสถานบริการ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ปีงบประมาณ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2559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542" y="2060848"/>
            <a:ext cx="352839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89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ปัญหาอุปสรรคที่ทำให้ไม่ผ่านเกณฑ์/แนวทางแก้ไข</a:t>
            </a:r>
            <a:endParaRPr lang="en-US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08261" y="908720"/>
            <a:ext cx="8893621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1. เนื่องจากวัคซีน </a:t>
            </a:r>
            <a:r>
              <a:rPr lang="en-US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MMR2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มีระยะเวลาการนัดที่ห่างจากวัคซีนตัวที่ผ่านมาคือ </a:t>
            </a:r>
            <a:r>
              <a:rPr lang="en-US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JE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1ฉีดตอน 1 ปี ส่วน </a:t>
            </a:r>
            <a:r>
              <a:rPr lang="en-US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MMR2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ฉีดตอน 2 ปี 6 เดือน  ทำให้ผู้ปกครองลืมและไม่มาตามนัด</a:t>
            </a:r>
          </a:p>
          <a:p>
            <a:pPr eaLnBrk="1" hangingPunct="1"/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b="1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2. การคีย์ข้อมูลมีระยะเวลาที่จำกัด ตัดยอดเป็นรายเดือน เมื่อเด็กมาฉีดผิดนัดหรือล่าช้า (หลังเดือนที่ครบ 2 ปี 6 เดือน)ทำให้ความครอบคลุมของวัคซีนไม่ขึ้น (โดย </a:t>
            </a:r>
            <a:r>
              <a:rPr lang="en-US" b="1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MMR1 </a:t>
            </a:r>
            <a:r>
              <a:rPr lang="th-TH" b="1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ใช้รหัส 061 หรือ </a:t>
            </a:r>
            <a:r>
              <a:rPr lang="en-US" b="1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M11 </a:t>
            </a:r>
            <a:r>
              <a:rPr lang="th-TH" b="1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b="1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MMR2 </a:t>
            </a:r>
            <a:r>
              <a:rPr lang="th-TH" b="1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ใช้รหัส 073 หรือ </a:t>
            </a:r>
            <a:r>
              <a:rPr lang="en-US" b="1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M12)</a:t>
            </a:r>
            <a:endParaRPr lang="th-TH" b="1" dirty="0" smtClean="0">
              <a:solidFill>
                <a:srgbClr val="003300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/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3. เจ้าหน้าที่รพ.สต.ควรตามเด็กที่มีอายุครบตามเกณฑ์มารับการฉีดวัคซีน สามารถตรวจสอบข้อมูลใน </a:t>
            </a:r>
            <a:r>
              <a:rPr lang="en-US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Health Explorer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หรือให้ </a:t>
            </a:r>
            <a:r>
              <a:rPr lang="th-TH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อส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ม.ช่วยตาม</a:t>
            </a:r>
          </a:p>
          <a:p>
            <a:pPr eaLnBrk="1" hangingPunct="1"/>
            <a:r>
              <a:rPr lang="th-TH" b="1" dirty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   4. สถานบริการทุกแห่ง ควรนัดเด็กฉีดวัคซีนในสัปดาห์ที่ 2 ของเดือน เพราะจะช่วยให้สามารถคีย์ข้อมูลได้ภายในเดือนนั้น หากผิดนัดยังมีเวลาในการติดตามเด็กมารับวัคซีน</a:t>
            </a:r>
          </a:p>
          <a:p>
            <a:pPr eaLnBrk="1" hangingPunct="1"/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5. ในกรณีที่บางอำเภอแต่ละรพ.สต.มีจำนวนเด็กน้อย ให้นัดเด็กมารับบริการที่ใดที่หนึ่งเป็นการบริหารจัดการวัคซีนด้วย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8376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3555</TotalTime>
  <Words>549</Words>
  <Application>Microsoft Office PowerPoint</Application>
  <PresentationFormat>นำเสนอทางหน้าจอ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nascomp</dc:creator>
  <cp:lastModifiedBy>nascomp</cp:lastModifiedBy>
  <cp:revision>184</cp:revision>
  <cp:lastPrinted>2016-06-27T02:28:31Z</cp:lastPrinted>
  <dcterms:created xsi:type="dcterms:W3CDTF">2015-12-17T15:57:08Z</dcterms:created>
  <dcterms:modified xsi:type="dcterms:W3CDTF">2016-10-31T04:06:22Z</dcterms:modified>
</cp:coreProperties>
</file>