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92"/>
  </p:notesMasterIdLst>
  <p:handoutMasterIdLst>
    <p:handoutMasterId r:id="rId293"/>
  </p:handoutMasterIdLst>
  <p:sldIdLst>
    <p:sldId id="4041" r:id="rId2"/>
    <p:sldId id="4047" r:id="rId3"/>
    <p:sldId id="3766" r:id="rId4"/>
    <p:sldId id="3682" r:id="rId5"/>
    <p:sldId id="3762" r:id="rId6"/>
    <p:sldId id="3763" r:id="rId7"/>
    <p:sldId id="3746" r:id="rId8"/>
    <p:sldId id="3688" r:id="rId9"/>
    <p:sldId id="3288" r:id="rId10"/>
    <p:sldId id="3768" r:id="rId11"/>
    <p:sldId id="4042" r:id="rId12"/>
    <p:sldId id="3769" r:id="rId13"/>
    <p:sldId id="4043" r:id="rId14"/>
    <p:sldId id="3770" r:id="rId15"/>
    <p:sldId id="3772" r:id="rId16"/>
    <p:sldId id="4044" r:id="rId17"/>
    <p:sldId id="4045" r:id="rId18"/>
    <p:sldId id="4046" r:id="rId19"/>
    <p:sldId id="4105" r:id="rId20"/>
    <p:sldId id="4048" r:id="rId21"/>
    <p:sldId id="4103" r:id="rId22"/>
    <p:sldId id="4104" r:id="rId23"/>
    <p:sldId id="4106" r:id="rId24"/>
    <p:sldId id="3694" r:id="rId25"/>
    <p:sldId id="3695" r:id="rId26"/>
    <p:sldId id="3696" r:id="rId27"/>
    <p:sldId id="3697" r:id="rId28"/>
    <p:sldId id="4107" r:id="rId29"/>
    <p:sldId id="3698" r:id="rId30"/>
    <p:sldId id="3699" r:id="rId31"/>
    <p:sldId id="3700" r:id="rId32"/>
    <p:sldId id="3701" r:id="rId33"/>
    <p:sldId id="3702" r:id="rId34"/>
    <p:sldId id="3703" r:id="rId35"/>
    <p:sldId id="3704" r:id="rId36"/>
    <p:sldId id="3705" r:id="rId37"/>
    <p:sldId id="3706" r:id="rId38"/>
    <p:sldId id="3707" r:id="rId39"/>
    <p:sldId id="3708" r:id="rId40"/>
    <p:sldId id="3773" r:id="rId41"/>
    <p:sldId id="3711" r:id="rId42"/>
    <p:sldId id="3712" r:id="rId43"/>
    <p:sldId id="3713" r:id="rId44"/>
    <p:sldId id="3714" r:id="rId45"/>
    <p:sldId id="3715" r:id="rId46"/>
    <p:sldId id="3716" r:id="rId47"/>
    <p:sldId id="3717" r:id="rId48"/>
    <p:sldId id="3780" r:id="rId49"/>
    <p:sldId id="3781" r:id="rId50"/>
    <p:sldId id="3782" r:id="rId51"/>
    <p:sldId id="3783" r:id="rId52"/>
    <p:sldId id="3784" r:id="rId53"/>
    <p:sldId id="3785" r:id="rId54"/>
    <p:sldId id="3774" r:id="rId55"/>
    <p:sldId id="3788" r:id="rId56"/>
    <p:sldId id="3789" r:id="rId57"/>
    <p:sldId id="3790" r:id="rId58"/>
    <p:sldId id="4049" r:id="rId59"/>
    <p:sldId id="3791" r:id="rId60"/>
    <p:sldId id="3792" r:id="rId61"/>
    <p:sldId id="3793" r:id="rId62"/>
    <p:sldId id="4052" r:id="rId63"/>
    <p:sldId id="4056" r:id="rId64"/>
    <p:sldId id="4057" r:id="rId65"/>
    <p:sldId id="3796" r:id="rId66"/>
    <p:sldId id="3797" r:id="rId67"/>
    <p:sldId id="3794" r:id="rId68"/>
    <p:sldId id="4054" r:id="rId69"/>
    <p:sldId id="4055" r:id="rId70"/>
    <p:sldId id="3798" r:id="rId71"/>
    <p:sldId id="4058" r:id="rId72"/>
    <p:sldId id="4059" r:id="rId73"/>
    <p:sldId id="4060" r:id="rId74"/>
    <p:sldId id="4050" r:id="rId75"/>
    <p:sldId id="3795" r:id="rId76"/>
    <p:sldId id="4108" r:id="rId77"/>
    <p:sldId id="4061" r:id="rId78"/>
    <p:sldId id="3800" r:id="rId79"/>
    <p:sldId id="3801" r:id="rId80"/>
    <p:sldId id="3802" r:id="rId81"/>
    <p:sldId id="4023" r:id="rId82"/>
    <p:sldId id="4024" r:id="rId83"/>
    <p:sldId id="4062" r:id="rId84"/>
    <p:sldId id="3804" r:id="rId85"/>
    <p:sldId id="3805" r:id="rId86"/>
    <p:sldId id="3806" r:id="rId87"/>
    <p:sldId id="3807" r:id="rId88"/>
    <p:sldId id="3808" r:id="rId89"/>
    <p:sldId id="3810" r:id="rId90"/>
    <p:sldId id="3811" r:id="rId91"/>
    <p:sldId id="3812" r:id="rId92"/>
    <p:sldId id="3815" r:id="rId93"/>
    <p:sldId id="4064" r:id="rId94"/>
    <p:sldId id="3816" r:id="rId95"/>
    <p:sldId id="3817" r:id="rId96"/>
    <p:sldId id="3818" r:id="rId97"/>
    <p:sldId id="4063" r:id="rId98"/>
    <p:sldId id="3819" r:id="rId99"/>
    <p:sldId id="3820" r:id="rId100"/>
    <p:sldId id="4065" r:id="rId101"/>
    <p:sldId id="4066" r:id="rId102"/>
    <p:sldId id="4067" r:id="rId103"/>
    <p:sldId id="4068" r:id="rId104"/>
    <p:sldId id="4069" r:id="rId105"/>
    <p:sldId id="4070" r:id="rId106"/>
    <p:sldId id="4073" r:id="rId107"/>
    <p:sldId id="4074" r:id="rId108"/>
    <p:sldId id="4071" r:id="rId109"/>
    <p:sldId id="4075" r:id="rId110"/>
    <p:sldId id="4072" r:id="rId111"/>
    <p:sldId id="3821" r:id="rId112"/>
    <p:sldId id="3822" r:id="rId113"/>
    <p:sldId id="3828" r:id="rId114"/>
    <p:sldId id="3829" r:id="rId115"/>
    <p:sldId id="3830" r:id="rId116"/>
    <p:sldId id="3831" r:id="rId117"/>
    <p:sldId id="3832" r:id="rId118"/>
    <p:sldId id="3833" r:id="rId119"/>
    <p:sldId id="3835" r:id="rId120"/>
    <p:sldId id="3837" r:id="rId121"/>
    <p:sldId id="3838" r:id="rId122"/>
    <p:sldId id="3839" r:id="rId123"/>
    <p:sldId id="4076" r:id="rId124"/>
    <p:sldId id="4077" r:id="rId125"/>
    <p:sldId id="4078" r:id="rId126"/>
    <p:sldId id="3840" r:id="rId127"/>
    <p:sldId id="4079" r:id="rId128"/>
    <p:sldId id="4080" r:id="rId129"/>
    <p:sldId id="4084" r:id="rId130"/>
    <p:sldId id="4081" r:id="rId131"/>
    <p:sldId id="4083" r:id="rId132"/>
    <p:sldId id="4025" r:id="rId133"/>
    <p:sldId id="4101" r:id="rId134"/>
    <p:sldId id="4102" r:id="rId135"/>
    <p:sldId id="4027" r:id="rId136"/>
    <p:sldId id="4028" r:id="rId137"/>
    <p:sldId id="3842" r:id="rId138"/>
    <p:sldId id="3843" r:id="rId139"/>
    <p:sldId id="3845" r:id="rId140"/>
    <p:sldId id="3846" r:id="rId141"/>
    <p:sldId id="3847" r:id="rId142"/>
    <p:sldId id="3848" r:id="rId143"/>
    <p:sldId id="3849" r:id="rId144"/>
    <p:sldId id="3850" r:id="rId145"/>
    <p:sldId id="3851" r:id="rId146"/>
    <p:sldId id="3852" r:id="rId147"/>
    <p:sldId id="3853" r:id="rId148"/>
    <p:sldId id="3855" r:id="rId149"/>
    <p:sldId id="3856" r:id="rId150"/>
    <p:sldId id="3857" r:id="rId151"/>
    <p:sldId id="3859" r:id="rId152"/>
    <p:sldId id="3860" r:id="rId153"/>
    <p:sldId id="3861" r:id="rId154"/>
    <p:sldId id="3862" r:id="rId155"/>
    <p:sldId id="3863" r:id="rId156"/>
    <p:sldId id="3864" r:id="rId157"/>
    <p:sldId id="3865" r:id="rId158"/>
    <p:sldId id="3866" r:id="rId159"/>
    <p:sldId id="3867" r:id="rId160"/>
    <p:sldId id="3868" r:id="rId161"/>
    <p:sldId id="3869" r:id="rId162"/>
    <p:sldId id="3870" r:id="rId163"/>
    <p:sldId id="3871" r:id="rId164"/>
    <p:sldId id="4030" r:id="rId165"/>
    <p:sldId id="3872" r:id="rId166"/>
    <p:sldId id="4085" r:id="rId167"/>
    <p:sldId id="4086" r:id="rId168"/>
    <p:sldId id="4087" r:id="rId169"/>
    <p:sldId id="3873" r:id="rId170"/>
    <p:sldId id="3874" r:id="rId171"/>
    <p:sldId id="3875" r:id="rId172"/>
    <p:sldId id="3876" r:id="rId173"/>
    <p:sldId id="3877" r:id="rId174"/>
    <p:sldId id="3878" r:id="rId175"/>
    <p:sldId id="3879" r:id="rId176"/>
    <p:sldId id="3881" r:id="rId177"/>
    <p:sldId id="3882" r:id="rId178"/>
    <p:sldId id="3883" r:id="rId179"/>
    <p:sldId id="3884" r:id="rId180"/>
    <p:sldId id="3885" r:id="rId181"/>
    <p:sldId id="3886" r:id="rId182"/>
    <p:sldId id="3887" r:id="rId183"/>
    <p:sldId id="3888" r:id="rId184"/>
    <p:sldId id="3889" r:id="rId185"/>
    <p:sldId id="3890" r:id="rId186"/>
    <p:sldId id="3892" r:id="rId187"/>
    <p:sldId id="3893" r:id="rId188"/>
    <p:sldId id="3894" r:id="rId189"/>
    <p:sldId id="3895" r:id="rId190"/>
    <p:sldId id="3896" r:id="rId191"/>
    <p:sldId id="3897" r:id="rId192"/>
    <p:sldId id="3898" r:id="rId193"/>
    <p:sldId id="3899" r:id="rId194"/>
    <p:sldId id="3900" r:id="rId195"/>
    <p:sldId id="3901" r:id="rId196"/>
    <p:sldId id="3902" r:id="rId197"/>
    <p:sldId id="3903" r:id="rId198"/>
    <p:sldId id="3904" r:id="rId199"/>
    <p:sldId id="4088" r:id="rId200"/>
    <p:sldId id="3906" r:id="rId201"/>
    <p:sldId id="3907" r:id="rId202"/>
    <p:sldId id="3908" r:id="rId203"/>
    <p:sldId id="3911" r:id="rId204"/>
    <p:sldId id="3912" r:id="rId205"/>
    <p:sldId id="3913" r:id="rId206"/>
    <p:sldId id="3915" r:id="rId207"/>
    <p:sldId id="4089" r:id="rId208"/>
    <p:sldId id="4090" r:id="rId209"/>
    <p:sldId id="4091" r:id="rId210"/>
    <p:sldId id="3916" r:id="rId211"/>
    <p:sldId id="4092" r:id="rId212"/>
    <p:sldId id="3917" r:id="rId213"/>
    <p:sldId id="3918" r:id="rId214"/>
    <p:sldId id="3920" r:id="rId215"/>
    <p:sldId id="3922" r:id="rId216"/>
    <p:sldId id="3923" r:id="rId217"/>
    <p:sldId id="4093" r:id="rId218"/>
    <p:sldId id="4097" r:id="rId219"/>
    <p:sldId id="4096" r:id="rId220"/>
    <p:sldId id="4094" r:id="rId221"/>
    <p:sldId id="3925" r:id="rId222"/>
    <p:sldId id="3926" r:id="rId223"/>
    <p:sldId id="3928" r:id="rId224"/>
    <p:sldId id="3929" r:id="rId225"/>
    <p:sldId id="3932" r:id="rId226"/>
    <p:sldId id="3933" r:id="rId227"/>
    <p:sldId id="3934" r:id="rId228"/>
    <p:sldId id="3935" r:id="rId229"/>
    <p:sldId id="3936" r:id="rId230"/>
    <p:sldId id="3938" r:id="rId231"/>
    <p:sldId id="3939" r:id="rId232"/>
    <p:sldId id="3941" r:id="rId233"/>
    <p:sldId id="3942" r:id="rId234"/>
    <p:sldId id="3943" r:id="rId235"/>
    <p:sldId id="3944" r:id="rId236"/>
    <p:sldId id="3945" r:id="rId237"/>
    <p:sldId id="4098" r:id="rId238"/>
    <p:sldId id="3946" r:id="rId239"/>
    <p:sldId id="3947" r:id="rId240"/>
    <p:sldId id="4100" r:id="rId241"/>
    <p:sldId id="3948" r:id="rId242"/>
    <p:sldId id="3949" r:id="rId243"/>
    <p:sldId id="4095" r:id="rId244"/>
    <p:sldId id="3950" r:id="rId245"/>
    <p:sldId id="3951" r:id="rId246"/>
    <p:sldId id="3952" r:id="rId247"/>
    <p:sldId id="3953" r:id="rId248"/>
    <p:sldId id="3954" r:id="rId249"/>
    <p:sldId id="3955" r:id="rId250"/>
    <p:sldId id="4031" r:id="rId251"/>
    <p:sldId id="4032" r:id="rId252"/>
    <p:sldId id="4033" r:id="rId253"/>
    <p:sldId id="3973" r:id="rId254"/>
    <p:sldId id="3974" r:id="rId255"/>
    <p:sldId id="3976" r:id="rId256"/>
    <p:sldId id="3977" r:id="rId257"/>
    <p:sldId id="3978" r:id="rId258"/>
    <p:sldId id="3980" r:id="rId259"/>
    <p:sldId id="3981" r:id="rId260"/>
    <p:sldId id="4036" r:id="rId261"/>
    <p:sldId id="4037" r:id="rId262"/>
    <p:sldId id="4038" r:id="rId263"/>
    <p:sldId id="4039" r:id="rId264"/>
    <p:sldId id="3983" r:id="rId265"/>
    <p:sldId id="4040" r:id="rId266"/>
    <p:sldId id="3985" r:id="rId267"/>
    <p:sldId id="4004" r:id="rId268"/>
    <p:sldId id="3998" r:id="rId269"/>
    <p:sldId id="3999" r:id="rId270"/>
    <p:sldId id="4000" r:id="rId271"/>
    <p:sldId id="4001" r:id="rId272"/>
    <p:sldId id="4002" r:id="rId273"/>
    <p:sldId id="4003" r:id="rId274"/>
    <p:sldId id="4005" r:id="rId275"/>
    <p:sldId id="4006" r:id="rId276"/>
    <p:sldId id="4007" r:id="rId277"/>
    <p:sldId id="4008" r:id="rId278"/>
    <p:sldId id="4009" r:id="rId279"/>
    <p:sldId id="4010" r:id="rId280"/>
    <p:sldId id="4011" r:id="rId281"/>
    <p:sldId id="4034" r:id="rId282"/>
    <p:sldId id="4035" r:id="rId283"/>
    <p:sldId id="4109" r:id="rId284"/>
    <p:sldId id="4110" r:id="rId285"/>
    <p:sldId id="4112" r:id="rId286"/>
    <p:sldId id="4113" r:id="rId287"/>
    <p:sldId id="4115" r:id="rId288"/>
    <p:sldId id="4116" r:id="rId289"/>
    <p:sldId id="4114" r:id="rId290"/>
    <p:sldId id="4022" r:id="rId291"/>
  </p:sldIdLst>
  <p:sldSz cx="9144000" cy="6858000" type="screen4x3"/>
  <p:notesSz cx="7099300" cy="10234613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FF"/>
    <a:srgbClr val="0033CC"/>
    <a:srgbClr val="D60093"/>
    <a:srgbClr val="CCFFCC"/>
    <a:srgbClr val="3AF8CB"/>
    <a:srgbClr val="FF66CC"/>
    <a:srgbClr val="FFFF00"/>
    <a:srgbClr val="66FF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0" autoAdjust="0"/>
    <p:restoredTop sz="96494" autoAdjust="0"/>
  </p:normalViewPr>
  <p:slideViewPr>
    <p:cSldViewPr>
      <p:cViewPr varScale="1">
        <p:scale>
          <a:sx n="64" d="100"/>
          <a:sy n="64" d="100"/>
        </p:scale>
        <p:origin x="13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handoutMaster" Target="handoutMasters/handoutMaster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theme" Target="theme/theme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tableStyles" Target="tableStyle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388EC-782F-4512-AB0B-59301F973317}" type="doc">
      <dgm:prSet loTypeId="urn:microsoft.com/office/officeart/2005/8/layout/vList5" loCatId="list" qsTypeId="urn:microsoft.com/office/officeart/2005/8/quickstyle/3d2#1" qsCatId="3D" csTypeId="urn:microsoft.com/office/officeart/2005/8/colors/colorful1#2" csCatId="colorful" phldr="1"/>
      <dgm:spPr/>
      <dgm:t>
        <a:bodyPr/>
        <a:lstStyle/>
        <a:p>
          <a:endParaRPr lang="th-TH"/>
        </a:p>
      </dgm:t>
    </dgm:pt>
    <dgm:pt modelId="{9F3EC3F5-EFAC-45FC-BA9A-93DAA4EA04F4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>
              <a:latin typeface="Tahoma" pitchFamily="34" charset="0"/>
              <a:ea typeface="Tahoma" pitchFamily="34" charset="0"/>
              <a:cs typeface="Tahoma" pitchFamily="34" charset="0"/>
            </a:rPr>
            <a:t>Principal Diagnosis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FF2ADB5-186F-46AD-9985-47BCDD167D95}" type="parTrans" cxnId="{A19EEC2D-A8F8-4170-B461-A34812A0042B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6C8BF59-C6A8-4140-A931-7A6CF8820A2C}" type="sibTrans" cxnId="{A19EEC2D-A8F8-4170-B461-A34812A0042B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69E4264-6267-46C1-8B07-0A06BD6F7E78}">
      <dgm:prSet phldrT="[Text]" custT="1"/>
      <dgm:spPr/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พบตั้งแต่ </a:t>
          </a:r>
          <a:r>
            <a:rPr lang="en-US" sz="3200" dirty="0">
              <a:latin typeface="Tahoma" pitchFamily="34" charset="0"/>
              <a:ea typeface="Tahoma" pitchFamily="34" charset="0"/>
              <a:cs typeface="Tahoma" pitchFamily="34" charset="0"/>
            </a:rPr>
            <a:t>admit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711B083-C659-48D4-88D4-BF0555C0C5C8}" type="parTrans" cxnId="{3FD88216-FB7B-453F-AF71-B42299499596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C95C13B-E4CB-4BDA-B36A-F6A523574AAA}" type="sibTrans" cxnId="{3FD88216-FB7B-453F-AF71-B42299499596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20BC86D-8FFB-477F-B8E6-4ED0D94F385B}">
      <dgm:prSet phldrT="[Text]" custT="1"/>
      <dgm:spPr/>
      <dgm:t>
        <a:bodyPr/>
        <a:lstStyle/>
        <a:p>
          <a:r>
            <a:rPr lang="en-US" sz="3200" b="1" dirty="0">
              <a:latin typeface="Tahoma" pitchFamily="34" charset="0"/>
              <a:ea typeface="Tahoma" pitchFamily="34" charset="0"/>
              <a:cs typeface="Tahoma" pitchFamily="34" charset="0"/>
            </a:rPr>
            <a:t>Comorbidity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BD15EBB-C5A6-40AB-AE0B-D8D6CD846486}" type="parTrans" cxnId="{DCF50241-FA96-477B-BCF3-71A20F681D5D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ACF68F9-8C8A-4827-AAE5-0993A39BA32B}" type="sibTrans" cxnId="{DCF50241-FA96-477B-BCF3-71A20F681D5D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D0EDAB2-D32B-41E4-B4BA-E6024FF3894E}">
      <dgm:prSet phldrT="[Text]" custT="1"/>
      <dgm:spPr/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ถ้าทราบตำแหน่งของการติดเชื้อให้ใช้ตำแหน่งของการติดเชื้อเป็น </a:t>
          </a:r>
          <a:r>
            <a:rPr lang="en-US" sz="3200" dirty="0" err="1">
              <a:latin typeface="Tahoma" pitchFamily="34" charset="0"/>
              <a:ea typeface="Tahoma" pitchFamily="34" charset="0"/>
              <a:cs typeface="Tahoma" pitchFamily="34" charset="0"/>
            </a:rPr>
            <a:t>PDx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B2C2A82-9C65-4BB4-A40E-5AA2B24A60A5}" type="parTrans" cxnId="{2C33EE6E-8626-46B6-ABAD-49A60999D864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5C73221-9E20-41F7-ADDD-5D3148F6FBD5}" type="sibTrans" cxnId="{2C33EE6E-8626-46B6-ABAD-49A60999D864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D13D9A7-25AF-4EAC-A8DB-0D3BB858795A}">
      <dgm:prSet phldrT="[Text]" custT="1"/>
      <dgm:spPr/>
      <dgm:t>
        <a:bodyPr/>
        <a:lstStyle/>
        <a:p>
          <a:r>
            <a:rPr lang="en-US" sz="3000" b="1" dirty="0">
              <a:latin typeface="Tahoma" pitchFamily="34" charset="0"/>
              <a:ea typeface="Tahoma" pitchFamily="34" charset="0"/>
              <a:cs typeface="Tahoma" pitchFamily="34" charset="0"/>
            </a:rPr>
            <a:t>Complication</a:t>
          </a:r>
          <a:endParaRPr lang="th-TH" sz="30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3A73A87-2C96-4B66-92CE-76B122B3C0A4}" type="parTrans" cxnId="{C192A339-6338-44E7-BC37-D631DD0D4A6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A4A6948-3FBD-4186-B29B-3C5392042E78}" type="sibTrans" cxnId="{C192A339-6338-44E7-BC37-D631DD0D4A6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B0F918-E0D2-400E-8708-49AE4417F244}">
      <dgm:prSet phldrT="[Text]" custT="1"/>
      <dgm:spPr/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พบหลัง </a:t>
          </a:r>
          <a:r>
            <a:rPr lang="en-US" sz="3200" dirty="0">
              <a:latin typeface="Tahoma" pitchFamily="34" charset="0"/>
              <a:ea typeface="Tahoma" pitchFamily="34" charset="0"/>
              <a:cs typeface="Tahoma" pitchFamily="34" charset="0"/>
            </a:rPr>
            <a:t>admit 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E6EACC4-3576-4584-914D-52313C2879C2}" type="parTrans" cxnId="{256CDFC4-CC04-4B85-B881-4FB28D014F7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2CB7CCA-995D-4C5D-952B-B36E16A74AF2}" type="sibTrans" cxnId="{256CDFC4-CC04-4B85-B881-4FB28D014F7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0384B3C-DB08-4AEE-95FE-E3F6A4A63FFE}">
      <dgm:prSet phldrT="[Text]" custT="1"/>
      <dgm:spPr/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ไม่ทราบตำแหน่งของการติดเชื้อ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1629833-A6B9-4B48-9337-D5AC0AF6D846}" type="parTrans" cxnId="{745C09A8-27D0-4B24-9DD4-27FCC2839409}">
      <dgm:prSet/>
      <dgm:spPr/>
      <dgm:t>
        <a:bodyPr/>
        <a:lstStyle/>
        <a:p>
          <a:endParaRPr lang="th-TH" sz="32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B618D28-8D2B-423C-8AB5-A3BB5EE3755D}" type="sibTrans" cxnId="{745C09A8-27D0-4B24-9DD4-27FCC2839409}">
      <dgm:prSet/>
      <dgm:spPr/>
      <dgm:t>
        <a:bodyPr/>
        <a:lstStyle/>
        <a:p>
          <a:endParaRPr lang="th-TH" sz="32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24A80B5-9D06-4C08-9F2D-DFB3B787911B}" type="pres">
      <dgm:prSet presAssocID="{D73388EC-782F-4512-AB0B-59301F973317}" presName="Name0" presStyleCnt="0">
        <dgm:presLayoutVars>
          <dgm:dir val="rev"/>
          <dgm:animLvl val="lvl"/>
          <dgm:resizeHandles val="exact"/>
        </dgm:presLayoutVars>
      </dgm:prSet>
      <dgm:spPr/>
    </dgm:pt>
    <dgm:pt modelId="{3B9CD2BE-A25A-431B-904E-8E676571AA22}" type="pres">
      <dgm:prSet presAssocID="{9F3EC3F5-EFAC-45FC-BA9A-93DAA4EA04F4}" presName="linNode" presStyleCnt="0"/>
      <dgm:spPr/>
    </dgm:pt>
    <dgm:pt modelId="{5D389611-3DC2-45CE-9BDB-ACDFF31F4E59}" type="pres">
      <dgm:prSet presAssocID="{9F3EC3F5-EFAC-45FC-BA9A-93DAA4EA04F4}" presName="parentText" presStyleLbl="node1" presStyleIdx="0" presStyleCnt="3" custScaleY="116832">
        <dgm:presLayoutVars>
          <dgm:chMax val="1"/>
          <dgm:bulletEnabled val="1"/>
        </dgm:presLayoutVars>
      </dgm:prSet>
      <dgm:spPr/>
    </dgm:pt>
    <dgm:pt modelId="{0DA47CF7-DC24-4E8E-80B4-9D0C52C28D16}" type="pres">
      <dgm:prSet presAssocID="{9F3EC3F5-EFAC-45FC-BA9A-93DAA4EA04F4}" presName="descendantText" presStyleLbl="alignAccFollowNode1" presStyleIdx="0" presStyleCnt="3" custScaleY="149973">
        <dgm:presLayoutVars>
          <dgm:bulletEnabled val="1"/>
        </dgm:presLayoutVars>
      </dgm:prSet>
      <dgm:spPr/>
    </dgm:pt>
    <dgm:pt modelId="{AC9523E7-CA76-4AFC-8700-27BE3CD2D633}" type="pres">
      <dgm:prSet presAssocID="{D6C8BF59-C6A8-4140-A931-7A6CF8820A2C}" presName="sp" presStyleCnt="0"/>
      <dgm:spPr/>
    </dgm:pt>
    <dgm:pt modelId="{29908B3C-6D15-4659-B903-CBE750918289}" type="pres">
      <dgm:prSet presAssocID="{120BC86D-8FFB-477F-B8E6-4ED0D94F385B}" presName="linNode" presStyleCnt="0"/>
      <dgm:spPr/>
    </dgm:pt>
    <dgm:pt modelId="{B7DC952D-86B5-4767-8C79-4B6604398BDE}" type="pres">
      <dgm:prSet presAssocID="{120BC86D-8FFB-477F-B8E6-4ED0D94F385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738C00F-446E-4FAC-8A4C-EB5C141F4EB9}" type="pres">
      <dgm:prSet presAssocID="{120BC86D-8FFB-477F-B8E6-4ED0D94F385B}" presName="descendantText" presStyleLbl="alignAccFollowNode1" presStyleIdx="1" presStyleCnt="3" custScaleY="154650">
        <dgm:presLayoutVars>
          <dgm:bulletEnabled val="1"/>
        </dgm:presLayoutVars>
      </dgm:prSet>
      <dgm:spPr/>
    </dgm:pt>
    <dgm:pt modelId="{02D9B0B1-D7E6-4B5E-AE4A-C4263E618E1D}" type="pres">
      <dgm:prSet presAssocID="{9ACF68F9-8C8A-4827-AAE5-0993A39BA32B}" presName="sp" presStyleCnt="0"/>
      <dgm:spPr/>
    </dgm:pt>
    <dgm:pt modelId="{5F63936D-1ECF-427F-9D68-D87C93A0A176}" type="pres">
      <dgm:prSet presAssocID="{CD13D9A7-25AF-4EAC-A8DB-0D3BB858795A}" presName="linNode" presStyleCnt="0"/>
      <dgm:spPr/>
    </dgm:pt>
    <dgm:pt modelId="{ECEABF2D-3232-4CE9-9AFE-55F1B3C13749}" type="pres">
      <dgm:prSet presAssocID="{CD13D9A7-25AF-4EAC-A8DB-0D3BB858795A}" presName="parentText" presStyleLbl="node1" presStyleIdx="2" presStyleCnt="3" custLinFactNeighborX="1371" custLinFactNeighborY="7">
        <dgm:presLayoutVars>
          <dgm:chMax val="1"/>
          <dgm:bulletEnabled val="1"/>
        </dgm:presLayoutVars>
      </dgm:prSet>
      <dgm:spPr/>
    </dgm:pt>
    <dgm:pt modelId="{3BA01D84-BB76-4158-A040-A466362E4BDC}" type="pres">
      <dgm:prSet presAssocID="{CD13D9A7-25AF-4EAC-A8DB-0D3BB858795A}" presName="descendantText" presStyleLbl="alignAccFollowNode1" presStyleIdx="2" presStyleCnt="3" custLinFactNeighborY="-2832">
        <dgm:presLayoutVars>
          <dgm:bulletEnabled val="1"/>
        </dgm:presLayoutVars>
      </dgm:prSet>
      <dgm:spPr/>
    </dgm:pt>
  </dgm:ptLst>
  <dgm:cxnLst>
    <dgm:cxn modelId="{C72FE102-440B-477D-84ED-9CE5884A65B8}" type="presOf" srcId="{8D0EDAB2-D32B-41E4-B4BA-E6024FF3894E}" destId="{2738C00F-446E-4FAC-8A4C-EB5C141F4EB9}" srcOrd="0" destOrd="0" presId="urn:microsoft.com/office/officeart/2005/8/layout/vList5"/>
    <dgm:cxn modelId="{3FD88216-FB7B-453F-AF71-B42299499596}" srcId="{9F3EC3F5-EFAC-45FC-BA9A-93DAA4EA04F4}" destId="{569E4264-6267-46C1-8B07-0A06BD6F7E78}" srcOrd="0" destOrd="0" parTransId="{2711B083-C659-48D4-88D4-BF0555C0C5C8}" sibTransId="{4C95C13B-E4CB-4BDA-B36A-F6A523574AAA}"/>
    <dgm:cxn modelId="{A19EEC2D-A8F8-4170-B461-A34812A0042B}" srcId="{D73388EC-782F-4512-AB0B-59301F973317}" destId="{9F3EC3F5-EFAC-45FC-BA9A-93DAA4EA04F4}" srcOrd="0" destOrd="0" parTransId="{EFF2ADB5-186F-46AD-9985-47BCDD167D95}" sibTransId="{D6C8BF59-C6A8-4140-A931-7A6CF8820A2C}"/>
    <dgm:cxn modelId="{69562430-1FE8-4110-9FE9-6F8BB40BFD56}" type="presOf" srcId="{9F3EC3F5-EFAC-45FC-BA9A-93DAA4EA04F4}" destId="{5D389611-3DC2-45CE-9BDB-ACDFF31F4E59}" srcOrd="0" destOrd="0" presId="urn:microsoft.com/office/officeart/2005/8/layout/vList5"/>
    <dgm:cxn modelId="{C192A339-6338-44E7-BC37-D631DD0D4A65}" srcId="{D73388EC-782F-4512-AB0B-59301F973317}" destId="{CD13D9A7-25AF-4EAC-A8DB-0D3BB858795A}" srcOrd="2" destOrd="0" parTransId="{F3A73A87-2C96-4B66-92CE-76B122B3C0A4}" sibTransId="{CA4A6948-3FBD-4186-B29B-3C5392042E78}"/>
    <dgm:cxn modelId="{DCF50241-FA96-477B-BCF3-71A20F681D5D}" srcId="{D73388EC-782F-4512-AB0B-59301F973317}" destId="{120BC86D-8FFB-477F-B8E6-4ED0D94F385B}" srcOrd="1" destOrd="0" parTransId="{6BD15EBB-C5A6-40AB-AE0B-D8D6CD846486}" sibTransId="{9ACF68F9-8C8A-4827-AAE5-0993A39BA32B}"/>
    <dgm:cxn modelId="{FFCD4267-EFC9-4463-A772-C304B48E3675}" type="presOf" srcId="{569E4264-6267-46C1-8B07-0A06BD6F7E78}" destId="{0DA47CF7-DC24-4E8E-80B4-9D0C52C28D16}" srcOrd="0" destOrd="0" presId="urn:microsoft.com/office/officeart/2005/8/layout/vList5"/>
    <dgm:cxn modelId="{2C33EE6E-8626-46B6-ABAD-49A60999D864}" srcId="{120BC86D-8FFB-477F-B8E6-4ED0D94F385B}" destId="{8D0EDAB2-D32B-41E4-B4BA-E6024FF3894E}" srcOrd="0" destOrd="0" parTransId="{4B2C2A82-9C65-4BB4-A40E-5AA2B24A60A5}" sibTransId="{95C73221-9E20-41F7-ADDD-5D3148F6FBD5}"/>
    <dgm:cxn modelId="{65163091-92D5-4A64-970A-377F9C20D586}" type="presOf" srcId="{E0384B3C-DB08-4AEE-95FE-E3F6A4A63FFE}" destId="{0DA47CF7-DC24-4E8E-80B4-9D0C52C28D16}" srcOrd="0" destOrd="1" presId="urn:microsoft.com/office/officeart/2005/8/layout/vList5"/>
    <dgm:cxn modelId="{ACE46692-87C1-49A2-83D9-8AAEEFC9D6FA}" type="presOf" srcId="{120BC86D-8FFB-477F-B8E6-4ED0D94F385B}" destId="{B7DC952D-86B5-4767-8C79-4B6604398BDE}" srcOrd="0" destOrd="0" presId="urn:microsoft.com/office/officeart/2005/8/layout/vList5"/>
    <dgm:cxn modelId="{BD5BBA92-D318-4289-AE2A-33EAD3596D3D}" type="presOf" srcId="{CD13D9A7-25AF-4EAC-A8DB-0D3BB858795A}" destId="{ECEABF2D-3232-4CE9-9AFE-55F1B3C13749}" srcOrd="0" destOrd="0" presId="urn:microsoft.com/office/officeart/2005/8/layout/vList5"/>
    <dgm:cxn modelId="{A35B359B-49FB-4872-B21B-50926D2398D2}" type="presOf" srcId="{D73388EC-782F-4512-AB0B-59301F973317}" destId="{B24A80B5-9D06-4C08-9F2D-DFB3B787911B}" srcOrd="0" destOrd="0" presId="urn:microsoft.com/office/officeart/2005/8/layout/vList5"/>
    <dgm:cxn modelId="{745C09A8-27D0-4B24-9DD4-27FCC2839409}" srcId="{9F3EC3F5-EFAC-45FC-BA9A-93DAA4EA04F4}" destId="{E0384B3C-DB08-4AEE-95FE-E3F6A4A63FFE}" srcOrd="1" destOrd="0" parTransId="{71629833-A6B9-4B48-9337-D5AC0AF6D846}" sibTransId="{3B618D28-8D2B-423C-8AB5-A3BB5EE3755D}"/>
    <dgm:cxn modelId="{9836C1B9-4032-4210-90E2-24D5D920D3B4}" type="presOf" srcId="{01B0F918-E0D2-400E-8708-49AE4417F244}" destId="{3BA01D84-BB76-4158-A040-A466362E4BDC}" srcOrd="0" destOrd="0" presId="urn:microsoft.com/office/officeart/2005/8/layout/vList5"/>
    <dgm:cxn modelId="{256CDFC4-CC04-4B85-B881-4FB28D014F75}" srcId="{CD13D9A7-25AF-4EAC-A8DB-0D3BB858795A}" destId="{01B0F918-E0D2-400E-8708-49AE4417F244}" srcOrd="0" destOrd="0" parTransId="{3E6EACC4-3576-4584-914D-52313C2879C2}" sibTransId="{B2CB7CCA-995D-4C5D-952B-B36E16A74AF2}"/>
    <dgm:cxn modelId="{1FE16F7B-C615-48BE-9A8D-E537D4FEDD0E}" type="presParOf" srcId="{B24A80B5-9D06-4C08-9F2D-DFB3B787911B}" destId="{3B9CD2BE-A25A-431B-904E-8E676571AA22}" srcOrd="0" destOrd="0" presId="urn:microsoft.com/office/officeart/2005/8/layout/vList5"/>
    <dgm:cxn modelId="{2933E536-30D4-4EBA-94E8-DFB4DAF4188A}" type="presParOf" srcId="{3B9CD2BE-A25A-431B-904E-8E676571AA22}" destId="{5D389611-3DC2-45CE-9BDB-ACDFF31F4E59}" srcOrd="0" destOrd="0" presId="urn:microsoft.com/office/officeart/2005/8/layout/vList5"/>
    <dgm:cxn modelId="{B6D77715-B54C-44F7-A164-7B400B72C7B7}" type="presParOf" srcId="{3B9CD2BE-A25A-431B-904E-8E676571AA22}" destId="{0DA47CF7-DC24-4E8E-80B4-9D0C52C28D16}" srcOrd="1" destOrd="0" presId="urn:microsoft.com/office/officeart/2005/8/layout/vList5"/>
    <dgm:cxn modelId="{A4959E6E-74B9-4A35-8D87-4FDCA0D1960F}" type="presParOf" srcId="{B24A80B5-9D06-4C08-9F2D-DFB3B787911B}" destId="{AC9523E7-CA76-4AFC-8700-27BE3CD2D633}" srcOrd="1" destOrd="0" presId="urn:microsoft.com/office/officeart/2005/8/layout/vList5"/>
    <dgm:cxn modelId="{BED64EC5-8139-4869-9E66-2C3684FB4B50}" type="presParOf" srcId="{B24A80B5-9D06-4C08-9F2D-DFB3B787911B}" destId="{29908B3C-6D15-4659-B903-CBE750918289}" srcOrd="2" destOrd="0" presId="urn:microsoft.com/office/officeart/2005/8/layout/vList5"/>
    <dgm:cxn modelId="{99402BEA-A91E-43E7-AD19-93C96E73AED2}" type="presParOf" srcId="{29908B3C-6D15-4659-B903-CBE750918289}" destId="{B7DC952D-86B5-4767-8C79-4B6604398BDE}" srcOrd="0" destOrd="0" presId="urn:microsoft.com/office/officeart/2005/8/layout/vList5"/>
    <dgm:cxn modelId="{5897C588-B63A-4E37-959C-3C0A1BAD7FEE}" type="presParOf" srcId="{29908B3C-6D15-4659-B903-CBE750918289}" destId="{2738C00F-446E-4FAC-8A4C-EB5C141F4EB9}" srcOrd="1" destOrd="0" presId="urn:microsoft.com/office/officeart/2005/8/layout/vList5"/>
    <dgm:cxn modelId="{6900CF7E-4B7E-4911-AA9A-8420ED247580}" type="presParOf" srcId="{B24A80B5-9D06-4C08-9F2D-DFB3B787911B}" destId="{02D9B0B1-D7E6-4B5E-AE4A-C4263E618E1D}" srcOrd="3" destOrd="0" presId="urn:microsoft.com/office/officeart/2005/8/layout/vList5"/>
    <dgm:cxn modelId="{263794F0-4245-4CA8-9D83-0B36DEEA0C38}" type="presParOf" srcId="{B24A80B5-9D06-4C08-9F2D-DFB3B787911B}" destId="{5F63936D-1ECF-427F-9D68-D87C93A0A176}" srcOrd="4" destOrd="0" presId="urn:microsoft.com/office/officeart/2005/8/layout/vList5"/>
    <dgm:cxn modelId="{80448132-067B-4BF3-AFA8-5ED043CEB22D}" type="presParOf" srcId="{5F63936D-1ECF-427F-9D68-D87C93A0A176}" destId="{ECEABF2D-3232-4CE9-9AFE-55F1B3C13749}" srcOrd="0" destOrd="0" presId="urn:microsoft.com/office/officeart/2005/8/layout/vList5"/>
    <dgm:cxn modelId="{0121C0DC-E219-48D9-AC1F-C3BAA22935E5}" type="presParOf" srcId="{5F63936D-1ECF-427F-9D68-D87C93A0A176}" destId="{3BA01D84-BB76-4158-A040-A466362E4B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3388EC-782F-4512-AB0B-59301F973317}" type="doc">
      <dgm:prSet loTypeId="urn:microsoft.com/office/officeart/2005/8/layout/vList5" loCatId="list" qsTypeId="urn:microsoft.com/office/officeart/2005/8/quickstyle/3d2#2" qsCatId="3D" csTypeId="urn:microsoft.com/office/officeart/2005/8/colors/colorful1#3" csCatId="colorful" phldr="1"/>
      <dgm:spPr/>
      <dgm:t>
        <a:bodyPr/>
        <a:lstStyle/>
        <a:p>
          <a:endParaRPr lang="th-TH"/>
        </a:p>
      </dgm:t>
    </dgm:pt>
    <dgm:pt modelId="{9F3EC3F5-EFAC-45FC-BA9A-93DAA4EA04F4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>
              <a:latin typeface="Tahoma" pitchFamily="34" charset="0"/>
              <a:ea typeface="Tahoma" pitchFamily="34" charset="0"/>
              <a:cs typeface="Tahoma" pitchFamily="34" charset="0"/>
            </a:rPr>
            <a:t>Principal Diagnosis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FF2ADB5-186F-46AD-9985-47BCDD167D95}" type="parTrans" cxnId="{A19EEC2D-A8F8-4170-B461-A34812A0042B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6C8BF59-C6A8-4140-A931-7A6CF8820A2C}" type="sibTrans" cxnId="{A19EEC2D-A8F8-4170-B461-A34812A0042B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69E4264-6267-46C1-8B07-0A06BD6F7E78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พบตั้งแต่ </a:t>
          </a:r>
          <a:r>
            <a:rPr lang="en-US" sz="3200" dirty="0">
              <a:latin typeface="Tahoma" pitchFamily="34" charset="0"/>
              <a:ea typeface="Tahoma" pitchFamily="34" charset="0"/>
              <a:cs typeface="Tahoma" pitchFamily="34" charset="0"/>
            </a:rPr>
            <a:t>admit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711B083-C659-48D4-88D4-BF0555C0C5C8}" type="parTrans" cxnId="{3FD88216-FB7B-453F-AF71-B42299499596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C95C13B-E4CB-4BDA-B36A-F6A523574AAA}" type="sibTrans" cxnId="{3FD88216-FB7B-453F-AF71-B42299499596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20BC86D-8FFB-477F-B8E6-4ED0D94F385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>
              <a:latin typeface="Tahoma" pitchFamily="34" charset="0"/>
              <a:ea typeface="Tahoma" pitchFamily="34" charset="0"/>
              <a:cs typeface="Tahoma" pitchFamily="34" charset="0"/>
            </a:rPr>
            <a:t>Comorbidity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6BD15EBB-C5A6-40AB-AE0B-D8D6CD846486}" type="parTrans" cxnId="{DCF50241-FA96-477B-BCF3-71A20F681D5D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ACF68F9-8C8A-4827-AAE5-0993A39BA32B}" type="sibTrans" cxnId="{DCF50241-FA96-477B-BCF3-71A20F681D5D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D0EDAB2-D32B-41E4-B4BA-E6024FF3894E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ถ้าทราบสาเหตุให้ใช้สาเหตุเป็น </a:t>
          </a:r>
          <a:r>
            <a:rPr lang="en-US" sz="3200" dirty="0" err="1">
              <a:latin typeface="Tahoma" pitchFamily="34" charset="0"/>
              <a:ea typeface="Tahoma" pitchFamily="34" charset="0"/>
              <a:cs typeface="Tahoma" pitchFamily="34" charset="0"/>
            </a:rPr>
            <a:t>PDx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B2C2A82-9C65-4BB4-A40E-5AA2B24A60A5}" type="parTrans" cxnId="{2C33EE6E-8626-46B6-ABAD-49A60999D864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5C73221-9E20-41F7-ADDD-5D3148F6FBD5}" type="sibTrans" cxnId="{2C33EE6E-8626-46B6-ABAD-49A60999D864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D13D9A7-25AF-4EAC-A8DB-0D3BB858795A}">
      <dgm:prSet phldrT="[Text]" custT="1"/>
      <dgm:spPr/>
      <dgm:t>
        <a:bodyPr/>
        <a:lstStyle/>
        <a:p>
          <a:r>
            <a:rPr lang="en-US" sz="3000" b="1" dirty="0">
              <a:latin typeface="Tahoma" pitchFamily="34" charset="0"/>
              <a:ea typeface="Tahoma" pitchFamily="34" charset="0"/>
              <a:cs typeface="Tahoma" pitchFamily="34" charset="0"/>
            </a:rPr>
            <a:t>Complication</a:t>
          </a:r>
          <a:endParaRPr lang="th-TH" sz="30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3A73A87-2C96-4B66-92CE-76B122B3C0A4}" type="parTrans" cxnId="{C192A339-6338-44E7-BC37-D631DD0D4A6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A4A6948-3FBD-4186-B29B-3C5392042E78}" type="sibTrans" cxnId="{C192A339-6338-44E7-BC37-D631DD0D4A6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B0F918-E0D2-400E-8708-49AE4417F244}">
      <dgm:prSet phldrT="[Text]" custT="1"/>
      <dgm:spPr/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พบหลัง </a:t>
          </a:r>
          <a:r>
            <a:rPr lang="en-US" sz="3200" dirty="0">
              <a:latin typeface="Tahoma" pitchFamily="34" charset="0"/>
              <a:ea typeface="Tahoma" pitchFamily="34" charset="0"/>
              <a:cs typeface="Tahoma" pitchFamily="34" charset="0"/>
            </a:rPr>
            <a:t>admit 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E6EACC4-3576-4584-914D-52313C2879C2}" type="parTrans" cxnId="{256CDFC4-CC04-4B85-B881-4FB28D014F7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2CB7CCA-995D-4C5D-952B-B36E16A74AF2}" type="sibTrans" cxnId="{256CDFC4-CC04-4B85-B881-4FB28D014F75}">
      <dgm:prSet/>
      <dgm:spPr/>
      <dgm:t>
        <a:bodyPr/>
        <a:lstStyle/>
        <a:p>
          <a:endParaRPr lang="th-TH" sz="3200" b="1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0384B3C-DB08-4AEE-95FE-E3F6A4A63FFE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th-TH" sz="3200" dirty="0">
              <a:latin typeface="Tahoma" pitchFamily="34" charset="0"/>
              <a:ea typeface="Tahoma" pitchFamily="34" charset="0"/>
              <a:cs typeface="Tahoma" pitchFamily="34" charset="0"/>
            </a:rPr>
            <a:t>ไม่ทราบสาเหตุ</a:t>
          </a:r>
          <a:endParaRPr lang="th-TH" sz="32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1629833-A6B9-4B48-9337-D5AC0AF6D846}" type="parTrans" cxnId="{745C09A8-27D0-4B24-9DD4-27FCC2839409}">
      <dgm:prSet/>
      <dgm:spPr/>
      <dgm:t>
        <a:bodyPr/>
        <a:lstStyle/>
        <a:p>
          <a:endParaRPr lang="th-TH" sz="32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B618D28-8D2B-423C-8AB5-A3BB5EE3755D}" type="sibTrans" cxnId="{745C09A8-27D0-4B24-9DD4-27FCC2839409}">
      <dgm:prSet/>
      <dgm:spPr/>
      <dgm:t>
        <a:bodyPr/>
        <a:lstStyle/>
        <a:p>
          <a:endParaRPr lang="th-TH" sz="32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24A80B5-9D06-4C08-9F2D-DFB3B787911B}" type="pres">
      <dgm:prSet presAssocID="{D73388EC-782F-4512-AB0B-59301F973317}" presName="Name0" presStyleCnt="0">
        <dgm:presLayoutVars>
          <dgm:dir val="rev"/>
          <dgm:animLvl val="lvl"/>
          <dgm:resizeHandles val="exact"/>
        </dgm:presLayoutVars>
      </dgm:prSet>
      <dgm:spPr/>
    </dgm:pt>
    <dgm:pt modelId="{3B9CD2BE-A25A-431B-904E-8E676571AA22}" type="pres">
      <dgm:prSet presAssocID="{9F3EC3F5-EFAC-45FC-BA9A-93DAA4EA04F4}" presName="linNode" presStyleCnt="0"/>
      <dgm:spPr/>
    </dgm:pt>
    <dgm:pt modelId="{5D389611-3DC2-45CE-9BDB-ACDFF31F4E59}" type="pres">
      <dgm:prSet presAssocID="{9F3EC3F5-EFAC-45FC-BA9A-93DAA4EA04F4}" presName="parentText" presStyleLbl="node1" presStyleIdx="0" presStyleCnt="3" custScaleY="116832">
        <dgm:presLayoutVars>
          <dgm:chMax val="1"/>
          <dgm:bulletEnabled val="1"/>
        </dgm:presLayoutVars>
      </dgm:prSet>
      <dgm:spPr/>
    </dgm:pt>
    <dgm:pt modelId="{0DA47CF7-DC24-4E8E-80B4-9D0C52C28D16}" type="pres">
      <dgm:prSet presAssocID="{9F3EC3F5-EFAC-45FC-BA9A-93DAA4EA04F4}" presName="descendantText" presStyleLbl="alignAccFollowNode1" presStyleIdx="0" presStyleCnt="3" custScaleY="149973">
        <dgm:presLayoutVars>
          <dgm:bulletEnabled val="1"/>
        </dgm:presLayoutVars>
      </dgm:prSet>
      <dgm:spPr/>
    </dgm:pt>
    <dgm:pt modelId="{AC9523E7-CA76-4AFC-8700-27BE3CD2D633}" type="pres">
      <dgm:prSet presAssocID="{D6C8BF59-C6A8-4140-A931-7A6CF8820A2C}" presName="sp" presStyleCnt="0"/>
      <dgm:spPr/>
    </dgm:pt>
    <dgm:pt modelId="{29908B3C-6D15-4659-B903-CBE750918289}" type="pres">
      <dgm:prSet presAssocID="{120BC86D-8FFB-477F-B8E6-4ED0D94F385B}" presName="linNode" presStyleCnt="0"/>
      <dgm:spPr/>
    </dgm:pt>
    <dgm:pt modelId="{B7DC952D-86B5-4767-8C79-4B6604398BDE}" type="pres">
      <dgm:prSet presAssocID="{120BC86D-8FFB-477F-B8E6-4ED0D94F385B}" presName="parentText" presStyleLbl="node1" presStyleIdx="1" presStyleCnt="3" custScaleY="115425" custLinFactNeighborY="-5614">
        <dgm:presLayoutVars>
          <dgm:chMax val="1"/>
          <dgm:bulletEnabled val="1"/>
        </dgm:presLayoutVars>
      </dgm:prSet>
      <dgm:spPr/>
    </dgm:pt>
    <dgm:pt modelId="{2738C00F-446E-4FAC-8A4C-EB5C141F4EB9}" type="pres">
      <dgm:prSet presAssocID="{120BC86D-8FFB-477F-B8E6-4ED0D94F385B}" presName="descendantText" presStyleLbl="alignAccFollowNode1" presStyleIdx="1" presStyleCnt="3" custScaleY="154650">
        <dgm:presLayoutVars>
          <dgm:bulletEnabled val="1"/>
        </dgm:presLayoutVars>
      </dgm:prSet>
      <dgm:spPr/>
    </dgm:pt>
    <dgm:pt modelId="{02D9B0B1-D7E6-4B5E-AE4A-C4263E618E1D}" type="pres">
      <dgm:prSet presAssocID="{9ACF68F9-8C8A-4827-AAE5-0993A39BA32B}" presName="sp" presStyleCnt="0"/>
      <dgm:spPr/>
    </dgm:pt>
    <dgm:pt modelId="{5F63936D-1ECF-427F-9D68-D87C93A0A176}" type="pres">
      <dgm:prSet presAssocID="{CD13D9A7-25AF-4EAC-A8DB-0D3BB858795A}" presName="linNode" presStyleCnt="0"/>
      <dgm:spPr/>
    </dgm:pt>
    <dgm:pt modelId="{ECEABF2D-3232-4CE9-9AFE-55F1B3C13749}" type="pres">
      <dgm:prSet presAssocID="{CD13D9A7-25AF-4EAC-A8DB-0D3BB858795A}" presName="parentText" presStyleLbl="node1" presStyleIdx="2" presStyleCnt="3" custLinFactNeighborY="-6668">
        <dgm:presLayoutVars>
          <dgm:chMax val="1"/>
          <dgm:bulletEnabled val="1"/>
        </dgm:presLayoutVars>
      </dgm:prSet>
      <dgm:spPr/>
    </dgm:pt>
    <dgm:pt modelId="{3BA01D84-BB76-4158-A040-A466362E4BDC}" type="pres">
      <dgm:prSet presAssocID="{CD13D9A7-25AF-4EAC-A8DB-0D3BB858795A}" presName="descendantText" presStyleLbl="alignAccFollowNode1" presStyleIdx="2" presStyleCnt="3" custLinFactNeighborY="-2832">
        <dgm:presLayoutVars>
          <dgm:bulletEnabled val="1"/>
        </dgm:presLayoutVars>
      </dgm:prSet>
      <dgm:spPr/>
    </dgm:pt>
  </dgm:ptLst>
  <dgm:cxnLst>
    <dgm:cxn modelId="{3FD88216-FB7B-453F-AF71-B42299499596}" srcId="{9F3EC3F5-EFAC-45FC-BA9A-93DAA4EA04F4}" destId="{569E4264-6267-46C1-8B07-0A06BD6F7E78}" srcOrd="0" destOrd="0" parTransId="{2711B083-C659-48D4-88D4-BF0555C0C5C8}" sibTransId="{4C95C13B-E4CB-4BDA-B36A-F6A523574AAA}"/>
    <dgm:cxn modelId="{961C411E-0179-4399-9B4B-47E114EF5740}" type="presOf" srcId="{120BC86D-8FFB-477F-B8E6-4ED0D94F385B}" destId="{B7DC952D-86B5-4767-8C79-4B6604398BDE}" srcOrd="0" destOrd="0" presId="urn:microsoft.com/office/officeart/2005/8/layout/vList5"/>
    <dgm:cxn modelId="{A19EEC2D-A8F8-4170-B461-A34812A0042B}" srcId="{D73388EC-782F-4512-AB0B-59301F973317}" destId="{9F3EC3F5-EFAC-45FC-BA9A-93DAA4EA04F4}" srcOrd="0" destOrd="0" parTransId="{EFF2ADB5-186F-46AD-9985-47BCDD167D95}" sibTransId="{D6C8BF59-C6A8-4140-A931-7A6CF8820A2C}"/>
    <dgm:cxn modelId="{C192A339-6338-44E7-BC37-D631DD0D4A65}" srcId="{D73388EC-782F-4512-AB0B-59301F973317}" destId="{CD13D9A7-25AF-4EAC-A8DB-0D3BB858795A}" srcOrd="2" destOrd="0" parTransId="{F3A73A87-2C96-4B66-92CE-76B122B3C0A4}" sibTransId="{CA4A6948-3FBD-4186-B29B-3C5392042E78}"/>
    <dgm:cxn modelId="{DCF50241-FA96-477B-BCF3-71A20F681D5D}" srcId="{D73388EC-782F-4512-AB0B-59301F973317}" destId="{120BC86D-8FFB-477F-B8E6-4ED0D94F385B}" srcOrd="1" destOrd="0" parTransId="{6BD15EBB-C5A6-40AB-AE0B-D8D6CD846486}" sibTransId="{9ACF68F9-8C8A-4827-AAE5-0993A39BA32B}"/>
    <dgm:cxn modelId="{8A994A62-0C94-4C04-B61E-F6634BDF71C8}" type="presOf" srcId="{569E4264-6267-46C1-8B07-0A06BD6F7E78}" destId="{0DA47CF7-DC24-4E8E-80B4-9D0C52C28D16}" srcOrd="0" destOrd="0" presId="urn:microsoft.com/office/officeart/2005/8/layout/vList5"/>
    <dgm:cxn modelId="{2C33EE6E-8626-46B6-ABAD-49A60999D864}" srcId="{120BC86D-8FFB-477F-B8E6-4ED0D94F385B}" destId="{8D0EDAB2-D32B-41E4-B4BA-E6024FF3894E}" srcOrd="0" destOrd="0" parTransId="{4B2C2A82-9C65-4BB4-A40E-5AA2B24A60A5}" sibTransId="{95C73221-9E20-41F7-ADDD-5D3148F6FBD5}"/>
    <dgm:cxn modelId="{38A8D989-4393-44A6-919E-66C9B18FD0F4}" type="presOf" srcId="{E0384B3C-DB08-4AEE-95FE-E3F6A4A63FFE}" destId="{0DA47CF7-DC24-4E8E-80B4-9D0C52C28D16}" srcOrd="0" destOrd="1" presId="urn:microsoft.com/office/officeart/2005/8/layout/vList5"/>
    <dgm:cxn modelId="{75E1179A-E4DB-4469-A217-61EBD745CE2F}" type="presOf" srcId="{D73388EC-782F-4512-AB0B-59301F973317}" destId="{B24A80B5-9D06-4C08-9F2D-DFB3B787911B}" srcOrd="0" destOrd="0" presId="urn:microsoft.com/office/officeart/2005/8/layout/vList5"/>
    <dgm:cxn modelId="{EA3C4DA2-F261-4384-92AD-AD01768966DD}" type="presOf" srcId="{8D0EDAB2-D32B-41E4-B4BA-E6024FF3894E}" destId="{2738C00F-446E-4FAC-8A4C-EB5C141F4EB9}" srcOrd="0" destOrd="0" presId="urn:microsoft.com/office/officeart/2005/8/layout/vList5"/>
    <dgm:cxn modelId="{745C09A8-27D0-4B24-9DD4-27FCC2839409}" srcId="{9F3EC3F5-EFAC-45FC-BA9A-93DAA4EA04F4}" destId="{E0384B3C-DB08-4AEE-95FE-E3F6A4A63FFE}" srcOrd="1" destOrd="0" parTransId="{71629833-A6B9-4B48-9337-D5AC0AF6D846}" sibTransId="{3B618D28-8D2B-423C-8AB5-A3BB5EE3755D}"/>
    <dgm:cxn modelId="{256CDFC4-CC04-4B85-B881-4FB28D014F75}" srcId="{CD13D9A7-25AF-4EAC-A8DB-0D3BB858795A}" destId="{01B0F918-E0D2-400E-8708-49AE4417F244}" srcOrd="0" destOrd="0" parTransId="{3E6EACC4-3576-4584-914D-52313C2879C2}" sibTransId="{B2CB7CCA-995D-4C5D-952B-B36E16A74AF2}"/>
    <dgm:cxn modelId="{CA7115D5-3F6D-45F9-8672-70C8ADF7ECEB}" type="presOf" srcId="{01B0F918-E0D2-400E-8708-49AE4417F244}" destId="{3BA01D84-BB76-4158-A040-A466362E4BDC}" srcOrd="0" destOrd="0" presId="urn:microsoft.com/office/officeart/2005/8/layout/vList5"/>
    <dgm:cxn modelId="{5C5193E6-77FC-43E7-8C11-14327185908A}" type="presOf" srcId="{CD13D9A7-25AF-4EAC-A8DB-0D3BB858795A}" destId="{ECEABF2D-3232-4CE9-9AFE-55F1B3C13749}" srcOrd="0" destOrd="0" presId="urn:microsoft.com/office/officeart/2005/8/layout/vList5"/>
    <dgm:cxn modelId="{6B182BED-3798-4D3F-B747-53C3A6E52282}" type="presOf" srcId="{9F3EC3F5-EFAC-45FC-BA9A-93DAA4EA04F4}" destId="{5D389611-3DC2-45CE-9BDB-ACDFF31F4E59}" srcOrd="0" destOrd="0" presId="urn:microsoft.com/office/officeart/2005/8/layout/vList5"/>
    <dgm:cxn modelId="{517ED242-FBE6-4703-9254-70798770726A}" type="presParOf" srcId="{B24A80B5-9D06-4C08-9F2D-DFB3B787911B}" destId="{3B9CD2BE-A25A-431B-904E-8E676571AA22}" srcOrd="0" destOrd="0" presId="urn:microsoft.com/office/officeart/2005/8/layout/vList5"/>
    <dgm:cxn modelId="{773767E3-9DAA-41D1-B23D-7569B7EA22E5}" type="presParOf" srcId="{3B9CD2BE-A25A-431B-904E-8E676571AA22}" destId="{5D389611-3DC2-45CE-9BDB-ACDFF31F4E59}" srcOrd="0" destOrd="0" presId="urn:microsoft.com/office/officeart/2005/8/layout/vList5"/>
    <dgm:cxn modelId="{9A17D306-8A23-4125-94C3-2E3F99638536}" type="presParOf" srcId="{3B9CD2BE-A25A-431B-904E-8E676571AA22}" destId="{0DA47CF7-DC24-4E8E-80B4-9D0C52C28D16}" srcOrd="1" destOrd="0" presId="urn:microsoft.com/office/officeart/2005/8/layout/vList5"/>
    <dgm:cxn modelId="{C63E813B-3820-45B1-8CD6-1830E9A1B63B}" type="presParOf" srcId="{B24A80B5-9D06-4C08-9F2D-DFB3B787911B}" destId="{AC9523E7-CA76-4AFC-8700-27BE3CD2D633}" srcOrd="1" destOrd="0" presId="urn:microsoft.com/office/officeart/2005/8/layout/vList5"/>
    <dgm:cxn modelId="{96826063-A5F6-41C6-9D71-618921CDBB18}" type="presParOf" srcId="{B24A80B5-9D06-4C08-9F2D-DFB3B787911B}" destId="{29908B3C-6D15-4659-B903-CBE750918289}" srcOrd="2" destOrd="0" presId="urn:microsoft.com/office/officeart/2005/8/layout/vList5"/>
    <dgm:cxn modelId="{512963BE-39C0-4254-962F-E02C5A28F731}" type="presParOf" srcId="{29908B3C-6D15-4659-B903-CBE750918289}" destId="{B7DC952D-86B5-4767-8C79-4B6604398BDE}" srcOrd="0" destOrd="0" presId="urn:microsoft.com/office/officeart/2005/8/layout/vList5"/>
    <dgm:cxn modelId="{57F692E4-5E46-41AC-9C1C-3BE8D365CB45}" type="presParOf" srcId="{29908B3C-6D15-4659-B903-CBE750918289}" destId="{2738C00F-446E-4FAC-8A4C-EB5C141F4EB9}" srcOrd="1" destOrd="0" presId="urn:microsoft.com/office/officeart/2005/8/layout/vList5"/>
    <dgm:cxn modelId="{AE17E48F-7E7F-4289-B477-5796421E8663}" type="presParOf" srcId="{B24A80B5-9D06-4C08-9F2D-DFB3B787911B}" destId="{02D9B0B1-D7E6-4B5E-AE4A-C4263E618E1D}" srcOrd="3" destOrd="0" presId="urn:microsoft.com/office/officeart/2005/8/layout/vList5"/>
    <dgm:cxn modelId="{0B7D12F8-F8B0-405C-8133-7DEADA82D8CA}" type="presParOf" srcId="{B24A80B5-9D06-4C08-9F2D-DFB3B787911B}" destId="{5F63936D-1ECF-427F-9D68-D87C93A0A176}" srcOrd="4" destOrd="0" presId="urn:microsoft.com/office/officeart/2005/8/layout/vList5"/>
    <dgm:cxn modelId="{45D7C1F1-4C1D-4A6A-8389-E96FE73F5026}" type="presParOf" srcId="{5F63936D-1ECF-427F-9D68-D87C93A0A176}" destId="{ECEABF2D-3232-4CE9-9AFE-55F1B3C13749}" srcOrd="0" destOrd="0" presId="urn:microsoft.com/office/officeart/2005/8/layout/vList5"/>
    <dgm:cxn modelId="{BD77D45F-A09C-4D8D-B611-0C3A62B0B18F}" type="presParOf" srcId="{5F63936D-1ECF-427F-9D68-D87C93A0A176}" destId="{3BA01D84-BB76-4158-A040-A466362E4B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47CF7-DC24-4E8E-80B4-9D0C52C28D16}">
      <dsp:nvSpPr>
        <dsp:cNvPr id="0" name=""/>
        <dsp:cNvSpPr/>
      </dsp:nvSpPr>
      <dsp:spPr>
        <a:xfrm rot="16200000">
          <a:off x="1775478" y="-1767421"/>
          <a:ext cx="1671976" cy="520702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พบตั้งแต่ </a:t>
          </a:r>
          <a:r>
            <a:rPr lang="en-US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admit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ไม่ทราบตำแหน่งของการติดเชื้อ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89573" y="81722"/>
        <a:ext cx="5125407" cy="1508738"/>
      </dsp:txXfrm>
    </dsp:sp>
    <dsp:sp modelId="{5D389611-3DC2-45CE-9BDB-ACDFF31F4E59}">
      <dsp:nvSpPr>
        <dsp:cNvPr id="0" name=""/>
        <dsp:cNvSpPr/>
      </dsp:nvSpPr>
      <dsp:spPr>
        <a:xfrm>
          <a:off x="5214979" y="22027"/>
          <a:ext cx="2928952" cy="1628128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Principal Diagnosis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294458" y="101506"/>
        <a:ext cx="2769994" cy="1469170"/>
      </dsp:txXfrm>
    </dsp:sp>
    <dsp:sp modelId="{2738C00F-446E-4FAC-8A4C-EB5C141F4EB9}">
      <dsp:nvSpPr>
        <dsp:cNvPr id="0" name=""/>
        <dsp:cNvSpPr/>
      </dsp:nvSpPr>
      <dsp:spPr>
        <a:xfrm rot="16200000">
          <a:off x="1749407" y="303"/>
          <a:ext cx="1724117" cy="520702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ถ้าทราบตำแหน่งของการติดเชื้อให้ใช้ตำแหน่งของการติดเชื้อเป็น </a:t>
          </a:r>
          <a:r>
            <a:rPr lang="en-US" sz="3200" kern="1200" dirty="0" err="1">
              <a:latin typeface="Tahoma" pitchFamily="34" charset="0"/>
              <a:ea typeface="Tahoma" pitchFamily="34" charset="0"/>
              <a:cs typeface="Tahoma" pitchFamily="34" charset="0"/>
            </a:rPr>
            <a:t>PDx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92117" y="1825921"/>
        <a:ext cx="5122862" cy="1555789"/>
      </dsp:txXfrm>
    </dsp:sp>
    <dsp:sp modelId="{B7DC952D-86B5-4767-8C79-4B6604398BDE}">
      <dsp:nvSpPr>
        <dsp:cNvPr id="0" name=""/>
        <dsp:cNvSpPr/>
      </dsp:nvSpPr>
      <dsp:spPr>
        <a:xfrm>
          <a:off x="5214979" y="1907034"/>
          <a:ext cx="2928952" cy="13935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Comorbidity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283007" y="1975062"/>
        <a:ext cx="2792896" cy="1257508"/>
      </dsp:txXfrm>
    </dsp:sp>
    <dsp:sp modelId="{3BA01D84-BB76-4158-A040-A466362E4BDC}">
      <dsp:nvSpPr>
        <dsp:cNvPr id="0" name=""/>
        <dsp:cNvSpPr/>
      </dsp:nvSpPr>
      <dsp:spPr>
        <a:xfrm rot="16200000">
          <a:off x="2048632" y="1594705"/>
          <a:ext cx="1114851" cy="521211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พบหลัง </a:t>
          </a:r>
          <a:r>
            <a:rPr lang="en-US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admit 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54423" y="3697761"/>
        <a:ext cx="5157693" cy="1006005"/>
      </dsp:txXfrm>
    </dsp:sp>
    <dsp:sp modelId="{ECEABF2D-3232-4CE9-9AFE-55F1B3C13749}">
      <dsp:nvSpPr>
        <dsp:cNvPr id="0" name=""/>
        <dsp:cNvSpPr/>
      </dsp:nvSpPr>
      <dsp:spPr>
        <a:xfrm>
          <a:off x="5212116" y="3535651"/>
          <a:ext cx="2931815" cy="139356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Complication</a:t>
          </a:r>
          <a:endParaRPr lang="th-TH" sz="30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280144" y="3603679"/>
        <a:ext cx="2795759" cy="12575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47CF7-DC24-4E8E-80B4-9D0C52C28D16}">
      <dsp:nvSpPr>
        <dsp:cNvPr id="0" name=""/>
        <dsp:cNvSpPr/>
      </dsp:nvSpPr>
      <dsp:spPr>
        <a:xfrm rot="16200000">
          <a:off x="1848172" y="-1840125"/>
          <a:ext cx="1526586" cy="5207026"/>
        </a:xfrm>
        <a:prstGeom prst="round2SameRect">
          <a:avLst/>
        </a:prstGeom>
        <a:solidFill>
          <a:srgbClr val="CCFFCC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พบตั้งแต่ </a:t>
          </a:r>
          <a:r>
            <a:rPr lang="en-US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admit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ไม่ทราบสาเหตุ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82474" y="74617"/>
        <a:ext cx="5132504" cy="1377542"/>
      </dsp:txXfrm>
    </dsp:sp>
    <dsp:sp modelId="{5D389611-3DC2-45CE-9BDB-ACDFF31F4E59}">
      <dsp:nvSpPr>
        <dsp:cNvPr id="0" name=""/>
        <dsp:cNvSpPr/>
      </dsp:nvSpPr>
      <dsp:spPr>
        <a:xfrm>
          <a:off x="5214979" y="20111"/>
          <a:ext cx="2928952" cy="1486552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Principal Diagnosis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287546" y="92678"/>
        <a:ext cx="2783818" cy="1341418"/>
      </dsp:txXfrm>
    </dsp:sp>
    <dsp:sp modelId="{2738C00F-446E-4FAC-8A4C-EB5C141F4EB9}">
      <dsp:nvSpPr>
        <dsp:cNvPr id="0" name=""/>
        <dsp:cNvSpPr/>
      </dsp:nvSpPr>
      <dsp:spPr>
        <a:xfrm rot="16200000">
          <a:off x="1824369" y="-226115"/>
          <a:ext cx="1574194" cy="5207026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ถ้าทราบสาเหตุให้ใช้สาเหตุเป็น </a:t>
          </a:r>
          <a:r>
            <a:rPr lang="en-US" sz="3200" kern="1200" dirty="0" err="1">
              <a:latin typeface="Tahoma" pitchFamily="34" charset="0"/>
              <a:ea typeface="Tahoma" pitchFamily="34" charset="0"/>
              <a:cs typeface="Tahoma" pitchFamily="34" charset="0"/>
            </a:rPr>
            <a:t>PDx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84799" y="1667147"/>
        <a:ext cx="5130180" cy="1420502"/>
      </dsp:txXfrm>
    </dsp:sp>
    <dsp:sp modelId="{B7DC952D-86B5-4767-8C79-4B6604398BDE}">
      <dsp:nvSpPr>
        <dsp:cNvPr id="0" name=""/>
        <dsp:cNvSpPr/>
      </dsp:nvSpPr>
      <dsp:spPr>
        <a:xfrm>
          <a:off x="5214979" y="1571641"/>
          <a:ext cx="2928952" cy="1468650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Comorbidity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286673" y="1643335"/>
        <a:ext cx="2785564" cy="1325262"/>
      </dsp:txXfrm>
    </dsp:sp>
    <dsp:sp modelId="{3BA01D84-BB76-4158-A040-A466362E4BDC}">
      <dsp:nvSpPr>
        <dsp:cNvPr id="0" name=""/>
        <dsp:cNvSpPr/>
      </dsp:nvSpPr>
      <dsp:spPr>
        <a:xfrm rot="16200000">
          <a:off x="2097104" y="1229421"/>
          <a:ext cx="1017907" cy="521211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พบหลัง </a:t>
          </a:r>
          <a:r>
            <a:rPr lang="en-US" sz="3200" kern="1200" dirty="0">
              <a:latin typeface="Tahoma" pitchFamily="34" charset="0"/>
              <a:ea typeface="Tahoma" pitchFamily="34" charset="0"/>
              <a:cs typeface="Tahoma" pitchFamily="34" charset="0"/>
            </a:rPr>
            <a:t>admit </a:t>
          </a:r>
          <a:endParaRPr lang="th-TH" sz="32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5400000">
        <a:off x="49690" y="3376215"/>
        <a:ext cx="5162426" cy="918527"/>
      </dsp:txXfrm>
    </dsp:sp>
    <dsp:sp modelId="{ECEABF2D-3232-4CE9-9AFE-55F1B3C13749}">
      <dsp:nvSpPr>
        <dsp:cNvPr id="0" name=""/>
        <dsp:cNvSpPr/>
      </dsp:nvSpPr>
      <dsp:spPr>
        <a:xfrm>
          <a:off x="5212116" y="3143271"/>
          <a:ext cx="2931815" cy="127238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Complication</a:t>
          </a:r>
          <a:endParaRPr lang="th-TH" sz="30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5274229" y="3205384"/>
        <a:ext cx="2807589" cy="1148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image" Target="../media/image2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image" Target="../media/image2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60C1BD1-BEFF-4693-9F03-DC95C94C51DC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0C00450-EDAF-497A-8791-AEAC005F72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10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CF99024-DE0D-46C6-9EEC-4B970BC722C1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D800AD9-5BB0-472E-8A42-1600F6E29C3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0516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679A33-5C70-4D88-A324-DDA6F7B759E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800AD9-5BB0-472E-8A42-1600F6E29C31}" type="slidenum">
              <a:rPr lang="th-TH" smtClean="0"/>
              <a:pPr>
                <a:defRPr/>
              </a:pPr>
              <a:t>249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3F50-CB5B-4CD0-9415-CB01835B3444}" type="slidenum">
              <a:rPr lang="th-TH" smtClean="0">
                <a:solidFill>
                  <a:prstClr val="black"/>
                </a:solidFill>
              </a:rPr>
              <a:pPr/>
              <a:t>74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3F50-CB5B-4CD0-9415-CB01835B3444}" type="slidenum">
              <a:rPr lang="th-TH" smtClean="0">
                <a:solidFill>
                  <a:prstClr val="black"/>
                </a:solidFill>
              </a:rPr>
              <a:pPr/>
              <a:t>75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3F50-CB5B-4CD0-9415-CB01835B3444}" type="slidenum">
              <a:rPr lang="th-TH" smtClean="0">
                <a:solidFill>
                  <a:prstClr val="black"/>
                </a:solidFill>
              </a:rPr>
              <a:pPr/>
              <a:t>76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B3F50-CB5B-4CD0-9415-CB01835B3444}" type="slidenum">
              <a:rPr lang="th-TH" smtClean="0">
                <a:solidFill>
                  <a:prstClr val="black"/>
                </a:solidFill>
              </a:rPr>
              <a:pPr/>
              <a:t>77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F0F4-930E-4889-AA60-F617F165C230}" type="slidenum">
              <a:rPr lang="th-TH" smtClean="0"/>
              <a:pPr/>
              <a:t>140</a:t>
            </a:fld>
            <a:endParaRPr 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50791-AAF0-460F-BD7C-4A575B503DCD}" type="slidenum">
              <a:rPr lang="th-TH" smtClean="0">
                <a:solidFill>
                  <a:prstClr val="black"/>
                </a:solidFill>
              </a:rPr>
              <a:pPr/>
              <a:t>170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78E19-E392-48B7-B31A-A5A4C5C5FD14}" type="slidenum">
              <a:rPr lang="en-US"/>
              <a:pPr/>
              <a:t>185</a:t>
            </a:fld>
            <a:endParaRPr lang="th-TH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800AD9-5BB0-472E-8A42-1600F6E29C31}" type="slidenum">
              <a:rPr lang="th-TH" smtClean="0"/>
              <a:pPr>
                <a:defRPr/>
              </a:pPr>
              <a:t>233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A9A06-B307-40D2-B0FD-5E526EAE4F40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6B416-D8ED-4149-8168-09A99949C2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A3BC-DE33-42A4-8C29-CA1B99B3A7EC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B8F57-F8BF-456F-8D37-5A1DE41B561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D5E7A-2ABD-4C8F-95F4-8A360B4CE88E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7C483-5721-42A5-A85F-05474D5F500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75660-B498-4984-97CF-F898112BE32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AC2EE-4270-4AB8-B9B2-F5C228915195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6641-A4AF-4EA5-8440-DC5F67DAB67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60303-FE07-4EDB-A5C1-E7F5413F9A5C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3869F-E4AA-4BB1-90DC-FC3ACF59373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B117A-41AE-4783-ADE5-2F7685CDDC98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310D6-C270-4A9F-8034-ACAB428C02D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5FBF6-E0B0-44A1-8749-3DD8DBE5444B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8269A-1A15-458F-8999-776A185A728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94371-28AA-49B6-B2B0-112984372765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10863-1AC4-44B9-9C86-2561DB7CA3E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1533B-3201-4BDE-99C5-FD5AE49254C8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B3F04-4013-40BB-BB6B-700F87C63D2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87B41-28D1-4429-B4CF-744AE26078BC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D07E6-94D7-455B-B92B-C237944901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D6885-F5BB-48AE-BBE0-C4A35FC85EFF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715D8-C2D8-40FA-BD3C-A4E151551BC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58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fld id="{41CC8662-8CFC-4505-BAAB-87998FECA4B6}" type="datetimeFigureOut">
              <a:rPr lang="th-TH"/>
              <a:pPr>
                <a:defRPr/>
              </a:pPr>
              <a:t>06/08/63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fld id="{96368764-D40F-494A-A16D-82845AEEDDD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Microsoft Sans Serif" pitchFamily="34" charset="0"/>
          <a:ea typeface="+mj-ea"/>
          <a:cs typeface="Microsoft Sans Serif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  <a:cs typeface="Microsoft Sans Serif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113.png"/><Relationship Id="rId4" Type="http://schemas.openxmlformats.org/officeDocument/2006/relationships/image" Target="../media/image112.gif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4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gif"/><Relationship Id="rId3" Type="http://schemas.openxmlformats.org/officeDocument/2006/relationships/image" Target="../media/image147.png"/><Relationship Id="rId7" Type="http://schemas.openxmlformats.org/officeDocument/2006/relationships/image" Target="../media/image151.gi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gif"/><Relationship Id="rId5" Type="http://schemas.openxmlformats.org/officeDocument/2006/relationships/image" Target="../media/image161.gif"/><Relationship Id="rId4" Type="http://schemas.openxmlformats.org/officeDocument/2006/relationships/image" Target="../media/image160.pn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jpeg"/><Relationship Id="rId4" Type="http://schemas.openxmlformats.org/officeDocument/2006/relationships/image" Target="../media/image176.png"/><Relationship Id="rId9" Type="http://schemas.openxmlformats.org/officeDocument/2006/relationships/image" Target="../media/image181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9.pn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1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0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3.png"/><Relationship Id="rId4" Type="http://schemas.openxmlformats.org/officeDocument/2006/relationships/oleObject" Target="../embeddings/oleObject9.bin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gif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gi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wmf"/><Relationship Id="rId2" Type="http://schemas.openxmlformats.org/officeDocument/2006/relationships/image" Target="../media/image2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jpe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wmf"/><Relationship Id="rId2" Type="http://schemas.openxmlformats.org/officeDocument/2006/relationships/image" Target="../media/image242.wmf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1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50.png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8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 hi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008.jpg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428604"/>
            <a:ext cx="3571900" cy="564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-142908" y="6039169"/>
            <a:ext cx="9286908" cy="4616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2400" b="1" dirty="0">
                <a:ln w="11430"/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rmonman" pitchFamily="66" charset="-34"/>
                <a:cs typeface="TH Charmonman" pitchFamily="66" charset="-34"/>
              </a:rPr>
              <a:t>Bureau of Claim and Medical Audit :NHSO</a:t>
            </a:r>
          </a:p>
        </p:txBody>
      </p:sp>
      <p:sp>
        <p:nvSpPr>
          <p:cNvPr id="9" name="Rectangle 8"/>
          <p:cNvSpPr/>
          <p:nvPr/>
        </p:nvSpPr>
        <p:spPr>
          <a:xfrm>
            <a:off x="3714744" y="642918"/>
            <a:ext cx="535785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200" b="1" dirty="0">
              <a:ln w="11430"/>
              <a:solidFill>
                <a:srgbClr val="FF66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/>
            <a:endParaRPr lang="th-TH" sz="3200" b="1" dirty="0">
              <a:ln w="11430"/>
              <a:solidFill>
                <a:srgbClr val="FF66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/>
            <a:r>
              <a:rPr lang="th-TH" sz="3200" b="1" dirty="0">
                <a:ln w="11430"/>
                <a:solidFill>
                  <a:srgbClr val="FF66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</a:p>
          <a:p>
            <a:pPr algn="ctr"/>
            <a:endParaRPr lang="en-US" sz="3200" b="1" dirty="0">
              <a:ln w="11430"/>
              <a:solidFill>
                <a:srgbClr val="FF66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868" y="500042"/>
            <a:ext cx="5429288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3600" b="1" dirty="0">
                <a:ln w="11430"/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การตรวจสอบเวชระเบียนประจำปี</a:t>
            </a:r>
            <a:r>
              <a:rPr lang="en-US" sz="3600" b="1" dirty="0">
                <a:ln w="11430"/>
                <a:solidFill>
                  <a:srgbClr val="0033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2562</a:t>
            </a:r>
          </a:p>
          <a:p>
            <a:pPr algn="ctr"/>
            <a:endParaRPr lang="th-TH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/>
            <a:br>
              <a:rPr lang="th-TH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th-TH" sz="3200" b="1" dirty="0">
                <a:ln w="11430"/>
                <a:solidFill>
                  <a:srgbClr val="FF66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โดย</a:t>
            </a:r>
            <a:endParaRPr lang="en-US" sz="3200" b="1" dirty="0">
              <a:ln w="11430"/>
              <a:solidFill>
                <a:srgbClr val="FF66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/>
            <a:r>
              <a:rPr lang="th-TH" b="1" dirty="0">
                <a:ln w="11430"/>
                <a:solidFill>
                  <a:srgbClr val="FF66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สำนักตรวจสอบการชดเชยและคุณภาพบริการ </a:t>
            </a:r>
            <a:br>
              <a:rPr lang="th-TH" sz="3200" b="1" dirty="0">
                <a:ln w="11430"/>
                <a:solidFill>
                  <a:srgbClr val="FF66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th-TH" sz="3200" b="1" dirty="0">
                <a:ln w="11430"/>
                <a:solidFill>
                  <a:srgbClr val="FF66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สำนักงานหลักประกันสุขภาพแห่งชาติ                                                     </a:t>
            </a:r>
            <a:endParaRPr lang="en-US" sz="3200" b="1" dirty="0">
              <a:ln w="11430"/>
              <a:solidFill>
                <a:srgbClr val="FF66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%5Bwallcoo.com%5D_vector_illustration_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42924" y="1285860"/>
            <a:ext cx="8101042" cy="342902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th-TH" b="1" dirty="0">
                <a:ln w="10541" cmpd="sng">
                  <a:solidFill>
                    <a:srgbClr val="4ACF1B"/>
                  </a:solidFill>
                  <a:prstDash val="solid"/>
                </a:ln>
                <a:solidFill>
                  <a:srgbClr val="4ACF1B"/>
                </a:solidFill>
                <a:latin typeface="TH Niramit AS" pitchFamily="2" charset="-34"/>
                <a:cs typeface="TH Niramit AS" pitchFamily="2" charset="-34"/>
              </a:rPr>
              <a:t>ข้อตกลงในการใช้เอกสาร</a:t>
            </a:r>
            <a:r>
              <a:rPr lang="en-US" b="1" dirty="0">
                <a:ln w="10541" cmpd="sng">
                  <a:solidFill>
                    <a:srgbClr val="4ACF1B"/>
                  </a:solidFill>
                  <a:prstDash val="solid"/>
                </a:ln>
                <a:solidFill>
                  <a:srgbClr val="4ACF1B"/>
                </a:solidFill>
                <a:latin typeface="TH Niramit AS" pitchFamily="2" charset="-34"/>
                <a:cs typeface="TH Niramit AS" pitchFamily="2" charset="-34"/>
              </a:rPr>
              <a:t>                                      </a:t>
            </a:r>
            <a:r>
              <a:rPr lang="th-TH" b="1" dirty="0">
                <a:ln w="10541" cmpd="sng">
                  <a:solidFill>
                    <a:srgbClr val="4ACF1B"/>
                  </a:solidFill>
                  <a:prstDash val="solid"/>
                </a:ln>
                <a:solidFill>
                  <a:srgbClr val="4ACF1B"/>
                </a:solidFill>
                <a:latin typeface="TH Niramit AS" pitchFamily="2" charset="-34"/>
                <a:cs typeface="TH Niramit AS" pitchFamily="2" charset="-34"/>
              </a:rPr>
              <a:t>แนวทางการตรวจสอบหลักฐานในเวชระเบียน  </a:t>
            </a:r>
            <a:r>
              <a:rPr lang="en-US" b="1" dirty="0">
                <a:ln w="10541" cmpd="sng">
                  <a:solidFill>
                    <a:srgbClr val="4ACF1B"/>
                  </a:solidFill>
                  <a:prstDash val="solid"/>
                </a:ln>
                <a:solidFill>
                  <a:srgbClr val="4ACF1B"/>
                </a:solidFill>
                <a:latin typeface="TH Niramit AS" pitchFamily="2" charset="-34"/>
                <a:cs typeface="TH Niramit AS" pitchFamily="2" charset="-34"/>
              </a:rPr>
              <a:t>                                </a:t>
            </a:r>
            <a:r>
              <a:rPr lang="th-TH" b="1" dirty="0">
                <a:ln w="10541" cmpd="sng">
                  <a:solidFill>
                    <a:srgbClr val="4ACF1B"/>
                  </a:solidFill>
                  <a:prstDash val="solid"/>
                </a:ln>
                <a:solidFill>
                  <a:srgbClr val="4ACF1B"/>
                </a:solidFill>
                <a:latin typeface="TH Niramit AS" pitchFamily="2" charset="-34"/>
                <a:cs typeface="TH Niramit AS" pitchFamily="2" charset="-34"/>
              </a:rPr>
              <a:t>ของ</a:t>
            </a:r>
            <a:r>
              <a:rPr lang="th-TH" sz="4000" b="1" dirty="0">
                <a:ln w="10541" cmpd="sng">
                  <a:solidFill>
                    <a:srgbClr val="4ACF1B"/>
                  </a:solidFill>
                  <a:prstDash val="solid"/>
                </a:ln>
                <a:solidFill>
                  <a:srgbClr val="4ACF1B"/>
                </a:solidFill>
                <a:latin typeface="TH Niramit AS" pitchFamily="2" charset="-34"/>
                <a:cs typeface="TH Niramit AS" pitchFamily="2" charset="-34"/>
              </a:rPr>
              <a:t>สำนักงานหลักประกันสุขภาพแห่งชาติ</a:t>
            </a:r>
            <a:br>
              <a:rPr lang="en-US" sz="3600" b="1" dirty="0">
                <a:ln w="10541" cmpd="sng">
                  <a:solidFill>
                    <a:srgbClr val="4ACF1B"/>
                  </a:solidFill>
                  <a:prstDash val="solid"/>
                </a:ln>
                <a:solidFill>
                  <a:srgbClr val="4ACF1B"/>
                </a:solidFill>
                <a:latin typeface="TH Niramit AS" pitchFamily="2" charset="-34"/>
                <a:cs typeface="TH Niramit AS" pitchFamily="2" charset="-34"/>
              </a:rPr>
            </a:br>
            <a:br>
              <a:rPr lang="th-TH" b="1" spc="50" dirty="0">
                <a:ln w="11430">
                  <a:solidFill>
                    <a:srgbClr val="4ACF1B"/>
                  </a:solidFill>
                </a:ln>
                <a:solidFill>
                  <a:srgbClr val="4ACF1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endParaRPr lang="en-US" sz="4000" b="1" spc="50" dirty="0">
              <a:ln w="11430">
                <a:solidFill>
                  <a:srgbClr val="4ACF1B"/>
                </a:solidFill>
              </a:ln>
              <a:solidFill>
                <a:srgbClr val="4ACF1B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46125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D61 : </a:t>
            </a:r>
            <a:r>
              <a:rPr lang="en-US" b="1" dirty="0" err="1"/>
              <a:t>aplastic</a:t>
            </a:r>
            <a:r>
              <a:rPr lang="en-US" b="1" dirty="0"/>
              <a:t> </a:t>
            </a:r>
            <a:r>
              <a:rPr lang="en-US" b="1" dirty="0" err="1"/>
              <a:t>anaemias</a:t>
            </a:r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  <p:pic>
        <p:nvPicPr>
          <p:cNvPr id="713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842968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77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46125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D61 : </a:t>
            </a:r>
            <a:r>
              <a:rPr lang="en-US" b="1" dirty="0" err="1"/>
              <a:t>aplastic</a:t>
            </a:r>
            <a:r>
              <a:rPr lang="en-US" b="1" dirty="0"/>
              <a:t> </a:t>
            </a:r>
            <a:r>
              <a:rPr lang="en-US" b="1" dirty="0" err="1"/>
              <a:t>anaemias</a:t>
            </a:r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77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3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929066"/>
            <a:ext cx="75724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3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8429684" cy="21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46125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D61 : </a:t>
            </a:r>
            <a:r>
              <a:rPr lang="en-US" b="1" dirty="0" err="1"/>
              <a:t>aplastic</a:t>
            </a:r>
            <a:r>
              <a:rPr lang="en-US" b="1" dirty="0"/>
              <a:t> </a:t>
            </a:r>
            <a:r>
              <a:rPr lang="en-US" b="1" dirty="0" err="1"/>
              <a:t>anaemias</a:t>
            </a:r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77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3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8215370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46125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/>
              <a:t>การให้รหัส </a:t>
            </a:r>
            <a:r>
              <a:rPr lang="en-US" b="1" dirty="0"/>
              <a:t>D61 : </a:t>
            </a:r>
            <a:r>
              <a:rPr lang="en-US" b="1" dirty="0" err="1"/>
              <a:t>aplastic</a:t>
            </a:r>
            <a:r>
              <a:rPr lang="en-US" b="1" dirty="0"/>
              <a:t> </a:t>
            </a:r>
            <a:r>
              <a:rPr lang="en-US" b="1" dirty="0" err="1"/>
              <a:t>anaemias</a:t>
            </a:r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77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3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42968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915" name="Subtitle 2"/>
          <p:cNvSpPr>
            <a:spLocks noGrp="1"/>
          </p:cNvSpPr>
          <p:nvPr>
            <p:ph type="subTitle" idx="4294967295"/>
          </p:nvPr>
        </p:nvSpPr>
        <p:spPr>
          <a:xfrm>
            <a:off x="285720" y="1714488"/>
            <a:ext cx="8286808" cy="46434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09600" indent="-609600" eaLnBrk="1" hangingPunct="1">
              <a:buAutoNum type="arabicParenR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จากโรคมะเร็ง  </a:t>
            </a:r>
          </a:p>
          <a:p>
            <a:pPr marL="609600" indent="-609600" eaLnBrk="1" hangingPunct="1">
              <a:buAutoNum type="arabicParenR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จาก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Inflammation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ติดเชื้อ หรือบาดเจ็บ</a:t>
            </a:r>
          </a:p>
          <a:p>
            <a:pPr marL="609600" indent="-609600" eaLnBrk="1" hangingPunct="1"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    เช่น  วัณโรค  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, rheumatoid arthritis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3)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จากโรคไต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เช่น โรคเบาหวาน  ไตวายเรื้อรัง</a:t>
            </a:r>
          </a:p>
          <a:p>
            <a:pPr marL="609600" indent="-609600" eaLnBrk="1" hangingPunct="1"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    ต้องเป็น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CKD  stage 3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ขึ้นไป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             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4)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จาก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Hypometabolism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เช่น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hypothyroidism ,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hypopituitary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,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  adrenal insufficiency ,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โรคตับแข็ง</a:t>
            </a:r>
          </a:p>
          <a:p>
            <a:pPr marL="609600" indent="-609600" eaLnBrk="1" hangingPunct="1">
              <a:buNone/>
            </a:pP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57232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D63* </a:t>
            </a:r>
            <a:r>
              <a:rPr lang="en-US" b="1" dirty="0" err="1"/>
              <a:t>Anaemia</a:t>
            </a:r>
            <a:r>
              <a:rPr lang="en-US" b="1" dirty="0"/>
              <a:t> in chronic diseases classified elsewhere</a:t>
            </a:r>
          </a:p>
          <a:p>
            <a:pPr algn="ctr"/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57232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D63* </a:t>
            </a:r>
            <a:r>
              <a:rPr lang="en-US" b="1" dirty="0" err="1"/>
              <a:t>Anaemia</a:t>
            </a:r>
            <a:r>
              <a:rPr lang="en-US" b="1" dirty="0"/>
              <a:t> in chronic diseases classified elsewhere</a:t>
            </a:r>
          </a:p>
          <a:p>
            <a:pPr algn="ctr"/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  <p:pic>
        <p:nvPicPr>
          <p:cNvPr id="713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821537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79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1"/>
          <p:cNvSpPr>
            <a:spLocks noChangeArrowheads="1"/>
          </p:cNvSpPr>
          <p:nvPr/>
        </p:nvSpPr>
        <p:spPr bwMode="auto">
          <a:xfrm>
            <a:off x="0" y="1000108"/>
            <a:ext cx="9144000" cy="526297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indent="539750">
              <a:tabLst>
                <a:tab pos="228600" algn="l"/>
              </a:tabLst>
            </a:pP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การวินิจฉัย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anemia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ในโรค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เรื้อรัง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Anaemia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in other chronic diseases classified elsewhere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(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D63.8*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)</a:t>
            </a:r>
            <a:endParaRPr lang="en-US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ก. มีโรคเรื้อรังต่อไปนี้ โรคตับ โรคไต  โรคต่อมไร้ท่อ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(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เบาหวานเป็นโรคเมตาบอลิก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)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และโรคติดเชื้อเรื้อรัง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TB, AIDS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indent="539750" eaLnBrk="0" hangingPunct="0">
              <a:tabLst>
                <a:tab pos="228600" algn="l"/>
              </a:tabLst>
            </a:pP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ข.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Anemia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เป็นชนิด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normochromic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หรือ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Hypochromic (MCV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ปกติ) ต้องมีหลักฐาน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MCV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หรือ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Blood smear finding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ประกอบ</a:t>
            </a:r>
            <a:endParaRPr lang="en-US" b="1" dirty="0">
              <a:solidFill>
                <a:schemeClr val="bg1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lvl="0" indent="539750" eaLnBrk="0" hangingPunct="0">
              <a:tabLst>
                <a:tab pos="228600" algn="l"/>
              </a:tabLst>
            </a:pP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ค. ผู้ป่วยซีดเล็กน้อย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Hb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ต่ำกว่าค่าปกติ ประมาณ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1-3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มก.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%)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ยกเว้นภาวะโรคไตวายเรื้อรังบางรายที่ไม่พบสาเหตุอื่น  อาจจะมี 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Hb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ต่ำกว่านี้ได้บ้าง </a:t>
            </a:r>
            <a:endParaRPr lang="en-US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0667"/>
            <a:ext cx="9144000" cy="5847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9750" algn="ctr">
              <a:tabLst>
                <a:tab pos="228600" algn="l"/>
              </a:tabLst>
            </a:pPr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การวินิจฉัยภาวะ </a:t>
            </a:r>
            <a:r>
              <a:rPr lang="en-US" sz="3200" b="1" dirty="0" err="1">
                <a:solidFill>
                  <a:srgbClr val="0033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Anaemia</a:t>
            </a:r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ที่เกิดจากโรคเรื้อรัง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1643050"/>
            <a:ext cx="8643998" cy="35394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539750" eaLnBrk="0" hangingPunct="0">
              <a:tabLst>
                <a:tab pos="228600" algn="l"/>
              </a:tabLst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ง. อาจยืนยันโดย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serum ferritin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ปกติถึงสูง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TIBC (total iron binding capacity)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ปกติหรือต่ำ พบ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Serum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หรือ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bone marrow iron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ปกติ หรือสูง</a:t>
            </a:r>
            <a:endParaRPr lang="en-US" b="1" dirty="0">
              <a:solidFill>
                <a:schemeClr val="bg1"/>
              </a:solidFill>
              <a:latin typeface="TH SarabunPSK" pitchFamily="34" charset="-34"/>
              <a:ea typeface="Calibri" pitchFamily="34" charset="0"/>
              <a:cs typeface="TH SarabunPSK" pitchFamily="34" charset="-34"/>
            </a:endParaRPr>
          </a:p>
          <a:p>
            <a:r>
              <a:rPr lang="th-TH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แนวทางการรักษาภาวะ </a:t>
            </a:r>
            <a:r>
              <a:rPr lang="en-US" b="1" dirty="0" err="1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Anaemia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ที่เกิดจากโรคเรื้อรัง</a:t>
            </a:r>
            <a:endParaRPr lang="en-US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742950" indent="-742950">
              <a:buFont typeface="+mj-lt"/>
              <a:buAutoNum type="arabicPeriod"/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ถ้าซีดและมีอาการให้ 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PRC. WB.</a:t>
            </a:r>
          </a:p>
          <a:p>
            <a:pPr marL="742950" indent="-742950">
              <a:buFont typeface="+mj-lt"/>
              <a:buAutoNum type="arabicPeriod"/>
            </a:pP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ในผู้ป่วยโรคไตให้ 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Erythropoietin</a:t>
            </a:r>
            <a:endParaRPr lang="th-TH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742950" indent="-742950"/>
            <a:r>
              <a:rPr lang="th-TH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</a:t>
            </a:r>
            <a:r>
              <a:rPr lang="th-TH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แต่ไม่มีการรักษา ให้เป็น </a:t>
            </a:r>
            <a:r>
              <a:rPr lang="en-US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Other diagnosis</a:t>
            </a:r>
            <a:endParaRPr lang="en-US" b="1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57232"/>
            <a:ext cx="9144000" cy="52322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9750">
              <a:tabLst>
                <a:tab pos="228600" algn="l"/>
              </a:tabLst>
            </a:pPr>
            <a:r>
              <a:rPr lang="th-TH" b="1" dirty="0">
                <a:solidFill>
                  <a:srgbClr val="0033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การวินิจฉัย </a:t>
            </a:r>
            <a:r>
              <a:rPr lang="en-US" b="1" dirty="0">
                <a:solidFill>
                  <a:srgbClr val="0033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Anaemia  </a:t>
            </a:r>
            <a:r>
              <a:rPr lang="th-TH" b="1" dirty="0">
                <a:solidFill>
                  <a:srgbClr val="0033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ที่เกิดจากโรคเรื้อรัง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915" name="Subtitle 2"/>
          <p:cNvSpPr>
            <a:spLocks noGrp="1"/>
          </p:cNvSpPr>
          <p:nvPr>
            <p:ph type="subTitle" idx="4294967295"/>
          </p:nvPr>
        </p:nvSpPr>
        <p:spPr>
          <a:xfrm>
            <a:off x="285720" y="1714488"/>
            <a:ext cx="8286808" cy="46434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09600" indent="-609600" eaLnBrk="1" hangingPunct="1">
              <a:buAutoNum type="arabicParenR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เป็นโรคมะเร็งที่ได้รับบำบัดมาก่อน และ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Hb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ลดลงหลังให้ยาเคมีบำบัด </a:t>
            </a:r>
          </a:p>
          <a:p>
            <a:pPr marL="609600" indent="-609600" eaLnBrk="1" hangingPunct="1">
              <a:buAutoNum type="arabicParenR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เม็ดเลือดแดงต่ำอย่างเดียว  เม็ดเลือดขาวและเกร็ดเลือดไม่ต่ำ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3)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ระยะเวลาเกิดที่เหมาะสม มักเกิดภายหลังให้ยาเคมีบำบัดหลายครั้ง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เพราะเกิด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myelosuppression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           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4)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มีการรักษาโดยการให้เลือด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85794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400" b="1" dirty="0"/>
              <a:t>[D60.-Acquired pure red cell / D61.-aplasiaOther </a:t>
            </a:r>
            <a:r>
              <a:rPr lang="en-US" sz="2400" b="1" dirty="0" err="1"/>
              <a:t>aplastic</a:t>
            </a:r>
            <a:r>
              <a:rPr lang="en-US" sz="2400" b="1" dirty="0"/>
              <a:t>] </a:t>
            </a:r>
            <a:r>
              <a:rPr lang="en-US" sz="2400" b="1" dirty="0" err="1"/>
              <a:t>anaemias</a:t>
            </a:r>
            <a:endParaRPr lang="en-US" sz="2400" b="1" dirty="0"/>
          </a:p>
          <a:p>
            <a:pPr algn="ctr"/>
            <a:r>
              <a:rPr lang="en-US" sz="2400" b="1" dirty="0"/>
              <a:t> </a:t>
            </a:r>
          </a:p>
          <a:p>
            <a:pPr algn="ctr"/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1"/>
          <p:cNvSpPr>
            <a:spLocks noChangeArrowheads="1"/>
          </p:cNvSpPr>
          <p:nvPr/>
        </p:nvSpPr>
        <p:spPr bwMode="auto">
          <a:xfrm>
            <a:off x="142876" y="2385525"/>
            <a:ext cx="8929718" cy="3046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การวินิจฉัย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anemia in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neoplastic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disease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(D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63.0*)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2286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มะเร็งยังเป็นอยู่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(active)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2286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Anemia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เป็นชนิด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normochromic,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normocytic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ea typeface="Calibri" pitchFamily="34" charset="0"/>
              <a:cs typeface="TH SarabunPSK" pitchFamily="34" charset="-34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2286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ผู้ป่วยซีด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Hb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ต่ำกว่าค่าปกติ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)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  อาจยืนยันโดย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serum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ferritin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ปกติถึงสูง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TIBC (total iron binding capacity)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ปกติ หรือต่ำ พบ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serum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หรือ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bone marrow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iron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ปกติ หรือสูง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ea typeface="Calibri" pitchFamily="34" charset="0"/>
              <a:cs typeface="TH SarabunPSK" pitchFamily="34" charset="-34"/>
            </a:endParaRPr>
          </a:p>
          <a:p>
            <a:pPr indent="269875" eaLnBrk="0" hangingPunct="0">
              <a:buFontTx/>
              <a:buAutoNum type="arabicParenR"/>
              <a:tabLst>
                <a:tab pos="228600" algn="l"/>
              </a:tabLst>
            </a:pP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มีการรักษาภาวะ </a:t>
            </a:r>
            <a:r>
              <a:rPr lang="en-US" sz="2400" b="1" dirty="0" err="1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Anaemia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ในผู้ป่วยโรคมะเร็ง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ถ้าซีดและมีอาการให้เลือด หรือ มีการตรวจรักษาเพิ่มเติม</a:t>
            </a:r>
            <a:endParaRPr lang="en-US" sz="2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57232"/>
            <a:ext cx="9144000" cy="78581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การวินิจฉัย</a:t>
            </a:r>
            <a:r>
              <a:rPr lang="en-US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3200" b="1" dirty="0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ภาวะ </a:t>
            </a:r>
            <a:r>
              <a:rPr lang="en-US" sz="3200" b="1" dirty="0" err="1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Anaemia</a:t>
            </a:r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ที่เกิดจากโรคมะเร็ง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28625"/>
            <a:ext cx="8215313" cy="10001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h-TH" sz="2400" b="1" dirty="0"/>
              <a:t>เอกสารและแนวทางการตรวจสอบเวชระเบียน </a:t>
            </a:r>
            <a:r>
              <a:rPr lang="en-US" sz="2400" b="1" dirty="0"/>
              <a:t>     2562</a:t>
            </a:r>
            <a:endParaRPr lang="th-TH" sz="24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58" y="1643063"/>
            <a:ext cx="8358246" cy="4813300"/>
          </a:xfrm>
          <a:solidFill>
            <a:schemeClr val="bg1">
              <a:alpha val="96000"/>
            </a:schemeClr>
          </a:solidFill>
          <a:ln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แนวทางปฏิบัติในการตรวจสอบหลักฐานการเรียกเก็บค่าใช้จ่ายเพื่อการบริการสาธารณสุขของสำนักงานหลักประกันสุขภาพแห่งชาติของแต่ละปีงบประมาณให้ใช้เป็นเอกสารหลักในการตรวจสอบ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แนวทางการตรวจสอบเอกสารหลักฐานการเรียกเก็บค่าใช้จ่ายเพื่อบริการสาธารณสุข ร่วม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กองทุนปี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2560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ให้ใช้เป็นเอกสารหลักในการตรวจสอบ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Standard coding guideline edition 2017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หนังสือ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ICD 10 version 2016 , ICD 9 cm version 2015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คู่มือการจัดกลุ่มวินิจฉัยโรคและน้ำหนักสัมพัทธ์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version 5     (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ต่อไป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6.2)</a:t>
            </a:r>
            <a:endParaRPr lang="th-TH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915" name="Subtitle 2"/>
          <p:cNvSpPr>
            <a:spLocks noGrp="1"/>
          </p:cNvSpPr>
          <p:nvPr>
            <p:ph type="subTitle" idx="4294967295"/>
          </p:nvPr>
        </p:nvSpPr>
        <p:spPr>
          <a:xfrm>
            <a:off x="285720" y="1714488"/>
            <a:ext cx="8286808" cy="46434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09600" indent="-609600">
              <a:buNone/>
            </a:pPr>
            <a:r>
              <a:rPr lang="en-US" sz="2800" b="1" dirty="0"/>
              <a:t>D60.1 Transient acquired pure red cell </a:t>
            </a:r>
            <a:r>
              <a:rPr lang="en-US" sz="2800" b="1" dirty="0" err="1"/>
              <a:t>aplasia</a:t>
            </a:r>
            <a:endParaRPr lang="en-US" sz="2800" b="1" dirty="0"/>
          </a:p>
          <a:p>
            <a:pPr marL="609600" indent="-609600">
              <a:buNone/>
            </a:pPr>
            <a:r>
              <a:rPr lang="en-US" sz="2800" b="1" dirty="0"/>
              <a:t> </a:t>
            </a:r>
            <a:r>
              <a:rPr lang="th-TH" sz="2800" b="1" dirty="0"/>
              <a:t>            </a:t>
            </a:r>
            <a:r>
              <a:rPr lang="th-TH" sz="2800" b="1" dirty="0">
                <a:latin typeface="Angsana New" pitchFamily="18" charset="-34"/>
              </a:rPr>
              <a:t>กรณีเม็ดเลือดแดงต่ำอย่างเดียว</a:t>
            </a:r>
            <a:r>
              <a:rPr lang="en-US" sz="2800" b="1" dirty="0">
                <a:latin typeface="Angsana New" pitchFamily="18" charset="-34"/>
              </a:rPr>
              <a:t> </a:t>
            </a:r>
            <a:r>
              <a:rPr lang="th-TH" sz="2800" b="1" dirty="0">
                <a:latin typeface="Angsana New" pitchFamily="18" charset="-34"/>
              </a:rPr>
              <a:t>ซึ่งเกิดได้น้อย</a:t>
            </a:r>
            <a:endParaRPr lang="en-US" sz="2800" b="1" dirty="0">
              <a:latin typeface="Angsana New" pitchFamily="18" charset="-34"/>
            </a:endParaRPr>
          </a:p>
          <a:p>
            <a:pPr>
              <a:buNone/>
            </a:pPr>
            <a:r>
              <a:rPr lang="en-US" sz="2800" b="1" dirty="0"/>
              <a:t>D61.1 Drug-induced </a:t>
            </a:r>
            <a:r>
              <a:rPr lang="en-US" sz="2800" b="1" dirty="0" err="1"/>
              <a:t>aplastic</a:t>
            </a:r>
            <a:r>
              <a:rPr lang="en-US" sz="2800" b="1" dirty="0"/>
              <a:t> </a:t>
            </a:r>
            <a:r>
              <a:rPr lang="en-US" sz="2800" b="1" dirty="0" err="1"/>
              <a:t>anaemia</a:t>
            </a:r>
            <a:endParaRPr lang="en-US" sz="2800" b="1" dirty="0"/>
          </a:p>
          <a:p>
            <a:pPr>
              <a:buNone/>
            </a:pPr>
            <a:r>
              <a:rPr lang="th-TH" sz="2800" b="1" dirty="0"/>
              <a:t>            กรณี ต่ำทั้งเม็ดเลือดแดง เม็ดเลือดขาว  และเกล็ดเลือด</a:t>
            </a:r>
            <a:endParaRPr lang="en-US" sz="2800" b="1" dirty="0"/>
          </a:p>
          <a:p>
            <a:pPr>
              <a:buNone/>
            </a:pPr>
            <a:r>
              <a:rPr lang="en-US" sz="2800" dirty="0"/>
              <a:t>     </a:t>
            </a:r>
          </a:p>
          <a:p>
            <a:pPr>
              <a:buNone/>
            </a:pPr>
            <a:r>
              <a:rPr lang="en-US" sz="2800" dirty="0"/>
              <a:t>      Use additional external cause code (Chapter XX),      </a:t>
            </a:r>
          </a:p>
          <a:p>
            <a:pPr>
              <a:buNone/>
            </a:pPr>
            <a:r>
              <a:rPr lang="en-US" sz="2800" dirty="0"/>
              <a:t>                    if desired, to identify drug.</a:t>
            </a:r>
          </a:p>
          <a:p>
            <a:pPr marL="609600" indent="-609600"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 รหัสสาเหตุ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เช่น </a:t>
            </a:r>
            <a:r>
              <a:rPr lang="en-US" sz="2400" b="1" dirty="0"/>
              <a:t>Y43.2 </a:t>
            </a:r>
            <a:r>
              <a:rPr lang="en-US" sz="2400" b="1" dirty="0" err="1"/>
              <a:t>Antineoplastic</a:t>
            </a:r>
            <a:r>
              <a:rPr lang="en-US" sz="2400" b="1" dirty="0"/>
              <a:t> natural products</a:t>
            </a:r>
          </a:p>
          <a:p>
            <a:pPr marL="609600" indent="-609600">
              <a:buNone/>
            </a:pPr>
            <a:r>
              <a:rPr lang="en-US" sz="2400" b="1" dirty="0"/>
              <a:t>                </a:t>
            </a:r>
          </a:p>
          <a:p>
            <a:pPr marL="609600" indent="-609600" eaLnBrk="1" hangingPunct="1">
              <a:buNone/>
            </a:pP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85794"/>
            <a:ext cx="9144000" cy="78581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400" b="1" dirty="0"/>
              <a:t>[D60.-Acquired pure red cell / D61.-aplasiaOther </a:t>
            </a:r>
            <a:r>
              <a:rPr lang="en-US" sz="2400" b="1" dirty="0" err="1"/>
              <a:t>aplastic</a:t>
            </a:r>
            <a:r>
              <a:rPr lang="en-US" sz="2400" b="1" dirty="0"/>
              <a:t>] </a:t>
            </a:r>
            <a:r>
              <a:rPr lang="en-US" sz="2400" b="1" dirty="0" err="1"/>
              <a:t>anaemias</a:t>
            </a:r>
            <a:endParaRPr lang="en-US" sz="2400" b="1" dirty="0"/>
          </a:p>
          <a:p>
            <a:pPr algn="ctr"/>
            <a:r>
              <a:rPr lang="th-TH" sz="2400" b="1" dirty="0"/>
              <a:t>การให้รหัสโรค</a:t>
            </a:r>
            <a:endParaRPr lang="en-US" sz="2400" b="1" dirty="0"/>
          </a:p>
          <a:p>
            <a:pPr algn="ctr"/>
            <a:r>
              <a:rPr lang="en-US" sz="2400" b="1" dirty="0"/>
              <a:t> </a:t>
            </a:r>
          </a:p>
          <a:p>
            <a:pPr algn="ctr"/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WordArt 2"/>
          <p:cNvSpPr>
            <a:spLocks noChangeArrowheads="1" noChangeShapeType="1" noTextEdit="1"/>
          </p:cNvSpPr>
          <p:nvPr/>
        </p:nvSpPr>
        <p:spPr bwMode="auto">
          <a:xfrm>
            <a:off x="0" y="857232"/>
            <a:ext cx="9144000" cy="6429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fromWordArt="1"/>
          <a:lstStyle/>
          <a:p>
            <a:pPr algn="ctr">
              <a:defRPr/>
            </a:pPr>
            <a:r>
              <a:rPr lang="en-US" sz="3200" kern="10" dirty="0" err="1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Coagulopathy</a:t>
            </a:r>
            <a:endParaRPr lang="th-TH" sz="3200" kern="1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58" y="2428868"/>
            <a:ext cx="8501122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9A"/>
                </a:solidFill>
                <a:latin typeface="Microsoft Sans Serif" pitchFamily="34" charset="0"/>
                <a:cs typeface="Microsoft Sans Serif" pitchFamily="34" charset="0"/>
              </a:rPr>
              <a:t>D68.9</a:t>
            </a:r>
            <a:r>
              <a:rPr lang="en-US" sz="3600" dirty="0">
                <a:latin typeface="Microsoft Sans Serif" pitchFamily="34" charset="0"/>
                <a:cs typeface="Microsoft Sans Serif" pitchFamily="34" charset="0"/>
              </a:rPr>
              <a:t>  Coagulation defect, unspecified</a:t>
            </a:r>
            <a:endParaRPr lang="th-TH" sz="36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3071810"/>
            <a:ext cx="8501062" cy="169277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9A"/>
                </a:solidFill>
                <a:latin typeface="Tahoma" pitchFamily="34" charset="0"/>
                <a:cs typeface="Tahoma" pitchFamily="34" charset="0"/>
              </a:rPr>
              <a:t>D68.4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 Acquired coagulation factor deficiency</a:t>
            </a:r>
          </a:p>
          <a:p>
            <a:pPr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Deficiency of coagulation factor due to:</a:t>
            </a:r>
          </a:p>
          <a:p>
            <a:pPr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· liver disease</a:t>
            </a:r>
          </a:p>
          <a:p>
            <a:pPr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· vitamin K deficiency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216" y="4857760"/>
            <a:ext cx="8501064" cy="200054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9A"/>
                </a:solidFill>
                <a:latin typeface="Tahoma" pitchFamily="34" charset="0"/>
                <a:cs typeface="Tahoma" pitchFamily="34" charset="0"/>
              </a:rPr>
              <a:t>D65</a:t>
            </a:r>
            <a:r>
              <a:rPr lang="en-US" sz="3200" b="1" dirty="0">
                <a:latin typeface="Tahoma" pitchFamily="34" charset="0"/>
                <a:cs typeface="Tahoma" pitchFamily="34" charset="0"/>
              </a:rPr>
              <a:t>  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Disseminated intravascular coagulation [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defibrination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syndrome]</a:t>
            </a:r>
          </a:p>
          <a:p>
            <a:pPr>
              <a:defRPr/>
            </a:pPr>
            <a:r>
              <a:rPr lang="en-US" sz="2000" dirty="0" err="1">
                <a:latin typeface="Tahoma" pitchFamily="34" charset="0"/>
                <a:cs typeface="Tahoma" pitchFamily="34" charset="0"/>
              </a:rPr>
              <a:t>Afibrinogenaemia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, acquired</a:t>
            </a:r>
          </a:p>
          <a:p>
            <a:pPr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Consumption </a:t>
            </a:r>
            <a:r>
              <a:rPr lang="en-US" sz="2000" dirty="0" err="1">
                <a:latin typeface="Tahoma" pitchFamily="34" charset="0"/>
                <a:cs typeface="Tahoma" pitchFamily="34" charset="0"/>
              </a:rPr>
              <a:t>coagulopathy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Diffuse or disseminated intravascular coagulation [DIC]</a:t>
            </a:r>
            <a:endParaRPr lang="th-TH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7158" y="1643050"/>
            <a:ext cx="8501122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b="1" dirty="0"/>
              <a:t>D66,D67,D68.-</a:t>
            </a:r>
            <a:r>
              <a:rPr lang="en-US" sz="3200" dirty="0"/>
              <a:t> </a:t>
            </a:r>
            <a:r>
              <a:rPr lang="en-US" sz="3200" b="1" dirty="0"/>
              <a:t>Coagulation factor deficiency</a:t>
            </a:r>
          </a:p>
          <a:p>
            <a:pPr algn="ctr"/>
            <a:endParaRPr lang="en-US" b="1" dirty="0"/>
          </a:p>
          <a:p>
            <a:pPr algn="ctr"/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itle 1"/>
          <p:cNvSpPr>
            <a:spLocks noGrp="1"/>
          </p:cNvSpPr>
          <p:nvPr>
            <p:ph type="title"/>
          </p:nvPr>
        </p:nvSpPr>
        <p:spPr>
          <a:xfrm>
            <a:off x="0" y="714357"/>
            <a:ext cx="9144000" cy="714379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eaLnBrk="1" hangingPunct="1"/>
            <a:r>
              <a:rPr lang="th-TH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ระวังการวินิจฉัย</a:t>
            </a:r>
            <a:endParaRPr lang="en-US" sz="3200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44739" name="Content Placeholder 2"/>
          <p:cNvSpPr>
            <a:spLocks noGrp="1"/>
          </p:cNvSpPr>
          <p:nvPr>
            <p:ph idx="1"/>
          </p:nvPr>
        </p:nvSpPr>
        <p:spPr>
          <a:xfrm>
            <a:off x="214283" y="1500174"/>
            <a:ext cx="8643997" cy="521497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ผู้ป่วยกิน </a:t>
            </a:r>
            <a:r>
              <a:rPr lang="en-US" sz="2600" b="1" dirty="0">
                <a:latin typeface="TH SarabunPSK" pitchFamily="34" charset="-34"/>
                <a:cs typeface="TH SarabunPSK" pitchFamily="34" charset="-34"/>
              </a:rPr>
              <a:t>anticoagulation substance 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ตามคำสั่งแพทย์ ทำให้มี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prolong coagulation </a:t>
            </a:r>
            <a:endParaRPr lang="th-TH" sz="26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None/>
            </a:pPr>
            <a:r>
              <a:rPr lang="th-TH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ถ้ามี </a:t>
            </a:r>
            <a:r>
              <a:rPr lang="en-US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bleeding </a:t>
            </a:r>
            <a:r>
              <a:rPr lang="th-TH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รหัส คือ</a:t>
            </a:r>
            <a:r>
              <a:rPr lang="en-US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eaLnBrk="1" hangingPunct="1">
              <a:buNone/>
            </a:pPr>
            <a:r>
              <a:rPr lang="en-US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-D68.3   hemorrhagic disorder due to circulating anticoagulants </a:t>
            </a:r>
            <a:endParaRPr lang="th-TH" sz="26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lvl="1" eaLnBrk="1" hangingPunct="1"/>
            <a:r>
              <a:rPr lang="en-US" sz="26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T45.5   poisoning by anticoagulants</a:t>
            </a:r>
          </a:p>
          <a:p>
            <a:pPr marL="361950" lvl="1" indent="95250">
              <a:buNone/>
            </a:pPr>
            <a:endParaRPr lang="th-TH" sz="2600" b="1" dirty="0">
              <a:solidFill>
                <a:srgbClr val="FFCC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1950" lvl="1" indent="95250">
              <a:buNone/>
            </a:pPr>
            <a:r>
              <a:rPr lang="th-TH" sz="2600" b="1" dirty="0">
                <a:solidFill>
                  <a:srgbClr val="FFCCFF"/>
                </a:solidFill>
                <a:latin typeface="TH SarabunPSK" pitchFamily="34" charset="-34"/>
                <a:cs typeface="TH SarabunPSK" pitchFamily="34" charset="-34"/>
              </a:rPr>
              <a:t>ถ้าไม่มี </a:t>
            </a:r>
            <a:r>
              <a:rPr lang="en-US" sz="2600" b="1" dirty="0">
                <a:solidFill>
                  <a:srgbClr val="FFCCFF"/>
                </a:solidFill>
                <a:latin typeface="TH SarabunPSK" pitchFamily="34" charset="-34"/>
                <a:cs typeface="TH SarabunPSK" pitchFamily="34" charset="-34"/>
              </a:rPr>
              <a:t>bleeding </a:t>
            </a:r>
            <a:r>
              <a:rPr lang="th-TH" sz="2600" b="1" dirty="0">
                <a:solidFill>
                  <a:srgbClr val="FFCCFF"/>
                </a:solidFill>
                <a:latin typeface="TH SarabunPSK" pitchFamily="34" charset="-34"/>
                <a:cs typeface="TH SarabunPSK" pitchFamily="34" charset="-34"/>
              </a:rPr>
              <a:t>รหัส คือ </a:t>
            </a:r>
            <a:endParaRPr lang="en-US" sz="2600" b="1" dirty="0">
              <a:solidFill>
                <a:srgbClr val="FFCC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361950" lvl="1" indent="95250">
              <a:buNone/>
            </a:pPr>
            <a:r>
              <a:rPr lang="en-US" sz="2600" b="1" dirty="0">
                <a:solidFill>
                  <a:srgbClr val="FFCCFF"/>
                </a:solidFill>
                <a:latin typeface="TH SarabunPSK" pitchFamily="34" charset="-34"/>
                <a:cs typeface="TH SarabunPSK" pitchFamily="34" charset="-34"/>
              </a:rPr>
              <a:t>Z92.1   long-term use of anticoagulants without </a:t>
            </a:r>
            <a:r>
              <a:rPr lang="en-US" sz="2600" b="1" dirty="0" err="1">
                <a:solidFill>
                  <a:srgbClr val="FFCCFF"/>
                </a:solidFill>
                <a:latin typeface="TH SarabunPSK" pitchFamily="34" charset="-34"/>
                <a:cs typeface="TH SarabunPSK" pitchFamily="34" charset="-34"/>
              </a:rPr>
              <a:t>haemorrhage</a:t>
            </a:r>
            <a:r>
              <a:rPr lang="en-US" sz="2600" b="1" dirty="0">
                <a:solidFill>
                  <a:srgbClr val="FFCC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600" b="1" dirty="0">
              <a:solidFill>
                <a:srgbClr val="FFCCFF"/>
              </a:solidFill>
              <a:latin typeface="TH SarabunPSK" pitchFamily="34" charset="-34"/>
              <a:cs typeface="TH SarabunPSK" pitchFamily="34" charset="-34"/>
            </a:endParaRPr>
          </a:p>
          <a:p>
            <a:pPr lvl="1" eaLnBrk="1" hangingPunct="1"/>
            <a:endParaRPr lang="en-US" sz="4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3" name="Text Box 3"/>
          <p:cNvSpPr txBox="1">
            <a:spLocks noChangeArrowheads="1"/>
          </p:cNvSpPr>
          <p:nvPr/>
        </p:nvSpPr>
        <p:spPr bwMode="auto">
          <a:xfrm>
            <a:off x="1142976" y="747699"/>
            <a:ext cx="5791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Diabetic mellitus</a:t>
            </a:r>
          </a:p>
        </p:txBody>
      </p:sp>
      <p:sp>
        <p:nvSpPr>
          <p:cNvPr id="72710" name="Text Box 4"/>
          <p:cNvSpPr txBox="1">
            <a:spLocks noChangeArrowheads="1"/>
          </p:cNvSpPr>
          <p:nvPr/>
        </p:nvSpPr>
        <p:spPr bwMode="auto">
          <a:xfrm>
            <a:off x="4500562" y="1571612"/>
            <a:ext cx="4357686" cy="4497229"/>
          </a:xfrm>
          <a:prstGeom prst="roundRect">
            <a:avLst>
              <a:gd name="adj" fmla="val 575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Complication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.0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with coma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.1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with ketoacidosis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with renal comp.	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.3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with ophthalmic comp.   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with neurological comp.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.5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with peripheral circulatory comp.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.6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with other specified comp.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.7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with multiple comp.	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.8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with unspecified comp.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Tahoma" pitchFamily="34" charset="0"/>
                <a:cs typeface="Tahoma" pitchFamily="34" charset="0"/>
              </a:rPr>
              <a:t>.9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without complications</a:t>
            </a:r>
          </a:p>
        </p:txBody>
      </p:sp>
      <p:sp>
        <p:nvSpPr>
          <p:cNvPr id="72711" name="Text Box 5"/>
          <p:cNvSpPr txBox="1">
            <a:spLocks noChangeArrowheads="1"/>
          </p:cNvSpPr>
          <p:nvPr/>
        </p:nvSpPr>
        <p:spPr bwMode="auto">
          <a:xfrm>
            <a:off x="357159" y="1600200"/>
            <a:ext cx="3929090" cy="3420606"/>
          </a:xfrm>
          <a:prstGeom prst="roundRect">
            <a:avLst>
              <a:gd name="adj" fmla="val 671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ahoma" pitchFamily="34" charset="0"/>
                <a:cs typeface="Tahoma" pitchFamily="34" charset="0"/>
              </a:rPr>
              <a:t>           </a:t>
            </a:r>
            <a:r>
              <a:rPr lang="en-US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Type of DM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E10.- DM type 1 (IDDM)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E11.- DM type 2 (NIDDM)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E12.- Malnutrition-related DM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E13.- Other specified DM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E14.- Unspecified DM</a:t>
            </a:r>
            <a:r>
              <a:rPr lang="en-US" sz="2000" b="1" dirty="0"/>
              <a:t> </a:t>
            </a:r>
          </a:p>
          <a:p>
            <a:pPr>
              <a:spcBef>
                <a:spcPts val="1200"/>
              </a:spcBef>
            </a:pPr>
            <a:endParaRPr lang="th-TH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2712" name="Picture 6" descr="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72074"/>
            <a:ext cx="2895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0007" name="AutoShape 7"/>
          <p:cNvSpPr>
            <a:spLocks noChangeArrowheads="1"/>
          </p:cNvSpPr>
          <p:nvPr/>
        </p:nvSpPr>
        <p:spPr bwMode="auto">
          <a:xfrm>
            <a:off x="6858000" y="304800"/>
            <a:ext cx="2057400" cy="1295400"/>
          </a:xfrm>
          <a:prstGeom prst="wedgeRectCallout">
            <a:avLst>
              <a:gd name="adj1" fmla="val -87731"/>
              <a:gd name="adj2" fmla="val 104412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 Hypoglycemia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 Hyperglycemia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 Hyperosmolar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 Ketoacidosis</a:t>
            </a:r>
            <a:endParaRPr lang="th-TH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40008" name="AutoShape 8"/>
          <p:cNvSpPr>
            <a:spLocks noChangeArrowheads="1"/>
          </p:cNvSpPr>
          <p:nvPr/>
        </p:nvSpPr>
        <p:spPr bwMode="auto">
          <a:xfrm>
            <a:off x="6858000" y="2057400"/>
            <a:ext cx="1890464" cy="457200"/>
          </a:xfrm>
          <a:prstGeom prst="wedgeRectCallout">
            <a:avLst>
              <a:gd name="adj1" fmla="val -53551"/>
              <a:gd name="adj2" fmla="val 106944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>
                <a:latin typeface="Tahoma" pitchFamily="34" charset="0"/>
                <a:cs typeface="Tahoma" pitchFamily="34" charset="0"/>
              </a:rPr>
              <a:t> Without coma</a:t>
            </a:r>
            <a:endParaRPr lang="th-TH" sz="2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0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0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nimBg="1"/>
      <p:bldP spid="72711" grpId="0" animBg="1"/>
      <p:bldP spid="640007" grpId="0" animBg="1"/>
      <p:bldP spid="64000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7" name="Text Box 3"/>
          <p:cNvSpPr txBox="1">
            <a:spLocks noChangeArrowheads="1"/>
          </p:cNvSpPr>
          <p:nvPr/>
        </p:nvSpPr>
        <p:spPr bwMode="auto">
          <a:xfrm>
            <a:off x="0" y="597739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/>
                <a:solidFill>
                  <a:schemeClr val="accent3"/>
                </a:solidFill>
                <a:latin typeface="Tahoma" pitchFamily="34" charset="0"/>
                <a:cs typeface="Tahoma" pitchFamily="34" charset="0"/>
              </a:rPr>
              <a:t>Diabetic complication</a:t>
            </a:r>
          </a:p>
        </p:txBody>
      </p:sp>
      <p:sp>
        <p:nvSpPr>
          <p:cNvPr id="641028" name="Text Box 4"/>
          <p:cNvSpPr txBox="1">
            <a:spLocks noChangeArrowheads="1"/>
          </p:cNvSpPr>
          <p:nvPr/>
        </p:nvSpPr>
        <p:spPr bwMode="auto">
          <a:xfrm>
            <a:off x="0" y="1428736"/>
            <a:ext cx="9143999" cy="32189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108000" bIns="108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.2 With renal complication</a:t>
            </a:r>
          </a:p>
          <a:p>
            <a:pPr marL="533400" lvl="1" indent="-35083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th-TH" dirty="0">
                <a:latin typeface="Tahoma" pitchFamily="34" charset="0"/>
                <a:cs typeface="Tahoma" pitchFamily="34" charset="0"/>
              </a:rPr>
              <a:t>วินิจฉัยได้เมื่อผู้ป่วยตรวจปัสสาวะพบ </a:t>
            </a:r>
            <a:r>
              <a:rPr lang="en-US" dirty="0">
                <a:latin typeface="Tahoma" pitchFamily="34" charset="0"/>
                <a:cs typeface="Tahoma" pitchFamily="34" charset="0"/>
              </a:rPr>
              <a:t>proteinuria 2+ </a:t>
            </a:r>
            <a:r>
              <a:rPr lang="th-TH" dirty="0">
                <a:latin typeface="Tahoma" pitchFamily="34" charset="0"/>
                <a:cs typeface="Tahoma" pitchFamily="34" charset="0"/>
              </a:rPr>
              <a:t>ขึ้นไป โดยไม่มีสิ่งที่ทำให้สงสัยว่าเป็นโรคไตอย่างอื่น </a:t>
            </a:r>
          </a:p>
          <a:p>
            <a:pPr marL="533400" lvl="1" indent="-35083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th-TH" dirty="0">
                <a:latin typeface="Tahoma" pitchFamily="34" charset="0"/>
                <a:cs typeface="Tahoma" pitchFamily="34" charset="0"/>
              </a:rPr>
              <a:t>หรือตรวจระดับ </a:t>
            </a:r>
            <a:r>
              <a:rPr lang="en-US" dirty="0">
                <a:latin typeface="Tahoma" pitchFamily="34" charset="0"/>
                <a:cs typeface="Tahoma" pitchFamily="34" charset="0"/>
              </a:rPr>
              <a:t>microalbuminuria </a:t>
            </a:r>
            <a:r>
              <a:rPr lang="th-TH" dirty="0">
                <a:latin typeface="Tahoma" pitchFamily="34" charset="0"/>
                <a:cs typeface="Tahoma" pitchFamily="34" charset="0"/>
              </a:rPr>
              <a:t>พบผิดปกติ </a:t>
            </a:r>
            <a:r>
              <a:rPr lang="en-US" dirty="0">
                <a:latin typeface="Tahoma" pitchFamily="34" charset="0"/>
                <a:cs typeface="Tahoma" pitchFamily="34" charset="0"/>
              </a:rPr>
              <a:t>2 </a:t>
            </a:r>
            <a:r>
              <a:rPr lang="th-TH" dirty="0">
                <a:latin typeface="Tahoma" pitchFamily="34" charset="0"/>
                <a:cs typeface="Tahoma" pitchFamily="34" charset="0"/>
              </a:rPr>
              <a:t>ครั้งขึ้นไป โดยไม่มีภาวะติดเชื้อในทางเดินปัสสาวะ</a:t>
            </a:r>
          </a:p>
          <a:p>
            <a:pPr marL="533400" lvl="1" indent="-350838" algn="ctr">
              <a:defRPr/>
            </a:pPr>
            <a:r>
              <a:rPr lang="en-US" i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DM with renal failure </a:t>
            </a:r>
            <a:r>
              <a:rPr lang="th-TH" sz="4000" b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</a:t>
            </a:r>
            <a:r>
              <a:rPr lang="th-TH" b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i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DM with renal complication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4643446"/>
            <a:ext cx="9144000" cy="2217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bIns="108000">
            <a:spAutoFit/>
          </a:bodyPr>
          <a:lstStyle/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.3 With ophthalmic complication</a:t>
            </a:r>
          </a:p>
          <a:p>
            <a:pPr marL="441325" lvl="1" indent="-34925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Diabetic cataract </a:t>
            </a:r>
            <a:r>
              <a:rPr lang="th-TH" dirty="0">
                <a:latin typeface="Tahoma" pitchFamily="34" charset="0"/>
                <a:cs typeface="Tahoma" pitchFamily="34" charset="0"/>
              </a:rPr>
              <a:t>ต้องมีบันทึกลักษณะความขุ่นของเลนส์</a:t>
            </a:r>
          </a:p>
          <a:p>
            <a:pPr marL="441325" lvl="1" indent="-34925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Diabetic retinopathy </a:t>
            </a:r>
            <a:r>
              <a:rPr lang="th-TH" dirty="0">
                <a:latin typeface="Tahoma" pitchFamily="34" charset="0"/>
                <a:cs typeface="Tahoma" pitchFamily="34" charset="0"/>
              </a:rPr>
              <a:t>ต้องมีบันทึกการตรวจจอประสาทตา</a:t>
            </a:r>
          </a:p>
          <a:p>
            <a:pPr marL="441325" lvl="1" indent="-349250" algn="ctr">
              <a:defRPr/>
            </a:pPr>
            <a:r>
              <a:rPr lang="en-US" i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DM with cataract </a:t>
            </a:r>
            <a:r>
              <a:rPr lang="th-TH" i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4000" b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</a:t>
            </a:r>
            <a:r>
              <a:rPr lang="th-TH" sz="4000" b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i="1" u="sng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DM with ophthalmic complication</a:t>
            </a:r>
            <a:endParaRPr lang="th-TH" i="1" u="sng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bladder_image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7" t="2964" r="62953" b="50000"/>
          <a:stretch>
            <a:fillRect/>
          </a:stretch>
        </p:blipFill>
        <p:spPr>
          <a:xfrm flipH="1">
            <a:off x="8143900" y="1009623"/>
            <a:ext cx="714380" cy="1133493"/>
          </a:xfrm>
          <a:prstGeom prst="rect">
            <a:avLst/>
          </a:prstGeom>
        </p:spPr>
      </p:pic>
      <p:pic>
        <p:nvPicPr>
          <p:cNvPr id="8" name="Picture 7" descr="eye-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4725144"/>
            <a:ext cx="952500" cy="476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4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64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7" name="Text Box 3"/>
          <p:cNvSpPr txBox="1">
            <a:spLocks noChangeArrowheads="1"/>
          </p:cNvSpPr>
          <p:nvPr/>
        </p:nvSpPr>
        <p:spPr bwMode="auto">
          <a:xfrm>
            <a:off x="0" y="928670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Diabetic  With ophthalmic complication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714488"/>
            <a:ext cx="9144000" cy="2955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bIns="108000">
            <a:spAutoFit/>
          </a:bodyPr>
          <a:lstStyle/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 With ophthalmic complication</a:t>
            </a:r>
          </a:p>
          <a:p>
            <a:pPr marL="441325" lvl="1" indent="-34925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Diabetic retinopathy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ต้องมีบันทึกการตรวจจอประสาทที่ระบุว่ามี 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retinopathy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 และกรณีที่มาทำผ่าตัด 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cataract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ใน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visit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นั้นต้องมีการดูแล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/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รักษา  อย่างน้อยต้องมีการตรวจ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blood sugar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เพื่อเฝ้าระวังภาวะแทรกซ้อนจากเบาหวานซึ่งจะทำให้ภาวะ 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ophthalmic complication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มีอาการมากขึ้น</a:t>
            </a:r>
          </a:p>
          <a:p>
            <a:pPr marL="441325" lvl="1" indent="-34925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Diabetic cataract </a:t>
            </a:r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ต้องมีบันทึกลักษณะความขุ่นของเลนส์</a:t>
            </a:r>
          </a:p>
        </p:txBody>
      </p:sp>
      <p:pic>
        <p:nvPicPr>
          <p:cNvPr id="9" name="Picture 8" descr="eye-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5595956"/>
            <a:ext cx="2286016" cy="104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100013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ลักษณะสำคัญของ diabetic cataract</a:t>
            </a:r>
            <a:endParaRPr lang="en-US" sz="3200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7364"/>
            <a:ext cx="9001156" cy="488312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FontTx/>
              <a:buChar char="•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เป็น bilateral white punctuate or snowflake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;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anterior and posterior subcapsular opacity  เกิดขึ้นเนื่องจากมีการสะสมของ sorbital fructose glucose ในเลนส์เพิ่มมากขึ้น ส่งผลให้เกิด sudden and progressive myopia</a:t>
            </a:r>
          </a:p>
          <a:p>
            <a:pPr marL="457200" indent="-457200">
              <a:buFontTx/>
              <a:buChar char="•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อาจพบว่าเป็น abrupt onset in uncontrolled young diabetic patient หรือผู้ป่วยที่ควบคุมระดับน้ำตาลในเลือดไม่ดี และลักษณะ opacity อาจลดลงถ้าควบคุมระดับน้ำตาลในเลือดได้</a:t>
            </a:r>
          </a:p>
          <a:p>
            <a:pPr marL="457200" indent="-457200">
              <a:buFontTx/>
              <a:buChar char="•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มักพบ diabetic cataract ในผู้ป่วยเบาหวาน type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2800" dirty="0"/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2" name="Text Box 4"/>
          <p:cNvSpPr txBox="1">
            <a:spLocks noChangeArrowheads="1"/>
          </p:cNvSpPr>
          <p:nvPr/>
        </p:nvSpPr>
        <p:spPr bwMode="auto">
          <a:xfrm>
            <a:off x="0" y="1964802"/>
            <a:ext cx="9144000" cy="18928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099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b="1" dirty="0">
                <a:solidFill>
                  <a:srgbClr val="009900"/>
                </a:solidFill>
                <a:latin typeface="Tahoma" pitchFamily="34" charset="0"/>
                <a:cs typeface="Tahoma" pitchFamily="34" charset="0"/>
              </a:rPr>
              <a:t>.4 With neurological complication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th-TH" dirty="0">
                <a:latin typeface="Tahoma" pitchFamily="34" charset="0"/>
                <a:cs typeface="Tahoma" pitchFamily="34" charset="0"/>
              </a:rPr>
              <a:t> ต้องมีบันทึกการตรวจทางระบบประสาท เช่น ตรวจ </a:t>
            </a:r>
            <a:r>
              <a:rPr lang="en-US" dirty="0">
                <a:latin typeface="Tahoma" pitchFamily="34" charset="0"/>
                <a:cs typeface="Tahoma" pitchFamily="34" charset="0"/>
              </a:rPr>
              <a:t>pain sensation </a:t>
            </a:r>
            <a:r>
              <a:rPr lang="th-TH" dirty="0">
                <a:latin typeface="Tahoma" pitchFamily="34" charset="0"/>
                <a:cs typeface="Tahoma" pitchFamily="34" charset="0"/>
              </a:rPr>
              <a:t>ลดลง มี </a:t>
            </a:r>
            <a:r>
              <a:rPr lang="en-US" dirty="0">
                <a:latin typeface="Tahoma" pitchFamily="34" charset="0"/>
                <a:cs typeface="Tahoma" pitchFamily="34" charset="0"/>
              </a:rPr>
              <a:t>reflex </a:t>
            </a:r>
            <a:r>
              <a:rPr lang="th-TH" dirty="0">
                <a:latin typeface="Tahoma" pitchFamily="34" charset="0"/>
                <a:cs typeface="Tahoma" pitchFamily="34" charset="0"/>
              </a:rPr>
              <a:t>ลดลง เพื่อวินิจฉัยว่ามีภาวะ </a:t>
            </a:r>
            <a:r>
              <a:rPr lang="en-US" dirty="0">
                <a:latin typeface="Tahoma" pitchFamily="34" charset="0"/>
                <a:cs typeface="Tahoma" pitchFamily="34" charset="0"/>
              </a:rPr>
              <a:t>polyneuropathy </a:t>
            </a:r>
            <a:r>
              <a:rPr lang="th-TH" dirty="0">
                <a:latin typeface="Tahoma" pitchFamily="34" charset="0"/>
                <a:cs typeface="Tahoma" pitchFamily="34" charset="0"/>
              </a:rPr>
              <a:t>ร่วมด้วย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42053" name="Picture 5" descr="arms_f1"/>
          <p:cNvPicPr>
            <a:picLocks noChangeAspect="1" noChangeArrowheads="1"/>
          </p:cNvPicPr>
          <p:nvPr/>
        </p:nvPicPr>
        <p:blipFill>
          <a:blip r:embed="rId2" cstate="print"/>
          <a:srcRect l="5026"/>
          <a:stretch>
            <a:fillRect/>
          </a:stretch>
        </p:blipFill>
        <p:spPr bwMode="auto">
          <a:xfrm>
            <a:off x="5276880" y="4071942"/>
            <a:ext cx="315277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2054" name="Picture 6" descr="021005_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071942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033451"/>
            <a:ext cx="9144000" cy="8239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/>
                <a:solidFill>
                  <a:schemeClr val="accent3"/>
                </a:solidFill>
                <a:latin typeface="Tahoma" pitchFamily="34" charset="0"/>
                <a:cs typeface="Tahoma" pitchFamily="34" charset="0"/>
              </a:rPr>
              <a:t>Diabetic complication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6" name="Text Box 4"/>
          <p:cNvSpPr txBox="1">
            <a:spLocks noChangeArrowheads="1"/>
          </p:cNvSpPr>
          <p:nvPr/>
        </p:nvSpPr>
        <p:spPr bwMode="auto">
          <a:xfrm>
            <a:off x="0" y="1595045"/>
            <a:ext cx="9144000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Tahoma" pitchFamily="34" charset="0"/>
                <a:cs typeface="Tahoma" pitchFamily="34" charset="0"/>
              </a:rPr>
              <a:t>5 With peripheral circulatory complication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009900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dirty="0">
                <a:latin typeface="Tahoma" pitchFamily="34" charset="0"/>
                <a:cs typeface="Tahoma" pitchFamily="34" charset="0"/>
              </a:rPr>
              <a:t>ต้องมีบันทึกการตรวจว่ามี </a:t>
            </a:r>
            <a:r>
              <a:rPr lang="en-US" dirty="0">
                <a:latin typeface="Tahoma" pitchFamily="34" charset="0"/>
                <a:cs typeface="Tahoma" pitchFamily="34" charset="0"/>
              </a:rPr>
              <a:t>peripheral vascular disease </a:t>
            </a:r>
            <a:r>
              <a:rPr lang="th-TH" dirty="0">
                <a:latin typeface="Tahoma" pitchFamily="34" charset="0"/>
                <a:cs typeface="Tahoma" pitchFamily="34" charset="0"/>
              </a:rPr>
              <a:t>ร่วมด้วย ได้แก่ การคลำ </a:t>
            </a:r>
            <a:r>
              <a:rPr lang="en-US" dirty="0" err="1">
                <a:latin typeface="Tahoma" pitchFamily="34" charset="0"/>
                <a:cs typeface="Tahoma" pitchFamily="34" charset="0"/>
              </a:rPr>
              <a:t>Dorsalis</a:t>
            </a: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cs typeface="Tahoma" pitchFamily="34" charset="0"/>
              </a:rPr>
              <a:t>pedis</a:t>
            </a:r>
            <a:r>
              <a:rPr lang="en-US" dirty="0">
                <a:latin typeface="Tahoma" pitchFamily="34" charset="0"/>
                <a:cs typeface="Tahoma" pitchFamily="34" charset="0"/>
              </a:rPr>
              <a:t>/ Posterior </a:t>
            </a:r>
            <a:r>
              <a:rPr lang="en-US" dirty="0" err="1">
                <a:latin typeface="Tahoma" pitchFamily="34" charset="0"/>
                <a:cs typeface="Tahoma" pitchFamily="34" charset="0"/>
              </a:rPr>
              <a:t>tibial</a:t>
            </a:r>
            <a:r>
              <a:rPr lang="en-US" dirty="0">
                <a:latin typeface="Tahoma" pitchFamily="34" charset="0"/>
                <a:cs typeface="Tahoma" pitchFamily="34" charset="0"/>
              </a:rPr>
              <a:t> artery </a:t>
            </a:r>
            <a:r>
              <a:rPr lang="th-TH" dirty="0">
                <a:latin typeface="Tahoma" pitchFamily="34" charset="0"/>
                <a:cs typeface="Tahoma" pitchFamily="34" charset="0"/>
              </a:rPr>
              <a:t>ว่าเบาลงหรือคลำไม่ได้ ร่วมกับมีลักษณะของ </a:t>
            </a:r>
            <a:r>
              <a:rPr lang="en-US" dirty="0">
                <a:latin typeface="Tahoma" pitchFamily="34" charset="0"/>
                <a:cs typeface="Tahoma" pitchFamily="34" charset="0"/>
              </a:rPr>
              <a:t>vascular insufficiency </a:t>
            </a:r>
            <a:r>
              <a:rPr lang="th-TH" dirty="0">
                <a:latin typeface="Tahoma" pitchFamily="34" charset="0"/>
                <a:cs typeface="Tahoma" pitchFamily="34" charset="0"/>
              </a:rPr>
              <a:t>เช่น การมี </a:t>
            </a:r>
            <a:r>
              <a:rPr lang="en-US" dirty="0">
                <a:latin typeface="Tahoma" pitchFamily="34" charset="0"/>
                <a:cs typeface="Tahoma" pitchFamily="34" charset="0"/>
              </a:rPr>
              <a:t>discoloration </a:t>
            </a:r>
            <a:r>
              <a:rPr lang="th-TH" dirty="0">
                <a:latin typeface="Tahoma" pitchFamily="34" charset="0"/>
                <a:cs typeface="Tahoma" pitchFamily="34" charset="0"/>
              </a:rPr>
              <a:t>บริเวณนิ้วเท้าจนถึง </a:t>
            </a:r>
            <a:r>
              <a:rPr lang="en-US" dirty="0">
                <a:latin typeface="Tahoma" pitchFamily="34" charset="0"/>
                <a:cs typeface="Tahoma" pitchFamily="34" charset="0"/>
              </a:rPr>
              <a:t>gangrene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th-TH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43077" name="Picture 5" descr="image_gangrene_diabetic_f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357694"/>
            <a:ext cx="3286124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3078" name="Picture 6" descr="diabetic-blood-circulation-in-foot"/>
          <p:cNvPicPr>
            <a:picLocks noChangeAspect="1" noChangeArrowheads="1"/>
          </p:cNvPicPr>
          <p:nvPr/>
        </p:nvPicPr>
        <p:blipFill>
          <a:blip r:embed="rId3" cstate="print"/>
          <a:srcRect l="945" t="2362" r="945" b="9448"/>
          <a:stretch>
            <a:fillRect/>
          </a:stretch>
        </p:blipFill>
        <p:spPr bwMode="auto">
          <a:xfrm>
            <a:off x="857224" y="4214818"/>
            <a:ext cx="3311525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47699"/>
            <a:ext cx="9144000" cy="8239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/>
                <a:solidFill>
                  <a:schemeClr val="accent3"/>
                </a:solidFill>
                <a:latin typeface="Tahoma" pitchFamily="34" charset="0"/>
                <a:cs typeface="Tahoma" pitchFamily="34" charset="0"/>
              </a:rPr>
              <a:t>Diabetic complication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3" name="Text Box 3"/>
          <p:cNvSpPr txBox="1">
            <a:spLocks noChangeArrowheads="1"/>
          </p:cNvSpPr>
          <p:nvPr/>
        </p:nvSpPr>
        <p:spPr bwMode="auto">
          <a:xfrm>
            <a:off x="0" y="945047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ln/>
                <a:solidFill>
                  <a:schemeClr val="accent3"/>
                </a:solidFill>
                <a:latin typeface="Tahoma" pitchFamily="34" charset="0"/>
                <a:cs typeface="Tahoma" pitchFamily="34" charset="0"/>
              </a:rPr>
              <a:t>PDx: Diabetic gangrene/ulcer</a:t>
            </a:r>
          </a:p>
        </p:txBody>
      </p:sp>
      <p:sp>
        <p:nvSpPr>
          <p:cNvPr id="645124" name="Rectangle 4"/>
          <p:cNvSpPr>
            <a:spLocks noChangeArrowheads="1"/>
          </p:cNvSpPr>
          <p:nvPr/>
        </p:nvSpPr>
        <p:spPr bwMode="auto">
          <a:xfrm>
            <a:off x="0" y="1766893"/>
            <a:ext cx="9144000" cy="50911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h-TH" sz="2400" dirty="0">
                <a:latin typeface="Tahoma" pitchFamily="34" charset="0"/>
                <a:cs typeface="Tahoma" pitchFamily="34" charset="0"/>
              </a:rPr>
              <a:t>หมายถึงภาวะแผลเรื้อรังในผู้ป่วยเบาหวานที่มี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neurological and/or peripheral circulatory complication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h-TH" sz="2400" dirty="0">
                <a:latin typeface="Tahoma" pitchFamily="34" charset="0"/>
                <a:cs typeface="Tahoma" pitchFamily="34" charset="0"/>
              </a:rPr>
              <a:t>ต้องมีบันทึกการตรวจทาง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neurological and vascular system 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PDx: 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E10-14 (.4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) With neurological complication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    or   E10-14 (.5) With peripheral circulatory complication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SDx: 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G63.2* Diabetic polyneuropathy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    or    I79.2*  Peripheral angiopathy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h-TH" sz="2400" dirty="0">
                <a:latin typeface="Tahoma" pitchFamily="34" charset="0"/>
                <a:cs typeface="Tahoma" pitchFamily="34" charset="0"/>
              </a:rPr>
              <a:t>ถ้าใช้คำ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Diabetic foot </a:t>
            </a:r>
            <a:r>
              <a:rPr lang="th-TH" sz="2400" dirty="0">
                <a:latin typeface="Tahoma" pitchFamily="34" charset="0"/>
                <a:cs typeface="Tahoma" pitchFamily="34" charset="0"/>
              </a:rPr>
              <a:t>และไม่มีบันทึกการตรวจ ไม่สามารถให้รหัสข้างต้นได้ กรณีที่มี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Cellulitis </a:t>
            </a:r>
            <a:r>
              <a:rPr lang="th-TH" sz="2400" dirty="0">
                <a:latin typeface="Tahoma" pitchFamily="34" charset="0"/>
                <a:cs typeface="Tahoma" pitchFamily="34" charset="0"/>
              </a:rPr>
              <a:t>ในผู้ป่วยที่เป็นเบาหวาน ให้รหัส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PDx: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L03.1 Cellulitis of foot</a:t>
            </a:r>
            <a:endParaRPr lang="en-US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SDx: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E11.9 DM type 2 without complication</a:t>
            </a:r>
            <a:endParaRPr lang="th-TH" sz="2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64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4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D982A5-A74D-4878-87E9-7F560D174451}" type="slidenum">
              <a:rPr lang="en-US" sz="4400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4400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57158" y="928670"/>
            <a:ext cx="8429684" cy="37862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622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TH SarabunPSK" pitchFamily="34" charset="-34"/>
                <a:cs typeface="TH SarabunPSK" pitchFamily="34" charset="-34"/>
              </a:rPr>
              <a:t>1.</a:t>
            </a:r>
            <a:r>
              <a:rPr kumimoji="0" lang="th-TH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TH SarabunPSK" pitchFamily="34" charset="-34"/>
                <a:cs typeface="TH SarabunPSK" pitchFamily="34" charset="-34"/>
              </a:rPr>
              <a:t> แนวทางการตรวจสอบหลักฐานในเวชระเบียนที่ราชวิทยาลัยให้ความเห็นร่วมกับคณะกรรมการตรวจสอบเวชระเบียนของ</a:t>
            </a:r>
            <a:r>
              <a:rPr kumimoji="0" lang="en-US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TH SarabunPSK" pitchFamily="34" charset="-34"/>
                <a:cs typeface="TH SarabunPSK" pitchFamily="34" charset="-34"/>
              </a:rPr>
              <a:t> </a:t>
            </a:r>
            <a:r>
              <a:rPr kumimoji="0" lang="th-TH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TH SarabunPSK" pitchFamily="34" charset="-34"/>
                <a:cs typeface="TH SarabunPSK" pitchFamily="34" charset="-34"/>
              </a:rPr>
              <a:t>สปสช. </a:t>
            </a:r>
            <a:br>
              <a:rPr kumimoji="0" lang="en-US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TH SarabunPSK" pitchFamily="34" charset="-34"/>
                <a:cs typeface="TH SarabunPSK" pitchFamily="34" charset="-34"/>
              </a:rPr>
            </a:br>
            <a:r>
              <a:rPr kumimoji="0" lang="th-TH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TH SarabunPSK" pitchFamily="34" charset="-34"/>
                <a:cs typeface="TH SarabunPSK" pitchFamily="34" charset="-34"/>
              </a:rPr>
              <a:t>    </a:t>
            </a:r>
            <a:r>
              <a:rPr kumimoji="0" lang="th-TH" b="1" i="1" u="sng" strike="noStrike" kern="1200" normalizeH="0" baseline="0" noProof="0" dirty="0">
                <a:solidFill>
                  <a:schemeClr val="bg1"/>
                </a:solidFill>
                <a:uLnTx/>
                <a:uFillTx/>
                <a:latin typeface="TH SarabunPSK" pitchFamily="34" charset="-34"/>
                <a:cs typeface="TH SarabunPSK" pitchFamily="34" charset="-34"/>
              </a:rPr>
              <a:t>ให้ใช้เป็นเอกสารหลักในการตรวจสอบ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857760"/>
            <a:ext cx="14287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857760"/>
            <a:ext cx="142876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4786322"/>
            <a:ext cx="15001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2"/>
          <p:cNvSpPr txBox="1">
            <a:spLocks noChangeArrowheads="1"/>
          </p:cNvSpPr>
          <p:nvPr/>
        </p:nvSpPr>
        <p:spPr bwMode="auto">
          <a:xfrm>
            <a:off x="0" y="1561446"/>
            <a:ext cx="9144000" cy="22467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DM type 2 with hypoglycemia </a:t>
            </a:r>
            <a:r>
              <a:rPr lang="en-US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without coma</a:t>
            </a:r>
          </a:p>
          <a:p>
            <a:pPr marL="274638"/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PDx:  E16.0 Drug induced hypoglycemia without coma</a:t>
            </a:r>
          </a:p>
          <a:p>
            <a:pPr marL="274638"/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SDx:  E11.9 Non-insulin dependent Diabetes Mellitus</a:t>
            </a:r>
          </a:p>
          <a:p>
            <a:pPr marL="274638"/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Y42.3 Insulin and oral hypoglycemic drugs 		            causing adverse effects in therapeutic use</a:t>
            </a:r>
            <a:endParaRPr lang="th-TH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0" y="4931174"/>
            <a:ext cx="9144000" cy="18158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DM type 2 with hypoglycemia </a:t>
            </a:r>
            <a:r>
              <a:rPr lang="en-US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with coma</a:t>
            </a:r>
          </a:p>
          <a:p>
            <a:pPr marL="274638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PDx : E11.0 DM type 2 with coma</a:t>
            </a:r>
          </a:p>
          <a:p>
            <a:pPr marL="274638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SDx : Y42.3 Insulin and oral hypoglycemic drugs 		           causing adverse effects in therapeutic use</a:t>
            </a:r>
            <a:endParaRPr lang="th-TH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50244" name="AutoShape 4"/>
          <p:cNvSpPr>
            <a:spLocks noChangeArrowheads="1"/>
          </p:cNvSpPr>
          <p:nvPr/>
        </p:nvSpPr>
        <p:spPr bwMode="auto">
          <a:xfrm>
            <a:off x="3286116" y="3857628"/>
            <a:ext cx="5715008" cy="928694"/>
          </a:xfrm>
          <a:prstGeom prst="wedgeRectCallout">
            <a:avLst>
              <a:gd name="adj1" fmla="val 9887"/>
              <a:gd name="adj2" fmla="val 82303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dirty="0">
                <a:latin typeface="Tahoma" pitchFamily="34" charset="0"/>
                <a:cs typeface="Tahoma" pitchFamily="34" charset="0"/>
              </a:rPr>
              <a:t>หมายถึงการเปลี่ยนแปลง</a:t>
            </a:r>
            <a:r>
              <a:rPr lang="en-US" dirty="0">
                <a:latin typeface="Tahoma" pitchFamily="34" charset="0"/>
                <a:cs typeface="Tahoma" pitchFamily="34" charset="0"/>
              </a:rPr>
              <a:t> mental status </a:t>
            </a:r>
            <a:r>
              <a:rPr lang="th-TH" dirty="0">
                <a:latin typeface="Tahoma" pitchFamily="34" charset="0"/>
                <a:cs typeface="Tahoma" pitchFamily="34" charset="0"/>
              </a:rPr>
              <a:t>ตั้งแต่สับสน,ซึมจนถึงหมดสติ</a:t>
            </a:r>
          </a:p>
        </p:txBody>
      </p:sp>
      <p:sp>
        <p:nvSpPr>
          <p:cNvPr id="650246" name="Text Box 6"/>
          <p:cNvSpPr txBox="1">
            <a:spLocks noChangeArrowheads="1"/>
          </p:cNvSpPr>
          <p:nvPr/>
        </p:nvSpPr>
        <p:spPr bwMode="auto">
          <a:xfrm>
            <a:off x="1238250" y="785794"/>
            <a:ext cx="69342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Hypoglycemia in DM</a:t>
            </a:r>
          </a:p>
        </p:txBody>
      </p:sp>
      <p:pic>
        <p:nvPicPr>
          <p:cNvPr id="82954" name="Picture 8" descr="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75" y="3635384"/>
            <a:ext cx="2174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5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  <p:bldP spid="82949" grpId="0" animBg="1"/>
      <p:bldP spid="65024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4429132"/>
            <a:ext cx="9144000" cy="24776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2075">
              <a:spcBef>
                <a:spcPts val="600"/>
              </a:spcBef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th-TH" dirty="0">
                <a:latin typeface="Tahoma" pitchFamily="34" charset="0"/>
                <a:cs typeface="Tahoma" pitchFamily="34" charset="0"/>
              </a:rPr>
              <a:t>ถ้าผู้ป่วยตั้งใจกินเพื่อฆ่าตัวตาย </a:t>
            </a:r>
            <a:r>
              <a:rPr lang="th-TH" dirty="0">
                <a:solidFill>
                  <a:srgbClr val="FF3399"/>
                </a:solidFill>
                <a:latin typeface="Tahoma" pitchFamily="34" charset="0"/>
                <a:cs typeface="Tahoma" pitchFamily="34" charset="0"/>
              </a:rPr>
              <a:t>มาด้วยอาการ </a:t>
            </a:r>
            <a:r>
              <a:rPr lang="en-US" dirty="0">
                <a:solidFill>
                  <a:srgbClr val="FF3399"/>
                </a:solidFill>
                <a:latin typeface="Tahoma" pitchFamily="34" charset="0"/>
                <a:cs typeface="Tahoma" pitchFamily="34" charset="0"/>
              </a:rPr>
              <a:t>coma</a:t>
            </a:r>
          </a:p>
          <a:p>
            <a:pPr marL="365125">
              <a:spcBef>
                <a:spcPts val="600"/>
              </a:spcBef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PDx : E15   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Nondiabetic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hypoglycemic coma</a:t>
            </a:r>
          </a:p>
          <a:p>
            <a:pPr marL="365125">
              <a:spcBef>
                <a:spcPts val="600"/>
              </a:spcBef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SDx 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T38.3 Poisoning by insulin and oral 	  			   hypoglycemic drugs</a:t>
            </a:r>
          </a:p>
          <a:p>
            <a:pPr marL="365125">
              <a:spcBef>
                <a:spcPts val="600"/>
              </a:spcBef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     X64.-  Intentional self-poisoning by other drug</a:t>
            </a:r>
            <a:endParaRPr lang="th-TH" dirty="0">
              <a:solidFill>
                <a:schemeClr val="accent4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3972" name="Text Box 2"/>
          <p:cNvSpPr txBox="1">
            <a:spLocks noChangeArrowheads="1"/>
          </p:cNvSpPr>
          <p:nvPr/>
        </p:nvSpPr>
        <p:spPr bwMode="auto">
          <a:xfrm>
            <a:off x="0" y="1500174"/>
            <a:ext cx="9144000" cy="29084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>
              <a:spcBef>
                <a:spcPts val="600"/>
              </a:spcBef>
            </a:pPr>
            <a:r>
              <a:rPr lang="th-TH" dirty="0">
                <a:latin typeface="Tahoma" pitchFamily="34" charset="0"/>
                <a:cs typeface="Tahoma" pitchFamily="34" charset="0"/>
              </a:rPr>
              <a:t>ถ้าผู้ป่วยไม่เป็นเบาหวาน รับประทานยารักษาเบาหวานโดยอุบัติเหตุมาด้วย</a:t>
            </a:r>
            <a:r>
              <a:rPr lang="en-US" dirty="0">
                <a:latin typeface="Tahoma" pitchFamily="34" charset="0"/>
                <a:cs typeface="Tahoma" pitchFamily="34" charset="0"/>
              </a:rPr>
              <a:t>hypoglycemia </a:t>
            </a:r>
            <a:r>
              <a:rPr lang="th-TH" dirty="0">
                <a:solidFill>
                  <a:srgbClr val="FF3399"/>
                </a:solidFill>
                <a:latin typeface="Tahoma" pitchFamily="34" charset="0"/>
                <a:cs typeface="Tahoma" pitchFamily="34" charset="0"/>
              </a:rPr>
              <a:t>ผู้ป่วยรู้สึกตัวดีพูดจาโต้ตอบดี</a:t>
            </a:r>
            <a:endParaRPr lang="en-US" dirty="0">
              <a:solidFill>
                <a:srgbClr val="FF3399"/>
              </a:solidFill>
              <a:latin typeface="Tahoma" pitchFamily="34" charset="0"/>
              <a:cs typeface="Tahoma" pitchFamily="34" charset="0"/>
            </a:endParaRPr>
          </a:p>
          <a:p>
            <a:pPr marL="365125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PDx : E16.0 Drug induced hypoglycemia without coma</a:t>
            </a:r>
          </a:p>
          <a:p>
            <a:pPr marL="365125">
              <a:spcBef>
                <a:spcPts val="600"/>
              </a:spcBef>
            </a:pPr>
            <a:r>
              <a:rPr lang="en-US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SDx 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T38.3 Poisoning by insulin and oral 	  			   hypoglycemic drugs</a:t>
            </a:r>
          </a:p>
          <a:p>
            <a:pPr marL="365125">
              <a:spcBef>
                <a:spcPts val="6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	   X44.-  Accidental poisoning by other drug</a:t>
            </a:r>
          </a:p>
        </p:txBody>
      </p:sp>
      <p:sp>
        <p:nvSpPr>
          <p:cNvPr id="651268" name="Text Box 4"/>
          <p:cNvSpPr txBox="1">
            <a:spLocks noChangeArrowheads="1"/>
          </p:cNvSpPr>
          <p:nvPr/>
        </p:nvSpPr>
        <p:spPr bwMode="auto">
          <a:xfrm>
            <a:off x="506441" y="714356"/>
            <a:ext cx="81375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Hypoglycemia in non-DM</a:t>
            </a:r>
          </a:p>
        </p:txBody>
      </p:sp>
      <p:pic>
        <p:nvPicPr>
          <p:cNvPr id="83975" name="Picture 5" descr="Cold_guy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0218" y="3000372"/>
            <a:ext cx="10795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397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1066800" y="883491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Hyperglycemia in DM</a:t>
            </a: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1908753"/>
            <a:ext cx="9144000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5250" eaLnBrk="1" hangingPunct="1"/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Hyperglycemia 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ที่ไม่ได้เป็น </a:t>
            </a:r>
            <a:r>
              <a:rPr lang="en-US" sz="3200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Hyperosmolar</a:t>
            </a:r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coma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ถือว่าเป็นเพียงอาการแสดง                ไม่ใช่ภาวะแทรกซ้อนของโรคเบาหวาน</a:t>
            </a:r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                            </a:t>
            </a:r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ไม่ต้องสรุป ไม่ต้องให้รหัส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143380"/>
            <a:ext cx="91440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Hypoglycemia/hyperglycemia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ที่เกิดขึ้นระหว่างนอนรพ.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ถ้าไม่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Coma    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ไม่ต้องสรุป ไม่ต้องให้รหัส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428596" y="714356"/>
            <a:ext cx="7572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Fluid &amp;Electrolyte imbalance</a:t>
            </a: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1500174"/>
            <a:ext cx="9001156" cy="53578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E87.0 </a:t>
            </a:r>
            <a:r>
              <a:rPr lang="en-US" b="1" dirty="0" err="1"/>
              <a:t>Hyperosmolality</a:t>
            </a:r>
            <a:r>
              <a:rPr lang="en-US" b="1" dirty="0"/>
              <a:t> and </a:t>
            </a:r>
            <a:r>
              <a:rPr lang="en-US" b="1" dirty="0" err="1"/>
              <a:t>hypernatraemia</a:t>
            </a:r>
            <a:endParaRPr lang="en-US" b="1" dirty="0"/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E87.1 Hypo-</a:t>
            </a:r>
            <a:r>
              <a:rPr lang="en-US" b="1" dirty="0" err="1"/>
              <a:t>osmolality</a:t>
            </a:r>
            <a:r>
              <a:rPr lang="en-US" b="1" dirty="0"/>
              <a:t> and </a:t>
            </a:r>
            <a:r>
              <a:rPr lang="en-US" b="1" dirty="0" err="1"/>
              <a:t>hyponatraemia</a:t>
            </a:r>
            <a:endParaRPr lang="en-US" b="1" dirty="0"/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E87.5 </a:t>
            </a:r>
            <a:r>
              <a:rPr lang="en-US" b="1" dirty="0" err="1"/>
              <a:t>Hyperkalaemia</a:t>
            </a:r>
            <a:endParaRPr lang="en-US" b="1" dirty="0"/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E87.6 </a:t>
            </a:r>
            <a:r>
              <a:rPr lang="en-US" b="1" dirty="0" err="1"/>
              <a:t>Hypokalaemia</a:t>
            </a:r>
            <a:endParaRPr lang="en-US" b="1" dirty="0"/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E87.7 Fluid overload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E86 Volume depletion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E87.2 Acidosis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b="1" dirty="0"/>
              <a:t>E87.3 Alkalosis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    E83.4 Disorders of magnesium metabolism</a:t>
            </a:r>
          </a:p>
          <a:p>
            <a:r>
              <a:rPr lang="en-US" dirty="0"/>
              <a:t>                 </a:t>
            </a:r>
            <a:r>
              <a:rPr lang="en-US" dirty="0" err="1"/>
              <a:t>Hypermagnesaemia</a:t>
            </a:r>
            <a:endParaRPr lang="en-US" dirty="0"/>
          </a:p>
          <a:p>
            <a:r>
              <a:rPr lang="en-US" dirty="0"/>
              <a:t>                 Hypomagnesaemia</a:t>
            </a: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428596" y="500042"/>
            <a:ext cx="7572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2400" b="1" dirty="0">
                <a:solidFill>
                  <a:srgbClr val="FFC000"/>
                </a:solidFill>
              </a:rPr>
              <a:t>E86 Volume depletion</a:t>
            </a: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071546"/>
            <a:ext cx="9144000" cy="5786454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ภาวะขาดปริมาตรของเหลวในร่างกาย จากประวัติ ขาดน้ำ  สูญเสียน้ำ             เช่น   ภาวะท้องเดิน  ได้รับยาขับปัสสาวะ  อาเจียน  ไม่รับประทานอาหารและน้ำ หรือทานไม่ได้  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ต้องมีตรวจร่างกายพบ  อาการ  เช่น  ปากแห้ง</a:t>
            </a:r>
            <a:r>
              <a:rPr lang="en-US" b="1" dirty="0">
                <a:solidFill>
                  <a:schemeClr val="tx1"/>
                </a:solidFill>
              </a:rPr>
              <a:t>,</a:t>
            </a:r>
            <a:r>
              <a:rPr lang="th-TH" b="1" dirty="0">
                <a:solidFill>
                  <a:schemeClr val="tx1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BP </a:t>
            </a:r>
            <a:r>
              <a:rPr lang="th-TH" b="1" dirty="0">
                <a:solidFill>
                  <a:schemeClr val="tx1"/>
                </a:solidFill>
              </a:rPr>
              <a:t>ต่ำ 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th-TH" b="1" dirty="0">
                <a:solidFill>
                  <a:schemeClr val="tx1"/>
                </a:solidFill>
              </a:rPr>
              <a:t>มี </a:t>
            </a:r>
            <a:r>
              <a:rPr lang="en-US" b="1" dirty="0">
                <a:solidFill>
                  <a:schemeClr val="tx1"/>
                </a:solidFill>
              </a:rPr>
              <a:t>poor skin perfusion 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ยืนยันโดยการตรวจ </a:t>
            </a:r>
            <a:r>
              <a:rPr lang="en-US" b="1" dirty="0">
                <a:solidFill>
                  <a:schemeClr val="tx1"/>
                </a:solidFill>
              </a:rPr>
              <a:t>Lab. </a:t>
            </a:r>
            <a:r>
              <a:rPr lang="th-TH" b="1" dirty="0">
                <a:solidFill>
                  <a:schemeClr val="tx1"/>
                </a:solidFill>
              </a:rPr>
              <a:t>พบ ภาวะ </a:t>
            </a:r>
            <a:r>
              <a:rPr lang="en-US" b="1" dirty="0" err="1">
                <a:solidFill>
                  <a:schemeClr val="tx1"/>
                </a:solidFill>
              </a:rPr>
              <a:t>prerenal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azotremia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.= Volume depletion 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การให้รหัส  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-</a:t>
            </a:r>
            <a:r>
              <a:rPr lang="th-TH" b="1" dirty="0">
                <a:solidFill>
                  <a:schemeClr val="tx1"/>
                </a:solidFill>
              </a:rPr>
              <a:t>ให้ </a:t>
            </a:r>
            <a:r>
              <a:rPr lang="en-US" b="1" dirty="0">
                <a:solidFill>
                  <a:schemeClr val="tx1"/>
                </a:solidFill>
              </a:rPr>
              <a:t>E86 </a:t>
            </a:r>
            <a:r>
              <a:rPr lang="th-TH" b="1" dirty="0">
                <a:solidFill>
                  <a:schemeClr val="tx1"/>
                </a:solidFill>
              </a:rPr>
              <a:t>ถ้าแพทย์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.= Volume depletion  </a:t>
            </a:r>
            <a:r>
              <a:rPr lang="th-TH" b="1" dirty="0">
                <a:solidFill>
                  <a:schemeClr val="tx1"/>
                </a:solidFill>
              </a:rPr>
              <a:t>ไม่มีสาเหตุหลัก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ถ้าพบสาเหตุชัดเจน เช่น </a:t>
            </a:r>
            <a:r>
              <a:rPr lang="en-US" b="1" dirty="0">
                <a:solidFill>
                  <a:schemeClr val="tx1"/>
                </a:solidFill>
              </a:rPr>
              <a:t>diarrhea  </a:t>
            </a:r>
            <a:r>
              <a:rPr lang="th-TH" b="1" dirty="0">
                <a:solidFill>
                  <a:schemeClr val="tx1"/>
                </a:solidFill>
              </a:rPr>
              <a:t>ไม่ต้องสรุป </a:t>
            </a:r>
            <a:r>
              <a:rPr lang="en-US" b="1" dirty="0">
                <a:solidFill>
                  <a:schemeClr val="tx1"/>
                </a:solidFill>
              </a:rPr>
              <a:t>E86 </a:t>
            </a:r>
            <a:r>
              <a:rPr lang="th-TH" b="1" dirty="0">
                <a:solidFill>
                  <a:schemeClr val="tx1"/>
                </a:solidFill>
              </a:rPr>
              <a:t>เป็นโรคร่วม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ยกเว้นเสียน้ำรุนแรงจนเกิดภาวะช็อคให้ </a:t>
            </a:r>
            <a:r>
              <a:rPr lang="en-US" b="1" dirty="0">
                <a:solidFill>
                  <a:schemeClr val="tx1"/>
                </a:solidFill>
              </a:rPr>
              <a:t>R57.1 </a:t>
            </a:r>
            <a:r>
              <a:rPr lang="en-US" b="1" dirty="0" err="1">
                <a:solidFill>
                  <a:schemeClr val="tx1"/>
                </a:solidFill>
              </a:rPr>
              <a:t>hypovolaemic</a:t>
            </a:r>
            <a:r>
              <a:rPr lang="en-US" b="1" dirty="0">
                <a:solidFill>
                  <a:schemeClr val="tx1"/>
                </a:solidFill>
              </a:rPr>
              <a:t> shock </a:t>
            </a:r>
            <a:r>
              <a:rPr lang="th-TH" b="1" dirty="0">
                <a:solidFill>
                  <a:schemeClr val="tx1"/>
                </a:solidFill>
              </a:rPr>
              <a:t>ร่วม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ถ้าเกิดจากให้ยาขับปัสสาวะ  ให้สาเหตุภายนอกร่วมด้วย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714348" y="752757"/>
            <a:ext cx="7358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C000"/>
                </a:solidFill>
              </a:rPr>
              <a:t>E87.7 Fluid overload</a:t>
            </a: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1285860"/>
            <a:ext cx="9144000" cy="55721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ภาวะที่ปริมาตรของเหลวในร่างกายมากเกินไป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มีอาการแสดงภาวะน้ำเกิน เช่น  บวม  หอบเหนื่อย  ฟังปอดได้เสียง </a:t>
            </a:r>
            <a:r>
              <a:rPr lang="en-US" b="1" dirty="0" err="1">
                <a:solidFill>
                  <a:schemeClr val="tx1"/>
                </a:solidFill>
              </a:rPr>
              <a:t>crepitation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th-TH" b="1" dirty="0">
                <a:solidFill>
                  <a:schemeClr val="tx1"/>
                </a:solidFill>
              </a:rPr>
              <a:t>ทั้งสองข้าง  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=Fluid overload 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การให้รหัส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th-TH" b="1" dirty="0">
                <a:solidFill>
                  <a:schemeClr val="tx1"/>
                </a:solidFill>
              </a:rPr>
              <a:t>ถ้าเป็น  </a:t>
            </a:r>
            <a:r>
              <a:rPr lang="en-US" b="1" dirty="0">
                <a:solidFill>
                  <a:schemeClr val="tx1"/>
                </a:solidFill>
              </a:rPr>
              <a:t>CKD  </a:t>
            </a:r>
            <a:r>
              <a:rPr lang="th-TH" b="1" dirty="0">
                <a:solidFill>
                  <a:schemeClr val="tx1"/>
                </a:solidFill>
              </a:rPr>
              <a:t>ให้เป็นโรค  </a:t>
            </a:r>
            <a:r>
              <a:rPr lang="en-US" b="1" dirty="0">
                <a:solidFill>
                  <a:schemeClr val="tx1"/>
                </a:solidFill>
              </a:rPr>
              <a:t>+ E87.7 Fluid overload  </a:t>
            </a:r>
            <a:r>
              <a:rPr lang="th-TH" b="1" dirty="0">
                <a:solidFill>
                  <a:schemeClr val="tx1"/>
                </a:solidFill>
              </a:rPr>
              <a:t>ร่วมกันได้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th-TH" b="1" dirty="0">
                <a:solidFill>
                  <a:schemeClr val="tx1"/>
                </a:solidFill>
              </a:rPr>
              <a:t>ถ้าเป็น  </a:t>
            </a:r>
            <a:r>
              <a:rPr lang="en-US" b="1" dirty="0">
                <a:solidFill>
                  <a:schemeClr val="tx1"/>
                </a:solidFill>
              </a:rPr>
              <a:t>CHF  </a:t>
            </a:r>
            <a:r>
              <a:rPr lang="th-TH" b="1" dirty="0">
                <a:solidFill>
                  <a:schemeClr val="tx1"/>
                </a:solidFill>
              </a:rPr>
              <a:t>ให้เป็นโรค  ไม่ต้องให้ </a:t>
            </a:r>
            <a:r>
              <a:rPr lang="en-US" b="1" dirty="0">
                <a:solidFill>
                  <a:schemeClr val="tx1"/>
                </a:solidFill>
              </a:rPr>
              <a:t> E87.7 Fluid overload </a:t>
            </a:r>
            <a:r>
              <a:rPr lang="th-TH" b="1" dirty="0">
                <a:solidFill>
                  <a:schemeClr val="tx1"/>
                </a:solidFill>
              </a:rPr>
              <a:t>ร่วม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0"/>
          <p:cNvSpPr txBox="1">
            <a:spLocks noChangeArrowheads="1"/>
          </p:cNvSpPr>
          <p:nvPr/>
        </p:nvSpPr>
        <p:spPr bwMode="auto">
          <a:xfrm>
            <a:off x="0" y="64291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   </a:t>
            </a:r>
            <a:r>
              <a:rPr kumimoji="0" lang="en-US" sz="3200" b="1" i="0" u="none" strike="noStrike" kern="1200" cap="none" spc="50" normalizeH="0" baseline="0" noProof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Electrolyte imbalances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5786" y="2951868"/>
          <a:ext cx="7715305" cy="376137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75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818">
                <a:tc>
                  <a:txBody>
                    <a:bodyPr/>
                    <a:lstStyle/>
                    <a:p>
                      <a:endParaRPr lang="th-TH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เกณฑ์วินิจฉัย</a:t>
                      </a:r>
                      <a:endParaRPr lang="th-TH" sz="3600" b="1" dirty="0">
                        <a:solidFill>
                          <a:schemeClr val="bg1"/>
                        </a:solidFill>
                        <a:latin typeface="TH Niramit AS" pitchFamily="2" charset="-34"/>
                        <a:ea typeface="Tahoma" pitchFamily="34" charset="0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18">
                <a:tc>
                  <a:txBody>
                    <a:bodyPr/>
                    <a:lstStyle/>
                    <a:p>
                      <a:pPr algn="ctr"/>
                      <a:endParaRPr lang="th-TH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Niramit AS" pitchFamily="2" charset="-34"/>
                          <a:cs typeface="TH Niramit AS" pitchFamily="2" charset="-34"/>
                        </a:rPr>
                        <a:t>ผู้ใหญ่</a:t>
                      </a:r>
                      <a:r>
                        <a:rPr lang="en-US" sz="2800" b="1" dirty="0">
                          <a:latin typeface="TH Niramit AS" pitchFamily="2" charset="-34"/>
                          <a:cs typeface="TH Niramit AS" pitchFamily="2" charset="-34"/>
                        </a:rPr>
                        <a:t>/</a:t>
                      </a:r>
                      <a:r>
                        <a:rPr lang="th-TH" sz="2800" b="1" dirty="0">
                          <a:latin typeface="TH Niramit AS" pitchFamily="2" charset="-34"/>
                          <a:cs typeface="TH Niramit AS" pitchFamily="2" charset="-34"/>
                        </a:rPr>
                        <a:t>เด็กโต</a:t>
                      </a:r>
                      <a:endParaRPr lang="th-TH" sz="2800" b="1" dirty="0">
                        <a:latin typeface="TH Niramit AS" pitchFamily="2" charset="-34"/>
                        <a:ea typeface="Tahoma" pitchFamily="34" charset="0"/>
                        <a:cs typeface="TH Niramit AS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Niramit AS" pitchFamily="2" charset="-34"/>
                          <a:cs typeface="TH Niramit AS" pitchFamily="2" charset="-34"/>
                        </a:rPr>
                        <a:t>เด็กเล็ก</a:t>
                      </a:r>
                      <a:endParaRPr lang="th-TH" sz="3200" b="1" dirty="0">
                        <a:latin typeface="TH Niramit AS" pitchFamily="2" charset="-34"/>
                        <a:ea typeface="Tahoma" pitchFamily="34" charset="0"/>
                        <a:cs typeface="TH Niramit AS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4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ahoma" pitchFamily="34" charset="0"/>
                          <a:cs typeface="Tahoma" pitchFamily="34" charset="0"/>
                        </a:rPr>
                        <a:t>Hyponatraemia</a:t>
                      </a:r>
                      <a:endParaRPr lang="th-TH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itchFamily="34" charset="0"/>
                          <a:cs typeface="Tahoma" pitchFamily="34" charset="0"/>
                        </a:rPr>
                        <a:t>135</a:t>
                      </a:r>
                      <a:endParaRPr lang="th-TH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ahoma" pitchFamily="34" charset="0"/>
                          <a:cs typeface="Tahoma" pitchFamily="34" charset="0"/>
                        </a:rPr>
                        <a:t>130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1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ahoma" pitchFamily="34" charset="0"/>
                          <a:cs typeface="Tahoma" pitchFamily="34" charset="0"/>
                        </a:rPr>
                        <a:t>Hypokalemia</a:t>
                      </a:r>
                      <a:endParaRPr lang="th-TH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ahoma" pitchFamily="34" charset="0"/>
                          <a:cs typeface="Tahoma" pitchFamily="34" charset="0"/>
                        </a:rPr>
                        <a:t>3.5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326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ahoma" pitchFamily="34" charset="0"/>
                          <a:cs typeface="Tahoma" pitchFamily="34" charset="0"/>
                        </a:rPr>
                        <a:t>Hyperkalemia</a:t>
                      </a:r>
                      <a:endParaRPr lang="th-TH" b="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ahoma" pitchFamily="34" charset="0"/>
                          <a:cs typeface="Tahoma" pitchFamily="34" charset="0"/>
                        </a:rPr>
                        <a:t>5.5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348" y="1357298"/>
            <a:ext cx="4714908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1938" indent="-261938">
              <a:buFont typeface="Arial" pitchFamily="34" charset="0"/>
              <a:buChar char="•"/>
            </a:pPr>
            <a:r>
              <a:rPr lang="th-TH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มีผล </a:t>
            </a:r>
            <a:r>
              <a:rPr lang="en-US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Lab </a:t>
            </a:r>
            <a:r>
              <a:rPr lang="th-TH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ตามเกณฑ์</a:t>
            </a:r>
          </a:p>
          <a:p>
            <a:pPr marL="261938" indent="-261938">
              <a:buFont typeface="Arial" pitchFamily="34" charset="0"/>
              <a:buChar char="•"/>
            </a:pPr>
            <a:r>
              <a:rPr lang="th-TH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มีการรักษา</a:t>
            </a:r>
          </a:p>
          <a:p>
            <a:pPr marL="261938" indent="-261938">
              <a:buFont typeface="Arial" pitchFamily="34" charset="0"/>
              <a:buChar char="•"/>
            </a:pPr>
            <a:r>
              <a:rPr lang="th-TH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ถ้าไม่มีการรักษาต้องมีการตรวจติดตามภายใน </a:t>
            </a:r>
            <a:r>
              <a:rPr lang="en-US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24 </a:t>
            </a:r>
            <a:r>
              <a:rPr lang="th-TH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ชม.</a:t>
            </a:r>
          </a:p>
          <a:p>
            <a:pPr marL="261938" indent="-261938">
              <a:buFont typeface="Arial" pitchFamily="34" charset="0"/>
              <a:buChar char="•"/>
            </a:pPr>
            <a:r>
              <a:rPr lang="th-TH" sz="24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มีบันทึกของแพทย์/</a:t>
            </a:r>
            <a:r>
              <a:rPr lang="th-TH" sz="3200" b="1" dirty="0">
                <a:latin typeface="TH Niramit AS" pitchFamily="2" charset="-34"/>
                <a:ea typeface="Tahoma" pitchFamily="34" charset="0"/>
                <a:cs typeface="TH Niramit AS" pitchFamily="2" charset="-34"/>
              </a:rPr>
              <a:t>พยาบาล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57158" y="714356"/>
            <a:ext cx="7572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C000"/>
                </a:solidFill>
              </a:rPr>
              <a:t>E87.0 </a:t>
            </a:r>
            <a:r>
              <a:rPr lang="en-US" sz="2400" b="1" dirty="0" err="1">
                <a:solidFill>
                  <a:srgbClr val="FFC000"/>
                </a:solidFill>
              </a:rPr>
              <a:t>Hyperosmolality</a:t>
            </a:r>
            <a:r>
              <a:rPr lang="en-US" sz="2400" b="1" dirty="0">
                <a:solidFill>
                  <a:srgbClr val="FFC000"/>
                </a:solidFill>
              </a:rPr>
              <a:t> and </a:t>
            </a:r>
            <a:r>
              <a:rPr lang="en-US" sz="2400" b="1" dirty="0" err="1">
                <a:solidFill>
                  <a:srgbClr val="FFC000"/>
                </a:solidFill>
              </a:rPr>
              <a:t>hypernatraemia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285860"/>
            <a:ext cx="9144000" cy="5572140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ภาวะขาดระดับ </a:t>
            </a:r>
            <a:r>
              <a:rPr lang="en-US" b="1" dirty="0">
                <a:solidFill>
                  <a:schemeClr val="tx1"/>
                </a:solidFill>
              </a:rPr>
              <a:t>Na </a:t>
            </a:r>
            <a:r>
              <a:rPr lang="th-TH" b="1" dirty="0">
                <a:solidFill>
                  <a:schemeClr val="tx1"/>
                </a:solidFill>
              </a:rPr>
              <a:t>ในเลือดสูงกว่า  </a:t>
            </a:r>
            <a:r>
              <a:rPr lang="en-US" b="1" dirty="0">
                <a:solidFill>
                  <a:schemeClr val="tx1"/>
                </a:solidFill>
              </a:rPr>
              <a:t>145 </a:t>
            </a:r>
            <a:r>
              <a:rPr lang="th-TH" b="1" dirty="0">
                <a:solidFill>
                  <a:schemeClr val="tx1"/>
                </a:solidFill>
              </a:rPr>
              <a:t>มิลลิโมล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th-TH" b="1" dirty="0">
                <a:solidFill>
                  <a:schemeClr val="tx1"/>
                </a:solidFill>
              </a:rPr>
              <a:t>ลิตร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อาจมีอาการ เปลี่ยนแปลงความรู้สึก  ตั้งแต่ซึม ไปจนถึงหมดสติ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ยืนยันด้วยผลตรวจ </a:t>
            </a:r>
            <a:r>
              <a:rPr lang="en-US" b="1" dirty="0">
                <a:solidFill>
                  <a:schemeClr val="tx1"/>
                </a:solidFill>
              </a:rPr>
              <a:t>Lab.  Na&gt; 145 </a:t>
            </a:r>
            <a:r>
              <a:rPr lang="th-TH" b="1" dirty="0">
                <a:solidFill>
                  <a:schemeClr val="tx1"/>
                </a:solidFill>
              </a:rPr>
              <a:t>มิลลิโมล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th-TH" b="1" dirty="0">
                <a:solidFill>
                  <a:schemeClr val="tx1"/>
                </a:solidFill>
              </a:rPr>
              <a:t>ลิตร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สาเหตุ เช่น </a:t>
            </a:r>
            <a:r>
              <a:rPr lang="en-US" b="1" dirty="0">
                <a:solidFill>
                  <a:schemeClr val="tx1"/>
                </a:solidFill>
              </a:rPr>
              <a:t>: 1) </a:t>
            </a:r>
            <a:r>
              <a:rPr lang="th-TH" b="1" dirty="0">
                <a:solidFill>
                  <a:schemeClr val="tx1"/>
                </a:solidFill>
              </a:rPr>
              <a:t>ภาวะขาดน้ำ   </a:t>
            </a:r>
            <a:r>
              <a:rPr lang="en-US" b="1" dirty="0">
                <a:solidFill>
                  <a:schemeClr val="tx1"/>
                </a:solidFill>
              </a:rPr>
              <a:t>2) </a:t>
            </a:r>
            <a:r>
              <a:rPr lang="th-TH" b="1" dirty="0">
                <a:solidFill>
                  <a:schemeClr val="tx1"/>
                </a:solidFill>
              </a:rPr>
              <a:t>ได้รับเกลือมากกว่าปกติ</a:t>
            </a:r>
            <a:r>
              <a:rPr lang="en-US" b="1" dirty="0">
                <a:solidFill>
                  <a:schemeClr val="tx1"/>
                </a:solidFill>
              </a:rPr>
              <a:t> 3) </a:t>
            </a:r>
            <a:r>
              <a:rPr lang="th-TH" b="1" dirty="0">
                <a:solidFill>
                  <a:schemeClr val="tx1"/>
                </a:solidFill>
              </a:rPr>
              <a:t>โรคของส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         ส่วนไฮโปทาลามัสที่มี </a:t>
            </a:r>
            <a:r>
              <a:rPr lang="en-US" b="1" dirty="0">
                <a:solidFill>
                  <a:schemeClr val="tx1"/>
                </a:solidFill>
              </a:rPr>
              <a:t>reset </a:t>
            </a:r>
            <a:r>
              <a:rPr lang="en-US" b="1" dirty="0" err="1">
                <a:solidFill>
                  <a:schemeClr val="tx1"/>
                </a:solidFill>
              </a:rPr>
              <a:t>osmoreceptor</a:t>
            </a:r>
            <a:r>
              <a:rPr lang="en-US" b="1" dirty="0">
                <a:solidFill>
                  <a:schemeClr val="tx1"/>
                </a:solidFill>
              </a:rPr>
              <a:t>   4)</a:t>
            </a:r>
            <a:r>
              <a:rPr lang="th-TH" b="1" dirty="0">
                <a:solidFill>
                  <a:schemeClr val="tx1"/>
                </a:solidFill>
              </a:rPr>
              <a:t>โรคเบาจืด</a:t>
            </a:r>
            <a:r>
              <a:rPr lang="en-US" b="1" dirty="0">
                <a:solidFill>
                  <a:schemeClr val="tx1"/>
                </a:solidFill>
              </a:rPr>
              <a:t>(DI)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.=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Hypernatraemia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การให้รหัสโรค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 ได้รับเกลือมากกว่าปกติ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ให้รหัส </a:t>
            </a:r>
            <a:r>
              <a:rPr lang="en-US" b="1" dirty="0">
                <a:solidFill>
                  <a:schemeClr val="tx1"/>
                </a:solidFill>
              </a:rPr>
              <a:t>E87.7 </a:t>
            </a:r>
            <a:r>
              <a:rPr lang="th-TH" b="1" dirty="0">
                <a:solidFill>
                  <a:schemeClr val="tx1"/>
                </a:solidFill>
              </a:rPr>
              <a:t>ได้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เกิดจากโรคของสมองมี </a:t>
            </a:r>
            <a:r>
              <a:rPr lang="en-US" b="1" dirty="0">
                <a:solidFill>
                  <a:schemeClr val="tx1"/>
                </a:solidFill>
              </a:rPr>
              <a:t>reset </a:t>
            </a:r>
            <a:r>
              <a:rPr lang="en-US" b="1" dirty="0" err="1">
                <a:solidFill>
                  <a:schemeClr val="tx1"/>
                </a:solidFill>
              </a:rPr>
              <a:t>osmoreceptor</a:t>
            </a:r>
            <a:r>
              <a:rPr lang="th-TH" b="1" dirty="0">
                <a:solidFill>
                  <a:schemeClr val="tx1"/>
                </a:solidFill>
              </a:rPr>
              <a:t> ให้ </a:t>
            </a:r>
            <a:r>
              <a:rPr lang="en-US" b="1" dirty="0" err="1">
                <a:solidFill>
                  <a:schemeClr val="tx1"/>
                </a:solidFill>
              </a:rPr>
              <a:t>PDx</a:t>
            </a:r>
            <a:r>
              <a:rPr lang="en-US" b="1" dirty="0">
                <a:solidFill>
                  <a:schemeClr val="tx1"/>
                </a:solidFill>
              </a:rPr>
              <a:t>=</a:t>
            </a:r>
            <a:r>
              <a:rPr lang="th-TH" b="1" dirty="0">
                <a:solidFill>
                  <a:schemeClr val="tx1"/>
                </a:solidFill>
              </a:rPr>
              <a:t>โรคสมอง และ 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 E87.7 </a:t>
            </a:r>
            <a:r>
              <a:rPr lang="th-TH" b="1" dirty="0">
                <a:solidFill>
                  <a:schemeClr val="tx1"/>
                </a:solidFill>
              </a:rPr>
              <a:t>เป็นโรคร่วม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ถ้าระบุว่าเกิดจากสาเหตุอื่น ไม่ต้องสรุป </a:t>
            </a:r>
            <a:r>
              <a:rPr lang="en-US" b="1" dirty="0">
                <a:solidFill>
                  <a:schemeClr val="tx1"/>
                </a:solidFill>
              </a:rPr>
              <a:t>E87.7 </a:t>
            </a:r>
            <a:r>
              <a:rPr lang="th-TH" b="1" dirty="0">
                <a:solidFill>
                  <a:schemeClr val="tx1"/>
                </a:solidFill>
              </a:rPr>
              <a:t>เป็นโรคร่วม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57158" y="714356"/>
            <a:ext cx="7572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C000"/>
                </a:solidFill>
              </a:rPr>
              <a:t>E87.1 Hypo-</a:t>
            </a:r>
            <a:r>
              <a:rPr lang="en-US" sz="2400" b="1" dirty="0" err="1">
                <a:solidFill>
                  <a:srgbClr val="FFC000"/>
                </a:solidFill>
              </a:rPr>
              <a:t>osmolality</a:t>
            </a:r>
            <a:r>
              <a:rPr lang="en-US" sz="2400" b="1" dirty="0">
                <a:solidFill>
                  <a:srgbClr val="FFC000"/>
                </a:solidFill>
              </a:rPr>
              <a:t> and </a:t>
            </a:r>
            <a:r>
              <a:rPr lang="en-US" sz="2400" b="1" dirty="0" err="1">
                <a:solidFill>
                  <a:srgbClr val="FFC000"/>
                </a:solidFill>
              </a:rPr>
              <a:t>hyponatraemia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285860"/>
            <a:ext cx="9144000" cy="5929330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lvl="3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ภาวะขาดระดับ </a:t>
            </a:r>
            <a:r>
              <a:rPr lang="en-US" b="1" dirty="0">
                <a:solidFill>
                  <a:schemeClr val="tx1"/>
                </a:solidFill>
              </a:rPr>
              <a:t>Na </a:t>
            </a:r>
            <a:r>
              <a:rPr lang="th-TH" b="1" dirty="0">
                <a:solidFill>
                  <a:schemeClr val="tx1"/>
                </a:solidFill>
              </a:rPr>
              <a:t>ในเลือดต่ำกว่า  </a:t>
            </a:r>
            <a:r>
              <a:rPr lang="en-US" b="1" dirty="0">
                <a:solidFill>
                  <a:schemeClr val="tx1"/>
                </a:solidFill>
              </a:rPr>
              <a:t>135 </a:t>
            </a:r>
            <a:r>
              <a:rPr lang="th-TH" b="1" dirty="0">
                <a:solidFill>
                  <a:schemeClr val="tx1"/>
                </a:solidFill>
              </a:rPr>
              <a:t>มิลลิโมล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th-TH" b="1" dirty="0">
                <a:solidFill>
                  <a:schemeClr val="tx1"/>
                </a:solidFill>
              </a:rPr>
              <a:t>ลิตร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อาจมีอาการ เปลี่ยนแปลงความรู้สึก  ตั้งแต่ซึม ไปจนถึงหมดสติ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ยืนยันด้วยผลตรวจ </a:t>
            </a:r>
            <a:r>
              <a:rPr lang="en-US" b="1" dirty="0">
                <a:solidFill>
                  <a:schemeClr val="tx1"/>
                </a:solidFill>
              </a:rPr>
              <a:t>Lab.  Na&lt; 135 </a:t>
            </a:r>
            <a:r>
              <a:rPr lang="th-TH" b="1" dirty="0">
                <a:solidFill>
                  <a:schemeClr val="tx1"/>
                </a:solidFill>
              </a:rPr>
              <a:t>มิลลิโมล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th-TH" b="1" dirty="0">
                <a:solidFill>
                  <a:schemeClr val="tx1"/>
                </a:solidFill>
              </a:rPr>
              <a:t>ลิตร 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สาเหตุ เช่น </a:t>
            </a:r>
            <a:r>
              <a:rPr lang="en-US" b="1" dirty="0">
                <a:solidFill>
                  <a:schemeClr val="tx1"/>
                </a:solidFill>
              </a:rPr>
              <a:t>: 1) </a:t>
            </a:r>
            <a:r>
              <a:rPr lang="th-TH" b="1" dirty="0">
                <a:solidFill>
                  <a:schemeClr val="tx1"/>
                </a:solidFill>
              </a:rPr>
              <a:t>เสียเกลือแร่จากทางเดินอาหาร   </a:t>
            </a:r>
            <a:r>
              <a:rPr lang="en-US" b="1" dirty="0">
                <a:solidFill>
                  <a:schemeClr val="tx1"/>
                </a:solidFill>
              </a:rPr>
              <a:t>2) </a:t>
            </a:r>
            <a:r>
              <a:rPr lang="th-TH" b="1" dirty="0">
                <a:solidFill>
                  <a:schemeClr val="tx1"/>
                </a:solidFill>
              </a:rPr>
              <a:t>โรคไต ที่ได้รับขับปัสสาวะ</a:t>
            </a:r>
            <a:r>
              <a:rPr lang="en-US" b="1" dirty="0">
                <a:solidFill>
                  <a:schemeClr val="tx1"/>
                </a:solidFill>
              </a:rPr>
              <a:t>    </a:t>
            </a: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                  3) SIADH  </a:t>
            </a:r>
            <a:endParaRPr lang="th-TH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.=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Hyponatraemia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th-TH" b="1" dirty="0">
                <a:solidFill>
                  <a:schemeClr val="tx1"/>
                </a:solidFill>
              </a:rPr>
              <a:t>และมีการรักษาหรือตรวจ</a:t>
            </a:r>
            <a:r>
              <a:rPr lang="en-US" b="1" dirty="0">
                <a:solidFill>
                  <a:schemeClr val="tx1"/>
                </a:solidFill>
              </a:rPr>
              <a:t> Lab. </a:t>
            </a:r>
            <a:r>
              <a:rPr lang="th-TH" b="1" dirty="0">
                <a:solidFill>
                  <a:schemeClr val="tx1"/>
                </a:solidFill>
              </a:rPr>
              <a:t>ซ้ำใน </a:t>
            </a:r>
            <a:r>
              <a:rPr lang="en-US" b="1" dirty="0">
                <a:solidFill>
                  <a:schemeClr val="tx1"/>
                </a:solidFill>
              </a:rPr>
              <a:t>24 </a:t>
            </a:r>
            <a:r>
              <a:rPr lang="th-TH" b="1" dirty="0">
                <a:solidFill>
                  <a:schemeClr val="tx1"/>
                </a:solidFill>
              </a:rPr>
              <a:t>ชม.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การให้รหัสโรค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ถ้าแพทย์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= </a:t>
            </a:r>
            <a:r>
              <a:rPr lang="en-US" b="1" dirty="0" err="1">
                <a:solidFill>
                  <a:schemeClr val="tx1"/>
                </a:solidFill>
              </a:rPr>
              <a:t>Hyponatraemia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โดยไม่ระบุสาเหตุ ให้รหัส</a:t>
            </a:r>
            <a:r>
              <a:rPr lang="en-US" b="1" dirty="0">
                <a:solidFill>
                  <a:schemeClr val="tx1"/>
                </a:solidFill>
              </a:rPr>
              <a:t> E87.1</a:t>
            </a: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-</a:t>
            </a:r>
            <a:r>
              <a:rPr lang="th-TH" b="1" dirty="0">
                <a:solidFill>
                  <a:schemeClr val="tx1"/>
                </a:solidFill>
              </a:rPr>
              <a:t>ถ้าระบุเกิดจากยาขับปัสสาวะ ให้ </a:t>
            </a:r>
            <a:r>
              <a:rPr lang="en-US" b="1" dirty="0">
                <a:solidFill>
                  <a:schemeClr val="tx1"/>
                </a:solidFill>
              </a:rPr>
              <a:t>E87.1 </a:t>
            </a:r>
            <a:r>
              <a:rPr lang="th-TH" b="1" dirty="0">
                <a:solidFill>
                  <a:schemeClr val="tx1"/>
                </a:solidFill>
              </a:rPr>
              <a:t>เป็นโรคร่วม และให้รหัสสาเหตุภายนอกร่วมด้วย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ถ้าระบุสาเหตุโรคอื่น ให้รหัสโรคนั้น  ไม่ต้องให้รหัส </a:t>
            </a:r>
            <a:r>
              <a:rPr lang="en-US" b="1" dirty="0">
                <a:solidFill>
                  <a:schemeClr val="tx1"/>
                </a:solidFill>
              </a:rPr>
              <a:t>E87.1 </a:t>
            </a:r>
            <a:r>
              <a:rPr lang="th-TH" b="1" dirty="0">
                <a:solidFill>
                  <a:schemeClr val="tx1"/>
                </a:solidFill>
              </a:rPr>
              <a:t>ร่วม</a:t>
            </a: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57158" y="714356"/>
            <a:ext cx="7572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C000"/>
                </a:solidFill>
              </a:rPr>
              <a:t>E87.1 Hypo-</a:t>
            </a:r>
            <a:r>
              <a:rPr lang="en-US" sz="2400" b="1" dirty="0" err="1">
                <a:solidFill>
                  <a:srgbClr val="FFC000"/>
                </a:solidFill>
              </a:rPr>
              <a:t>osmolality</a:t>
            </a:r>
            <a:r>
              <a:rPr lang="en-US" sz="2400" b="1" dirty="0">
                <a:solidFill>
                  <a:srgbClr val="FFC000"/>
                </a:solidFill>
              </a:rPr>
              <a:t> and </a:t>
            </a:r>
            <a:r>
              <a:rPr lang="en-US" sz="2400" b="1" dirty="0" err="1">
                <a:solidFill>
                  <a:srgbClr val="FFC000"/>
                </a:solidFill>
              </a:rPr>
              <a:t>hyponatraemia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285860"/>
            <a:ext cx="9144000" cy="5929330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การให้รหัสโรค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ถ้าแพทย์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= </a:t>
            </a:r>
            <a:r>
              <a:rPr lang="en-US" b="1" dirty="0" err="1">
                <a:solidFill>
                  <a:schemeClr val="tx1"/>
                </a:solidFill>
              </a:rPr>
              <a:t>Hyponatraemia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โดยไม่ระบุสาเหตุ ให้รหัส</a:t>
            </a:r>
            <a:r>
              <a:rPr lang="en-US" b="1" dirty="0">
                <a:solidFill>
                  <a:schemeClr val="tx1"/>
                </a:solidFill>
              </a:rPr>
              <a:t> E87.1</a:t>
            </a: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-</a:t>
            </a:r>
            <a:r>
              <a:rPr lang="th-TH" b="1" dirty="0">
                <a:solidFill>
                  <a:schemeClr val="tx1"/>
                </a:solidFill>
              </a:rPr>
              <a:t>ถ้าระบุเกิดจากยาขับปัสสาวะ ให้ </a:t>
            </a:r>
            <a:r>
              <a:rPr lang="en-US" b="1" dirty="0">
                <a:solidFill>
                  <a:schemeClr val="tx1"/>
                </a:solidFill>
              </a:rPr>
              <a:t>E87.1 </a:t>
            </a:r>
            <a:r>
              <a:rPr lang="th-TH" b="1" dirty="0">
                <a:solidFill>
                  <a:schemeClr val="tx1"/>
                </a:solidFill>
              </a:rPr>
              <a:t>เป็นโรคร่วม และให้รหัสสาเหตุภายนอกร่วมด้วย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ถ้าระบุสาเหตุโรคอื่น ให้รหัสโรคนั้น  ไม่ต้องให้รหัส </a:t>
            </a:r>
            <a:r>
              <a:rPr lang="en-US" b="1" dirty="0">
                <a:solidFill>
                  <a:schemeClr val="tx1"/>
                </a:solidFill>
              </a:rPr>
              <a:t>E87.1 </a:t>
            </a:r>
            <a:r>
              <a:rPr lang="th-TH" b="1" dirty="0">
                <a:solidFill>
                  <a:schemeClr val="tx1"/>
                </a:solidFill>
              </a:rPr>
              <a:t>ร่วม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ยกเว้นกรณี </a:t>
            </a:r>
            <a:r>
              <a:rPr lang="en-US" b="1" dirty="0">
                <a:solidFill>
                  <a:schemeClr val="tx1"/>
                </a:solidFill>
              </a:rPr>
              <a:t>Na&lt;125 </a:t>
            </a:r>
            <a:r>
              <a:rPr lang="en-US" b="1" dirty="0" err="1">
                <a:solidFill>
                  <a:schemeClr val="tx1"/>
                </a:solidFill>
              </a:rPr>
              <a:t>mEq</a:t>
            </a:r>
            <a:r>
              <a:rPr lang="en-US" b="1" dirty="0">
                <a:solidFill>
                  <a:schemeClr val="tx1"/>
                </a:solidFill>
              </a:rPr>
              <a:t>/L </a:t>
            </a:r>
            <a:r>
              <a:rPr lang="th-TH" b="1" dirty="0">
                <a:solidFill>
                  <a:schemeClr val="tx1"/>
                </a:solidFill>
              </a:rPr>
              <a:t>สามารถ ให้ </a:t>
            </a:r>
            <a:r>
              <a:rPr lang="en-US" b="1" dirty="0">
                <a:solidFill>
                  <a:schemeClr val="tx1"/>
                </a:solidFill>
              </a:rPr>
              <a:t>E87.1 </a:t>
            </a:r>
            <a:r>
              <a:rPr lang="th-TH" b="1" dirty="0">
                <a:solidFill>
                  <a:schemeClr val="tx1"/>
                </a:solidFill>
              </a:rPr>
              <a:t>เป็นโรคร่วมได้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D982A5-A74D-4878-87E9-7F560D174451}" type="slidenum">
              <a:rPr lang="en-US" sz="4400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4400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28596" y="857232"/>
            <a:ext cx="8429684" cy="33575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 defTabSz="622300">
              <a:defRPr/>
            </a:pPr>
            <a:r>
              <a:rPr lang="en-US" sz="4400" b="1" dirty="0">
                <a:solidFill>
                  <a:schemeClr val="bg1"/>
                </a:solidFill>
                <a:latin typeface="Trebuchet MS" pitchFamily="34" charset="0"/>
              </a:rPr>
              <a:t>2.</a:t>
            </a:r>
            <a:r>
              <a:rPr lang="th-TH" sz="4400" b="1" dirty="0">
                <a:solidFill>
                  <a:schemeClr val="bg1"/>
                </a:solidFill>
                <a:latin typeface="Trebuchet MS" pitchFamily="34" charset="0"/>
              </a:rPr>
              <a:t>แนวทางการตรวจสอบเอกสารหลักฐานการเรียกเก็บค่าใช้จ่ายเพื่อบริการสาธารณสุข       ร่วม </a:t>
            </a:r>
            <a:r>
              <a:rPr lang="en-US" sz="4400" b="1" dirty="0">
                <a:solidFill>
                  <a:schemeClr val="bg1"/>
                </a:solidFill>
                <a:latin typeface="Trebuchet MS" pitchFamily="34" charset="0"/>
              </a:rPr>
              <a:t>3 </a:t>
            </a:r>
            <a:r>
              <a:rPr lang="th-TH" sz="4400" b="1" dirty="0">
                <a:solidFill>
                  <a:schemeClr val="bg1"/>
                </a:solidFill>
                <a:latin typeface="Trebuchet MS" pitchFamily="34" charset="0"/>
              </a:rPr>
              <a:t>กองทุนปี </a:t>
            </a:r>
            <a:r>
              <a:rPr lang="en-US" sz="4400" b="1" dirty="0">
                <a:solidFill>
                  <a:schemeClr val="bg1"/>
                </a:solidFill>
                <a:latin typeface="Trebuchet MS" pitchFamily="34" charset="0"/>
              </a:rPr>
              <a:t>2560 </a:t>
            </a:r>
            <a:r>
              <a:rPr lang="th-TH" sz="4400" b="1" dirty="0">
                <a:solidFill>
                  <a:schemeClr val="bg1"/>
                </a:solidFill>
                <a:latin typeface="Trebuchet MS" pitchFamily="34" charset="0"/>
              </a:rPr>
              <a:t>ให้ใช้เป็นเอกสารหลักในการตรวจสอบ</a:t>
            </a:r>
            <a:endParaRPr lang="en-US" sz="4400" b="1" dirty="0">
              <a:solidFill>
                <a:schemeClr val="bg1"/>
              </a:solidFill>
              <a:latin typeface="Trebuchet MS" pitchFamily="34" charset="0"/>
            </a:endParaRPr>
          </a:p>
          <a:p>
            <a:pPr marL="0" marR="0" lvl="0" indent="0" algn="l" defTabSz="622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1" u="sng" strike="noStrike" kern="1200" normalizeH="0" baseline="0" noProof="0" dirty="0">
              <a:solidFill>
                <a:schemeClr val="bg1"/>
              </a:solidFill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357694"/>
            <a:ext cx="185738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286256"/>
            <a:ext cx="17859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1000100" y="714356"/>
            <a:ext cx="6929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C000"/>
                </a:solidFill>
              </a:rPr>
              <a:t>E87.5 </a:t>
            </a:r>
            <a:r>
              <a:rPr lang="en-US" sz="2400" b="1" dirty="0" err="1">
                <a:solidFill>
                  <a:srgbClr val="FFC000"/>
                </a:solidFill>
              </a:rPr>
              <a:t>Hyperkalaemia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285860"/>
            <a:ext cx="9144000" cy="5572140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ภาวะขาดระดับ </a:t>
            </a:r>
            <a:r>
              <a:rPr lang="en-US" b="1" dirty="0">
                <a:solidFill>
                  <a:schemeClr val="tx1"/>
                </a:solidFill>
              </a:rPr>
              <a:t>K </a:t>
            </a:r>
            <a:r>
              <a:rPr lang="th-TH" b="1" dirty="0">
                <a:solidFill>
                  <a:schemeClr val="tx1"/>
                </a:solidFill>
              </a:rPr>
              <a:t>ในเลือดสูงกว่า  </a:t>
            </a:r>
            <a:r>
              <a:rPr lang="en-US" b="1" dirty="0">
                <a:solidFill>
                  <a:schemeClr val="tx1"/>
                </a:solidFill>
              </a:rPr>
              <a:t>5.5</a:t>
            </a:r>
            <a:r>
              <a:rPr lang="th-TH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mEq</a:t>
            </a:r>
            <a:r>
              <a:rPr lang="en-US" b="1" dirty="0">
                <a:solidFill>
                  <a:schemeClr val="tx1"/>
                </a:solidFill>
              </a:rPr>
              <a:t>/L</a:t>
            </a:r>
            <a:endParaRPr lang="th-TH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ยืนยันด้วยผลตรวจ </a:t>
            </a:r>
            <a:r>
              <a:rPr lang="en-US" b="1" dirty="0">
                <a:solidFill>
                  <a:schemeClr val="tx1"/>
                </a:solidFill>
              </a:rPr>
              <a:t>Lab.  K&gt;5.5 </a:t>
            </a:r>
            <a:r>
              <a:rPr lang="en-US" b="1" dirty="0" err="1">
                <a:solidFill>
                  <a:schemeClr val="tx1"/>
                </a:solidFill>
              </a:rPr>
              <a:t>mEq</a:t>
            </a:r>
            <a:r>
              <a:rPr lang="en-US" b="1" dirty="0">
                <a:solidFill>
                  <a:schemeClr val="tx1"/>
                </a:solidFill>
              </a:rPr>
              <a:t>/L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สาเหตุ เช่น </a:t>
            </a:r>
            <a:r>
              <a:rPr lang="en-US" b="1" dirty="0">
                <a:solidFill>
                  <a:schemeClr val="tx1"/>
                </a:solidFill>
              </a:rPr>
              <a:t>: 1) </a:t>
            </a:r>
            <a:r>
              <a:rPr lang="th-TH" b="1" dirty="0">
                <a:solidFill>
                  <a:schemeClr val="tx1"/>
                </a:solidFill>
              </a:rPr>
              <a:t>ภาวะไตวาย  </a:t>
            </a:r>
            <a:r>
              <a:rPr lang="en-US" b="1" dirty="0">
                <a:solidFill>
                  <a:schemeClr val="tx1"/>
                </a:solidFill>
              </a:rPr>
              <a:t>2) </a:t>
            </a:r>
            <a:r>
              <a:rPr lang="th-TH" b="1" dirty="0">
                <a:solidFill>
                  <a:schemeClr val="tx1"/>
                </a:solidFill>
              </a:rPr>
              <a:t>ผลข้างเคียงของการรับยา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th-TH" b="1" dirty="0">
                <a:solidFill>
                  <a:schemeClr val="tx1"/>
                </a:solidFill>
              </a:rPr>
              <a:t>เช่น </a:t>
            </a:r>
            <a:r>
              <a:rPr lang="en-US" b="1" dirty="0" err="1">
                <a:solidFill>
                  <a:schemeClr val="tx1"/>
                </a:solidFill>
              </a:rPr>
              <a:t>potasium</a:t>
            </a:r>
            <a:r>
              <a:rPr lang="en-US" b="1" dirty="0">
                <a:solidFill>
                  <a:schemeClr val="tx1"/>
                </a:solidFill>
              </a:rPr>
              <a:t> sparing diuretic , ACE inhibitor 3) </a:t>
            </a:r>
            <a:r>
              <a:rPr lang="en-US" b="1" dirty="0" err="1">
                <a:solidFill>
                  <a:schemeClr val="tx1"/>
                </a:solidFill>
              </a:rPr>
              <a:t>Hypoaldosteronism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.=</a:t>
            </a:r>
            <a:r>
              <a:rPr lang="en-US" b="1" dirty="0" err="1">
                <a:solidFill>
                  <a:schemeClr val="tx1"/>
                </a:solidFill>
              </a:rPr>
              <a:t>Hyperkalaemia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มีการรักษาหรือมีการตรวจ </a:t>
            </a:r>
            <a:r>
              <a:rPr lang="en-US" b="1" dirty="0">
                <a:solidFill>
                  <a:schemeClr val="tx1"/>
                </a:solidFill>
              </a:rPr>
              <a:t>K </a:t>
            </a:r>
            <a:r>
              <a:rPr lang="th-TH" b="1" dirty="0">
                <a:solidFill>
                  <a:schemeClr val="tx1"/>
                </a:solidFill>
              </a:rPr>
              <a:t>ซ้ำใน </a:t>
            </a:r>
            <a:r>
              <a:rPr lang="en-US" b="1" dirty="0">
                <a:solidFill>
                  <a:schemeClr val="tx1"/>
                </a:solidFill>
              </a:rPr>
              <a:t>24 </a:t>
            </a:r>
            <a:r>
              <a:rPr lang="th-TH" b="1" dirty="0">
                <a:solidFill>
                  <a:schemeClr val="tx1"/>
                </a:solidFill>
              </a:rPr>
              <a:t>ชม.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การให้รหัสโรค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เกิดจากโรค เช่น </a:t>
            </a:r>
            <a:r>
              <a:rPr lang="en-US" b="1" dirty="0">
                <a:solidFill>
                  <a:schemeClr val="tx1"/>
                </a:solidFill>
              </a:rPr>
              <a:t>CKD , </a:t>
            </a:r>
            <a:r>
              <a:rPr lang="en-US" b="1" dirty="0" err="1">
                <a:solidFill>
                  <a:schemeClr val="tx1"/>
                </a:solidFill>
              </a:rPr>
              <a:t>Hypoaldosteronism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 ให้ </a:t>
            </a:r>
            <a:r>
              <a:rPr lang="en-US" b="1" dirty="0" err="1">
                <a:solidFill>
                  <a:schemeClr val="tx1"/>
                </a:solidFill>
              </a:rPr>
              <a:t>PDx</a:t>
            </a:r>
            <a:r>
              <a:rPr lang="en-US" b="1" dirty="0">
                <a:solidFill>
                  <a:schemeClr val="tx1"/>
                </a:solidFill>
              </a:rPr>
              <a:t>=</a:t>
            </a:r>
            <a:r>
              <a:rPr lang="th-TH" b="1" dirty="0">
                <a:solidFill>
                  <a:schemeClr val="tx1"/>
                </a:solidFill>
              </a:rPr>
              <a:t>โรคนั้น และ 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 </a:t>
            </a:r>
            <a:r>
              <a:rPr lang="th-TH" b="1" dirty="0">
                <a:solidFill>
                  <a:schemeClr val="tx1"/>
                </a:solidFill>
              </a:rPr>
              <a:t>ไม่ต้องให้ </a:t>
            </a:r>
            <a:r>
              <a:rPr lang="en-US" b="1" dirty="0">
                <a:solidFill>
                  <a:schemeClr val="tx1"/>
                </a:solidFill>
              </a:rPr>
              <a:t>E87.5 </a:t>
            </a:r>
            <a:r>
              <a:rPr lang="th-TH" b="1" dirty="0">
                <a:solidFill>
                  <a:schemeClr val="tx1"/>
                </a:solidFill>
              </a:rPr>
              <a:t>เป็นโรคร่วม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ยกเว้นถ้าระบุว่า </a:t>
            </a:r>
            <a:r>
              <a:rPr lang="en-US" b="1" dirty="0" err="1">
                <a:solidFill>
                  <a:schemeClr val="tx1"/>
                </a:solidFill>
              </a:rPr>
              <a:t>Hyperkalaemia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ที่มีอาการรุนแรง  เช่น เกิดภาวะ </a:t>
            </a:r>
            <a:r>
              <a:rPr lang="en-US" b="1" dirty="0">
                <a:solidFill>
                  <a:schemeClr val="tx1"/>
                </a:solidFill>
              </a:rPr>
              <a:t>EKG </a:t>
            </a: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  </a:t>
            </a:r>
            <a:r>
              <a:rPr lang="th-TH" b="1" dirty="0">
                <a:solidFill>
                  <a:schemeClr val="tx1"/>
                </a:solidFill>
              </a:rPr>
              <a:t>ผิดปกติเข้าได้กับ </a:t>
            </a:r>
            <a:r>
              <a:rPr lang="en-US" b="1" dirty="0" err="1">
                <a:solidFill>
                  <a:schemeClr val="tx1"/>
                </a:solidFill>
              </a:rPr>
              <a:t>Hyperkalaemia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 และได้รับการรักษาที่เหมาะสมโดยเ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     เร่งด่วน  ให้สรุป </a:t>
            </a:r>
            <a:r>
              <a:rPr lang="en-US" b="1" dirty="0">
                <a:solidFill>
                  <a:schemeClr val="tx1"/>
                </a:solidFill>
              </a:rPr>
              <a:t>E87.5 </a:t>
            </a:r>
            <a:r>
              <a:rPr lang="th-TH" b="1" dirty="0">
                <a:solidFill>
                  <a:schemeClr val="tx1"/>
                </a:solidFill>
              </a:rPr>
              <a:t>เป็นโรคร่วมได้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1000100" y="714356"/>
            <a:ext cx="6929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C000"/>
                </a:solidFill>
              </a:rPr>
              <a:t>E87.6 </a:t>
            </a:r>
            <a:r>
              <a:rPr lang="en-US" sz="2400" b="1" dirty="0" err="1">
                <a:solidFill>
                  <a:srgbClr val="FFC000"/>
                </a:solidFill>
              </a:rPr>
              <a:t>Hypokalaemia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72708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63544">
            <a:off x="4229100" y="5572140"/>
            <a:ext cx="685800" cy="504826"/>
          </a:xfrm>
          <a:prstGeom prst="rect">
            <a:avLst/>
          </a:prstGeom>
          <a:noFill/>
        </p:spPr>
      </p:pic>
      <p:pic>
        <p:nvPicPr>
          <p:cNvPr id="72710" name="Picture 6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440" y="5857892"/>
            <a:ext cx="782848" cy="576264"/>
          </a:xfrm>
          <a:prstGeom prst="rect">
            <a:avLst/>
          </a:prstGeom>
          <a:noFill/>
        </p:spPr>
      </p:pic>
      <p:pic>
        <p:nvPicPr>
          <p:cNvPr id="9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5857892"/>
            <a:ext cx="928694" cy="662585"/>
          </a:xfrm>
          <a:prstGeom prst="rect">
            <a:avLst/>
          </a:prstGeom>
          <a:noFill/>
        </p:spPr>
      </p:pic>
      <p:pic>
        <p:nvPicPr>
          <p:cNvPr id="10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10700">
            <a:off x="6026370" y="5632857"/>
            <a:ext cx="588752" cy="433388"/>
          </a:xfrm>
          <a:prstGeom prst="rect">
            <a:avLst/>
          </a:prstGeom>
          <a:noFill/>
        </p:spPr>
      </p:pic>
      <p:pic>
        <p:nvPicPr>
          <p:cNvPr id="11" name="Picture 4" descr="Ant Anim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391560"/>
            <a:ext cx="542924" cy="399653"/>
          </a:xfrm>
          <a:prstGeom prst="rect">
            <a:avLst/>
          </a:prstGeom>
          <a:noFill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285860"/>
            <a:ext cx="9144000" cy="5572140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ภาวะขาดระดับ </a:t>
            </a:r>
            <a:r>
              <a:rPr lang="en-US" b="1" dirty="0">
                <a:solidFill>
                  <a:schemeClr val="tx1"/>
                </a:solidFill>
              </a:rPr>
              <a:t>K </a:t>
            </a:r>
            <a:r>
              <a:rPr lang="th-TH" b="1" dirty="0">
                <a:solidFill>
                  <a:schemeClr val="tx1"/>
                </a:solidFill>
              </a:rPr>
              <a:t>ในเลือดต่ำกว่า  </a:t>
            </a:r>
            <a:r>
              <a:rPr lang="en-US" b="1" dirty="0">
                <a:solidFill>
                  <a:schemeClr val="tx1"/>
                </a:solidFill>
              </a:rPr>
              <a:t>3.5</a:t>
            </a:r>
            <a:r>
              <a:rPr lang="th-TH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mEq</a:t>
            </a:r>
            <a:r>
              <a:rPr lang="en-US" b="1" dirty="0">
                <a:solidFill>
                  <a:schemeClr val="tx1"/>
                </a:solidFill>
              </a:rPr>
              <a:t>/L</a:t>
            </a:r>
            <a:endParaRPr lang="th-TH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ยืนยันด้วยผลตรวจ </a:t>
            </a:r>
            <a:r>
              <a:rPr lang="en-US" b="1" dirty="0">
                <a:solidFill>
                  <a:schemeClr val="tx1"/>
                </a:solidFill>
              </a:rPr>
              <a:t>Lab.  K&lt;3.5 </a:t>
            </a:r>
            <a:r>
              <a:rPr lang="en-US" b="1" dirty="0" err="1">
                <a:solidFill>
                  <a:schemeClr val="tx1"/>
                </a:solidFill>
              </a:rPr>
              <a:t>mEq</a:t>
            </a:r>
            <a:r>
              <a:rPr lang="en-US" b="1" dirty="0">
                <a:solidFill>
                  <a:schemeClr val="tx1"/>
                </a:solidFill>
              </a:rPr>
              <a:t>/L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th-TH" b="1" dirty="0">
                <a:solidFill>
                  <a:schemeClr val="tx1"/>
                </a:solidFill>
              </a:rPr>
              <a:t>สาเหตุ เช่น </a:t>
            </a:r>
            <a:r>
              <a:rPr lang="en-US" b="1" dirty="0">
                <a:solidFill>
                  <a:schemeClr val="tx1"/>
                </a:solidFill>
              </a:rPr>
              <a:t>: 1) </a:t>
            </a:r>
            <a:r>
              <a:rPr lang="th-TH" b="1" dirty="0">
                <a:solidFill>
                  <a:schemeClr val="tx1"/>
                </a:solidFill>
              </a:rPr>
              <a:t>รับประทานน้อย  </a:t>
            </a:r>
            <a:r>
              <a:rPr lang="en-US" b="1" dirty="0">
                <a:solidFill>
                  <a:schemeClr val="tx1"/>
                </a:solidFill>
              </a:rPr>
              <a:t>2) Metabolic alkalosis  </a:t>
            </a: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                  3) </a:t>
            </a:r>
            <a:r>
              <a:rPr lang="th-TH" b="1" dirty="0">
                <a:solidFill>
                  <a:schemeClr val="tx1"/>
                </a:solidFill>
              </a:rPr>
              <a:t>เกิดจากยา เช่น ยาขับปัสสาวะ ยา </a:t>
            </a:r>
            <a:r>
              <a:rPr lang="en-US" b="1" dirty="0" err="1">
                <a:solidFill>
                  <a:schemeClr val="tx1"/>
                </a:solidFill>
              </a:rPr>
              <a:t>amphotericin</a:t>
            </a:r>
            <a:r>
              <a:rPr lang="en-US" b="1" dirty="0">
                <a:solidFill>
                  <a:schemeClr val="tx1"/>
                </a:solidFill>
              </a:rPr>
              <a:t> B</a:t>
            </a: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                  4)</a:t>
            </a:r>
            <a:r>
              <a:rPr lang="th-TH" b="1" dirty="0">
                <a:solidFill>
                  <a:schemeClr val="tx1"/>
                </a:solidFill>
              </a:rPr>
              <a:t>ภาวะท้องเดิน </a:t>
            </a:r>
            <a:r>
              <a:rPr lang="en-US" b="1" dirty="0">
                <a:solidFill>
                  <a:schemeClr val="tx1"/>
                </a:solidFill>
              </a:rPr>
              <a:t>5)Renal tubular acidosis  </a:t>
            </a:r>
          </a:p>
          <a:p>
            <a:pPr marL="457200" indent="-457200"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</a:rPr>
              <a:t>                        6) </a:t>
            </a:r>
            <a:r>
              <a:rPr lang="en-US" b="1" dirty="0" err="1">
                <a:solidFill>
                  <a:schemeClr val="tx1"/>
                </a:solidFill>
              </a:rPr>
              <a:t>Hyperaldosteronism</a:t>
            </a:r>
            <a:endParaRPr lang="en-US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แพทย์ </a:t>
            </a:r>
            <a:r>
              <a:rPr lang="en-US" b="1" dirty="0" err="1">
                <a:solidFill>
                  <a:schemeClr val="tx1"/>
                </a:solidFill>
              </a:rPr>
              <a:t>Dx</a:t>
            </a:r>
            <a:r>
              <a:rPr lang="en-US" b="1" dirty="0">
                <a:solidFill>
                  <a:schemeClr val="tx1"/>
                </a:solidFill>
              </a:rPr>
              <a:t>=</a:t>
            </a:r>
            <a:r>
              <a:rPr lang="en-US" b="1" dirty="0" err="1">
                <a:solidFill>
                  <a:schemeClr val="tx1"/>
                </a:solidFill>
              </a:rPr>
              <a:t>Hypokalaemia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และมีการรักษา หรือตรวจ </a:t>
            </a:r>
            <a:r>
              <a:rPr lang="en-US" b="1" dirty="0">
                <a:solidFill>
                  <a:schemeClr val="tx1"/>
                </a:solidFill>
              </a:rPr>
              <a:t>K </a:t>
            </a:r>
            <a:r>
              <a:rPr lang="th-TH" b="1" dirty="0">
                <a:solidFill>
                  <a:schemeClr val="tx1"/>
                </a:solidFill>
              </a:rPr>
              <a:t>ซ้ำใน </a:t>
            </a:r>
            <a:r>
              <a:rPr lang="en-US" b="1" dirty="0">
                <a:solidFill>
                  <a:schemeClr val="tx1"/>
                </a:solidFill>
              </a:rPr>
              <a:t>24 </a:t>
            </a:r>
            <a:r>
              <a:rPr lang="th-TH" b="1" dirty="0">
                <a:solidFill>
                  <a:schemeClr val="tx1"/>
                </a:solidFill>
              </a:rPr>
              <a:t>ชม.</a:t>
            </a: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การสรุปให้รหัส</a:t>
            </a:r>
            <a:r>
              <a:rPr lang="en-US" b="1" dirty="0">
                <a:solidFill>
                  <a:schemeClr val="tx1"/>
                </a:solidFill>
              </a:rPr>
              <a:t>              </a:t>
            </a:r>
            <a:endParaRPr lang="th-TH" b="1" dirty="0">
              <a:solidFill>
                <a:schemeClr val="tx1"/>
              </a:solidFill>
            </a:endParaRP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เกิดจากโรค เช่น ภาวะท้องเดิน ให้ </a:t>
            </a:r>
            <a:r>
              <a:rPr lang="en-US" b="1" dirty="0" err="1">
                <a:solidFill>
                  <a:schemeClr val="tx1"/>
                </a:solidFill>
              </a:rPr>
              <a:t>PDx</a:t>
            </a:r>
            <a:r>
              <a:rPr lang="en-US" b="1" dirty="0">
                <a:solidFill>
                  <a:schemeClr val="tx1"/>
                </a:solidFill>
              </a:rPr>
              <a:t>=</a:t>
            </a:r>
            <a:r>
              <a:rPr lang="th-TH" b="1" dirty="0">
                <a:solidFill>
                  <a:schemeClr val="tx1"/>
                </a:solidFill>
              </a:rPr>
              <a:t>โรคนั้น และ ไม่ต้องให้ </a:t>
            </a:r>
            <a:r>
              <a:rPr lang="en-US" b="1" dirty="0">
                <a:solidFill>
                  <a:schemeClr val="tx1"/>
                </a:solidFill>
              </a:rPr>
              <a:t>E87.6 </a:t>
            </a:r>
            <a:r>
              <a:rPr lang="th-TH" b="1" dirty="0">
                <a:solidFill>
                  <a:schemeClr val="tx1"/>
                </a:solidFill>
              </a:rPr>
              <a:t>เป็นโรคร่วม</a:t>
            </a:r>
          </a:p>
          <a:p>
            <a:pPr marL="457200" indent="-457200">
              <a:spcBef>
                <a:spcPct val="20000"/>
              </a:spcBef>
            </a:pPr>
            <a:r>
              <a:rPr lang="th-TH" b="1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</a:rPr>
              <a:t>-</a:t>
            </a:r>
            <a:r>
              <a:rPr lang="th-TH" b="1" dirty="0">
                <a:solidFill>
                  <a:schemeClr val="tx1"/>
                </a:solidFill>
              </a:rPr>
              <a:t>ยกเว้นถ้า  </a:t>
            </a:r>
            <a:r>
              <a:rPr lang="en-US" b="1" dirty="0">
                <a:solidFill>
                  <a:schemeClr val="tx1"/>
                </a:solidFill>
              </a:rPr>
              <a:t>K&lt;2.5 </a:t>
            </a:r>
            <a:r>
              <a:rPr lang="en-US" b="1" dirty="0" err="1">
                <a:solidFill>
                  <a:schemeClr val="tx1"/>
                </a:solidFill>
              </a:rPr>
              <a:t>mEq</a:t>
            </a:r>
            <a:r>
              <a:rPr lang="en-US" b="1" dirty="0">
                <a:solidFill>
                  <a:schemeClr val="tx1"/>
                </a:solidFill>
              </a:rPr>
              <a:t>/L </a:t>
            </a:r>
            <a:r>
              <a:rPr lang="th-TH" b="1" dirty="0">
                <a:solidFill>
                  <a:schemeClr val="tx1"/>
                </a:solidFill>
              </a:rPr>
              <a:t>และได้รับการรักษา ให้สรุป </a:t>
            </a:r>
            <a:r>
              <a:rPr lang="en-US" b="1" dirty="0">
                <a:solidFill>
                  <a:schemeClr val="tx1"/>
                </a:solidFill>
              </a:rPr>
              <a:t>E87.6 </a:t>
            </a:r>
            <a:r>
              <a:rPr lang="th-TH" b="1" dirty="0">
                <a:solidFill>
                  <a:schemeClr val="tx1"/>
                </a:solidFill>
              </a:rPr>
              <a:t>เป็นโรคร่วมได้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lume 1 extract (F10-F19 block title)"/>
          <p:cNvPicPr/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2844" y="142852"/>
            <a:ext cx="8858280" cy="928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1"/>
            <a:ext cx="8643998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t3.gstatic.com/images?q=tbn:ANd9GcQOZcWfYzkY7nG_wBusc8IN_x1gIkmcfH0S0xUSZHMDSewH7qF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55" y="1357298"/>
            <a:ext cx="1838325" cy="167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6143644"/>
            <a:ext cx="4572032" cy="5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514993"/>
            <a:ext cx="6248400" cy="48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85860"/>
            <a:ext cx="9144000" cy="61709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sz="2400" b="1" dirty="0"/>
              <a:t> 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Z72.1 Alcohol use</a:t>
            </a:r>
          </a:p>
          <a:p>
            <a:r>
              <a:rPr lang="en-US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sz="23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มีเพียง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ประวัติดื่มสุรา</a:t>
            </a:r>
          </a:p>
          <a:p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    ให้ 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+mj-cs"/>
              </a:rPr>
              <a:t>F10.0</a:t>
            </a:r>
            <a:r>
              <a:rPr lang="en-US" b="1" dirty="0"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en-US" b="1" dirty="0">
                <a:cs typeface="+mj-cs"/>
              </a:rPr>
              <a:t>Acute Alcoholic intoxication </a:t>
            </a:r>
            <a:r>
              <a:rPr lang="th-TH" b="1" dirty="0">
                <a:cs typeface="+mj-cs"/>
              </a:rPr>
              <a:t>เมื่อ</a:t>
            </a:r>
          </a:p>
          <a:p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    </a:t>
            </a:r>
            <a:r>
              <a:rPr lang="en-US" b="1" dirty="0">
                <a:latin typeface="Tahoma" pitchFamily="34" charset="0"/>
                <a:ea typeface="Tahoma" pitchFamily="34" charset="0"/>
                <a:cs typeface="+mj-cs"/>
              </a:rPr>
              <a:t>-</a:t>
            </a:r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ประวัติดื่มสุรา </a:t>
            </a:r>
            <a:r>
              <a:rPr lang="en-US" b="1" dirty="0">
                <a:latin typeface="Tahoma" pitchFamily="34" charset="0"/>
                <a:ea typeface="Tahoma" pitchFamily="34" charset="0"/>
                <a:cs typeface="+mj-cs"/>
              </a:rPr>
              <a:t>+ </a:t>
            </a:r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มีอาการแสดง </a:t>
            </a:r>
            <a:r>
              <a:rPr lang="en-US" b="1" dirty="0">
                <a:latin typeface="Tahoma" pitchFamily="34" charset="0"/>
                <a:ea typeface="Tahoma" pitchFamily="34" charset="0"/>
                <a:cs typeface="+mj-cs"/>
              </a:rPr>
              <a:t>+</a:t>
            </a:r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อาการลดลงและหายเอง</a:t>
            </a:r>
            <a:r>
              <a:rPr lang="en-US" b="1" dirty="0">
                <a:latin typeface="Tahoma" pitchFamily="34" charset="0"/>
                <a:ea typeface="Tahoma" pitchFamily="34" charset="0"/>
                <a:cs typeface="+mj-cs"/>
              </a:rPr>
              <a:t>+</a:t>
            </a:r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ประเมิน</a:t>
            </a:r>
          </a:p>
          <a:p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    ให้ </a:t>
            </a:r>
            <a:r>
              <a:rPr lang="en-US" b="1" dirty="0">
                <a:cs typeface="+mj-cs"/>
              </a:rPr>
              <a:t>R40 Somnolence, stupor and coma </a:t>
            </a:r>
            <a:r>
              <a:rPr lang="th-TH" b="1" dirty="0">
                <a:cs typeface="+mj-cs"/>
              </a:rPr>
              <a:t>ถ้าไม่การตรวจประเมิน</a:t>
            </a:r>
            <a:endParaRPr lang="th-TH" b="1" dirty="0">
              <a:latin typeface="Tahoma" pitchFamily="34" charset="0"/>
              <a:ea typeface="Tahoma" pitchFamily="34" charset="0"/>
              <a:cs typeface="+mj-cs"/>
            </a:endParaRPr>
          </a:p>
          <a:p>
            <a:r>
              <a:rPr lang="en-US" sz="23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Z71.4 Alcohol abuse </a:t>
            </a:r>
            <a:r>
              <a:rPr lang="en-US" sz="2000" b="1" dirty="0" err="1">
                <a:latin typeface="Tahoma" pitchFamily="34" charset="0"/>
                <a:cs typeface="Tahoma" pitchFamily="34" charset="0"/>
              </a:rPr>
              <a:t>counselling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 and surveillance</a:t>
            </a:r>
          </a:p>
          <a:p>
            <a:r>
              <a:rPr lang="en-US" sz="20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0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ประวัติดื่มสุรา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และได้รับคำแนะนำเพื่อให้เลิกดื่มสุรา เป็นโรคร่วมเพิ่ม</a:t>
            </a:r>
          </a:p>
          <a:p>
            <a:pPr marL="742950" indent="-742950"/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3. F10.2  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Alcohol</a:t>
            </a:r>
            <a:r>
              <a:rPr lang="en-US" sz="2400" b="1" dirty="0"/>
              <a:t> Dependence </a:t>
            </a:r>
            <a:r>
              <a:rPr lang="en-US" sz="2400" b="1" dirty="0" err="1"/>
              <a:t>syndrome,Alcoholism</a:t>
            </a:r>
            <a:endParaRPr lang="en-US" sz="2400" b="1" dirty="0"/>
          </a:p>
          <a:p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มีประวัติดื่มสุรามานาน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+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มีประเมินการเสพ หรือ </a:t>
            </a:r>
            <a:r>
              <a:rPr lang="en-US" sz="23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Dx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โดยจิตแพทย์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+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มีการ</a:t>
            </a:r>
          </a:p>
          <a:p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   บำบัดรักษาตามแนวทางการรักษาโรคติดสุรา</a:t>
            </a:r>
          </a:p>
          <a:p>
            <a:r>
              <a:rPr lang="th-TH" b="1" dirty="0">
                <a:solidFill>
                  <a:schemeClr val="tx1"/>
                </a:solidFill>
                <a:latin typeface="Angsana New" pitchFamily="18" charset="-34"/>
                <a:ea typeface="Tahoma" pitchFamily="34" charset="0"/>
                <a:cs typeface="+mj-cs"/>
              </a:rPr>
              <a:t>     </a:t>
            </a:r>
            <a:r>
              <a:rPr lang="en-US" b="1" dirty="0">
                <a:solidFill>
                  <a:schemeClr val="tx1"/>
                </a:solidFill>
                <a:latin typeface="Angsana New" pitchFamily="18" charset="-34"/>
                <a:ea typeface="Tahoma" pitchFamily="34" charset="0"/>
                <a:cs typeface="+mj-cs"/>
              </a:rPr>
              <a:t>-</a:t>
            </a:r>
            <a:r>
              <a:rPr lang="th-TH" b="1" dirty="0">
                <a:solidFill>
                  <a:schemeClr val="tx1"/>
                </a:solidFill>
                <a:latin typeface="Angsana New" pitchFamily="18" charset="-34"/>
                <a:ea typeface="Tahoma" pitchFamily="34" charset="0"/>
                <a:cs typeface="+mj-cs"/>
              </a:rPr>
              <a:t>ให้ </a:t>
            </a:r>
            <a:r>
              <a:rPr lang="en-US" b="1" dirty="0">
                <a:latin typeface="Angsana New" pitchFamily="18" charset="-34"/>
                <a:cs typeface="+mj-cs"/>
              </a:rPr>
              <a:t> Z71.4 Alcohol abuse </a:t>
            </a:r>
            <a:r>
              <a:rPr lang="en-US" b="1" dirty="0" err="1">
                <a:latin typeface="Angsana New" pitchFamily="18" charset="-34"/>
                <a:cs typeface="+mj-cs"/>
              </a:rPr>
              <a:t>counselling</a:t>
            </a:r>
            <a:r>
              <a:rPr lang="en-US" b="1" dirty="0">
                <a:latin typeface="Angsana New" pitchFamily="18" charset="-34"/>
                <a:cs typeface="+mj-cs"/>
              </a:rPr>
              <a:t> and surveillance </a:t>
            </a:r>
            <a:r>
              <a:rPr lang="th-TH" b="1" dirty="0">
                <a:latin typeface="Angsana New" pitchFamily="18" charset="-34"/>
                <a:cs typeface="+mj-cs"/>
              </a:rPr>
              <a:t>เป็นโรคร่วม ถ้า</a:t>
            </a:r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ได้รับคำแนะนำ</a:t>
            </a:r>
          </a:p>
          <a:p>
            <a:r>
              <a:rPr lang="th-TH" b="1" dirty="0">
                <a:latin typeface="Tahoma" pitchFamily="34" charset="0"/>
                <a:ea typeface="Tahoma" pitchFamily="34" charset="0"/>
                <a:cs typeface="+mj-cs"/>
              </a:rPr>
              <a:t>       เพื่อให้เลิกดื่มสุรา เฉยๆ</a:t>
            </a:r>
          </a:p>
          <a:p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+mj-cs"/>
              </a:rPr>
              <a:t>    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+mj-cs"/>
              </a:rPr>
              <a:t>-</a:t>
            </a:r>
            <a:r>
              <a:rPr lang="th-TH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+mj-cs"/>
              </a:rPr>
              <a:t>ให้ </a:t>
            </a:r>
            <a:r>
              <a:rPr lang="en-US" sz="2400" b="1" dirty="0"/>
              <a:t>Z50.2 Alcohol rehabilitation </a:t>
            </a:r>
            <a:r>
              <a:rPr lang="th-TH" sz="2400" b="1" dirty="0"/>
              <a:t>ร่วมกับ </a:t>
            </a:r>
            <a:r>
              <a:rPr lang="en-US" sz="2400" b="1" dirty="0"/>
              <a:t>F10.2</a:t>
            </a:r>
            <a:r>
              <a:rPr lang="th-TH" sz="2400" b="1" dirty="0"/>
              <a:t> กรณีรับการบำบัดรักษา                          </a:t>
            </a:r>
          </a:p>
          <a:p>
            <a:r>
              <a:rPr lang="th-TH" sz="2400" b="1" dirty="0"/>
              <a:t>       และไม่ต้องให้ </a:t>
            </a:r>
            <a:r>
              <a:rPr lang="en-US" sz="2400" b="1" dirty="0"/>
              <a:t>Z71.4  </a:t>
            </a:r>
            <a:r>
              <a:rPr lang="th-TH" sz="2400" b="1" dirty="0"/>
              <a:t>อีกแล้ว  โดยหน่วยบริการควรแนบแบบทดสอบแสดงด้วย</a:t>
            </a:r>
            <a:endParaRPr lang="en-US" sz="2400" b="1" dirty="0"/>
          </a:p>
          <a:p>
            <a:endParaRPr lang="th-TH" b="1" dirty="0">
              <a:solidFill>
                <a:schemeClr val="tx1"/>
              </a:solidFill>
              <a:latin typeface="Angsana New" pitchFamily="18" charset="-34"/>
              <a:ea typeface="Tahoma" pitchFamily="34" charset="0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2918"/>
            <a:ext cx="914400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การประเมินภาวะติดสุรา</a:t>
            </a: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85860"/>
            <a:ext cx="9144000" cy="51244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4.</a:t>
            </a:r>
            <a:r>
              <a:rPr lang="en-US" sz="2400" dirty="0"/>
              <a:t>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F10.3 Alcohol withdrawal state</a:t>
            </a:r>
          </a:p>
          <a:p>
            <a:r>
              <a:rPr lang="en-US" b="1" dirty="0">
                <a:latin typeface="Angsana New" pitchFamily="18" charset="-34"/>
                <a:cs typeface="Angsana New" pitchFamily="18" charset="-34"/>
              </a:rPr>
              <a:t>     -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มีประวัติดื่มสุรา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+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มีการหยุดหรือลดขนาด ระยะประมาณ สั้นๆ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+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มีอาการทางอารมณ์ </a:t>
            </a:r>
            <a:endParaRPr lang="en-US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en-US" b="1" dirty="0">
                <a:latin typeface="Angsana New" pitchFamily="18" charset="-34"/>
                <a:cs typeface="Angsana New" pitchFamily="18" charset="-34"/>
              </a:rPr>
              <a:t>      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อย่างน้อย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อย่าง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+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อาการประสาทหลอน </a:t>
            </a: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    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อาจมีอาการชักเกิดขึ้นได้</a:t>
            </a: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    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มีการบำบัดรักษาที่เหมาะสม เช่น ให้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B1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หรือ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benzodiazepine </a:t>
            </a:r>
          </a:p>
          <a:p>
            <a:r>
              <a:rPr lang="en-US" b="1" dirty="0">
                <a:latin typeface="Angsana New" pitchFamily="18" charset="-34"/>
                <a:cs typeface="Angsana New" pitchFamily="18" charset="-34"/>
              </a:rPr>
              <a:t>     -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ไม่ต้องให้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R56.- </a:t>
            </a:r>
            <a:r>
              <a:rPr lang="en-US" b="1" dirty="0" err="1">
                <a:latin typeface="Angsana New" pitchFamily="18" charset="-34"/>
                <a:cs typeface="Angsana New" pitchFamily="18" charset="-34"/>
              </a:rPr>
              <a:t>Convulsion,not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b="1" dirty="0" err="1">
                <a:latin typeface="Angsana New" pitchFamily="18" charset="-34"/>
                <a:cs typeface="Angsana New" pitchFamily="18" charset="-34"/>
              </a:rPr>
              <a:t>eslewhere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 classified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แล้ว</a:t>
            </a:r>
          </a:p>
          <a:p>
            <a:r>
              <a:rPr lang="en-US" b="1" dirty="0">
                <a:latin typeface="Angsana New" pitchFamily="18" charset="-34"/>
                <a:cs typeface="Angsana New" pitchFamily="18" charset="-34"/>
              </a:rPr>
              <a:t>5.  F10.4 Alcohol withdrawal state with delirium ,Delirium tremens</a:t>
            </a:r>
          </a:p>
          <a:p>
            <a:r>
              <a:rPr lang="en-US" b="1" dirty="0">
                <a:latin typeface="Angsana New" pitchFamily="18" charset="-34"/>
                <a:cs typeface="Angsana New" pitchFamily="18" charset="-34"/>
              </a:rPr>
              <a:t>      -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ข้อมูลจาก ข้อ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4. 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และเพิ่ม  อาการ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acute confusion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และการสูญเสียของ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cognition function 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        ร่วมด้วย เช่น  การรับรู้ในเรื่องเวลา    สถานที่  บุคคล เสียไป</a:t>
            </a:r>
          </a:p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     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ให้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F10.4 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แล้ว   ไม่ต้องให้  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F10.3 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อีก</a:t>
            </a:r>
            <a:endParaRPr lang="en-US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b="1" dirty="0"/>
              <a:t> </a:t>
            </a:r>
            <a:endParaRPr lang="en-US" sz="2400" b="1" dirty="0">
              <a:latin typeface="Tahoma" pitchFamily="34" charset="0"/>
              <a:cs typeface="Tahoma" pitchFamily="34" charset="0"/>
            </a:endParaRPr>
          </a:p>
          <a:p>
            <a:r>
              <a:rPr lang="en-US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b="1" dirty="0">
              <a:solidFill>
                <a:schemeClr val="tx1"/>
              </a:solidFill>
              <a:latin typeface="Angsana New" pitchFamily="18" charset="-34"/>
              <a:ea typeface="Tahoma" pitchFamily="34" charset="0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62640"/>
            <a:ext cx="914400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การประเมินภาวะติดสุรา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7032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ประวัติสูบบุหรี่</a:t>
            </a:r>
          </a:p>
          <a:p>
            <a:r>
              <a:rPr lang="en-US" sz="2300" b="1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Z72.0  Tobacco use</a:t>
            </a:r>
          </a:p>
          <a:p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ผู้สูบบุหรี่ ที่ได้รับการประเมินระดับความรุนแรงของการเสพติดสารนิโคติน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ตามแบบประเมิน </a:t>
            </a:r>
            <a:r>
              <a:rPr lang="en-US" sz="23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Fagerstrom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Test 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ได้ผลคะแนนไม่เกิน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4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คะแนน แสดงว่ามีระดับการเสพติดนิโคตินค่อนข้างต่ำ และได้รับคำแนะนำเพื่อให้เลิกบุหรี่  ให้รหัสเป็น</a:t>
            </a:r>
          </a:p>
          <a:p>
            <a:r>
              <a:rPr lang="th-TH" sz="2300" b="1" dirty="0">
                <a:solidFill>
                  <a:srgbClr val="FF66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1" dirty="0">
                <a:solidFill>
                  <a:srgbClr val="FF66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 71.6  Tobacco abuse </a:t>
            </a:r>
            <a:r>
              <a:rPr lang="en-US" sz="2300" b="1" dirty="0" err="1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counselling</a:t>
            </a:r>
            <a:endParaRPr lang="en-US" sz="2300" b="1" dirty="0">
              <a:solidFill>
                <a:srgbClr val="FF33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3.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ผู้สูบบุหรี่ ที่ได้รับการประเมินระดับความรุนแรงของการเสพติดสารนิโคติน ได้ผลคะแนน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4-10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คะแนน แสดงว่ามีระดับการเสพติดนิโคตินระดับปานกลาง ถึง รุนแรง ต้องได้รับการบำบัด รักษาตามแนวทางการบำบัดรักษาโรคติดบุหรี่ ให้รหัสเป็น </a:t>
            </a:r>
            <a:endParaRPr lang="en-US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F17.2   Mental and </a:t>
            </a:r>
            <a:r>
              <a:rPr lang="en-US" sz="2300" b="1" dirty="0" err="1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behavioural</a:t>
            </a:r>
            <a:r>
              <a:rPr lang="en-US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disorders due to use of      	    tobacco</a:t>
            </a:r>
          </a:p>
          <a:p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4.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ผู้สูบบุหรี่ ที่ได้รับการวินิจฉัยโรคเป็น 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F17.2 </a:t>
            </a:r>
            <a:r>
              <a:rPr lang="th-TH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แล้ว และรับการบำบัดรักษาอย่างต่อเนื่อง ให้รหัส </a:t>
            </a:r>
            <a:endParaRPr lang="en-US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Z 50.8 Care involving use of other rehabilitation 	 	    procedures </a:t>
            </a:r>
            <a:r>
              <a:rPr lang="th-TH" sz="2300" b="1" dirty="0">
                <a:solidFill>
                  <a:srgbClr val="FF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เพิ่มด้วย</a:t>
            </a:r>
          </a:p>
          <a:p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การประเมินภาวะติดบุหรี่</a:t>
            </a: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71472" y="424691"/>
          <a:ext cx="7500990" cy="551040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525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34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000" dirty="0">
                          <a:latin typeface="Tahoma" pitchFamily="34" charset="0"/>
                          <a:cs typeface="Tahoma" pitchFamily="34" charset="0"/>
                        </a:rPr>
                        <a:t>คำถามที่ใช้</a:t>
                      </a:r>
                      <a:endParaRPr lang="en-US" sz="800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000">
                          <a:latin typeface="Tahoma" pitchFamily="34" charset="0"/>
                          <a:cs typeface="Tahoma" pitchFamily="34" charset="0"/>
                        </a:rPr>
                        <a:t>คะแนน</a:t>
                      </a:r>
                      <a:endParaRPr lang="en-US" sz="80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25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คุณสูบบุหรี่มวนแรกหลังตื่นนอนตอนเช้าเมื่อใด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สูบทันทีหลังตื่นนอนหรือภายในไม่เกิน </a:t>
                      </a: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5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นาที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สูบหลังตื่นนอนเกิน </a:t>
                      </a: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5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นาที แต่ไม่เกินครึ่งชั่วโมง 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สูบหลังตื่นนอนเกินครึ่งชั่วโมงแต่ไม่เกิน </a:t>
                      </a: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ชั่วโมง 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สูบหลังตื่นนอนเกิน </a:t>
                      </a: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ชั่วโมง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3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19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คุณรู้สึกอย่างไร หากไม่สามารถสูบบุหรี่ได้ในพื้นที่ที่ห้ามสูบเป็นระยะเวลานาน เช่น ในห้องสมุด หรือ ในโรงภาพยนตร์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หงุดหงิด อึดอัด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เฉยๆ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12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ในแต่ละวันบุหรี่มวนใดที่คุณคิดว่า ถ้าไม่ได้สูบแล้วจะหงุดหงิดมากที่สุด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มวนแรกที่สบในตอนเช้า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มวนไหน ๆ ก็เหมือนกัน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25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โดยปกติคุณสูบบุหรี่วันละกี่มวน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มากกว่า </a:t>
                      </a: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31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มวนขึ้นไป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21-30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มวน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11-20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มวน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ไม่เกิน </a:t>
                      </a: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10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มวน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3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19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โดยเฉลี่ยคุณสูบบุหรี่มากที่สุดในช่วง </a:t>
                      </a: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2- 3 </a:t>
                      </a: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ชั่วโมงแรกหลังตื่นนอนมากกว่าช่วงอื่นๆ ของวันใช่หรือไม่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ใช่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 dirty="0">
                          <a:latin typeface="Tahoma" pitchFamily="34" charset="0"/>
                          <a:cs typeface="Tahoma" pitchFamily="34" charset="0"/>
                        </a:rPr>
                        <a:t>ไม่ใช่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12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latin typeface="Tahoma" pitchFamily="34" charset="0"/>
                          <a:cs typeface="Tahoma" pitchFamily="34" charset="0"/>
                        </a:rPr>
                        <a:t>ขณะเมื่อคุณป่วยต้องนอนอยาบนเตียงเกือบตลอดเวลาคุณต้องสูบบุหรี่ หรือไม่</a:t>
                      </a:r>
                      <a:endParaRPr lang="en-US" sz="110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>
                          <a:latin typeface="Tahoma" pitchFamily="34" charset="0"/>
                          <a:cs typeface="Tahoma" pitchFamily="34" charset="0"/>
                        </a:rPr>
                        <a:t>ใช่</a:t>
                      </a:r>
                      <a:endParaRPr lang="en-US" sz="110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1200">
                          <a:latin typeface="Tahoma" pitchFamily="34" charset="0"/>
                          <a:cs typeface="Tahoma" pitchFamily="34" charset="0"/>
                        </a:rPr>
                        <a:t>ไม่ใช่</a:t>
                      </a:r>
                      <a:endParaRPr lang="en-US" sz="1100" b="1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1100" dirty="0"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endParaRPr lang="en-US" sz="1100" b="1" dirty="0">
                        <a:latin typeface="Tahoma" pitchFamily="34" charset="0"/>
                        <a:ea typeface="Calibri"/>
                        <a:cs typeface="Tahoma" pitchFamily="34" charset="0"/>
                      </a:endParaRPr>
                    </a:p>
                  </a:txBody>
                  <a:tcPr marL="47800" marR="478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842361"/>
            <a:ext cx="9144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การแปลผล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FTND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ซึ่งเป็นแบบประเมินจำนวน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ข้อ จากคะแนนเต็ม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คะแนน  พบว่าประเมินได้คะแนนไม่เกิน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คะแนน แสดงว่ามีระดับการเสพติดนิโคตินค่อนข้างต่ำประเมินได้คะแนนอย่างน้อย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คะแนน  แสดงว่าผู้สูบบุหรี่มีระดับการเสพนิโคตินค่อนข้างสูง</a:t>
            </a:r>
          </a:p>
          <a:p>
            <a:pPr lvl="0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จากหนังสือ </a:t>
            </a:r>
            <a:r>
              <a:rPr lang="th-TH" sz="1200" b="1" dirty="0" err="1">
                <a:latin typeface="TH SarabunPSK" pitchFamily="34" charset="-34"/>
                <a:cs typeface="TH SarabunPSK" pitchFamily="34" charset="-34"/>
              </a:rPr>
              <a:t>ถนนปชต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การส่งเสริมการเลิกบุหรี่ในงานประจำ  โดย อาจารย์กรองจิต  วาทีสาธกกิจ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1414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แบบประเมินระดับความรุนแรงของการเสพติดนิโคติน</a:t>
            </a:r>
            <a:endParaRPr lang="en-US" sz="12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 </a:t>
            </a:r>
            <a:r>
              <a:rPr lang="en-US" sz="12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Fagerstrom</a:t>
            </a:r>
            <a:r>
              <a:rPr lang="en-US" sz="1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Test for Level of Nicotine Dependence</a:t>
            </a:r>
            <a:r>
              <a:rPr lang="th-TH" sz="1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)</a:t>
            </a:r>
            <a:endParaRPr lang="en-US" sz="12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8670"/>
            <a:ext cx="9144000" cy="1138773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Epilepsy</a:t>
            </a: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3200" dirty="0">
                <a:latin typeface="Tahoma" pitchFamily="34" charset="0"/>
                <a:cs typeface="Tahoma" pitchFamily="34" charset="0"/>
              </a:rPr>
              <a:t>คือ โรคที่เกิดจากความผิดปกติของสมอง ซึ่งแสดงออกโดยการชัก 2 ครั้งขึ้นไป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186881"/>
            <a:ext cx="9144000" cy="138499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dirty="0">
                <a:latin typeface="Tahoma" pitchFamily="34" charset="0"/>
                <a:cs typeface="Tahoma" pitchFamily="34" charset="0"/>
              </a:rPr>
              <a:t>แพทย์วินิจฉัยว่าผู้ป่วยมีอาการชัก (</a:t>
            </a:r>
            <a:r>
              <a:rPr lang="en-US" dirty="0">
                <a:latin typeface="Tahoma" pitchFamily="34" charset="0"/>
                <a:cs typeface="Tahoma" pitchFamily="34" charset="0"/>
              </a:rPr>
              <a:t>convulsion</a:t>
            </a:r>
            <a:r>
              <a:rPr lang="th-TH" dirty="0">
                <a:latin typeface="Tahoma" pitchFamily="34" charset="0"/>
                <a:cs typeface="Tahoma" pitchFamily="34" charset="0"/>
              </a:rPr>
              <a:t>/</a:t>
            </a:r>
            <a:r>
              <a:rPr lang="en-US" dirty="0">
                <a:latin typeface="Tahoma" pitchFamily="34" charset="0"/>
                <a:cs typeface="Tahoma" pitchFamily="34" charset="0"/>
              </a:rPr>
              <a:t>seizure) </a:t>
            </a:r>
            <a:r>
              <a:rPr lang="th-TH" dirty="0">
                <a:latin typeface="Tahoma" pitchFamily="34" charset="0"/>
                <a:cs typeface="Tahoma" pitchFamily="34" charset="0"/>
              </a:rPr>
              <a:t>โดยไม่มีรายละเอียดอื่น และเป็นการชักครั้งแรก ให้รหัส 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R56.8 Other and unspecified convulsions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678043"/>
            <a:ext cx="9144000" cy="35394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th-TH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ถ้าเป็นการชัก และแพทย์ระบุเป็นชนิด </a:t>
            </a:r>
            <a:r>
              <a:rPr lang="en-US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simple partial seizure</a:t>
            </a:r>
            <a:r>
              <a:rPr lang="th-TH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 ให้รหัส </a:t>
            </a:r>
            <a:endParaRPr lang="en-US" sz="2400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  <a:p>
            <a:pPr marL="365125" indent="-365125">
              <a:buFont typeface="Wingdings" pitchFamily="2" charset="2"/>
              <a:buChar char="Ø"/>
              <a:tabLst>
                <a:tab pos="365125" algn="l"/>
                <a:tab pos="1524000" algn="l"/>
              </a:tabLst>
            </a:pPr>
            <a:r>
              <a:rPr lang="en-US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G40.1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Localization-related (focal)(partial) symptomatic epilepsy </a:t>
            </a:r>
            <a:r>
              <a:rPr lang="en-US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</a:t>
            </a:r>
            <a:endParaRPr lang="th-TH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 lvl="0">
              <a:buFont typeface="Wingdings" pitchFamily="2" charset="2"/>
              <a:buChar char="§"/>
            </a:pPr>
            <a:r>
              <a:rPr lang="th-TH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ถ้าระบุว่าชักและแพทย์ระบุเป็นชนิด </a:t>
            </a:r>
            <a:r>
              <a:rPr lang="en-US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complex partial seizure</a:t>
            </a:r>
            <a:r>
              <a:rPr lang="th-TH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 ให้รหัส </a:t>
            </a:r>
            <a:endParaRPr lang="en-US" sz="2400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  <a:p>
            <a:pPr marL="441325" indent="-441325">
              <a:buFont typeface="Wingdings" pitchFamily="2" charset="2"/>
              <a:buChar char="Ø"/>
            </a:pPr>
            <a:r>
              <a:rPr lang="en-US" sz="2400" b="1" dirty="0">
                <a:cs typeface="+mj-cs"/>
              </a:rPr>
              <a:t>G40.2 Localization-related (focal)(partial) symptomatic epilepsy</a:t>
            </a:r>
          </a:p>
          <a:p>
            <a:pPr marL="441325" lvl="0" indent="-441325">
              <a:buFont typeface="Wingdings" pitchFamily="2" charset="2"/>
              <a:buChar char="§"/>
            </a:pPr>
            <a:r>
              <a:rPr lang="th-TH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ถ้าระบุว่าชักและแพทย์ระบุเป็นชนิด </a:t>
            </a:r>
            <a:r>
              <a:rPr lang="en-US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generalized seizure</a:t>
            </a:r>
            <a:r>
              <a:rPr lang="th-TH" sz="24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 ให้รหัส </a:t>
            </a:r>
          </a:p>
          <a:p>
            <a:pPr marL="441325" indent="-441325">
              <a:buFont typeface="Wingdings" pitchFamily="2" charset="2"/>
              <a:buChar char="Ø"/>
            </a:pPr>
            <a:r>
              <a:rPr lang="en-US" sz="2400" b="1" dirty="0"/>
              <a:t>G40.3 Generalized idiopathic epilepsy and epileptic syndromes</a:t>
            </a:r>
          </a:p>
          <a:p>
            <a:pPr marL="441325" lvl="0" indent="-441325"/>
            <a:endParaRPr lang="en-US" sz="2400" dirty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  <a:p>
            <a:pPr marL="441325" indent="-441325"/>
            <a:r>
              <a:rPr lang="en-US" sz="2400" b="1" dirty="0">
                <a:cs typeface="+mj-cs"/>
              </a:rPr>
              <a:t> </a:t>
            </a:r>
          </a:p>
          <a:p>
            <a:pPr marL="441325" lvl="0" indent="-441325">
              <a:buFont typeface="Wingdings" pitchFamily="2" charset="2"/>
              <a:buChar char="Ø"/>
            </a:pPr>
            <a:endParaRPr lang="th-TH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2" y="203200"/>
            <a:ext cx="4643470" cy="796908"/>
          </a:xfr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Tahoma" pitchFamily="34" charset="0"/>
                <a:cs typeface="Tahoma" pitchFamily="34" charset="0"/>
              </a:rPr>
              <a:t> Hydrocephalus</a:t>
            </a:r>
          </a:p>
        </p:txBody>
      </p:sp>
      <p:pic>
        <p:nvPicPr>
          <p:cNvPr id="7016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95381"/>
            <a:ext cx="8501122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85852" y="4406824"/>
            <a:ext cx="5857916" cy="2308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latin typeface="Tahoma" pitchFamily="34" charset="0"/>
                <a:cs typeface="Tahoma" pitchFamily="34" charset="0"/>
              </a:rPr>
              <a:t>G91 Hydrocephalus</a:t>
            </a:r>
          </a:p>
          <a:p>
            <a:r>
              <a:rPr lang="en-US" sz="1800" i="1" dirty="0">
                <a:latin typeface="Tahoma" pitchFamily="34" charset="0"/>
                <a:cs typeface="Tahoma" pitchFamily="34" charset="0"/>
              </a:rPr>
              <a:t>Includes: acquired hydrocephalus</a:t>
            </a:r>
          </a:p>
          <a:p>
            <a:r>
              <a:rPr lang="en-US" sz="1800" dirty="0">
                <a:latin typeface="Tahoma" pitchFamily="34" charset="0"/>
                <a:cs typeface="Tahoma" pitchFamily="34" charset="0"/>
              </a:rPr>
              <a:t>G91.0 Communicating hydrocephalus</a:t>
            </a:r>
          </a:p>
          <a:p>
            <a:r>
              <a:rPr lang="en-US" sz="1800" dirty="0">
                <a:latin typeface="Tahoma" pitchFamily="34" charset="0"/>
                <a:cs typeface="Tahoma" pitchFamily="34" charset="0"/>
              </a:rPr>
              <a:t>G91.1 Obstructive hydrocephalus</a:t>
            </a:r>
          </a:p>
          <a:p>
            <a:r>
              <a:rPr lang="en-US" sz="1800" dirty="0">
                <a:latin typeface="Tahoma" pitchFamily="34" charset="0"/>
                <a:cs typeface="Tahoma" pitchFamily="34" charset="0"/>
              </a:rPr>
              <a:t>G91.2 Normal-pressure hydrocephalus</a:t>
            </a:r>
          </a:p>
          <a:p>
            <a:r>
              <a:rPr lang="en-US" sz="1800" dirty="0">
                <a:latin typeface="Tahoma" pitchFamily="34" charset="0"/>
                <a:cs typeface="Tahoma" pitchFamily="34" charset="0"/>
              </a:rPr>
              <a:t>G91.3 Post-traumatic hydrocephalus, unspecified</a:t>
            </a:r>
          </a:p>
          <a:p>
            <a:r>
              <a:rPr lang="en-US" sz="1800" dirty="0">
                <a:latin typeface="Tahoma" pitchFamily="34" charset="0"/>
                <a:cs typeface="Tahoma" pitchFamily="34" charset="0"/>
              </a:rPr>
              <a:t>G91.8 Other hydrocephalus</a:t>
            </a:r>
          </a:p>
          <a:p>
            <a:r>
              <a:rPr lang="en-US" sz="1800" dirty="0">
                <a:latin typeface="Tahoma" pitchFamily="34" charset="0"/>
                <a:cs typeface="Tahoma" pitchFamily="34" charset="0"/>
              </a:rPr>
              <a:t>G91.9 Hydrocephalus, unspecified</a:t>
            </a:r>
          </a:p>
        </p:txBody>
      </p:sp>
      <p:sp>
        <p:nvSpPr>
          <p:cNvPr id="6" name="Oval 5"/>
          <p:cNvSpPr/>
          <p:nvPr/>
        </p:nvSpPr>
        <p:spPr>
          <a:xfrm>
            <a:off x="4143372" y="2000240"/>
            <a:ext cx="214314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00496" y="3214686"/>
            <a:ext cx="30003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301625" y="738211"/>
            <a:ext cx="8496300" cy="5976937"/>
            <a:chOff x="204" y="154"/>
            <a:chExt cx="5352" cy="4139"/>
          </a:xfrm>
        </p:grpSpPr>
        <p:cxnSp>
          <p:nvCxnSpPr>
            <p:cNvPr id="160778" name="_s582660"/>
            <p:cNvCxnSpPr>
              <a:cxnSpLocks noChangeShapeType="1"/>
            </p:cNvCxnSpPr>
            <p:nvPr/>
          </p:nvCxnSpPr>
          <p:spPr bwMode="auto">
            <a:xfrm rot="10800000" flipH="1">
              <a:off x="1565" y="2748"/>
              <a:ext cx="3198" cy="1190"/>
            </a:xfrm>
            <a:prstGeom prst="bentConnector4">
              <a:avLst>
                <a:gd name="adj1" fmla="val -11542"/>
                <a:gd name="adj2" fmla="val 7746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60779" name="_s582661"/>
            <p:cNvCxnSpPr>
              <a:cxnSpLocks noChangeShapeType="1"/>
            </p:cNvCxnSpPr>
            <p:nvPr/>
          </p:nvCxnSpPr>
          <p:spPr bwMode="auto">
            <a:xfrm rot="10800000" flipH="1">
              <a:off x="340" y="2763"/>
              <a:ext cx="4423" cy="623"/>
            </a:xfrm>
            <a:prstGeom prst="bentConnector4">
              <a:avLst>
                <a:gd name="adj1" fmla="val -1630"/>
                <a:gd name="adj2" fmla="val 67903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cxnSp>
        <p:cxnSp>
          <p:nvCxnSpPr>
            <p:cNvPr id="160780" name="_s582662"/>
            <p:cNvCxnSpPr>
              <a:cxnSpLocks noChangeShapeType="1"/>
              <a:stCxn id="31" idx="0"/>
            </p:cNvCxnSpPr>
            <p:nvPr/>
          </p:nvCxnSpPr>
          <p:spPr bwMode="auto">
            <a:xfrm rot="-5400000">
              <a:off x="3914" y="2325"/>
              <a:ext cx="200" cy="154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60781" name="_s582663"/>
            <p:cNvCxnSpPr>
              <a:cxnSpLocks noChangeShapeType="1"/>
              <a:stCxn id="30" idx="0"/>
              <a:endCxn id="28" idx="2"/>
            </p:cNvCxnSpPr>
            <p:nvPr/>
          </p:nvCxnSpPr>
          <p:spPr bwMode="auto">
            <a:xfrm rot="-5400000">
              <a:off x="4215" y="3345"/>
              <a:ext cx="1097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0782" name="_s582664"/>
            <p:cNvCxnSpPr>
              <a:cxnSpLocks noChangeShapeType="1"/>
              <a:stCxn id="29" idx="0"/>
              <a:endCxn id="0" idx="2"/>
            </p:cNvCxnSpPr>
            <p:nvPr/>
          </p:nvCxnSpPr>
          <p:spPr bwMode="auto">
            <a:xfrm rot="-5400000">
              <a:off x="1099" y="1220"/>
              <a:ext cx="161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0783" name="_s582665"/>
            <p:cNvCxnSpPr>
              <a:cxnSpLocks noChangeShapeType="1"/>
            </p:cNvCxnSpPr>
            <p:nvPr/>
          </p:nvCxnSpPr>
          <p:spPr bwMode="auto">
            <a:xfrm rot="5400000" flipH="1">
              <a:off x="4483" y="2028"/>
              <a:ext cx="560" cy="1"/>
            </a:xfrm>
            <a:prstGeom prst="bentConnector3">
              <a:avLst>
                <a:gd name="adj1" fmla="val 1414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60784" name="_s582666"/>
            <p:cNvCxnSpPr>
              <a:cxnSpLocks noChangeShapeType="1"/>
            </p:cNvCxnSpPr>
            <p:nvPr/>
          </p:nvCxnSpPr>
          <p:spPr bwMode="auto">
            <a:xfrm rot="-5400000">
              <a:off x="2533" y="2028"/>
              <a:ext cx="560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0785" name="_s582667"/>
            <p:cNvCxnSpPr>
              <a:cxnSpLocks noChangeShapeType="1"/>
            </p:cNvCxnSpPr>
            <p:nvPr/>
          </p:nvCxnSpPr>
          <p:spPr bwMode="auto">
            <a:xfrm rot="5400000" flipH="1">
              <a:off x="4143" y="841"/>
              <a:ext cx="310" cy="930"/>
            </a:xfrm>
            <a:prstGeom prst="bentConnector3">
              <a:avLst>
                <a:gd name="adj1" fmla="val 2553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60786" name="_s582668"/>
            <p:cNvCxnSpPr>
              <a:cxnSpLocks noChangeShapeType="1"/>
            </p:cNvCxnSpPr>
            <p:nvPr/>
          </p:nvCxnSpPr>
          <p:spPr bwMode="auto">
            <a:xfrm rot="-5400000">
              <a:off x="3167" y="796"/>
              <a:ext cx="310" cy="1020"/>
            </a:xfrm>
            <a:prstGeom prst="bentConnector3">
              <a:avLst>
                <a:gd name="adj1" fmla="val 2553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60787" name="_s582669"/>
            <p:cNvCxnSpPr>
              <a:cxnSpLocks noChangeShapeType="1"/>
              <a:stCxn id="0" idx="0"/>
              <a:endCxn id="0" idx="2"/>
            </p:cNvCxnSpPr>
            <p:nvPr/>
          </p:nvCxnSpPr>
          <p:spPr bwMode="auto">
            <a:xfrm rot="5400000" flipH="1">
              <a:off x="3088" y="108"/>
              <a:ext cx="310" cy="1178"/>
            </a:xfrm>
            <a:prstGeom prst="bentConnector3">
              <a:avLst>
                <a:gd name="adj1" fmla="val 2553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60788" name="_s582670"/>
            <p:cNvCxnSpPr>
              <a:cxnSpLocks noChangeShapeType="1"/>
              <a:stCxn id="0" idx="0"/>
              <a:endCxn id="0" idx="2"/>
            </p:cNvCxnSpPr>
            <p:nvPr/>
          </p:nvCxnSpPr>
          <p:spPr bwMode="auto">
            <a:xfrm rot="-5400000">
              <a:off x="1762" y="-41"/>
              <a:ext cx="310" cy="1475"/>
            </a:xfrm>
            <a:prstGeom prst="bentConnector3">
              <a:avLst>
                <a:gd name="adj1" fmla="val 2553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22" name="_s582671"/>
            <p:cNvSpPr>
              <a:spLocks noChangeArrowheads="1"/>
            </p:cNvSpPr>
            <p:nvPr/>
          </p:nvSpPr>
          <p:spPr bwMode="auto">
            <a:xfrm>
              <a:off x="1701" y="154"/>
              <a:ext cx="1905" cy="3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83284" tIns="41641" rIns="83284" bIns="41641" anchor="ctr"/>
            <a:lstStyle/>
            <a:p>
              <a:pPr algn="ctr">
                <a:defRPr/>
              </a:pPr>
              <a:r>
                <a: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Cataract</a:t>
              </a:r>
              <a:endParaRPr lang="en-GB" sz="32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_s582672"/>
            <p:cNvSpPr>
              <a:spLocks noChangeArrowheads="1"/>
            </p:cNvSpPr>
            <p:nvPr/>
          </p:nvSpPr>
          <p:spPr bwMode="auto">
            <a:xfrm>
              <a:off x="385" y="852"/>
              <a:ext cx="1588" cy="2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83284" tIns="41641" rIns="83284" bIns="41641" anchor="ctr"/>
            <a:lstStyle/>
            <a:p>
              <a:pPr algn="ctr">
                <a:defRPr/>
              </a:pPr>
              <a:r>
                <a:rPr lang="th-TH" sz="2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ทราบสาเหตุ</a:t>
              </a:r>
            </a:p>
          </p:txBody>
        </p:sp>
        <p:sp>
          <p:nvSpPr>
            <p:cNvPr id="24" name="_s582673"/>
            <p:cNvSpPr>
              <a:spLocks noChangeArrowheads="1"/>
            </p:cNvSpPr>
            <p:nvPr/>
          </p:nvSpPr>
          <p:spPr bwMode="auto">
            <a:xfrm>
              <a:off x="3061" y="852"/>
              <a:ext cx="1542" cy="2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83284" tIns="41641" rIns="83284" bIns="41641" anchor="ctr"/>
            <a:lstStyle/>
            <a:p>
              <a:pPr algn="ctr">
                <a:defRPr/>
              </a:pPr>
              <a:r>
                <a:rPr lang="th-TH" sz="2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ไม่ทราบสาเหตุ</a:t>
              </a:r>
            </a:p>
          </p:txBody>
        </p:sp>
        <p:sp>
          <p:nvSpPr>
            <p:cNvPr id="25" name="_s582674"/>
            <p:cNvSpPr>
              <a:spLocks noChangeArrowheads="1"/>
            </p:cNvSpPr>
            <p:nvPr/>
          </p:nvSpPr>
          <p:spPr bwMode="auto">
            <a:xfrm>
              <a:off x="2245" y="1450"/>
              <a:ext cx="1134" cy="2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lIns="83284" tIns="41641" rIns="83284" bIns="41641" anchor="ctr"/>
            <a:lstStyle/>
            <a:p>
              <a:pPr algn="ctr">
                <a:defRPr/>
              </a:pPr>
              <a:r>
                <a:rPr lang="th-TH" sz="20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อายุ &lt; 40 ปี</a:t>
              </a:r>
            </a:p>
          </p:txBody>
        </p:sp>
        <p:sp>
          <p:nvSpPr>
            <p:cNvPr id="26" name="_s582675"/>
            <p:cNvSpPr>
              <a:spLocks noChangeArrowheads="1"/>
            </p:cNvSpPr>
            <p:nvPr/>
          </p:nvSpPr>
          <p:spPr bwMode="auto">
            <a:xfrm>
              <a:off x="4195" y="1450"/>
              <a:ext cx="1134" cy="2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lIns="83284" tIns="41641" rIns="83284" bIns="41641" anchor="ctr"/>
            <a:lstStyle/>
            <a:p>
              <a:pPr algn="ctr"/>
              <a:r>
                <a:rPr lang="th-TH" sz="2000" b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อายุ </a:t>
              </a:r>
              <a:r>
                <a:rPr lang="en-US" sz="2000" b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≥</a:t>
              </a:r>
              <a:r>
                <a:rPr lang="th-TH" sz="2000" b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40 </a:t>
              </a:r>
              <a:r>
                <a:rPr lang="th-TH" sz="2000" b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ปี</a:t>
              </a:r>
              <a:endParaRPr lang="en-GB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7" name="_s582676"/>
            <p:cNvSpPr>
              <a:spLocks noChangeArrowheads="1"/>
            </p:cNvSpPr>
            <p:nvPr/>
          </p:nvSpPr>
          <p:spPr bwMode="auto">
            <a:xfrm>
              <a:off x="2222" y="2298"/>
              <a:ext cx="1392" cy="499"/>
            </a:xfrm>
            <a:prstGeom prst="roundRect">
              <a:avLst>
                <a:gd name="adj" fmla="val 16778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lIns="83284" tIns="41641" rIns="83284" bIns="41641" anchor="ctr"/>
            <a:lstStyle/>
            <a:p>
              <a:pPr algn="ctr">
                <a:defRPr/>
              </a:pPr>
              <a:r>
                <a:rPr lang="en-US" sz="16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H260</a:t>
              </a:r>
              <a:r>
                <a:rPr lang="en-GB" sz="16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US" sz="16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Presenile cataract</a:t>
              </a:r>
              <a:endParaRPr lang="en-GB" sz="16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_s582677"/>
            <p:cNvSpPr>
              <a:spLocks noChangeArrowheads="1"/>
            </p:cNvSpPr>
            <p:nvPr/>
          </p:nvSpPr>
          <p:spPr bwMode="auto">
            <a:xfrm>
              <a:off x="3969" y="2298"/>
              <a:ext cx="1587" cy="49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0526" tIns="45263" rIns="90526" bIns="45263" anchor="ctr"/>
            <a:lstStyle/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H259</a:t>
              </a:r>
              <a:r>
                <a:rPr lang="en-GB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Senile cataract,</a:t>
              </a:r>
            </a:p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unspecified</a:t>
              </a:r>
            </a:p>
          </p:txBody>
        </p:sp>
        <p:sp>
          <p:nvSpPr>
            <p:cNvPr id="29" name="_s582678"/>
            <p:cNvSpPr>
              <a:spLocks noChangeArrowheads="1"/>
            </p:cNvSpPr>
            <p:nvPr/>
          </p:nvSpPr>
          <p:spPr bwMode="auto">
            <a:xfrm>
              <a:off x="204" y="1301"/>
              <a:ext cx="1950" cy="112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H261</a:t>
              </a:r>
              <a:r>
                <a:rPr lang="th-TH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Traumatic cataract</a:t>
              </a:r>
            </a:p>
            <a:p>
              <a:pPr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H262 Complicated cataract</a:t>
              </a:r>
            </a:p>
            <a:p>
              <a:pPr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H263 Drug-induced cataract</a:t>
              </a:r>
            </a:p>
            <a:p>
              <a:pPr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H264 After cataract</a:t>
              </a:r>
            </a:p>
            <a:p>
              <a:pPr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Q120 Congenital cataract</a:t>
              </a:r>
              <a:endParaRPr lang="en-US" sz="1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……………………………….</a:t>
              </a:r>
              <a:endParaRPr lang="en-GB" sz="16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0" name="_s582679"/>
            <p:cNvSpPr>
              <a:spLocks noChangeArrowheads="1"/>
            </p:cNvSpPr>
            <p:nvPr/>
          </p:nvSpPr>
          <p:spPr bwMode="auto">
            <a:xfrm>
              <a:off x="3969" y="3894"/>
              <a:ext cx="1587" cy="39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H258</a:t>
              </a:r>
            </a:p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Other senile cataract</a:t>
              </a:r>
              <a:endParaRPr lang="en-GB" sz="16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1" name="_s582680"/>
            <p:cNvSpPr>
              <a:spLocks noChangeArrowheads="1"/>
            </p:cNvSpPr>
            <p:nvPr/>
          </p:nvSpPr>
          <p:spPr bwMode="auto">
            <a:xfrm>
              <a:off x="2245" y="3196"/>
              <a:ext cx="1996" cy="43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H252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Senile </a:t>
              </a:r>
              <a:r>
                <a:rPr lang="en-US" sz="16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hypermature</a:t>
              </a:r>
              <a:r>
                <a:rPr lang="en-US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cataract</a:t>
              </a:r>
              <a:endParaRPr lang="en-GB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2" name="_s582681"/>
            <p:cNvSpPr>
              <a:spLocks noChangeArrowheads="1"/>
            </p:cNvSpPr>
            <p:nvPr/>
          </p:nvSpPr>
          <p:spPr bwMode="auto">
            <a:xfrm>
              <a:off x="340" y="3196"/>
              <a:ext cx="1678" cy="44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H250</a:t>
              </a:r>
            </a:p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Senile incipient cataract</a:t>
              </a:r>
              <a:endParaRPr lang="en-GB" sz="16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3" name="_s582682"/>
            <p:cNvSpPr>
              <a:spLocks noChangeArrowheads="1"/>
            </p:cNvSpPr>
            <p:nvPr/>
          </p:nvSpPr>
          <p:spPr bwMode="auto">
            <a:xfrm>
              <a:off x="1429" y="3794"/>
              <a:ext cx="1587" cy="449"/>
            </a:xfrm>
            <a:prstGeom prst="roundRect">
              <a:avLst>
                <a:gd name="adj" fmla="val 0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H251</a:t>
              </a:r>
            </a:p>
            <a:p>
              <a:pPr algn="ctr">
                <a:defRPr/>
              </a:pPr>
              <a:r>
                <a:rPr lang="en-US" sz="16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Senile nuclear cataract</a:t>
              </a:r>
              <a:endParaRPr lang="en-GB" sz="16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314" y="198192"/>
            <a:ext cx="8786842" cy="329320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แนวทางการตรวจสอบหลักฐานในเวชระเบียน ที่คณะกรรมการตรวจสอบเวชระเบียนของสำนักงานหลักประกันสุขภาพแห่งชาติ ให้ความเห็น โดยราชวิทยาลัยไม่ได้ให้ความเห็นมาให้พิจารณาดังนี้ </a:t>
            </a:r>
            <a:b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	3.1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กรณีที่การตรวจสอบหลักฐานในเวชระเบียนนั้นมีใน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ICD-10-TM standard coding guidelines 2017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ให้ใช้แนวทางในเอกสาร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ICD-10-TM standard coding guidelines 2017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เป็นหลักในการตรวจสอบ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b="1773"/>
          <a:stretch>
            <a:fillRect/>
          </a:stretch>
        </p:blipFill>
        <p:spPr bwMode="auto">
          <a:xfrm>
            <a:off x="428596" y="4429132"/>
            <a:ext cx="164307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214282" y="3571876"/>
            <a:ext cx="8715436" cy="7143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สำหรับข้อมูลที่ตรวจสอบเป็นการให้บริการในปีงบประมาณ </a:t>
            </a:r>
            <a:endParaRPr lang="en-US" sz="20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4429132"/>
            <a:ext cx="171451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429132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429132"/>
            <a:ext cx="171451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75" y="381130"/>
            <a:ext cx="9004119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4069" name="AutoShape 5"/>
          <p:cNvSpPr>
            <a:spLocks noChangeArrowheads="1"/>
          </p:cNvSpPr>
          <p:nvPr/>
        </p:nvSpPr>
        <p:spPr bwMode="auto">
          <a:xfrm>
            <a:off x="5429256" y="4667386"/>
            <a:ext cx="3143272" cy="785818"/>
          </a:xfrm>
          <a:prstGeom prst="wedgeRoundRectCallout">
            <a:avLst>
              <a:gd name="adj1" fmla="val -103056"/>
              <a:gd name="adj2" fmla="val 24764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ts val="2400"/>
              </a:lnSpc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Nuclear cataract + incipient cataract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4070" name="AutoShape 6"/>
          <p:cNvSpPr>
            <a:spLocks noChangeArrowheads="1"/>
          </p:cNvSpPr>
          <p:nvPr/>
        </p:nvSpPr>
        <p:spPr bwMode="auto">
          <a:xfrm>
            <a:off x="5500694" y="3810130"/>
            <a:ext cx="3143272" cy="633410"/>
          </a:xfrm>
          <a:prstGeom prst="wedgeRoundRectCallout">
            <a:avLst>
              <a:gd name="adj1" fmla="val -68144"/>
              <a:gd name="adj2" fmla="val 47801"/>
              <a:gd name="adj3" fmla="val 16667"/>
            </a:avLst>
          </a:prstGeom>
          <a:solidFill>
            <a:srgbClr val="FFCCFF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sz="2400" dirty="0">
                <a:latin typeface="Tahoma" pitchFamily="34" charset="0"/>
                <a:cs typeface="Tahoma" pitchFamily="34" charset="0"/>
              </a:rPr>
              <a:t>แยกชั้นความขุ่นไม่ได้</a:t>
            </a:r>
          </a:p>
        </p:txBody>
      </p:sp>
      <p:sp>
        <p:nvSpPr>
          <p:cNvPr id="344071" name="AutoShape 7"/>
          <p:cNvSpPr>
            <a:spLocks noChangeArrowheads="1"/>
          </p:cNvSpPr>
          <p:nvPr/>
        </p:nvSpPr>
        <p:spPr bwMode="auto">
          <a:xfrm>
            <a:off x="5072066" y="5596080"/>
            <a:ext cx="3857652" cy="857256"/>
          </a:xfrm>
          <a:prstGeom prst="wedgeRoundRectCallout">
            <a:avLst>
              <a:gd name="adj1" fmla="val -67068"/>
              <a:gd name="adj2" fmla="val 217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/>
          <a:lstStyle/>
          <a:p>
            <a:pPr algn="ctr">
              <a:lnSpc>
                <a:spcPts val="2400"/>
              </a:lnSpc>
            </a:pPr>
            <a:r>
              <a:rPr lang="th-TH" sz="2400" dirty="0">
                <a:latin typeface="Tahoma" pitchFamily="34" charset="0"/>
                <a:cs typeface="Tahoma" pitchFamily="34" charset="0"/>
              </a:rPr>
              <a:t>ไม่มีข้อมูลความขุ่นของเลนส์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 =</a:t>
            </a:r>
            <a:r>
              <a:rPr lang="th-TH" sz="2400" dirty="0">
                <a:latin typeface="Tahoma" pitchFamily="34" charset="0"/>
                <a:cs typeface="Tahoma" pitchFamily="34" charset="0"/>
              </a:rPr>
              <a:t>ไม่ได้ตรวจด้วย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Slit lamp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4072" name="AutoShape 8"/>
          <p:cNvSpPr>
            <a:spLocks noChangeArrowheads="1"/>
          </p:cNvSpPr>
          <p:nvPr/>
        </p:nvSpPr>
        <p:spPr bwMode="auto">
          <a:xfrm>
            <a:off x="5357818" y="3024312"/>
            <a:ext cx="3276600" cy="533400"/>
          </a:xfrm>
          <a:prstGeom prst="wedgeRoundRectCallout">
            <a:avLst>
              <a:gd name="adj1" fmla="val -89282"/>
              <a:gd name="adj2" fmla="val 4611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400" dirty="0">
                <a:latin typeface="Tahoma" pitchFamily="34" charset="0"/>
                <a:cs typeface="Tahoma" pitchFamily="34" charset="0"/>
              </a:rPr>
              <a:t>Only nuclear opacity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4073" name="AutoShape 9"/>
          <p:cNvSpPr>
            <a:spLocks noChangeArrowheads="1"/>
          </p:cNvSpPr>
          <p:nvPr/>
        </p:nvSpPr>
        <p:spPr bwMode="auto">
          <a:xfrm>
            <a:off x="4638700" y="1347904"/>
            <a:ext cx="3505200" cy="533400"/>
          </a:xfrm>
          <a:prstGeom prst="wedgeRoundRectCallout">
            <a:avLst>
              <a:gd name="adj1" fmla="val -67182"/>
              <a:gd name="adj2" fmla="val -3392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400" u="sng" dirty="0">
                <a:latin typeface="Tahoma" pitchFamily="34" charset="0"/>
                <a:cs typeface="Tahoma" pitchFamily="34" charset="0"/>
              </a:rPr>
              <a:t>Except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 nuclear opacity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42976" y="4643446"/>
            <a:ext cx="3286148" cy="428628"/>
          </a:xfrm>
          <a:prstGeom prst="ellipse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9" grpId="0" animBg="1"/>
      <p:bldP spid="344070" grpId="0" animBg="1"/>
      <p:bldP spid="344071" grpId="0" animBg="1"/>
      <p:bldP spid="344072" grpId="0" animBg="1"/>
      <p:bldP spid="344073" grpId="0" animBg="1"/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7" name="Text Box 3"/>
          <p:cNvSpPr txBox="1">
            <a:spLocks noChangeArrowheads="1"/>
          </p:cNvSpPr>
          <p:nvPr/>
        </p:nvSpPr>
        <p:spPr bwMode="auto">
          <a:xfrm>
            <a:off x="0" y="853843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Diabetic  With ophthalmic complication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714488"/>
            <a:ext cx="9144000" cy="41870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bIns="108000">
            <a:spAutoFit/>
          </a:bodyPr>
          <a:lstStyle/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 With ophthalmic complication</a:t>
            </a:r>
          </a:p>
          <a:p>
            <a:pPr marL="441325" lvl="1" indent="-34925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Diabetic retinopathy 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ต้องมีบันทึกการตรวจจอประสาทที่ระบุว่ามี </a:t>
            </a: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retinopathy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 และกรณีที่มาทำผ่าตัด </a:t>
            </a: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cataract 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ใน</a:t>
            </a: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visit 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นั้นต้องมีการดูแล</a:t>
            </a: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/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รักษา  อย่างน้อยต้องมีการตรวจ</a:t>
            </a: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blood sugar 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เพื่อเฝ้าระวังภาวะแทรกซ้อนจากเบาหวานซึ่งจะทำให้ภาวะ </a:t>
            </a: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ophthalmic complication 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มีอาการมากขึ้น</a:t>
            </a:r>
          </a:p>
          <a:p>
            <a:pPr marL="441325" lvl="1" indent="-349250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Diabetic cataract </a:t>
            </a:r>
            <a:r>
              <a:rPr lang="th-TH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ต้องมีบันทึกลักษณะความขุ่นของเลนส์</a:t>
            </a:r>
          </a:p>
        </p:txBody>
      </p:sp>
      <p:pic>
        <p:nvPicPr>
          <p:cNvPr id="9" name="Picture 8" descr="eye-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5738832"/>
            <a:ext cx="2286016" cy="104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85725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ลักษณะสำคัญของ diabetic cataract</a:t>
            </a:r>
            <a:endParaRPr lang="en-US" sz="3200" dirty="0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785926"/>
            <a:ext cx="8643998" cy="478634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/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ผู้ป่วยเบาหวานมักจะเป็น senile cataract เร็วกว่าคนปกติ  </a:t>
            </a:r>
            <a:r>
              <a:rPr lang="th-TH" sz="2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พบว่าเป็นชนิด nuclear sclerosis (NS) with posterior subcapsular opacity (PSC)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ซึ่งไม่ใช่ลักษณะของ diabetic cataract   ให้รหัสดังนี้</a:t>
            </a:r>
          </a:p>
          <a:p>
            <a:pPr marL="457200" indent="-457200"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en-US" sz="28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PDx</a:t>
            </a:r>
            <a:r>
              <a:rPr lang="en-US" sz="2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H25.8  Combined forms of senile cataract</a:t>
            </a:r>
          </a:p>
          <a:p>
            <a:pPr marL="457200" indent="-457200"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SDx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E10-14.9  Diabetic mellitus type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without complication</a:t>
            </a:r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0" y="71414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Co-morbidity/Complication of procedures</a:t>
            </a:r>
            <a:endParaRPr lang="th-TH" sz="32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811036"/>
            <a:ext cx="9144032" cy="30469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T81.0 </a:t>
            </a:r>
            <a:r>
              <a:rPr lang="en-US" sz="240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Haemorrhage</a:t>
            </a:r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en-US" sz="240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haematoma</a:t>
            </a:r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complicating procedure, not elsewhere classified</a:t>
            </a:r>
            <a:r>
              <a:rPr lang="th-TH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                 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:</a:t>
            </a:r>
            <a:r>
              <a:rPr lang="en-US" sz="2400" i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Retrobulbar</a:t>
            </a:r>
            <a:r>
              <a:rPr lang="en-US" sz="2400" i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block hemorrhage</a:t>
            </a:r>
            <a:endParaRPr lang="th-TH" sz="2400" i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T81.2 Accidental puncture and laceration during a procedure, not elsewhere classified                    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: </a:t>
            </a:r>
            <a:r>
              <a:rPr lang="en-US" sz="2400" i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Posterior capsule rupture</a:t>
            </a:r>
            <a:endParaRPr lang="th-TH" sz="2400" i="1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  <a:p>
            <a:pPr marL="4745038" indent="-4745038"/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T81.3 Disruption of operation wound, not elsewhere </a:t>
            </a:r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classified   </a:t>
            </a:r>
            <a:r>
              <a:rPr lang="en-US" sz="2400" dirty="0">
                <a:solidFill>
                  <a:srgbClr val="0099FF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en-US" sz="2400" i="1" dirty="0">
                <a:solidFill>
                  <a:srgbClr val="0099FF"/>
                </a:solidFill>
                <a:latin typeface="Tahoma" pitchFamily="34" charset="0"/>
                <a:cs typeface="Tahoma" pitchFamily="34" charset="0"/>
              </a:rPr>
              <a:t>Post-op wound rupture</a:t>
            </a:r>
            <a:endParaRPr lang="th-TH" sz="2400" i="1" dirty="0">
              <a:solidFill>
                <a:srgbClr val="0099FF"/>
              </a:solidFill>
              <a:latin typeface="Tahoma" pitchFamily="34" charset="0"/>
              <a:cs typeface="Tahoma" pitchFamily="34" charset="0"/>
            </a:endParaRPr>
          </a:p>
          <a:p>
            <a:pPr marL="4745038" indent="-4745038"/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T81.4 Infection following a procedure, not elsewhere classified    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: </a:t>
            </a:r>
            <a:r>
              <a:rPr lang="en-US" sz="2400" i="1" dirty="0">
                <a:solidFill>
                  <a:srgbClr val="D60093"/>
                </a:solidFill>
                <a:latin typeface="Tahoma" pitchFamily="34" charset="0"/>
                <a:cs typeface="Tahoma" pitchFamily="34" charset="0"/>
              </a:rPr>
              <a:t>Post-op </a:t>
            </a:r>
            <a:r>
              <a:rPr lang="en-US" sz="2400" i="1" dirty="0" err="1">
                <a:solidFill>
                  <a:srgbClr val="D60093"/>
                </a:solidFill>
                <a:latin typeface="Tahoma" pitchFamily="34" charset="0"/>
                <a:cs typeface="Tahoma" pitchFamily="34" charset="0"/>
              </a:rPr>
              <a:t>endophthalmitis</a:t>
            </a:r>
            <a:endParaRPr lang="th-TH" sz="2400" i="1" dirty="0">
              <a:solidFill>
                <a:srgbClr val="D60093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751344"/>
            <a:ext cx="9144000" cy="30469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เปนโรคที่มีความรุนแรงมากพอที่ทําใหผูปวยมีความเสี่ยงตอการเกิดโรคแทรก เสี่ยงตอการเสียชีวิตหรือพิการระหวางรักษาตัวอยูในโรงพยาบาล หรือทําใหตองเพิ่มการตรวจพิเศษ เพิ่มยาหรือเวชภัณฑ ตองไดรับการดูแลเพิ่มเติมจากแพทยผูเชี่ยวชาญแผนกอื่นๆ ตองทําการรักษาเพิ่มเติม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ต้องมีการวินิจฉัยโรคอย่างเป็นลายลักษณ์อักษรของแพทย์ผู้ดูแลหรือแพทย์ผู้ร่วมรักษาเปนหลักฐานรับรองการบันทึกรหัสเสมอ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ถ้าไม่เข้าเกณฑ์ ให้เป็น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Other diagnosis</a:t>
            </a:r>
            <a:endParaRPr lang="th-TH" sz="2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2053"/>
            <a:ext cx="9144000" cy="75812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/>
          <a:p>
            <a:r>
              <a:rPr lang="en-US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OPHTHALMIC   COMPLICATIONS  OF  DIABETES MELLITUS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500174"/>
            <a:ext cx="9144000" cy="4524315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sz="20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โรคแทรกซอนทางตาของผูปวยเบาหวานมีที่พบบอยคือ ตอกระจก และเบาหวานเขาจอ</a:t>
            </a:r>
            <a:r>
              <a:rPr lang="en-US" sz="20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ประสาทตา ใหรหัสคูโดยใหรหัสโรคเบาหวาน (</a:t>
            </a:r>
            <a:r>
              <a:rPr lang="en-US" sz="20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E10-E14) </a:t>
            </a:r>
            <a:r>
              <a:rPr lang="th-TH" sz="20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คูกับรหัสโรคแทรกซอนทางตา เชน</a:t>
            </a:r>
          </a:p>
          <a:p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E10.3† Diabetes mellitus type I with ophthalmic complication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คูกับรหัส</a:t>
            </a:r>
          </a:p>
          <a:p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H28.0* Diabetic cataract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หรือ</a:t>
            </a:r>
          </a:p>
          <a:p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E11.3† Diabetes mellitus type II with ophthalmic complication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คูกับรหัส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H36.0* Diabetic retinopathy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หรือ</a:t>
            </a:r>
          </a:p>
          <a:p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E11.3† Diabetes mellitus type II with ophthalmic complication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คูกับรหัส</a:t>
            </a:r>
          </a:p>
          <a:p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H45.0* Vitreous hemorrhage in diseases classified elsewhere</a:t>
            </a: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40"/>
            <a:ext cx="9144000" cy="78581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br>
              <a:rPr lang="en-US" sz="36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RETINAL DISEASES</a:t>
            </a:r>
            <a:br>
              <a:rPr lang="en-US" sz="36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endParaRPr lang="en-US" sz="36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50063"/>
            <a:ext cx="9144000" cy="409342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Cystoid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macular </a:t>
            </a:r>
            <a:r>
              <a:rPr lang="en-US" sz="2000" b="1" dirty="0" err="1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oedema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(CME)</a:t>
            </a:r>
          </a:p>
          <a:p>
            <a:pPr>
              <a:buFont typeface="Wingdings" pitchFamily="2" charset="2"/>
              <a:buChar char="Ø"/>
            </a:pP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หากแพทยระบุวาเกิดจากการผาตัดตา</a:t>
            </a:r>
            <a:r>
              <a:rPr lang="th-TH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และไม พบสาเหตุอื่น เชน </a:t>
            </a:r>
            <a:r>
              <a:rPr lang="en-US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postoperative </a:t>
            </a:r>
            <a:r>
              <a:rPr lang="en-US" sz="2000" b="1" i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cystoid</a:t>
            </a:r>
            <a:r>
              <a:rPr lang="en-US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macular </a:t>
            </a:r>
            <a:r>
              <a:rPr lang="en-US" sz="2000" b="1" i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oedema</a:t>
            </a:r>
            <a:endParaRPr lang="en-US" sz="2000" b="1" i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การวินิจฉัยหลัก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H35.3 Degeneration of macula and posterior pole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การวินิจฉัยรวม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Y83.1 Surgical operation with implant of artificial internal device</a:t>
            </a:r>
          </a:p>
          <a:p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Y83.8 Other surgical procedures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หากแพทยระบุวาเปนจากสาเหตุอื่น ใหใชรหัสตามสาเหตุนั้นๆ </a:t>
            </a:r>
            <a:r>
              <a:rPr lang="th-TH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เชน </a:t>
            </a:r>
            <a:r>
              <a:rPr lang="en-US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diabetic macular </a:t>
            </a:r>
            <a:r>
              <a:rPr lang="en-US" sz="2000" b="1" i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oedema</a:t>
            </a:r>
            <a:r>
              <a:rPr lang="en-US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หรือ</a:t>
            </a:r>
            <a:r>
              <a:rPr lang="en-US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clinically significant macular </a:t>
            </a:r>
            <a:r>
              <a:rPr lang="en-US" sz="2000" b="1" i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oedema</a:t>
            </a:r>
            <a:r>
              <a:rPr lang="en-US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จาก </a:t>
            </a:r>
            <a:r>
              <a:rPr lang="en-US" sz="2000" b="1" i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nonproliferative</a:t>
            </a:r>
            <a:r>
              <a:rPr lang="en-US" sz="20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diabetic retinopathy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การวินิจฉัยหลัก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E11.3† Diabetic mellitus type 2 with ophthalmic complication</a:t>
            </a:r>
          </a:p>
          <a:p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การวินิจฉัยรวม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H36.0* Diabetic retinopathy</a:t>
            </a: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TEGLASS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1872208" cy="842493"/>
          </a:xfrm>
          <a:prstGeom prst="rect">
            <a:avLst/>
          </a:prstGeom>
        </p:spPr>
      </p:pic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80"/>
            <a:ext cx="7970741" cy="101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nimated_arrow (1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636912"/>
            <a:ext cx="1150417" cy="1368152"/>
          </a:xfrm>
          <a:prstGeom prst="rect">
            <a:avLst/>
          </a:prstGeom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1259632" y="1628800"/>
            <a:ext cx="6408712" cy="85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cd10nhso1.gif"/>
          <p:cNvPicPr>
            <a:picLocks noChangeAspect="1"/>
          </p:cNvPicPr>
          <p:nvPr/>
        </p:nvPicPr>
        <p:blipFill>
          <a:blip r:embed="rId6" cstate="print">
            <a:lum bright="20000" contrast="30000"/>
          </a:blip>
          <a:stretch>
            <a:fillRect/>
          </a:stretch>
        </p:blipFill>
        <p:spPr>
          <a:xfrm>
            <a:off x="6588224" y="620688"/>
            <a:ext cx="2024862" cy="138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8640960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188640"/>
            <a:ext cx="7416823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7544" y="2420888"/>
            <a:ext cx="1339362" cy="15121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Low vision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3933056"/>
            <a:ext cx="1339362" cy="20882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Blind </a:t>
            </a:r>
            <a:r>
              <a:rPr lang="en-US" dirty="0" err="1">
                <a:solidFill>
                  <a:prstClr val="white"/>
                </a:solidFill>
              </a:rPr>
              <a:t>ness</a:t>
            </a:r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5" name="Picture 5" descr="C:\Users\CHI-Chaiyot\Pictures\eyedoctorjoke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89336" y="800888"/>
            <a:ext cx="1274352" cy="1584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4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หัตถการสำหรับผู้ป่วยต้อกระจก</a:t>
            </a:r>
            <a:endParaRPr lang="en-US" sz="48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928671"/>
          <a:ext cx="9144000" cy="2775210"/>
        </p:xfrm>
        <a:graphic>
          <a:graphicData uri="http://schemas.openxmlformats.org/drawingml/2006/table">
            <a:tbl>
              <a:tblPr/>
              <a:tblGrid>
                <a:gridCol w="571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8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Niramit AS" pitchFamily="2" charset="-34"/>
                          <a:ea typeface="Times New Roman"/>
                          <a:cs typeface="TH Niramit AS" pitchFamily="2" charset="-34"/>
                        </a:rPr>
                        <a:t>การวินิจฉัยของแพทย์</a:t>
                      </a:r>
                      <a:endParaRPr lang="en-US" sz="2000" dirty="0">
                        <a:solidFill>
                          <a:schemeClr val="bg1"/>
                        </a:solidFill>
                        <a:latin typeface="TH Niramit AS" pitchFamily="2" charset="-34"/>
                        <a:ea typeface="Times New Roman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Niramit AS" pitchFamily="2" charset="-34"/>
                          <a:ea typeface="Times New Roman"/>
                          <a:cs typeface="TH Niramit AS" pitchFamily="2" charset="-34"/>
                        </a:rPr>
                        <a:t>การให้รหัสหัตถการ</a:t>
                      </a:r>
                      <a:endParaRPr lang="en-US" sz="2000" dirty="0">
                        <a:solidFill>
                          <a:schemeClr val="bg1"/>
                        </a:solidFill>
                        <a:latin typeface="TH Niramit AS" pitchFamily="2" charset="-34"/>
                        <a:ea typeface="Times New Roman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Intracapsular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cataract extraction (ICCE)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13.19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Extracapsular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cataract extraction (ECCE)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13.2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Lens aspiration</a:t>
                      </a:r>
                      <a:r>
                        <a:rPr lang="th-TH" sz="2000" b="1" dirty="0">
                          <a:latin typeface="TH SarabunPSK"/>
                          <a:ea typeface="Times New Roman"/>
                          <a:cs typeface="Cordia New"/>
                        </a:rPr>
                        <a:t>  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Or </a:t>
                      </a:r>
                      <a:r>
                        <a:rPr lang="th-TH" sz="2000" b="1" dirty="0">
                          <a:latin typeface="TH SarabunPSK"/>
                          <a:ea typeface="Times New Roman"/>
                          <a:cs typeface="Cordia New"/>
                        </a:rPr>
                        <a:t> 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Irrigation of traumatic cataract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13.3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32" y="2976586"/>
          <a:ext cx="9144032" cy="5739384"/>
        </p:xfrm>
        <a:graphic>
          <a:graphicData uri="http://schemas.openxmlformats.org/drawingml/2006/table">
            <a:tbl>
              <a:tblPr/>
              <a:tblGrid>
                <a:gridCol w="571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8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Phacoemulsification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(PE)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13.41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Pars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plana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lensectomy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(PPL) with</a:t>
                      </a:r>
                      <a:r>
                        <a:rPr lang="th-TH" sz="1400" b="1" baseline="0" dirty="0">
                          <a:latin typeface="Calibri"/>
                          <a:ea typeface="Times New Roman"/>
                          <a:cs typeface="Cordia New"/>
                        </a:rPr>
                        <a:t>  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pars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plana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vitrectomy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(PPV)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13.42</a:t>
                      </a:r>
                      <a:r>
                        <a:rPr lang="th-TH" sz="1400" b="1" baseline="0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  </a:t>
                      </a:r>
                      <a:r>
                        <a:rPr lang="en-US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(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ไม่จำเป็นต้องให้รหัส</a:t>
                      </a:r>
                      <a:r>
                        <a:rPr lang="en-US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14.74)</a:t>
                      </a:r>
                      <a:endParaRPr lang="en-US" sz="14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Anterior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lensectomy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13.43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Manual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phacoemulsification</a:t>
                      </a:r>
                      <a:r>
                        <a:rPr lang="th-TH" sz="2000" b="1" dirty="0">
                          <a:latin typeface="TH SarabunPSK"/>
                          <a:ea typeface="Times New Roman"/>
                          <a:cs typeface="Cordia New"/>
                        </a:rPr>
                        <a:t>   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Or </a:t>
                      </a:r>
                      <a:r>
                        <a:rPr lang="th-TH" sz="2000" b="1" dirty="0">
                          <a:latin typeface="TH SarabunPSK"/>
                          <a:ea typeface="Times New Roman"/>
                          <a:cs typeface="Cordia New"/>
                        </a:rPr>
                        <a:t>  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Small incision cataract extraction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13.59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With insertion of intraocular lens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13.71</a:t>
                      </a:r>
                      <a:r>
                        <a:rPr lang="th-TH" sz="1400" b="1" baseline="0" dirty="0">
                          <a:latin typeface="Calibri"/>
                          <a:ea typeface="Times New Roman"/>
                          <a:cs typeface="Cordia New"/>
                        </a:rPr>
                        <a:t>  </a:t>
                      </a:r>
                      <a:r>
                        <a:rPr lang="th-TH" sz="2000" b="1" dirty="0">
                          <a:latin typeface="Calibri"/>
                          <a:ea typeface="Times New Roman"/>
                          <a:cs typeface="TH SarabunPSK"/>
                        </a:rPr>
                        <a:t>(ให้ร่วมกับรหัสการลอกต้อกระจกเสมอ)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Secondary insertion of intraocular lens prosthesis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13.72 (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เป็นการใส่แก้วตาเทียมภายหลัง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)</a:t>
                      </a:r>
                      <a:endParaRPr lang="en-US" sz="105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With anterior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vitrectomy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(anterior approach)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Times New Roman"/>
                          <a:cs typeface="TH SarabunPSK"/>
                        </a:rPr>
                        <a:t>(ในกรณีที่มีโรคแทรกซ้อนจากการลอกต้อกระจก)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14.73</a:t>
                      </a:r>
                      <a:r>
                        <a:rPr lang="th-TH" sz="1400" b="1" baseline="0" dirty="0">
                          <a:latin typeface="Calibri"/>
                          <a:ea typeface="Times New Roman"/>
                          <a:cs typeface="Cordia New"/>
                        </a:rPr>
                        <a:t>   </a:t>
                      </a:r>
                      <a:r>
                        <a:rPr lang="th-TH" sz="2000" b="1" dirty="0">
                          <a:latin typeface="Calibri"/>
                          <a:ea typeface="Times New Roman"/>
                          <a:cs typeface="TH SarabunPSK"/>
                        </a:rPr>
                        <a:t>(ให้ร่วมกับรหัสการลอกต้อกระจก)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With par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plana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</a:t>
                      </a:r>
                      <a:r>
                        <a:rPr lang="en-US" sz="2000" b="1" dirty="0" err="1">
                          <a:latin typeface="TH SarabunPSK"/>
                          <a:ea typeface="Times New Roman"/>
                          <a:cs typeface="Cordia New"/>
                        </a:rPr>
                        <a:t>vitrectomy</a:t>
                      </a: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 (posterior approach) </a:t>
                      </a:r>
                      <a:r>
                        <a:rPr lang="th-TH" sz="2000" b="1" dirty="0">
                          <a:latin typeface="TH SarabunPSK"/>
                          <a:ea typeface="Times New Roman"/>
                          <a:cs typeface="Cordia New"/>
                        </a:rPr>
                        <a:t>                                                                 </a:t>
                      </a:r>
                      <a:r>
                        <a:rPr lang="th-TH" sz="20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(ในกรณีที่มีโรคแทรกซ้อนจากการลอกต้อกระจก)</a:t>
                      </a:r>
                      <a:endParaRPr lang="en-US" sz="14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/>
                          <a:ea typeface="Times New Roman"/>
                          <a:cs typeface="Cordia New"/>
                        </a:rPr>
                        <a:t>14.74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Times New Roman"/>
                          <a:cs typeface="TH SarabunPSK"/>
                        </a:rPr>
                        <a:t>(ให้ร่วมกับรหัสการลอกต้อกระจก)</a:t>
                      </a:r>
                      <a:endParaRPr lang="en-US" sz="1400" b="1" dirty="0">
                        <a:latin typeface="Calibri"/>
                        <a:ea typeface="Times New Roman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96" y="1126886"/>
            <a:ext cx="8572560" cy="39703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925" lvl="1"/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3.2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กรณีที่การตรวจสอบหลักฐานในเวชระเบียนนั้น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ไม่มีใน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ICD-10-TM  standard coding guidelines 2017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ให้ใช้ดุลยพินิจของผู้ตรวจสอบเวชระเบียนของ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สปสช. ร่วมกับเอกสารทางวิชาการเช่น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Principle of Internal  Medicine 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Text Book of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Pediatrics</a:t>
            </a:r>
          </a:p>
          <a:p>
            <a:pPr marL="34925" lvl="1"/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เอกสารที่ผู้ตรวจสอบเวชระเบียนของ สปสช.ให้ความเห็นเพิ่มเติม</a:t>
            </a:r>
            <a:r>
              <a:rPr lang="th-TH" b="1" i="1" u="sng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ให้ใช้เป็นข้อสังเกตและข้อแนะนำในการตรวจสอบได้</a:t>
            </a:r>
            <a:endParaRPr lang="en-US" b="1" u="sng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228600" y="1219200"/>
            <a:ext cx="8686800" cy="49530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th-TH" sz="180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256"/>
            <a:ext cx="835824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643050"/>
            <a:ext cx="8448619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5" name="AutoShape 5"/>
          <p:cNvSpPr>
            <a:spLocks noChangeArrowheads="1"/>
          </p:cNvSpPr>
          <p:nvPr/>
        </p:nvSpPr>
        <p:spPr bwMode="auto">
          <a:xfrm>
            <a:off x="4857752" y="2643182"/>
            <a:ext cx="4143404" cy="571504"/>
          </a:xfrm>
          <a:prstGeom prst="wedgeRoundRectCallout">
            <a:avLst>
              <a:gd name="adj1" fmla="val -86769"/>
              <a:gd name="adj2" fmla="val -12855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Par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plana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lensectomy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(PPL)</a:t>
            </a:r>
            <a:endParaRPr lang="th-TH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8646" name="AutoShape 6"/>
          <p:cNvSpPr>
            <a:spLocks noChangeArrowheads="1"/>
          </p:cNvSpPr>
          <p:nvPr/>
        </p:nvSpPr>
        <p:spPr bwMode="auto">
          <a:xfrm>
            <a:off x="5648356" y="3890970"/>
            <a:ext cx="3352800" cy="538162"/>
          </a:xfrm>
          <a:prstGeom prst="wedgeRoundRectCallout">
            <a:avLst>
              <a:gd name="adj1" fmla="val -96763"/>
              <a:gd name="adj2" fmla="val -7457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Anterior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lensectomy</a:t>
            </a:r>
            <a:endParaRPr lang="th-TH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8647" name="AutoShape 7"/>
          <p:cNvSpPr>
            <a:spLocks noChangeArrowheads="1"/>
          </p:cNvSpPr>
          <p:nvPr/>
        </p:nvSpPr>
        <p:spPr bwMode="auto">
          <a:xfrm>
            <a:off x="5334000" y="6034110"/>
            <a:ext cx="3352800" cy="609600"/>
          </a:xfrm>
          <a:prstGeom prst="wedgeRoundRectCallout">
            <a:avLst>
              <a:gd name="adj1" fmla="val -36520"/>
              <a:gd name="adj2" fmla="val -9097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Small incision ECCE</a:t>
            </a:r>
            <a:endParaRPr lang="th-TH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8648" name="AutoShape 8"/>
          <p:cNvSpPr>
            <a:spLocks noChangeArrowheads="1"/>
          </p:cNvSpPr>
          <p:nvPr/>
        </p:nvSpPr>
        <p:spPr bwMode="auto">
          <a:xfrm>
            <a:off x="5500694" y="571480"/>
            <a:ext cx="3352800" cy="533400"/>
          </a:xfrm>
          <a:prstGeom prst="wedgeRoundRectCallout">
            <a:avLst>
              <a:gd name="adj1" fmla="val -107249"/>
              <a:gd name="adj2" fmla="val 2338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Phacoemulsification</a:t>
            </a:r>
            <a:endParaRPr lang="th-TH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8649" name="Text Box 9"/>
          <p:cNvSpPr txBox="1">
            <a:spLocks noChangeArrowheads="1"/>
          </p:cNvSpPr>
          <p:nvPr/>
        </p:nvSpPr>
        <p:spPr bwMode="auto">
          <a:xfrm>
            <a:off x="357158" y="292222"/>
            <a:ext cx="4714908" cy="707886"/>
          </a:xfrm>
          <a:prstGeom prst="rect">
            <a:avLst/>
          </a:prstGeom>
          <a:ln>
            <a:solidFill>
              <a:srgbClr val="CCFFCC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Lens procedures</a:t>
            </a:r>
            <a:endParaRPr lang="th-TH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 animBg="1"/>
      <p:bldP spid="368646" grpId="0" animBg="1"/>
      <p:bldP spid="368647" grpId="0" animBg="1"/>
      <p:bldP spid="368648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17865"/>
            <a:ext cx="4839826" cy="51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096481"/>
            <a:ext cx="4768481" cy="47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715640"/>
            <a:ext cx="6147893" cy="49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6322818"/>
            <a:ext cx="4471199" cy="4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775519"/>
            <a:ext cx="5760640" cy="51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://2.bp.blogspot.com/_NeVNEzTtjl0/THK8-PyBgYI/AAAAAAAAAPk/c6tcv5tQMXs/s320/hypertens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714752"/>
            <a:ext cx="1919817" cy="223837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857232"/>
            <a:ext cx="9144000" cy="70788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Hypertensive diseases (I10-I15)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643050"/>
            <a:ext cx="91440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Excludes: complicating pregnancy, childbirth and the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puerperium</a:t>
            </a:r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( O10-O11 , O13-O16 )</a:t>
            </a:r>
          </a:p>
          <a:p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   involving coronary vessels ( I20-I25 )</a:t>
            </a:r>
          </a:p>
          <a:p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   neonatal hypertension ( P29.2 )</a:t>
            </a:r>
          </a:p>
          <a:p>
            <a:r>
              <a:rPr lang="en-US" sz="2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   pulmonary hypertension ( I27.0 )</a:t>
            </a: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" y="142852"/>
            <a:ext cx="9144000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empus Sans ITC" pitchFamily="82" charset="0"/>
              </a:rPr>
              <a:t>I11.- Hypertensive Heart Disease</a:t>
            </a:r>
            <a:endParaRPr lang="th-TH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22532" name="Picture 4" descr="MitralRegurgitationNormal"/>
          <p:cNvPicPr>
            <a:picLocks noGrp="1" noChangeAspect="1" noChangeArrowheads="1" noCrop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3714752"/>
            <a:ext cx="961039" cy="1130417"/>
          </a:xfrm>
          <a:noFill/>
        </p:spPr>
      </p:pic>
      <p:sp>
        <p:nvSpPr>
          <p:cNvPr id="604165" name="WordArt 5"/>
          <p:cNvSpPr>
            <a:spLocks noChangeArrowheads="1" noChangeShapeType="1" noTextEdit="1"/>
          </p:cNvSpPr>
          <p:nvPr/>
        </p:nvSpPr>
        <p:spPr bwMode="auto">
          <a:xfrm>
            <a:off x="5643570" y="3929066"/>
            <a:ext cx="3303595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HT + CHF or No</a:t>
            </a:r>
            <a:endParaRPr lang="th-TH" sz="3600" b="1" kern="10" dirty="0">
              <a:ln w="1905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</a:endParaRPr>
          </a:p>
        </p:txBody>
      </p:sp>
      <p:sp>
        <p:nvSpPr>
          <p:cNvPr id="604166" name="Rectangle 6"/>
          <p:cNvSpPr>
            <a:spLocks noChangeArrowheads="1"/>
          </p:cNvSpPr>
          <p:nvPr/>
        </p:nvSpPr>
        <p:spPr bwMode="auto">
          <a:xfrm>
            <a:off x="6000760" y="3857628"/>
            <a:ext cx="1214446" cy="98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h-TH" sz="8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011365"/>
            <a:ext cx="9144000" cy="18466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I11.0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Hypertensive heart disease with (congestive) heart failure</a:t>
            </a:r>
          </a:p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Hypertensive heart failure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98525" indent="-898525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I11.9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Hypertensive heart disease without (congestive) heart   failure</a:t>
            </a:r>
          </a:p>
          <a:p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Hypertensive heart disease NOS</a:t>
            </a:r>
            <a:endParaRPr lang="th-TH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86380" y="4786322"/>
            <a:ext cx="3786182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0" y="1071546"/>
            <a:ext cx="9144000" cy="27490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42913" indent="-280988" defTabSz="633413"/>
            <a:r>
              <a:rPr lang="en-US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=</a:t>
            </a:r>
            <a:r>
              <a:rPr lang="th-TH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	โรคความดันโลหิตสูงทำให้เกิดโรคหัวใจ </a:t>
            </a:r>
          </a:p>
          <a:p>
            <a:pPr marL="354013" indent="-354013" defTabSz="633413">
              <a:buFont typeface="Wingdings" pitchFamily="2" charset="2"/>
              <a:buChar char="þ"/>
            </a:pPr>
            <a:r>
              <a:rPr lang="th-TH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มีประวัติความดันโลหิตสูงมานาน ควบคุมความดันโลหิตไม่ได้หรือรักษาไม่สม่ำเสมอ </a:t>
            </a:r>
          </a:p>
          <a:p>
            <a:pPr marL="354013" indent="-354013" defTabSz="633413">
              <a:buFont typeface="Wingdings" pitchFamily="2" charset="2"/>
              <a:buChar char="þ"/>
            </a:pPr>
            <a:r>
              <a:rPr lang="th-TH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วินิจฉัยแยกภาวะโรคหัวใจอื่นไปแล้ว </a:t>
            </a:r>
          </a:p>
          <a:p>
            <a:pPr marL="354013" indent="-354013" defTabSz="633413">
              <a:buFont typeface="Wingdings" pitchFamily="2" charset="2"/>
              <a:buChar char="þ"/>
            </a:pPr>
            <a:r>
              <a:rPr lang="en-US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Echocardiogram </a:t>
            </a:r>
            <a:r>
              <a:rPr lang="th-TH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พบ </a:t>
            </a:r>
            <a:r>
              <a:rPr lang="en-US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Diastolic heart failure </a:t>
            </a:r>
            <a:endParaRPr lang="th-TH" dirty="0">
              <a:latin typeface="Microsoft Sans Serif" pitchFamily="34" charset="0"/>
              <a:ea typeface="Tahoma" pitchFamily="34" charset="0"/>
              <a:cs typeface="Microsoft Sans Serif" pitchFamily="34" charset="0"/>
            </a:endParaRPr>
          </a:p>
          <a:p>
            <a:pPr marL="354013" indent="-354013" defTabSz="633413">
              <a:buFont typeface="Wingdings" pitchFamily="2" charset="2"/>
              <a:buChar char="þ"/>
            </a:pPr>
            <a:r>
              <a:rPr lang="th-TH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แพทย์วินิจฉัยว่า</a:t>
            </a:r>
            <a:r>
              <a:rPr lang="th-TH" spc="-150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เป็น “</a:t>
            </a:r>
            <a:r>
              <a:rPr lang="en-US" spc="-150" dirty="0">
                <a:latin typeface="Microsoft Sans Serif" pitchFamily="34" charset="0"/>
                <a:ea typeface="Tahoma" pitchFamily="34" charset="0"/>
                <a:cs typeface="Microsoft Sans Serif" pitchFamily="34" charset="0"/>
              </a:rPr>
              <a:t>Hypertensive heart disease”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561038" y="3777070"/>
            <a:ext cx="1368152" cy="1152128"/>
          </a:xfrm>
          <a:prstGeom prst="wedgeEllipseCallout">
            <a:avLst>
              <a:gd name="adj1" fmla="val -240852"/>
              <a:gd name="adj2" fmla="val 7309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CC</a:t>
            </a:r>
            <a:endParaRPr lang="th-TH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5" grpId="0"/>
      <p:bldP spid="7" grpId="0" animBg="1"/>
      <p:bldP spid="8" grpId="0" animBg="1"/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Text Box 2"/>
          <p:cNvSpPr txBox="1">
            <a:spLocks noChangeArrowheads="1"/>
          </p:cNvSpPr>
          <p:nvPr/>
        </p:nvSpPr>
        <p:spPr bwMode="auto">
          <a:xfrm>
            <a:off x="0" y="1347132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ผู้ป่วยต้องมีประวัติ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HT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มานาน มักจะควบคุมความดันโลหิตไม่ได้หรือรักษาไม่สม่ำเสมอ ร่วมกับระดับ 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creatinine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สูงขึ้นตามลำดับ</a:t>
            </a:r>
          </a:p>
        </p:txBody>
      </p:sp>
      <p:sp>
        <p:nvSpPr>
          <p:cNvPr id="23555" name="WordArt 4"/>
          <p:cNvSpPr>
            <a:spLocks noChangeArrowheads="1" noChangeShapeType="1" noTextEdit="1"/>
          </p:cNvSpPr>
          <p:nvPr/>
        </p:nvSpPr>
        <p:spPr bwMode="auto">
          <a:xfrm>
            <a:off x="0" y="214290"/>
            <a:ext cx="9144000" cy="10001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empus Sans ITC" pitchFamily="82" charset="0"/>
              </a:rPr>
              <a:t>I12.- Hypertensive Renal Disease</a:t>
            </a:r>
            <a:endParaRPr lang="th-TH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mpus Sans ITC" pitchFamily="82" charset="0"/>
            </a:endParaRPr>
          </a:p>
        </p:txBody>
      </p:sp>
      <p:sp>
        <p:nvSpPr>
          <p:cNvPr id="602117" name="WordArt 5"/>
          <p:cNvSpPr>
            <a:spLocks noChangeArrowheads="1" noChangeShapeType="1" noTextEdit="1"/>
          </p:cNvSpPr>
          <p:nvPr/>
        </p:nvSpPr>
        <p:spPr bwMode="auto">
          <a:xfrm>
            <a:off x="6572264" y="3714752"/>
            <a:ext cx="2357454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>
                <a:ln w="1905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HT + RF</a:t>
            </a:r>
            <a:endParaRPr lang="th-TH" sz="3200" b="1" kern="10" dirty="0">
              <a:ln w="1905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</a:endParaRPr>
          </a:p>
        </p:txBody>
      </p:sp>
      <p:sp>
        <p:nvSpPr>
          <p:cNvPr id="602118" name="Rectangle 6"/>
          <p:cNvSpPr>
            <a:spLocks noChangeArrowheads="1"/>
          </p:cNvSpPr>
          <p:nvPr/>
        </p:nvSpPr>
        <p:spPr bwMode="auto">
          <a:xfrm>
            <a:off x="5286380" y="3571876"/>
            <a:ext cx="15716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X</a:t>
            </a:r>
            <a:endParaRPr lang="th-TH" sz="7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95921"/>
            <a:ext cx="914400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I12.0 Hypertensive renal disease with renal failure</a:t>
            </a:r>
          </a:p>
          <a:p>
            <a:r>
              <a:rPr lang="en-US" sz="2400" dirty="0">
                <a:latin typeface="TH Niramit AS" pitchFamily="2" charset="-34"/>
                <a:cs typeface="TH Niramit AS" pitchFamily="2" charset="-34"/>
              </a:rPr>
              <a:t>                  Hypertensive renal failure</a:t>
            </a:r>
          </a:p>
          <a:p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I12.9 Hypertensive renal disease without renal failure</a:t>
            </a:r>
          </a:p>
          <a:p>
            <a:r>
              <a:rPr lang="en-US" sz="2400" dirty="0">
                <a:latin typeface="TH Niramit AS" pitchFamily="2" charset="-34"/>
                <a:cs typeface="TH Niramit AS" pitchFamily="2" charset="-34"/>
              </a:rPr>
              <a:t>                  Hypertensive renal disease NOS</a:t>
            </a:r>
            <a:endParaRPr lang="th-TH" sz="24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00694" y="4786322"/>
            <a:ext cx="2571768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val Callout 10"/>
          <p:cNvSpPr/>
          <p:nvPr/>
        </p:nvSpPr>
        <p:spPr>
          <a:xfrm>
            <a:off x="2632344" y="3277004"/>
            <a:ext cx="1368152" cy="1152128"/>
          </a:xfrm>
          <a:prstGeom prst="wedgeEllipseCallout">
            <a:avLst>
              <a:gd name="adj1" fmla="val -177476"/>
              <a:gd name="adj2" fmla="val 936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CC</a:t>
            </a:r>
            <a:endParaRPr lang="th-TH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4" grpId="0" animBg="1" autoUpdateAnimBg="0"/>
      <p:bldP spid="602118" grpId="0"/>
      <p:bldP spid="9" grpId="0" animBg="1"/>
      <p:bldP spid="10" grpId="0" animBg="1"/>
      <p:bldP spid="11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82" y="1142984"/>
            <a:ext cx="7962108" cy="4094766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6072198" y="2143116"/>
            <a:ext cx="2786082" cy="642942"/>
          </a:xfrm>
          <a:prstGeom prst="wedgeRectCallout">
            <a:avLst>
              <a:gd name="adj1" fmla="val -56483"/>
              <a:gd name="adj2" fmla="val 13049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itchFamily="34" charset="0"/>
                <a:cs typeface="Tahoma" pitchFamily="34" charset="0"/>
              </a:rPr>
              <a:t>lupus nephritis 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1214446" y="5715016"/>
            <a:ext cx="3786182" cy="714380"/>
          </a:xfrm>
          <a:prstGeom prst="wedgeRectCallout">
            <a:avLst>
              <a:gd name="adj1" fmla="val 65045"/>
              <a:gd name="adj2" fmla="val -27633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itchFamily="34" charset="0"/>
                <a:cs typeface="Tahoma" pitchFamily="34" charset="0"/>
              </a:rPr>
              <a:t>1</a:t>
            </a:r>
            <a:r>
              <a:rPr lang="th-TH" dirty="0">
                <a:latin typeface="Tahoma" pitchFamily="34" charset="0"/>
                <a:cs typeface="Tahoma" pitchFamily="34" charset="0"/>
                <a:sym typeface="Symbol"/>
              </a:rPr>
              <a:t> </a:t>
            </a:r>
            <a:r>
              <a:rPr lang="en-US" dirty="0" err="1">
                <a:latin typeface="Tahoma" pitchFamily="34" charset="0"/>
                <a:cs typeface="Tahoma" pitchFamily="34" charset="0"/>
                <a:sym typeface="Symbol"/>
              </a:rPr>
              <a:t>hyperaldosteronism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http://probamyblog.files.wordpress.com/2010/01/diagnose-adrenal-hypertension-200x2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80"/>
          <a:stretch>
            <a:fillRect/>
          </a:stretch>
        </p:blipFill>
        <p:spPr bwMode="auto">
          <a:xfrm>
            <a:off x="6215074" y="4286256"/>
            <a:ext cx="2749414" cy="24551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3357562"/>
            <a:ext cx="8286808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ภาวะ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Unstable angina </a:t>
            </a:r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ชนิด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high risk </a:t>
            </a:r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ได้แก่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Angina </a:t>
            </a:r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ที่พบร่วมกับ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Congestive heart failure, </a:t>
            </a:r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ตรวจพบ </a:t>
            </a:r>
            <a:r>
              <a:rPr lang="en-US" sz="3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Troponin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สูง, รวมทั้งภาวะ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Acute myocardial infarction </a:t>
            </a:r>
            <a:endParaRPr lang="th-TH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จึงควรให้รหัสให้ชัดเจนว่าเป็น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Unstable angina </a:t>
            </a:r>
            <a:r>
              <a:rPr lang="th-TH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หรือ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Acute myocardial infarction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056015"/>
            <a:ext cx="91440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Ischemic heart diseases </a:t>
            </a:r>
            <a:endParaRPr lang="en-US" sz="54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14554"/>
            <a:ext cx="9144000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Acute coronary syndrome </a:t>
            </a:r>
            <a:endParaRPr lang="th-TH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What Is Silent Ischem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4643446"/>
            <a:ext cx="1500198" cy="200026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5720" y="1800606"/>
            <a:ext cx="71666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มาด้วย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Chest pain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สงสัย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Acute myocardial infarction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รับไว้สังเกตอาการ แต่หลังจากติดตามแล้วไม่พบหลักฐานว่าเป็น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Acute myocardial infarction</a:t>
            </a:r>
          </a:p>
          <a:p>
            <a:pPr marL="1254125" indent="-531813">
              <a:buFont typeface="Wingdings" pitchFamily="2" charset="2"/>
              <a:buChar char=""/>
              <a:tabLst>
                <a:tab pos="900113" algn="l"/>
                <a:tab pos="1165225" algn="l"/>
              </a:tabLs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Z03.4 Observation for suspected 	    myocardial infarction </a:t>
            </a:r>
            <a:endParaRPr lang="th-TH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4013" indent="-354013">
              <a:spcBef>
                <a:spcPts val="1200"/>
              </a:spcBef>
              <a:buFont typeface="Arial" pitchFamily="34" charset="0"/>
              <a:buChar char="•"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มี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Chest pain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ที่ไม่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typical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และทำ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Coronary angiogram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ได้ผลปกติ </a:t>
            </a:r>
          </a:p>
          <a:p>
            <a:pPr marL="1254125" indent="-531813">
              <a:buFont typeface="Wingdings" pitchFamily="2" charset="2"/>
              <a:buChar char="à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Z03.5 Observation for other 	   	    suspected cardiovascular 	  	    diseases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83491"/>
            <a:ext cx="9144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Ischemic heart diseases </a:t>
            </a:r>
            <a:endParaRPr lang="en-US" sz="48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4522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65113">
              <a:buFont typeface="Arial" pitchFamily="34" charset="0"/>
              <a:buChar char="•"/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EKG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ไม่มีการเปลี่ยนแปลงชัดเจน </a:t>
            </a:r>
          </a:p>
          <a:p>
            <a:pPr marL="354013" indent="-265113">
              <a:buFont typeface="Arial" pitchFamily="34" charset="0"/>
              <a:buChar char="•"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แพทย์วินิจฉัย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“Non ST-elevated myocardial infarction”  (NSTEMI)</a:t>
            </a:r>
            <a:endParaRPr lang="th-TH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910" y="1157843"/>
            <a:ext cx="530465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I21.- Acute myocardial infarction</a:t>
            </a:r>
            <a:endParaRPr lang="th-TH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523107"/>
            <a:ext cx="76661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buFont typeface="Arial" pitchFamily="34" charset="0"/>
              <a:buChar char="•"/>
            </a:pP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แน่นหน้าอกขณะพักเป็นเวลานานกว่า 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นาที</a:t>
            </a:r>
            <a:endParaRPr lang="en-US" sz="24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5113" lvl="0" indent="-265113">
              <a:buFont typeface="Arial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Troponin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สูง, 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CPK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สูง </a:t>
            </a:r>
          </a:p>
          <a:p>
            <a:pPr marL="265113" lvl="0" indent="-265113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EKG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พบ 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ST-elevation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 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 wave </a:t>
            </a:r>
            <a:endParaRPr lang="th-TH" sz="24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5113" lvl="0" indent="-265113">
              <a:buFont typeface="Arial" pitchFamily="34" charset="0"/>
              <a:buChar char="•"/>
            </a:pP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แพทย์วินิจฉัยว่าเป็น </a:t>
            </a:r>
            <a:r>
              <a:rPr lang="th-TH" sz="2400" i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sz="2400" i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Acute myocardial infarction” </a:t>
            </a:r>
            <a:endParaRPr lang="th-TH" sz="2400" i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65113" lvl="0" indent="-265113">
              <a:buFont typeface="Arial" pitchFamily="34" charset="0"/>
              <a:buChar char="•"/>
            </a:pP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ระยะเวลาที่เกิดอาการต้องไม่เกิน 4 สัปดาห์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3429000"/>
            <a:ext cx="698477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I22.- Subsequent myocardial infarction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386104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ผู้ป่วย 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Acute myocardial infarction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รับใหม่เพราะเกิด 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Recurrent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หรือโรคแทรกซ้อน ในระยะเวลาไม่เกิน 4 สัปดาห์หลังจาก </a:t>
            </a:r>
            <a:r>
              <a:rPr lang="en-US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Onset </a:t>
            </a:r>
            <a:r>
              <a:rPr lang="th-TH" sz="2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ครั้งแรก</a:t>
            </a:r>
            <a:endParaRPr lang="en-US" sz="2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5039037"/>
            <a:ext cx="792088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I21.4 Acute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subendocardial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myocardial infarction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1414"/>
            <a:ext cx="91440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Ischemic heart diseases </a:t>
            </a:r>
            <a:endParaRPr lang="en-US" sz="54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467544" y="1052736"/>
            <a:ext cx="8208912" cy="240065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I21.0 Acute </a:t>
            </a:r>
            <a:r>
              <a:rPr lang="en-US" sz="2400" spc="-4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transmural</a:t>
            </a: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myocardial infarction of anterior wall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I21.1 Acute </a:t>
            </a:r>
            <a:r>
              <a:rPr lang="en-US" sz="2400" spc="-4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transmural</a:t>
            </a: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myocardial infarction of inferior wall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I21.2 Acute </a:t>
            </a:r>
            <a:r>
              <a:rPr lang="en-US" sz="2400" spc="-4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transmural</a:t>
            </a: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myocardial infarction of other sites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I21.3 Acute </a:t>
            </a:r>
            <a:r>
              <a:rPr lang="en-US" sz="2400" spc="-4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transmural</a:t>
            </a:r>
            <a:r>
              <a:rPr lang="en-US" sz="2400" spc="-4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myocardial infarction of unspecified site</a:t>
            </a:r>
            <a:endParaRPr lang="th-TH" sz="2400" spc="-4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67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820891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octor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8672" y="3717032"/>
            <a:ext cx="1083727" cy="187890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85918" y="4572008"/>
            <a:ext cx="1857388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85918" y="5141924"/>
            <a:ext cx="485778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28670"/>
            <a:ext cx="9144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I25.2 Old myocardial infarction</a:t>
            </a:r>
            <a:endParaRPr lang="th-TH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7673"/>
            <a:ext cx="9144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Ischemic heart diseases </a:t>
            </a:r>
            <a:endParaRPr lang="en-US" sz="48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1643050"/>
            <a:ext cx="8929718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การวินิจฉัย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Old myocardial infarction </a:t>
            </a:r>
          </a:p>
          <a:p>
            <a:pPr marL="265113" lvl="0" indent="-265113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การตรวจคลื่นหัวใจพบ 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Q wave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หรือ</a:t>
            </a:r>
          </a:p>
          <a:p>
            <a:pPr marL="265113" lvl="0" indent="-265113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มีประวัติเป็น 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myocardial infarction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ในอดีต ซึ่งวินิจฉัยจากผลการตรวจคลื่นหัวใจ ร่วมกับ 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cardiac enzyme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สูง  แต่ในปัจจุบันไม่มีอาการจากโรคหัวใจนี้ </a:t>
            </a:r>
          </a:p>
          <a:p>
            <a:pPr marL="265113" lvl="0" indent="-265113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400" b="1" u="sng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หมายเหตุ</a:t>
            </a:r>
            <a:endParaRPr lang="en-US" sz="2400" b="1" dirty="0">
              <a:solidFill>
                <a:srgbClr val="0033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1.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กรณีการเกิด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Myocardial infarction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ครั้งต่อไปภายใน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28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วัน ให้เป็น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subsequent MI 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(รหัสในกลุ่ม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I22.-)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                      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2.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กรณีการเกิด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Myocardial infarction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ครั้งต่อไป ที่&gt;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28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วัน ถือว่ามี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acute MI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ใหม่ (รหัสในกลุ่ม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I21.-)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ให้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Old MI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เดิมเป็น </a:t>
            </a:r>
            <a:r>
              <a:rPr lang="en-US" sz="2400" b="1" dirty="0" err="1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Sdx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(รหัสในกลุ่ม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I25.-)</a:t>
            </a:r>
            <a:endParaRPr lang="th-TH" sz="2400" b="1" dirty="0">
              <a:solidFill>
                <a:srgbClr val="0033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85794"/>
            <a:ext cx="8786842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>
              <a:defRPr/>
            </a:pPr>
            <a:endParaRPr lang="th-TH" sz="2400" b="1" dirty="0">
              <a:solidFill>
                <a:schemeClr val="bg1"/>
              </a:solidFill>
            </a:endParaRPr>
          </a:p>
          <a:p>
            <a:pPr marL="514350" indent="-514350">
              <a:defRPr/>
            </a:pPr>
            <a:r>
              <a:rPr lang="th-TH" sz="2400" b="1" dirty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  <a:p>
            <a:pPr marL="514350" indent="-514350">
              <a:defRPr/>
            </a:pPr>
            <a:r>
              <a:rPr lang="en-US" sz="2400" b="1" dirty="0">
                <a:solidFill>
                  <a:schemeClr val="bg1"/>
                </a:solidFill>
              </a:rPr>
              <a:t>4.</a:t>
            </a:r>
            <a:r>
              <a:rPr lang="th-TH" sz="2400" b="1" dirty="0">
                <a:solidFill>
                  <a:schemeClr val="bg1"/>
                </a:solidFill>
              </a:rPr>
              <a:t>หนังสือ </a:t>
            </a:r>
            <a:r>
              <a:rPr lang="en-US" sz="2400" b="1" dirty="0">
                <a:solidFill>
                  <a:schemeClr val="bg1"/>
                </a:solidFill>
              </a:rPr>
              <a:t>ICD 10 WHO version 2016 , ICD 9 cm version 2015</a:t>
            </a:r>
          </a:p>
          <a:p>
            <a:pPr marL="514350" indent="-514350">
              <a:defRPr/>
            </a:pPr>
            <a:r>
              <a:rPr lang="en-US" sz="2400" b="1" dirty="0">
                <a:solidFill>
                  <a:schemeClr val="bg1"/>
                </a:solidFill>
              </a:rPr>
              <a:t>    4.1  </a:t>
            </a:r>
            <a:r>
              <a:rPr lang="th-TH" sz="2400" b="1" dirty="0">
                <a:solidFill>
                  <a:schemeClr val="bg1"/>
                </a:solidFill>
              </a:rPr>
              <a:t>หนังสือ </a:t>
            </a:r>
            <a:r>
              <a:rPr lang="en-US" sz="2400" b="1" dirty="0">
                <a:solidFill>
                  <a:schemeClr val="bg1"/>
                </a:solidFill>
              </a:rPr>
              <a:t>ICD 10  WHO version 2016 , ICD-10-TM 2017</a:t>
            </a:r>
          </a:p>
          <a:p>
            <a:pPr marL="514350" indent="-514350">
              <a:defRPr/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4282" y="2928934"/>
            <a:ext cx="8501122" cy="7143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สำหรับข้อมูลที่ตรวจสอบเป็นการให้บริการในปีงบประมาณ </a:t>
            </a:r>
            <a:endParaRPr lang="en-US" sz="20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8" name="Picture 18" descr="untitle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929066"/>
            <a:ext cx="2500330" cy="26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000504"/>
            <a:ext cx="19288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000504"/>
            <a:ext cx="221457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0108"/>
            <a:ext cx="9144000" cy="928694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en-US" sz="2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Complications following acute myocardial infarction</a:t>
            </a:r>
            <a:br>
              <a:rPr lang="en-US" sz="2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endParaRPr lang="en-US" sz="28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2298696"/>
            <a:ext cx="8572560" cy="267765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H Niramit AS" pitchFamily="2" charset="-34"/>
                <a:cs typeface="TH Niramit AS" pitchFamily="2" charset="-34"/>
              </a:rPr>
              <a:t> 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หลังจากเกิด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acute myocardial infarction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อาจมีโรคแทรกซอนเกิดขึ้นได เชน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rupture of 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chordae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tendineae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,</a:t>
            </a:r>
          </a:p>
          <a:p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haemopericardium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ในกรณีนี้ ใหใชรหัสในกลุม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                 </a:t>
            </a:r>
            <a:r>
              <a:rPr lang="en-US" sz="2400" b="1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I21.- Acute myocardial infarction </a:t>
            </a:r>
            <a:r>
              <a:rPr lang="th-TH" sz="2400" b="1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เปนรหัสการวินิจฉัยหลัก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และรหัสในกลุม </a:t>
            </a:r>
            <a:endParaRPr lang="en-US" sz="2400" b="1" dirty="0">
              <a:latin typeface="TH Niramit AS" pitchFamily="2" charset="-34"/>
              <a:cs typeface="TH Niramit AS" pitchFamily="2" charset="-34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I23.- Certain current complications following acute myocardial infarction </a:t>
            </a:r>
            <a:r>
              <a:rPr lang="th-TH" sz="2400" b="1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เปนรหัสโรคแทรก</a:t>
            </a:r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78581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Current Complication following AMI.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2" y="1452169"/>
            <a:ext cx="9144032" cy="5405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Tahoma" pitchFamily="34" charset="0"/>
                <a:cs typeface="Tahoma" pitchFamily="34" charset="0"/>
              </a:rPr>
              <a:t>I23 Certain current complications following acute myocardial  infarction</a:t>
            </a:r>
          </a:p>
          <a:p>
            <a:r>
              <a:rPr lang="en-US" sz="2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Excludes: the listed conditions, when: not specified as current complications following acute MI.  ( I31.- , I51.- )</a:t>
            </a:r>
            <a:endParaRPr lang="en-US" sz="2400" i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I23.0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Haemopericardium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I23.1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Atrial</a:t>
            </a:r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septal</a:t>
            </a:r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defect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I23.2 Ventricular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septal</a:t>
            </a:r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defect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I23.3 Rupture of cardiac wall without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haemopericardium</a:t>
            </a:r>
            <a:endParaRPr lang="en-US" sz="2400" i="1" dirty="0">
              <a:latin typeface="Tahoma" pitchFamily="34" charset="0"/>
              <a:cs typeface="Tahoma" pitchFamily="34" charset="0"/>
            </a:endParaRP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I23.4 Rupture of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chordae</a:t>
            </a:r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tendineae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I23.5 Rupture of papillary muscle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I23.6 Thrombosis of atrium, auricular appendage, and ventricle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  <a:p>
            <a:pPr marL="804863" indent="-804863"/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I23.8 Other current complications 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following acute myocardial </a:t>
            </a:r>
            <a:r>
              <a:rPr lang="th-TH" sz="2400" dirty="0">
                <a:latin typeface="Tahoma" pitchFamily="34" charset="0"/>
                <a:cs typeface="Tahoma" pitchFamily="34" charset="0"/>
              </a:rPr>
              <a:t>  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infarction</a:t>
            </a:r>
          </a:p>
          <a:p>
            <a:r>
              <a:rPr lang="en-US" sz="24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I24.1 Dressler's syndrome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: </a:t>
            </a:r>
            <a:r>
              <a:rPr lang="en-US" sz="2400" dirty="0" err="1">
                <a:latin typeface="Tahoma" pitchFamily="34" charset="0"/>
                <a:cs typeface="Tahoma" pitchFamily="34" charset="0"/>
              </a:rPr>
              <a:t>Postmyocardial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 infarction syndrome</a:t>
            </a:r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44" y="2031722"/>
            <a:ext cx="800105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buBlip>
                <a:blip r:embed="rId2"/>
              </a:buBlip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แพทย์วินิจฉัยโดยมีหลักฐานยืนยันแน่นอนว่ามี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significant coronary artery </a:t>
            </a:r>
            <a:r>
              <a:rPr lang="en-US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stenosis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22313" indent="-354013">
              <a:buFont typeface="Wingdings" pitchFamily="2" charset="2"/>
              <a:buChar char="q"/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Coronary angiogram </a:t>
            </a:r>
            <a:endParaRPr lang="th-TH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22313" indent="-354013">
              <a:buFont typeface="Wingdings" pitchFamily="2" charset="2"/>
              <a:buChar char="q"/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Coronary imaging </a:t>
            </a:r>
          </a:p>
          <a:p>
            <a:pPr marL="354013" indent="-354013">
              <a:spcBef>
                <a:spcPts val="600"/>
              </a:spcBef>
              <a:buBlip>
                <a:blip r:embed="rId2"/>
              </a:buBlip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แพทย์วินิจฉัย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Single vessel disease, Double vessel disease </a:t>
            </a:r>
            <a:r>
              <a:rPr lang="th-TH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Triple vessel disease 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ไม่มีรหัสแยกเฉพาะ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25347"/>
            <a:ext cx="9144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33CC"/>
                </a:solidFill>
              </a:rPr>
              <a:t>I25.1 Atherosclerotic heart disease</a:t>
            </a:r>
            <a:endParaRPr lang="th-TH" sz="36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4643446"/>
            <a:ext cx="604867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แพทย์วินิจฉัย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Atherosclerotic heart disease 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จากอาการของผู้ป่วยโดยลำพัง และให้การรักษาโดยไม่ได้ทำการตรวจวินิจฉัยเพื่อยืนยันแน่นอน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I25.0 Atherosclerotic cardiovascular 		  disease, so described</a:t>
            </a:r>
            <a:endParaRPr lang="th-TH" sz="2400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7739"/>
            <a:ext cx="9144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Ischemic heart diseases </a:t>
            </a:r>
            <a:endParaRPr lang="en-US" sz="48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986" name="Picture 2" descr="Perioperative cardiac management. Coronary angiog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571744"/>
            <a:ext cx="1143008" cy="1143008"/>
          </a:xfrm>
          <a:prstGeom prst="rect">
            <a:avLst/>
          </a:prstGeom>
          <a:noFill/>
        </p:spPr>
      </p:pic>
      <p:pic>
        <p:nvPicPr>
          <p:cNvPr id="41990" name="Picture 6" descr="http://www.bmj.com/content/329/7479/1386/F3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2547" y="5085184"/>
            <a:ext cx="2209560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7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5814" y="1142985"/>
            <a:ext cx="8643998" cy="521497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th-TH" b="1" dirty="0">
                <a:ln w="1905">
                  <a:solidFill>
                    <a:srgbClr val="00B0F0"/>
                  </a:solidFill>
                </a:ln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   </a:t>
            </a:r>
            <a:r>
              <a:rPr lang="th-TH" sz="4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I21.- </a:t>
            </a:r>
            <a:r>
              <a:rPr lang="en-US" sz="4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</a:t>
            </a:r>
            <a:r>
              <a:rPr lang="th-TH" sz="4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Acute</a:t>
            </a:r>
            <a:r>
              <a:rPr lang="th-TH" sz="28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</a:t>
            </a:r>
            <a:r>
              <a:rPr lang="en-US" sz="4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M</a:t>
            </a:r>
            <a:r>
              <a:rPr lang="th-TH" sz="4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yocardial </a:t>
            </a:r>
            <a:r>
              <a:rPr lang="en-US" sz="4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I</a:t>
            </a:r>
            <a:r>
              <a:rPr lang="th-TH" sz="4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nfarction </a:t>
            </a:r>
            <a:r>
              <a:rPr lang="th-TH" sz="4000" b="1" dirty="0">
                <a:ln w="1905">
                  <a:solidFill>
                    <a:srgbClr val="00B0F0"/>
                  </a:solidFill>
                </a:ln>
                <a:solidFill>
                  <a:srgbClr val="FFCC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</a:t>
            </a:r>
            <a:r>
              <a:rPr lang="th-TH" b="1" dirty="0">
                <a:ln w="1905">
                  <a:solidFill>
                    <a:srgbClr val="00B0F0"/>
                  </a:solidFill>
                </a:ln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                                       </a:t>
            </a:r>
          </a:p>
          <a:p>
            <a:pPr>
              <a:buNone/>
            </a:pPr>
            <a:r>
              <a:rPr lang="th-TH" b="1" dirty="0">
                <a:ln w="1905">
                  <a:solidFill>
                    <a:srgbClr val="00B0F0"/>
                  </a:solidFill>
                </a:ln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                                                                                 </a:t>
            </a:r>
          </a:p>
          <a:p>
            <a:pPr>
              <a:buNone/>
            </a:pPr>
            <a:r>
              <a:rPr lang="th-TH" b="1" dirty="0">
                <a:ln w="1905">
                  <a:solidFill>
                    <a:srgbClr val="00B0F0"/>
                  </a:solidFill>
                </a:ln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                                                                                     </a:t>
            </a:r>
          </a:p>
          <a:p>
            <a:pPr>
              <a:buNone/>
            </a:pPr>
            <a:r>
              <a:rPr lang="th-TH" b="1" dirty="0">
                <a:ln w="1905">
                  <a:solidFill>
                    <a:srgbClr val="00B0F0"/>
                  </a:solidFill>
                </a:ln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    </a:t>
            </a:r>
            <a:r>
              <a:rPr lang="en-US" b="1" dirty="0">
                <a:ln w="1905">
                  <a:solidFill>
                    <a:srgbClr val="00B0F0"/>
                  </a:solidFill>
                </a:ln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Microsoft Sans Serif" pitchFamily="34" charset="0"/>
              </a:rPr>
              <a:t>  </a:t>
            </a:r>
            <a:r>
              <a:rPr lang="th-TH" dirty="0">
                <a:latin typeface="Tahoma" pitchFamily="34" charset="0"/>
                <a:cs typeface="Tahoma" pitchFamily="34" charset="0"/>
              </a:rPr>
              <a:t>กรณีมาด้วยอาการ </a:t>
            </a:r>
            <a:r>
              <a:rPr lang="en-US" dirty="0">
                <a:latin typeface="Tahoma" pitchFamily="34" charset="0"/>
                <a:cs typeface="Tahoma" pitchFamily="34" charset="0"/>
              </a:rPr>
              <a:t>AMI.  </a:t>
            </a:r>
            <a:r>
              <a:rPr lang="th-TH" dirty="0">
                <a:latin typeface="Tahoma" pitchFamily="34" charset="0"/>
                <a:cs typeface="Tahoma" pitchFamily="34" charset="0"/>
              </a:rPr>
              <a:t>ทำ </a:t>
            </a:r>
            <a:r>
              <a:rPr lang="en-US" dirty="0">
                <a:latin typeface="Tahoma" pitchFamily="34" charset="0"/>
                <a:cs typeface="Tahoma" pitchFamily="34" charset="0"/>
              </a:rPr>
              <a:t>cath. </a:t>
            </a:r>
            <a:r>
              <a:rPr lang="th-TH" dirty="0">
                <a:latin typeface="Tahoma" pitchFamily="34" charset="0"/>
                <a:cs typeface="Tahoma" pitchFamily="34" charset="0"/>
              </a:rPr>
              <a:t>แล้วพบเส้นเลือดตีบใน</a:t>
            </a:r>
            <a:r>
              <a:rPr lang="en-US" dirty="0">
                <a:latin typeface="Tahoma" pitchFamily="34" charset="0"/>
                <a:cs typeface="Tahoma" pitchFamily="34" charset="0"/>
              </a:rPr>
              <a:t>visit </a:t>
            </a:r>
            <a:r>
              <a:rPr lang="th-TH" dirty="0">
                <a:latin typeface="Tahoma" pitchFamily="34" charset="0"/>
                <a:cs typeface="Tahoma" pitchFamily="34" charset="0"/>
              </a:rPr>
              <a:t>เดียวกันให้ </a:t>
            </a:r>
            <a:r>
              <a:rPr lang="en-US" dirty="0">
                <a:latin typeface="Tahoma" pitchFamily="34" charset="0"/>
                <a:cs typeface="Tahoma" pitchFamily="34" charset="0"/>
              </a:rPr>
              <a:t>AMI.</a:t>
            </a:r>
            <a:r>
              <a:rPr lang="th-TH" dirty="0">
                <a:latin typeface="Tahoma" pitchFamily="34" charset="0"/>
                <a:cs typeface="Tahoma" pitchFamily="34" charset="0"/>
              </a:rPr>
              <a:t> เป็น </a:t>
            </a:r>
            <a:r>
              <a:rPr lang="en-US" dirty="0" err="1">
                <a:latin typeface="Tahoma" pitchFamily="34" charset="0"/>
                <a:cs typeface="Tahoma" pitchFamily="34" charset="0"/>
              </a:rPr>
              <a:t>Pdx</a:t>
            </a:r>
            <a:r>
              <a:rPr lang="en-US" dirty="0">
                <a:latin typeface="Tahoma" pitchFamily="34" charset="0"/>
                <a:cs typeface="Tahoma" pitchFamily="34" charset="0"/>
              </a:rPr>
              <a:t>.     </a:t>
            </a:r>
          </a:p>
          <a:p>
            <a:pPr>
              <a:buNone/>
            </a:pPr>
            <a:r>
              <a:rPr lang="en-US" dirty="0">
                <a:latin typeface="Tahoma" pitchFamily="34" charset="0"/>
                <a:cs typeface="Tahoma" pitchFamily="34" charset="0"/>
              </a:rPr>
              <a:t>   </a:t>
            </a:r>
            <a:r>
              <a:rPr lang="th-TH" dirty="0">
                <a:latin typeface="Tahoma" pitchFamily="34" charset="0"/>
                <a:cs typeface="Tahoma" pitchFamily="34" charset="0"/>
              </a:rPr>
              <a:t>ส่วน </a:t>
            </a:r>
            <a:r>
              <a:rPr lang="en-US" dirty="0">
                <a:latin typeface="Tahoma" pitchFamily="34" charset="0"/>
                <a:cs typeface="Tahoma" pitchFamily="34" charset="0"/>
              </a:rPr>
              <a:t>I25.1 </a:t>
            </a:r>
            <a:r>
              <a:rPr lang="th-TH" dirty="0">
                <a:latin typeface="Tahoma" pitchFamily="34" charset="0"/>
                <a:cs typeface="Tahoma" pitchFamily="34" charset="0"/>
              </a:rPr>
              <a:t>เป็น </a:t>
            </a:r>
            <a:r>
              <a:rPr lang="en-US" dirty="0" err="1">
                <a:latin typeface="Tahoma" pitchFamily="34" charset="0"/>
                <a:cs typeface="Tahoma" pitchFamily="34" charset="0"/>
              </a:rPr>
              <a:t>Sdx</a:t>
            </a:r>
            <a:r>
              <a:rPr lang="en-US" dirty="0">
                <a:latin typeface="Tahoma" pitchFamily="34" charset="0"/>
                <a:cs typeface="Tahoma" pitchFamily="34" charset="0"/>
              </a:rPr>
              <a:t>.                                    </a:t>
            </a:r>
          </a:p>
          <a:p>
            <a:pPr>
              <a:buNone/>
            </a:pPr>
            <a:r>
              <a:rPr lang="en-US" dirty="0">
                <a:latin typeface="Tahoma" pitchFamily="34" charset="0"/>
                <a:cs typeface="Tahoma" pitchFamily="34" charset="0"/>
              </a:rPr>
              <a:t>      </a:t>
            </a:r>
            <a:r>
              <a:rPr lang="th-TH" dirty="0">
                <a:latin typeface="Tahoma" pitchFamily="34" charset="0"/>
                <a:cs typeface="Tahoma" pitchFamily="34" charset="0"/>
              </a:rPr>
              <a:t>กรณีนัดมาทำ </a:t>
            </a:r>
            <a:r>
              <a:rPr lang="en-US" dirty="0">
                <a:latin typeface="Tahoma" pitchFamily="34" charset="0"/>
                <a:cs typeface="Tahoma" pitchFamily="34" charset="0"/>
              </a:rPr>
              <a:t>cath. </a:t>
            </a:r>
            <a:r>
              <a:rPr lang="th-TH" dirty="0">
                <a:latin typeface="Tahoma" pitchFamily="34" charset="0"/>
                <a:cs typeface="Tahoma" pitchFamily="34" charset="0"/>
              </a:rPr>
              <a:t>จากการอาการ </a:t>
            </a:r>
            <a:r>
              <a:rPr lang="en-US" dirty="0">
                <a:latin typeface="Tahoma" pitchFamily="34" charset="0"/>
                <a:cs typeface="Tahoma" pitchFamily="34" charset="0"/>
              </a:rPr>
              <a:t>AMI. </a:t>
            </a:r>
            <a:r>
              <a:rPr lang="th-TH" dirty="0">
                <a:latin typeface="Tahoma" pitchFamily="34" charset="0"/>
                <a:cs typeface="Tahoma" pitchFamily="34" charset="0"/>
              </a:rPr>
              <a:t>ใน</a:t>
            </a:r>
            <a:r>
              <a:rPr lang="en-US" dirty="0">
                <a:latin typeface="Tahoma" pitchFamily="34" charset="0"/>
                <a:cs typeface="Tahoma" pitchFamily="34" charset="0"/>
              </a:rPr>
              <a:t>admit.</a:t>
            </a:r>
            <a:r>
              <a:rPr lang="th-TH" dirty="0">
                <a:latin typeface="Tahoma" pitchFamily="34" charset="0"/>
                <a:cs typeface="Tahoma" pitchFamily="34" charset="0"/>
              </a:rPr>
              <a:t>ครั้งก่อน แล้วพบเส้นเลือดตีบ ให้</a:t>
            </a:r>
            <a:r>
              <a:rPr lang="en-US" dirty="0">
                <a:latin typeface="Tahoma" pitchFamily="34" charset="0"/>
                <a:cs typeface="Tahoma" pitchFamily="34" charset="0"/>
              </a:rPr>
              <a:t> I25.1</a:t>
            </a:r>
            <a:r>
              <a:rPr lang="th-TH" dirty="0">
                <a:latin typeface="Tahoma" pitchFamily="34" charset="0"/>
                <a:cs typeface="Tahoma" pitchFamily="34" charset="0"/>
              </a:rPr>
              <a:t>เป็น </a:t>
            </a:r>
            <a:r>
              <a:rPr lang="en-US" dirty="0" err="1">
                <a:latin typeface="Tahoma" pitchFamily="34" charset="0"/>
                <a:cs typeface="Tahoma" pitchFamily="34" charset="0"/>
              </a:rPr>
              <a:t>Pdx</a:t>
            </a:r>
            <a:r>
              <a:rPr lang="en-US" dirty="0">
                <a:latin typeface="Tahoma" pitchFamily="34" charset="0"/>
                <a:cs typeface="Tahoma" pitchFamily="34" charset="0"/>
              </a:rPr>
              <a:t>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34" y="2143116"/>
            <a:ext cx="7769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905">
                  <a:solidFill>
                    <a:srgbClr val="00B0F0"/>
                  </a:solidFill>
                </a:ln>
                <a:solidFill>
                  <a:srgbClr val="FFCC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Arial" pitchFamily="34" charset="0"/>
              </a:rPr>
              <a:t> </a:t>
            </a:r>
            <a:r>
              <a:rPr lang="en-US" sz="4000" b="1" dirty="0">
                <a:ln w="1905">
                  <a:solidFill>
                    <a:srgbClr val="00B0F0"/>
                  </a:solidFill>
                </a:ln>
                <a:solidFill>
                  <a:srgbClr val="FFCC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  <a:cs typeface="Arial" pitchFamily="34" charset="0"/>
              </a:rPr>
              <a:t>I25.1  Atherosclerotic heart disease</a:t>
            </a:r>
            <a:endParaRPr lang="en-US" sz="4000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2088055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400" b="1">
                <a:solidFill>
                  <a:schemeClr val="bg1"/>
                </a:solidFill>
                <a:effectLst/>
                <a:latin typeface="TH SarabunPSK" pitchFamily="34" charset="-34"/>
                <a:cs typeface="TH SarabunPSK" pitchFamily="34" charset="-34"/>
              </a:rPr>
              <a:t>ควรระบุให้เฉพาะเจาะจง</a:t>
            </a: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0" y="3016749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chemeClr val="bg1"/>
                </a:solidFill>
                <a:effectLst/>
                <a:latin typeface="TH SarabunPSK" pitchFamily="34" charset="-34"/>
                <a:cs typeface="TH SarabunPSK" pitchFamily="34" charset="-34"/>
              </a:rPr>
              <a:t>ถ้าแพทย์ไม่ได้</a:t>
            </a:r>
            <a:r>
              <a:rPr lang="th-TH" sz="4400" b="1" dirty="0">
                <a:solidFill>
                  <a:schemeClr val="bg1"/>
                </a:solidFill>
                <a:effectLst/>
                <a:latin typeface="TH SarabunPSK" pitchFamily="34" charset="-34"/>
                <a:cs typeface="TH SarabunPSK" pitchFamily="34" charset="-34"/>
              </a:rPr>
              <a:t>บันทึก</a:t>
            </a:r>
            <a:r>
              <a:rPr lang="th-TH" sz="4000" b="1" dirty="0">
                <a:solidFill>
                  <a:schemeClr val="bg1"/>
                </a:solidFill>
                <a:effectLst/>
                <a:latin typeface="TH SarabunPSK" pitchFamily="34" charset="-34"/>
                <a:cs typeface="TH SarabunPSK" pitchFamily="34" charset="-34"/>
              </a:rPr>
              <a:t>ผล </a:t>
            </a:r>
            <a:r>
              <a:rPr lang="en-US" sz="4000" b="1" dirty="0">
                <a:solidFill>
                  <a:schemeClr val="bg1"/>
                </a:solidFill>
                <a:effectLst/>
                <a:latin typeface="TH SarabunPSK" pitchFamily="34" charset="-34"/>
                <a:cs typeface="TH SarabunPSK" pitchFamily="34" charset="-34"/>
              </a:rPr>
              <a:t>coder </a:t>
            </a:r>
            <a:r>
              <a:rPr lang="th-TH" sz="4000" b="1" dirty="0">
                <a:solidFill>
                  <a:schemeClr val="bg1"/>
                </a:solidFill>
                <a:effectLst/>
                <a:latin typeface="TH SarabunPSK" pitchFamily="34" charset="-34"/>
                <a:cs typeface="TH SarabunPSK" pitchFamily="34" charset="-34"/>
              </a:rPr>
              <a:t>ไม่สามารถนำมาให้รหัสได้</a:t>
            </a:r>
          </a:p>
        </p:txBody>
      </p:sp>
      <p:graphicFrame>
        <p:nvGraphicFramePr>
          <p:cNvPr id="178183" name="Object 7"/>
          <p:cNvGraphicFramePr>
            <a:graphicFrameLocks noChangeAspect="1"/>
          </p:cNvGraphicFramePr>
          <p:nvPr/>
        </p:nvGraphicFramePr>
        <p:xfrm>
          <a:off x="0" y="3857628"/>
          <a:ext cx="9144000" cy="3000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2789" name="PI3" r:id="rId3" imgW="526684" imgH="380157" progId="">
                  <p:embed/>
                </p:oleObj>
              </mc:Choice>
              <mc:Fallback>
                <p:oleObj name="PI3" r:id="rId3" imgW="526684" imgH="38015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57628"/>
                        <a:ext cx="9144000" cy="3000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WordArt 8"/>
          <p:cNvSpPr>
            <a:spLocks noChangeArrowheads="1" noChangeShapeType="1" noTextEdit="1"/>
          </p:cNvSpPr>
          <p:nvPr/>
        </p:nvSpPr>
        <p:spPr bwMode="auto">
          <a:xfrm>
            <a:off x="500034" y="928670"/>
            <a:ext cx="8072494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Cardiac </a:t>
            </a:r>
            <a:r>
              <a:rPr lang="en-US" sz="4000" b="1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H Mali Grade 6" pitchFamily="2" charset="-34"/>
                <a:cs typeface="TH Mali Grade 6" pitchFamily="2" charset="-34"/>
              </a:rPr>
              <a:t>Arrhythymia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H Mali Grade 6" pitchFamily="2" charset="-34"/>
              <a:cs typeface="TH Mali Grade 6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nimBg="1" autoUpdateAnimBg="0"/>
      <p:bldP spid="178181" grpId="0" animBg="1" autoUpdateAnimBg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8" y="1643050"/>
            <a:ext cx="8929718" cy="45243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4013" indent="-354013">
              <a:buBlip>
                <a:blip r:embed="rId2"/>
              </a:buBlip>
            </a:pP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ถ้าแพทย์ระบุสาเหตุแน่นอน เช่น 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Heart block, Arrhythmia, Myocardial infarction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ให้ใช้รหัสของสาเหตุที่ทราบ เช่น 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I44-I45, I21-I22, I47-I49</a:t>
            </a:r>
          </a:p>
          <a:p>
            <a:pPr marL="354013" indent="-354013"/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โดยไม่ต้องให้รหัสของ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cardiac arrest</a:t>
            </a:r>
          </a:p>
          <a:p>
            <a:pPr marL="354013" lvl="1" indent="-354013">
              <a:buBlip>
                <a:blip r:embed="rId2"/>
              </a:buBlip>
            </a:pPr>
            <a:r>
              <a:rPr lang="th-TH" sz="2400" b="1" u="sng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ไม่ให้รหัส </a:t>
            </a:r>
            <a:r>
              <a:rPr lang="en-US" sz="2400" b="1" u="sng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I46.9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ในกรณีที่ผู้ป่วยมีโรคที่เป็นสาเหตุทำให้เสียชีวิตอยู่แล้ว เช่น โรคมะเร็ง โรคเอดส์ การติดเชื้อในกระแสเลือด   เป็นต้น ยกเว้นกรณีทำ     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CPR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สำเร็จ   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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 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I46.0 Cardiac arrest with successful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resuscitation </a:t>
            </a:r>
            <a:endParaRPr lang="th-TH" sz="24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>
              <a:buBlip>
                <a:blip r:embed="rId2"/>
              </a:buBlip>
            </a:pP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กรณีที่ผู้ป่วยเสียชีวิตทันทีทันใด และคาดว่าเกิดจากหัวใจหยุดเต้น แพทย์ไม่ควรวินิจฉัย 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cardiac arrest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แพทย์ควรให้คำวินิจฉัยว่า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Sudden cardiac death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ให้ใช้รหัส 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I46.1 Sudden cardiac death, so described</a:t>
            </a:r>
            <a:endParaRPr lang="th-TH" sz="2400" b="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918"/>
            <a:ext cx="9144000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Cardiac Arrest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85860"/>
            <a:ext cx="892971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4013" indent="-354013" algn="ctr"/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AF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แบ่งเป็น 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5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กลุ่ม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endParaRPr lang="th-TH" sz="2400" b="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918"/>
            <a:ext cx="91440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I48 </a:t>
            </a:r>
            <a:r>
              <a:rPr lang="en-US" sz="3200" b="1" dirty="0" err="1">
                <a:solidFill>
                  <a:srgbClr val="FFC000"/>
                </a:solidFill>
              </a:rPr>
              <a:t>Atrial</a:t>
            </a:r>
            <a:r>
              <a:rPr lang="en-US" sz="3200" b="1" dirty="0">
                <a:solidFill>
                  <a:srgbClr val="FFC000"/>
                </a:solidFill>
              </a:rPr>
              <a:t> fibrillation and flutter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928802"/>
            <a:ext cx="8929718" cy="4955203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1.First Diagnosed </a:t>
            </a:r>
            <a:r>
              <a:rPr lang="en-US" sz="20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Atrial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Fibrillation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-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เป็น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AF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ที่วินิจฉัยพบครั้งแรก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2.Paroxysmal </a:t>
            </a:r>
            <a:r>
              <a:rPr lang="en-US" sz="20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Atrial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Fibrillation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-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เป็น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AF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ที่เกิดขึ้นและกลับเป็น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sinus rhythm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ได้เอง  ส่วนใหญ่ภายใน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24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ชม. แต่อาจนาน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7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วัน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3.Persistent </a:t>
            </a:r>
            <a:r>
              <a:rPr lang="en-US" sz="20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Atrial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Fibrillation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-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เป็น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AF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ที่เกิดขึ้นต่อเนื่องนานเกิน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7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วัน หรือไม่สามารถกลับมาเป็นปกติได้เอง  ต้องใช้การรักษา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4.Long Standing persistent </a:t>
            </a:r>
            <a:r>
              <a:rPr lang="en-US" sz="20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Atrial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Fibrillation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-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เป็น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AF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ที่เป็นต่อเนื่องนานกว่า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ปี โดยแพทย์และผู้ป่วยพยายามรักษาให้กลับมาปกติ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5.Permanent </a:t>
            </a:r>
            <a:r>
              <a:rPr lang="en-US" sz="20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Atrial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Fibrillation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-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เป็น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AF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ที่ไม่สามารถรักษาให้กลับมาเต้นเป็นปกติได้ด้วยวิธีการต่างๆ       หากเป็นแต่จะคุมอาการ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/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/>
            <a:endParaRPr lang="th-TH" sz="16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85860"/>
            <a:ext cx="892971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4013" indent="-354013" algn="ctr"/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ข้อมูลสนับสนุนการให้วินิจฉัย </a:t>
            </a:r>
            <a:r>
              <a:rPr lang="en-US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AF  </a:t>
            </a:r>
            <a:endParaRPr lang="th-TH" sz="2400" b="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918"/>
            <a:ext cx="91440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I48 </a:t>
            </a:r>
            <a:r>
              <a:rPr lang="en-US" sz="3200" b="1" dirty="0" err="1">
                <a:solidFill>
                  <a:srgbClr val="FFC000"/>
                </a:solidFill>
              </a:rPr>
              <a:t>Atrial</a:t>
            </a:r>
            <a:r>
              <a:rPr lang="en-US" sz="3200" b="1" dirty="0">
                <a:solidFill>
                  <a:srgbClr val="FFC000"/>
                </a:solidFill>
              </a:rPr>
              <a:t> fibrillation and flutter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928802"/>
            <a:ext cx="8929718" cy="2246769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1.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ประวัติการวินิจฉัย </a:t>
            </a:r>
            <a:r>
              <a:rPr lang="en-US" sz="20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Atrial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Fibrillation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2.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การตรวจร่างกาย ที่สำคัญคือ ตรวจพบชีพจรไม่สม่ำเสมอ  ไม่มีรูปแบบที่ชัดเจน  และไม่มีความสัมพันธ์ระหว่างการเต้นแต่ละครั้ง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(Irregular)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3.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มีการตรวจ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EKG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พบ</a:t>
            </a:r>
          </a:p>
          <a:p>
            <a:pPr marL="354013" indent="-354013"/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3.1 P wave 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มีลักษณะไม่ชัดเจน  สังเกตุง่ายใน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Lead II 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V1</a:t>
            </a:r>
          </a:p>
          <a:p>
            <a:pPr marL="354013" indent="-354013"/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3.2  RR interval  </a:t>
            </a:r>
            <a:r>
              <a:rPr lang="th-TH" sz="2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ส่วนใหญ่จะไม่สม่ำเสมอ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354013" indent="-354013"/>
            <a:endParaRPr lang="en-US" sz="2000" b="1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2918"/>
            <a:ext cx="91440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3200" b="1" dirty="0">
                <a:solidFill>
                  <a:srgbClr val="FFC000"/>
                </a:solidFill>
              </a:rPr>
              <a:t>การให้รหัส </a:t>
            </a:r>
            <a:r>
              <a:rPr lang="en-US" sz="3200" b="1" dirty="0">
                <a:solidFill>
                  <a:srgbClr val="FFC000"/>
                </a:solidFill>
              </a:rPr>
              <a:t>I48 </a:t>
            </a:r>
            <a:r>
              <a:rPr lang="en-US" sz="3200" b="1" dirty="0" err="1">
                <a:solidFill>
                  <a:srgbClr val="FFC000"/>
                </a:solidFill>
              </a:rPr>
              <a:t>Atrial</a:t>
            </a:r>
            <a:r>
              <a:rPr lang="en-US" sz="3200" b="1" dirty="0">
                <a:solidFill>
                  <a:srgbClr val="FFC000"/>
                </a:solidFill>
              </a:rPr>
              <a:t> fibrillation and flutter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57298"/>
            <a:ext cx="9144000" cy="5570756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I48.0 Paroxysmal </a:t>
            </a:r>
            <a:r>
              <a:rPr lang="en-US" sz="2400" b="1" dirty="0" err="1">
                <a:solidFill>
                  <a:schemeClr val="tx1"/>
                </a:solidFill>
              </a:rPr>
              <a:t>atrial</a:t>
            </a:r>
            <a:r>
              <a:rPr lang="en-US" sz="2400" b="1" dirty="0">
                <a:solidFill>
                  <a:schemeClr val="tx1"/>
                </a:solidFill>
              </a:rPr>
              <a:t> fibrillation</a:t>
            </a:r>
          </a:p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           -</a:t>
            </a:r>
            <a:r>
              <a:rPr lang="th-TH" sz="2400" b="1" dirty="0">
                <a:solidFill>
                  <a:schemeClr val="tx1"/>
                </a:solidFill>
              </a:rPr>
              <a:t>กรณีเคยมีประวัติ เกิด </a:t>
            </a:r>
            <a:r>
              <a:rPr lang="en-US" sz="2400" b="1" dirty="0">
                <a:solidFill>
                  <a:schemeClr val="tx1"/>
                </a:solidFill>
              </a:rPr>
              <a:t>AF ,  </a:t>
            </a:r>
            <a:r>
              <a:rPr lang="th-TH" sz="2400" b="1" u="sng" dirty="0">
                <a:solidFill>
                  <a:schemeClr val="tx1"/>
                </a:solidFill>
              </a:rPr>
              <a:t>ไม่พบ </a:t>
            </a:r>
            <a:r>
              <a:rPr lang="en-US" sz="2400" b="1" u="sng" dirty="0">
                <a:solidFill>
                  <a:schemeClr val="tx1"/>
                </a:solidFill>
              </a:rPr>
              <a:t>PE  </a:t>
            </a:r>
            <a:r>
              <a:rPr lang="th-TH" sz="2400" b="1" u="sng" dirty="0">
                <a:solidFill>
                  <a:schemeClr val="tx1"/>
                </a:solidFill>
              </a:rPr>
              <a:t>หรือ </a:t>
            </a:r>
            <a:r>
              <a:rPr lang="en-US" sz="2400" b="1" u="sng" dirty="0">
                <a:solidFill>
                  <a:schemeClr val="tx1"/>
                </a:solidFill>
              </a:rPr>
              <a:t>EKG </a:t>
            </a:r>
            <a:r>
              <a:rPr lang="th-TH" sz="2400" b="1" u="sng" dirty="0">
                <a:solidFill>
                  <a:schemeClr val="tx1"/>
                </a:solidFill>
              </a:rPr>
              <a:t>เข้าได้กับ </a:t>
            </a:r>
            <a:r>
              <a:rPr lang="en-US" sz="2400" b="1" u="sng" dirty="0">
                <a:solidFill>
                  <a:schemeClr val="tx1"/>
                </a:solidFill>
              </a:rPr>
              <a:t>AF </a:t>
            </a:r>
            <a:r>
              <a:rPr lang="th-TH" sz="2400" b="1" u="sng" dirty="0">
                <a:solidFill>
                  <a:schemeClr val="tx1"/>
                </a:solidFill>
              </a:rPr>
              <a:t>ในช่วงนอนรักษา</a:t>
            </a:r>
            <a:r>
              <a:rPr lang="th-TH" sz="2400" b="1" dirty="0">
                <a:solidFill>
                  <a:schemeClr val="tx1"/>
                </a:solidFill>
              </a:rPr>
              <a:t>     แต่มีการรักษารวมทั้งให้ยา </a:t>
            </a:r>
            <a:r>
              <a:rPr lang="en-US" sz="2400" b="1" dirty="0">
                <a:solidFill>
                  <a:schemeClr val="tx1"/>
                </a:solidFill>
              </a:rPr>
              <a:t>anticoagulant  </a:t>
            </a:r>
          </a:p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I48.1 Persistent </a:t>
            </a:r>
            <a:r>
              <a:rPr lang="en-US" sz="2400" b="1" dirty="0" err="1">
                <a:solidFill>
                  <a:schemeClr val="tx1"/>
                </a:solidFill>
              </a:rPr>
              <a:t>atrial</a:t>
            </a:r>
            <a:r>
              <a:rPr lang="en-US" sz="2400" b="1" dirty="0">
                <a:solidFill>
                  <a:schemeClr val="tx1"/>
                </a:solidFill>
              </a:rPr>
              <a:t> fibrillation</a:t>
            </a:r>
          </a:p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           -</a:t>
            </a:r>
            <a:r>
              <a:rPr lang="th-TH" sz="2400" b="1" dirty="0">
                <a:solidFill>
                  <a:schemeClr val="tx1"/>
                </a:solidFill>
              </a:rPr>
              <a:t>กรณีเคยมีประวัติ เกิด </a:t>
            </a:r>
            <a:r>
              <a:rPr lang="en-US" sz="2400" b="1" dirty="0">
                <a:solidFill>
                  <a:schemeClr val="tx1"/>
                </a:solidFill>
              </a:rPr>
              <a:t>AF ,  </a:t>
            </a:r>
            <a:r>
              <a:rPr lang="th-TH" sz="2400" b="1" dirty="0">
                <a:solidFill>
                  <a:schemeClr val="tx1"/>
                </a:solidFill>
              </a:rPr>
              <a:t>พบมี </a:t>
            </a:r>
            <a:r>
              <a:rPr lang="en-US" sz="2400" b="1" dirty="0">
                <a:solidFill>
                  <a:schemeClr val="tx1"/>
                </a:solidFill>
              </a:rPr>
              <a:t>PE  </a:t>
            </a:r>
            <a:r>
              <a:rPr lang="th-TH" sz="2400" b="1" dirty="0">
                <a:solidFill>
                  <a:schemeClr val="tx1"/>
                </a:solidFill>
              </a:rPr>
              <a:t>หรือ </a:t>
            </a:r>
            <a:r>
              <a:rPr lang="en-US" sz="2400" b="1" dirty="0">
                <a:solidFill>
                  <a:schemeClr val="tx1"/>
                </a:solidFill>
              </a:rPr>
              <a:t>EKG </a:t>
            </a:r>
            <a:r>
              <a:rPr lang="th-TH" sz="2400" b="1" dirty="0">
                <a:solidFill>
                  <a:schemeClr val="tx1"/>
                </a:solidFill>
              </a:rPr>
              <a:t>เข้าได้กับ </a:t>
            </a:r>
            <a:r>
              <a:rPr lang="en-US" sz="2400" b="1" dirty="0">
                <a:solidFill>
                  <a:schemeClr val="tx1"/>
                </a:solidFill>
              </a:rPr>
              <a:t>AF </a:t>
            </a:r>
            <a:r>
              <a:rPr lang="th-TH" sz="2400" b="1" dirty="0">
                <a:solidFill>
                  <a:schemeClr val="tx1"/>
                </a:solidFill>
              </a:rPr>
              <a:t>ในช่วงนอนรักษา   แพทย์ให้การ </a:t>
            </a:r>
            <a:r>
              <a:rPr lang="en-US" sz="2400" b="1" dirty="0" err="1">
                <a:solidFill>
                  <a:schemeClr val="tx1"/>
                </a:solidFill>
              </a:rPr>
              <a:t>Dx</a:t>
            </a:r>
            <a:r>
              <a:rPr lang="en-US" sz="2400" b="1" dirty="0">
                <a:solidFill>
                  <a:schemeClr val="tx1"/>
                </a:solidFill>
              </a:rPr>
              <a:t> = Persistent AF </a:t>
            </a:r>
            <a:r>
              <a:rPr lang="th-TH" sz="2400" b="1" dirty="0">
                <a:solidFill>
                  <a:schemeClr val="tx1"/>
                </a:solidFill>
              </a:rPr>
              <a:t>และมีการรักษารวมทั้งให้ยา </a:t>
            </a:r>
            <a:r>
              <a:rPr lang="en-US" sz="2400" b="1" dirty="0">
                <a:solidFill>
                  <a:schemeClr val="tx1"/>
                </a:solidFill>
              </a:rPr>
              <a:t>anticoagulant </a:t>
            </a:r>
          </a:p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I48.2 Chronic </a:t>
            </a:r>
            <a:r>
              <a:rPr lang="en-US" sz="2400" b="1" dirty="0" err="1">
                <a:solidFill>
                  <a:schemeClr val="tx1"/>
                </a:solidFill>
              </a:rPr>
              <a:t>atrial</a:t>
            </a:r>
            <a:r>
              <a:rPr lang="en-US" sz="2400" b="1" dirty="0">
                <a:solidFill>
                  <a:schemeClr val="tx1"/>
                </a:solidFill>
              </a:rPr>
              <a:t> fibrillation  or  Permanent </a:t>
            </a:r>
            <a:r>
              <a:rPr lang="en-US" sz="2400" b="1" dirty="0" err="1">
                <a:solidFill>
                  <a:schemeClr val="tx1"/>
                </a:solidFill>
              </a:rPr>
              <a:t>atrial</a:t>
            </a:r>
            <a:r>
              <a:rPr lang="en-US" sz="2400" b="1" dirty="0">
                <a:solidFill>
                  <a:schemeClr val="tx1"/>
                </a:solidFill>
              </a:rPr>
              <a:t> fibrillation</a:t>
            </a:r>
          </a:p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           -</a:t>
            </a:r>
            <a:r>
              <a:rPr lang="th-TH" sz="2400" b="1" dirty="0">
                <a:solidFill>
                  <a:schemeClr val="tx1"/>
                </a:solidFill>
              </a:rPr>
              <a:t>กรณีเคยมีประวัติ เกิด </a:t>
            </a:r>
            <a:r>
              <a:rPr lang="en-US" sz="2400" b="1" dirty="0">
                <a:solidFill>
                  <a:schemeClr val="tx1"/>
                </a:solidFill>
              </a:rPr>
              <a:t>AF ,  </a:t>
            </a:r>
            <a:r>
              <a:rPr lang="th-TH" sz="2400" b="1" dirty="0">
                <a:solidFill>
                  <a:schemeClr val="tx1"/>
                </a:solidFill>
              </a:rPr>
              <a:t>พบมี </a:t>
            </a:r>
            <a:r>
              <a:rPr lang="en-US" sz="2400" b="1" dirty="0">
                <a:solidFill>
                  <a:schemeClr val="tx1"/>
                </a:solidFill>
              </a:rPr>
              <a:t>PE  </a:t>
            </a:r>
            <a:r>
              <a:rPr lang="th-TH" sz="2400" b="1" dirty="0">
                <a:solidFill>
                  <a:schemeClr val="tx1"/>
                </a:solidFill>
              </a:rPr>
              <a:t>หรือ </a:t>
            </a:r>
            <a:r>
              <a:rPr lang="en-US" sz="2400" b="1" dirty="0">
                <a:solidFill>
                  <a:schemeClr val="tx1"/>
                </a:solidFill>
              </a:rPr>
              <a:t>EKG </a:t>
            </a:r>
            <a:r>
              <a:rPr lang="th-TH" sz="2400" b="1" dirty="0">
                <a:solidFill>
                  <a:schemeClr val="tx1"/>
                </a:solidFill>
              </a:rPr>
              <a:t>เข้าได้กับ </a:t>
            </a:r>
            <a:r>
              <a:rPr lang="en-US" sz="2400" b="1" dirty="0">
                <a:solidFill>
                  <a:schemeClr val="tx1"/>
                </a:solidFill>
              </a:rPr>
              <a:t>AF </a:t>
            </a:r>
            <a:r>
              <a:rPr lang="th-TH" sz="2400" b="1" dirty="0">
                <a:solidFill>
                  <a:schemeClr val="tx1"/>
                </a:solidFill>
              </a:rPr>
              <a:t>ในช่วงนอนรักษา   แพทย์ให้การ </a:t>
            </a:r>
            <a:r>
              <a:rPr lang="en-US" sz="2400" b="1" dirty="0" err="1">
                <a:solidFill>
                  <a:schemeClr val="tx1"/>
                </a:solidFill>
              </a:rPr>
              <a:t>Dx</a:t>
            </a:r>
            <a:r>
              <a:rPr lang="en-US" sz="2400" b="1" dirty="0">
                <a:solidFill>
                  <a:schemeClr val="tx1"/>
                </a:solidFill>
              </a:rPr>
              <a:t> = Chronic AF  or  Permanent AF </a:t>
            </a:r>
            <a:r>
              <a:rPr lang="th-TH" sz="2400" b="1" dirty="0">
                <a:solidFill>
                  <a:schemeClr val="tx1"/>
                </a:solidFill>
              </a:rPr>
              <a:t>และมีการรักษารวมทั้งให้ยา </a:t>
            </a:r>
            <a:r>
              <a:rPr lang="en-US" sz="2400" b="1" dirty="0">
                <a:solidFill>
                  <a:schemeClr val="tx1"/>
                </a:solidFill>
              </a:rPr>
              <a:t>anticoagulant</a:t>
            </a:r>
          </a:p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I48.9  </a:t>
            </a:r>
            <a:r>
              <a:rPr lang="en-US" sz="2400" b="1" dirty="0" err="1">
                <a:solidFill>
                  <a:schemeClr val="tx1"/>
                </a:solidFill>
              </a:rPr>
              <a:t>Atrial</a:t>
            </a:r>
            <a:r>
              <a:rPr lang="en-US" sz="2400" b="1" dirty="0">
                <a:solidFill>
                  <a:schemeClr val="tx1"/>
                </a:solidFill>
              </a:rPr>
              <a:t> fibrillation, unspecified</a:t>
            </a:r>
          </a:p>
          <a:p>
            <a:pPr marL="354013" indent="-354013"/>
            <a:r>
              <a:rPr lang="en-US" sz="2400" b="1" dirty="0">
                <a:solidFill>
                  <a:schemeClr val="tx1"/>
                </a:solidFill>
              </a:rPr>
              <a:t>           -</a:t>
            </a:r>
            <a:r>
              <a:rPr lang="th-TH" sz="2400" b="1" dirty="0">
                <a:solidFill>
                  <a:schemeClr val="tx1"/>
                </a:solidFill>
              </a:rPr>
              <a:t>กรณีเคยมีประวัติ เกิด </a:t>
            </a:r>
            <a:r>
              <a:rPr lang="en-US" sz="2400" b="1" dirty="0">
                <a:solidFill>
                  <a:schemeClr val="tx1"/>
                </a:solidFill>
              </a:rPr>
              <a:t>AF ,  </a:t>
            </a:r>
            <a:r>
              <a:rPr lang="th-TH" sz="2400" b="1" dirty="0">
                <a:solidFill>
                  <a:schemeClr val="tx1"/>
                </a:solidFill>
              </a:rPr>
              <a:t>พบมี </a:t>
            </a:r>
            <a:r>
              <a:rPr lang="en-US" sz="2400" b="1" dirty="0">
                <a:solidFill>
                  <a:schemeClr val="tx1"/>
                </a:solidFill>
              </a:rPr>
              <a:t>PE  </a:t>
            </a:r>
            <a:r>
              <a:rPr lang="th-TH" sz="2400" b="1" dirty="0">
                <a:solidFill>
                  <a:schemeClr val="tx1"/>
                </a:solidFill>
              </a:rPr>
              <a:t>หรือ </a:t>
            </a:r>
            <a:r>
              <a:rPr lang="en-US" sz="2400" b="1" dirty="0">
                <a:solidFill>
                  <a:schemeClr val="tx1"/>
                </a:solidFill>
              </a:rPr>
              <a:t>EKG </a:t>
            </a:r>
            <a:r>
              <a:rPr lang="th-TH" sz="2400" b="1" dirty="0">
                <a:solidFill>
                  <a:schemeClr val="tx1"/>
                </a:solidFill>
              </a:rPr>
              <a:t>เข้าได้กับ </a:t>
            </a:r>
            <a:r>
              <a:rPr lang="en-US" sz="2400" b="1" dirty="0">
                <a:solidFill>
                  <a:schemeClr val="tx1"/>
                </a:solidFill>
              </a:rPr>
              <a:t>AF </a:t>
            </a:r>
            <a:r>
              <a:rPr lang="th-TH" sz="2400" b="1" dirty="0">
                <a:solidFill>
                  <a:schemeClr val="tx1"/>
                </a:solidFill>
              </a:rPr>
              <a:t>ในช่วงนอนรักษา   แพทย์ให้การ </a:t>
            </a:r>
            <a:r>
              <a:rPr lang="en-US" sz="2400" b="1" dirty="0" err="1">
                <a:solidFill>
                  <a:schemeClr val="tx1"/>
                </a:solidFill>
              </a:rPr>
              <a:t>Dx</a:t>
            </a:r>
            <a:r>
              <a:rPr lang="en-US" sz="2400" b="1" dirty="0">
                <a:solidFill>
                  <a:schemeClr val="tx1"/>
                </a:solidFill>
              </a:rPr>
              <a:t> = AF  or </a:t>
            </a:r>
            <a:r>
              <a:rPr lang="en-US" sz="2400" b="1" dirty="0" err="1">
                <a:solidFill>
                  <a:schemeClr val="tx1"/>
                </a:solidFill>
              </a:rPr>
              <a:t>atrial</a:t>
            </a:r>
            <a:r>
              <a:rPr lang="en-US" sz="2400" b="1" dirty="0">
                <a:solidFill>
                  <a:schemeClr val="tx1"/>
                </a:solidFill>
              </a:rPr>
              <a:t> fibrillation </a:t>
            </a:r>
            <a:r>
              <a:rPr lang="th-TH" sz="2400" b="1" dirty="0">
                <a:solidFill>
                  <a:schemeClr val="tx1"/>
                </a:solidFill>
              </a:rPr>
              <a:t>และมีการรักษารวมทั้งให้ยา </a:t>
            </a:r>
            <a:r>
              <a:rPr lang="en-US" sz="2400" b="1" dirty="0">
                <a:solidFill>
                  <a:schemeClr val="tx1"/>
                </a:solidFill>
              </a:rPr>
              <a:t>anticoagulant </a:t>
            </a:r>
          </a:p>
          <a:p>
            <a:pPr marL="354013" indent="-354013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8628" y="1500174"/>
            <a:ext cx="8358214" cy="378621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r>
              <a:rPr lang="en-US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CVA / Stroke </a:t>
            </a:r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เป็นคำที่ไม่จำเพาะเจาะจง </a:t>
            </a:r>
            <a:endParaRPr lang="en-US" sz="28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	 </a:t>
            </a:r>
            <a:r>
              <a:rPr lang="en-US" sz="2800" b="1" dirty="0">
                <a:solidFill>
                  <a:srgbClr val="0033CC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I64 Stroke, not specified as </a:t>
            </a:r>
            <a:r>
              <a:rPr lang="en-US" sz="2800" b="1" dirty="0" err="1">
                <a:solidFill>
                  <a:srgbClr val="0033CC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haemorrhage</a:t>
            </a:r>
            <a:r>
              <a:rPr lang="en-US" sz="2800" b="1" dirty="0">
                <a:solidFill>
                  <a:srgbClr val="0033CC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or infarction</a:t>
            </a:r>
          </a:p>
          <a:p>
            <a:r>
              <a:rPr lang="en-US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Ischemic stroke, Hemorrhagic stroke </a:t>
            </a:r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ถ้าไม่ได้ทำ </a:t>
            </a:r>
            <a:r>
              <a:rPr lang="en-US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CT/MRI </a:t>
            </a:r>
            <a:r>
              <a:rPr lang="en-US" sz="2800" b="1" dirty="0"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0033CC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I64</a:t>
            </a:r>
            <a:endParaRPr lang="en-US" sz="2800" b="1" dirty="0">
              <a:solidFill>
                <a:srgbClr val="0033CC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ต้องทำ </a:t>
            </a:r>
            <a:r>
              <a:rPr lang="en-US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CT/MRI </a:t>
            </a:r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จึงจะให้รหัส</a:t>
            </a:r>
            <a:r>
              <a:rPr lang="en-US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Hemorrhage/ infarction</a:t>
            </a:r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ได้ และให้ระบุตำแหน่งด้วย</a:t>
            </a:r>
            <a:endParaRPr lang="en-US" sz="28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hangingPunct="1">
              <a:buNone/>
            </a:pPr>
            <a:endParaRPr lang="en-US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15140" y="433968"/>
            <a:ext cx="200026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CVA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643578"/>
            <a:ext cx="8358246" cy="11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85794"/>
            <a:ext cx="8786842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>
              <a:defRPr/>
            </a:pPr>
            <a:endParaRPr lang="th-TH" sz="2400" b="1" dirty="0">
              <a:solidFill>
                <a:schemeClr val="bg1"/>
              </a:solidFill>
            </a:endParaRPr>
          </a:p>
          <a:p>
            <a:pPr marL="514350" indent="-514350">
              <a:defRPr/>
            </a:pPr>
            <a:r>
              <a:rPr lang="th-TH" sz="2400" b="1" dirty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  <a:p>
            <a:pPr marL="514350" indent="-514350">
              <a:defRPr/>
            </a:pPr>
            <a:r>
              <a:rPr lang="en-US" sz="2400" b="1" dirty="0">
                <a:solidFill>
                  <a:schemeClr val="bg1"/>
                </a:solidFill>
              </a:rPr>
              <a:t>4.</a:t>
            </a:r>
            <a:r>
              <a:rPr lang="th-TH" sz="2400" b="1" dirty="0">
                <a:solidFill>
                  <a:schemeClr val="bg1"/>
                </a:solidFill>
              </a:rPr>
              <a:t>หนังสือ </a:t>
            </a:r>
            <a:r>
              <a:rPr lang="en-US" sz="2400" b="1" dirty="0">
                <a:solidFill>
                  <a:schemeClr val="bg1"/>
                </a:solidFill>
              </a:rPr>
              <a:t>ICD 10 WHO version 2016 , ICD 9 cm version 2015</a:t>
            </a:r>
          </a:p>
          <a:p>
            <a:pPr marL="514350" indent="-514350">
              <a:defRPr/>
            </a:pPr>
            <a:r>
              <a:rPr lang="en-US" sz="2400" b="1" dirty="0">
                <a:solidFill>
                  <a:schemeClr val="bg1"/>
                </a:solidFill>
              </a:rPr>
              <a:t>    4.2    ICD 9 cm version 2015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4282" y="2928934"/>
            <a:ext cx="8501122" cy="7143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สำหรับข้อมูลที่ตรวจสอบเป็นการให้บริการในปีงบประมาณ </a:t>
            </a:r>
            <a:endParaRPr lang="en-US" sz="20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857628"/>
            <a:ext cx="2143140" cy="263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857628"/>
            <a:ext cx="214314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221457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5"/>
            <a:ext cx="8572560" cy="471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5720" y="433968"/>
            <a:ext cx="857256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Cerebral hemorrhage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15082"/>
            <a:ext cx="9144000" cy="50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srgbClr val="0033CC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ถ้าเกิดจากการบาดเจ็บให้รหัส </a:t>
            </a:r>
            <a:r>
              <a:rPr lang="en-US" sz="2000" b="1" dirty="0">
                <a:solidFill>
                  <a:srgbClr val="0033CC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S06.3 or</a:t>
            </a:r>
            <a:r>
              <a:rPr lang="th-TH" sz="2000" b="1" dirty="0">
                <a:solidFill>
                  <a:srgbClr val="0033CC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S06.8 + External cause</a:t>
            </a:r>
            <a:endParaRPr lang="th-TH" sz="2000" b="1" dirty="0">
              <a:solidFill>
                <a:srgbClr val="0033CC"/>
              </a:solidFill>
              <a:latin typeface="TH Niramit AS" pitchFamily="2" charset="-34"/>
              <a:ea typeface="Tahoma" pitchFamily="34" charset="0"/>
              <a:cs typeface="TH Niramit AS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4325503"/>
            <a:ext cx="8429684" cy="22467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Cerebral embolism 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พบหลักฐานสาเหตุการเกิด 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embolism </a:t>
            </a: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เช่น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Atrial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fibrillation, Myocardial infarction,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Valvular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heart disease,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Cardiomyopathy</a:t>
            </a: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เคยผ่าตัดลิ้นหัวใจ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อาการมักเกิดขึ้นทันทีทันใดขณะกำลังทำกิจกรรม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34034"/>
            <a:ext cx="9144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Cerebral Infarction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596" y="1968049"/>
            <a:ext cx="8429684" cy="224676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Cerebral thrombosis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มักพบปัจจัยเสี่ยงของ 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atherosclerosis </a:t>
            </a: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เช่น ความดันโลหิตสูง, ไขมันในเลือดสูง, เบาหวาน เป็นต้น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4013" indent="-354013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อาการอาจใช้เวลาเป็นชั่วโมงหรือเป็นวัน เกิดขณะหลับ หรือมี 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TIA </a:t>
            </a: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นำมาก่อน</a:t>
            </a:r>
            <a:endParaRPr lang="en-US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4367293"/>
            <a:ext cx="7603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en-US" sz="32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Precerebral</a:t>
            </a:r>
            <a:r>
              <a:rPr lang="en-US" sz="32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arteries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en-US" sz="320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Carotid 		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en-US" sz="320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Vertebral  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en-US" sz="320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Basilar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91158"/>
            <a:ext cx="9144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Cerebral Infarction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1874587"/>
            <a:ext cx="81293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/>
            <a:r>
              <a:rPr lang="en-US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Cerebral arteries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Anterior cerebral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Middle cerebral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Posterior cerebral </a:t>
            </a:r>
          </a:p>
          <a:p>
            <a:pPr marL="354013" indent="-354013">
              <a:buFont typeface="Arial" pitchFamily="34" charset="0"/>
              <a:buChar char="•"/>
            </a:pPr>
            <a:r>
              <a:rPr lang="en-US" sz="3200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Cerebellar</a:t>
            </a:r>
            <a:endParaRPr lang="th-TH" sz="32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2" r="8911"/>
          <a:stretch>
            <a:fillRect/>
          </a:stretch>
        </p:blipFill>
        <p:spPr bwMode="auto">
          <a:xfrm>
            <a:off x="3851920" y="1925552"/>
            <a:ext cx="5089796" cy="44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232622"/>
            <a:ext cx="8786842" cy="372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4013" indent="-265113">
              <a:spcBef>
                <a:spcPts val="1200"/>
              </a:spcBef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ผู้ป่วยเคยเป็น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CVA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มาก่อนอย่างน้อย 1 ปี </a:t>
            </a:r>
          </a:p>
          <a:p>
            <a:pPr marL="442913" indent="-442913">
              <a:spcBef>
                <a:spcPts val="1200"/>
              </a:spcBef>
              <a:buBlip>
                <a:blip r:embed="rId2"/>
              </a:buBlip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ไม่มี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Neurological deficits </a:t>
            </a:r>
          </a:p>
          <a:p>
            <a:pPr marL="2330450" indent="-1608138"/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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Z86.7 Personal history of diseases of the circulatory system </a:t>
            </a:r>
            <a:endParaRPr lang="th-TH" sz="2400" b="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442913" indent="-442913">
              <a:spcBef>
                <a:spcPts val="1200"/>
              </a:spcBef>
              <a:buBlip>
                <a:blip r:embed="rId2"/>
              </a:buBlip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มี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Neurological deficits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เช่น </a:t>
            </a:r>
            <a:r>
              <a:rPr lang="en-US" sz="2400" b="1" dirty="0" err="1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Hemiparesis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, Aphasia </a:t>
            </a:r>
          </a:p>
          <a:p>
            <a:pPr marL="2330450" indent="-1608138"/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  <a:sym typeface="Wingdings" pitchFamily="2" charset="2"/>
              </a:rPr>
              <a:t>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I69.- </a:t>
            </a:r>
            <a:r>
              <a:rPr lang="en-US" sz="2400" b="1" dirty="0" err="1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Sequelae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of </a:t>
            </a:r>
            <a:r>
              <a:rPr lang="en-US" sz="2400" b="1" dirty="0" err="1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cerebrovascular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disease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เป็น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SDx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</a:p>
          <a:p>
            <a:pPr marL="354013"/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โดยให้รหัสของ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Neurological deficits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ที่หลงเหลืออยู่เป็น </a:t>
            </a:r>
            <a:r>
              <a:rPr lang="en-US" sz="2400" b="1" dirty="0" err="1">
                <a:solidFill>
                  <a:srgbClr val="FFFF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PDx</a:t>
            </a:r>
            <a:endParaRPr lang="th-TH" sz="2400" b="1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4162" y="984577"/>
            <a:ext cx="387810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Old CVA</a:t>
            </a:r>
            <a:endParaRPr lang="th-TH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496" y="2500306"/>
            <a:ext cx="192882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71546"/>
            <a:ext cx="8424936" cy="545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7849" t="70795" r="51339" b="18867"/>
          <a:stretch>
            <a:fillRect/>
          </a:stretch>
        </p:blipFill>
        <p:spPr bwMode="auto">
          <a:xfrm>
            <a:off x="1835696" y="4725144"/>
            <a:ext cx="2592288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0" name="Picture 2" descr="http://www.umm.edu/graphics/images/en/2173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521"/>
          <a:stretch>
            <a:fillRect/>
          </a:stretch>
        </p:blipFill>
        <p:spPr bwMode="auto">
          <a:xfrm rot="3550364">
            <a:off x="6159896" y="4132422"/>
            <a:ext cx="1872208" cy="24765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5720" y="214290"/>
            <a:ext cx="857256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New ICD-10 WHO Codes 2010 (98)</a:t>
            </a:r>
            <a:endParaRPr lang="en-US" sz="40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7344 -0.257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2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New </a:t>
            </a:r>
            <a:r>
              <a:rPr lang="en-US" sz="4000" b="1" dirty="0" err="1">
                <a:solidFill>
                  <a:srgbClr val="FFFF00"/>
                </a:solidFill>
              </a:rPr>
              <a:t>ICD</a:t>
            </a:r>
            <a:r>
              <a:rPr lang="en-US" sz="4000" b="1" dirty="0">
                <a:solidFill>
                  <a:srgbClr val="FFFF00"/>
                </a:solidFill>
              </a:rPr>
              <a:t>-10 WHO Codes 2010 </a:t>
            </a:r>
            <a:r>
              <a:rPr lang="en-US" sz="4000" dirty="0">
                <a:solidFill>
                  <a:srgbClr val="FFFF00"/>
                </a:solidFill>
              </a:rPr>
              <a:t>(98)</a:t>
            </a:r>
            <a:endParaRPr lang="th-TH" sz="4000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9512" y="1196752"/>
          <a:ext cx="8712968" cy="5468112"/>
        </p:xfrm>
        <a:graphic>
          <a:graphicData uri="http://schemas.openxmlformats.org/drawingml/2006/table">
            <a:tbl>
              <a:tblPr/>
              <a:tblGrid>
                <a:gridCol w="1119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17375D"/>
                          </a:solidFill>
                          <a:latin typeface="Tahoma"/>
                          <a:ea typeface="Times New Roman"/>
                          <a:cs typeface="Cordia New"/>
                        </a:rPr>
                        <a:t>Code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17375D"/>
                          </a:solidFill>
                          <a:latin typeface="Tahoma"/>
                          <a:ea typeface="Times New Roman"/>
                          <a:cs typeface="Cordia New"/>
                        </a:rPr>
                        <a:t>Description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I700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aorta without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I700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1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aorta with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I701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renal artery without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I701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1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renal artery with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I702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arteries of extremities w/o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I702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1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arteries of extremities with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I708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other arteries without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I708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1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Atherosclerosis of other arteries with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I709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0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Generalized &amp; unspecified atherosclerosis w/o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I709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1</a:t>
                      </a:r>
                      <a:endParaRPr lang="en-US" sz="24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Generalized &amp; unspecified atherosclerosis w gangrene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I983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Oesophageal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varices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 with bleeding in diseases classified elsewhere*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692F92-1E43-4F6B-BB83-B51C13129F36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176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8067" name="Subtitle 2"/>
          <p:cNvSpPr>
            <a:spLocks noGrp="1"/>
          </p:cNvSpPr>
          <p:nvPr>
            <p:ph type="subTitle" idx="4294967295"/>
          </p:nvPr>
        </p:nvSpPr>
        <p:spPr>
          <a:xfrm>
            <a:off x="-285784" y="928712"/>
            <a:ext cx="9429816" cy="5857874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163638" lvl="1" indent="-533400">
              <a:buNone/>
            </a:pPr>
            <a:r>
              <a:rPr lang="en-US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ใช้เงื่อนไขตามสมาคมอายุรเวชกรรมกำหนด คือ</a:t>
            </a:r>
          </a:p>
          <a:p>
            <a:pPr marL="993775" lvl="1" indent="-363538" eaLnBrk="1" hangingPunct="1">
              <a:buFont typeface="Arial" pitchFamily="34" charset="0"/>
              <a:buChar char="•"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พบ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New pulmonary infiltration</a:t>
            </a:r>
          </a:p>
          <a:p>
            <a:pPr marL="993775" lvl="1" indent="-363538" eaLnBrk="1" hangingPunct="1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Acute onset ( duration &lt; 2 wk)</a:t>
            </a:r>
          </a:p>
          <a:p>
            <a:pPr marL="993775" lvl="1" indent="-363538" eaLnBrk="1" hangingPunct="1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Symptoms and signs of lower respiratory tract infection  3 in 5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ได้แก่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ไข้&gt; 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38.3  ,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ไอมีเสมหะ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dyspnea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Pleuritic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chest pain, Consolidation or crackles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993775" lvl="1" indent="-363538"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2)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กรณีผล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film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ปกติตอนแรกรับ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1163638" lvl="1" indent="-533400" eaLnBrk="1" hangingPunct="1">
              <a:buNone/>
            </a:pP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2.1 </a:t>
            </a:r>
            <a:r>
              <a:rPr lang="th-TH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ต้องมีบันทึกของแพทย์ว่า </a:t>
            </a: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Pneumonia</a:t>
            </a:r>
          </a:p>
          <a:p>
            <a:pPr marL="1163638" lvl="1" indent="-533400" eaLnBrk="1" hangingPunct="1">
              <a:buNone/>
            </a:pP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2.2.</a:t>
            </a:r>
            <a:r>
              <a:rPr lang="th-TH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ต้องมี </a:t>
            </a: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clinical </a:t>
            </a:r>
            <a:r>
              <a:rPr lang="th-TH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และการตรวจร่างกายที่ชัดเจนระบุว่าเป็น </a:t>
            </a: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Pneumonia</a:t>
            </a:r>
            <a:r>
              <a:rPr lang="th-TH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b="1" dirty="0">
              <a:solidFill>
                <a:srgbClr val="0033CC"/>
              </a:solidFill>
              <a:latin typeface="TH SarabunPSK" pitchFamily="34" charset="-34"/>
              <a:cs typeface="TH SarabunPSK" pitchFamily="34" charset="-34"/>
            </a:endParaRPr>
          </a:p>
          <a:p>
            <a:pPr marL="1163638" lvl="1" indent="-533400" eaLnBrk="1" hangingPunct="1">
              <a:buNone/>
            </a:pP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 2.3 </a:t>
            </a:r>
            <a:r>
              <a:rPr lang="th-TH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film follow up </a:t>
            </a:r>
            <a:r>
              <a:rPr lang="th-TH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ต่อมา ผิดปกติ</a:t>
            </a:r>
            <a:r>
              <a:rPr lang="en-US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srgbClr val="0033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414"/>
            <a:ext cx="914400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5113" indent="-265113" algn="ctr" eaLnBrk="1" hangingPunct="1">
              <a:buFont typeface="AngsanaUPC" pitchFamily="18" charset="-34"/>
              <a:buNone/>
            </a:pPr>
            <a:r>
              <a:rPr lang="th-TH" sz="4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การวินิจฉัย </a:t>
            </a:r>
            <a:r>
              <a:rPr lang="en-US" sz="4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Pneumonia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85720" y="714356"/>
            <a:ext cx="8643998" cy="142876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Pneumonia (Adult)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ถ้าไม่มีผล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CXR: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อาจให้ได้เพียง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Bronchitis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ถ้าทราบเชื้อและเป็น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pathogen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ให้รหัสตามเชื้อ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(J10-J17.-)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596" y="2251826"/>
            <a:ext cx="8501122" cy="6771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J10.0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Influenza with pneumonia, other influenza virus identified</a:t>
            </a:r>
          </a:p>
          <a:p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Influenzal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broncho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)pneumonia, other influenza virus identified</a:t>
            </a:r>
            <a:endParaRPr lang="th-TH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596" y="2928934"/>
            <a:ext cx="8501122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J12.2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Parainfluenza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virus pneumonia</a:t>
            </a:r>
          </a:p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J12.9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Viral pneumonia, unspecified</a:t>
            </a:r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596" y="3714752"/>
            <a:ext cx="842968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J14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Pneumonia due to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Haemophilus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influenzae</a:t>
            </a:r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596" y="4214818"/>
            <a:ext cx="842968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J15.0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Pneumonia due to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Klebsiella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pneumoniae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J15.1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Pneumonia due to Pseudomonas</a:t>
            </a:r>
          </a:p>
          <a:p>
            <a:r>
              <a:rPr lang="it-IT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J15.2 </a:t>
            </a:r>
            <a:r>
              <a:rPr 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Pneumonia due to staphylococcus</a:t>
            </a:r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596" y="5286388"/>
            <a:ext cx="8429684" cy="1138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J17.2* Pneumonia in mycoses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Pneumonia in: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· </a:t>
            </a:r>
            <a:r>
              <a:rPr lang="en-US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aspergillosis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( B44.0-B44.1† )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· </a:t>
            </a:r>
            <a:r>
              <a:rPr lang="en-US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candidiasis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( B37.1† )</a:t>
            </a:r>
            <a:endParaRPr lang="th-TH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4810" y="5643578"/>
            <a:ext cx="4572000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b="1" dirty="0"/>
              <a:t>B44.0 </a:t>
            </a:r>
            <a:r>
              <a:rPr lang="en-US" sz="2000" dirty="0"/>
              <a:t>Invasive pulmonary </a:t>
            </a:r>
            <a:r>
              <a:rPr lang="en-US" sz="2000" dirty="0" err="1"/>
              <a:t>aspergillosis</a:t>
            </a:r>
            <a:endParaRPr lang="en-US" sz="2000" dirty="0"/>
          </a:p>
          <a:p>
            <a:r>
              <a:rPr lang="en-US" sz="2000" b="1" dirty="0"/>
              <a:t>B44.1 </a:t>
            </a:r>
            <a:r>
              <a:rPr lang="en-US" sz="2000" dirty="0"/>
              <a:t>Other pulmonary </a:t>
            </a:r>
            <a:r>
              <a:rPr lang="en-US" sz="2000" dirty="0" err="1"/>
              <a:t>aspergillosis</a:t>
            </a:r>
            <a:endParaRPr lang="th-TH" sz="2000" dirty="0"/>
          </a:p>
        </p:txBody>
      </p:sp>
      <p:pic>
        <p:nvPicPr>
          <p:cNvPr id="123905" name="Picture 1" descr="C:\Users\Fujitsu\Downloads\bacteria-ecol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3000372"/>
            <a:ext cx="2700202" cy="25044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348" y="1428736"/>
            <a:ext cx="7715304" cy="126188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J18.0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Bronchopneumonia, unspecified</a:t>
            </a:r>
          </a:p>
          <a:p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Excludes: </a:t>
            </a:r>
            <a:r>
              <a:rPr lang="en-US" sz="20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bronchiolitis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( J21.- )</a:t>
            </a:r>
          </a:p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J18.1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Lobar pneumonia, unspecified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572132" y="214290"/>
            <a:ext cx="2763436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>
                <a:solidFill>
                  <a:srgbClr val="FFFF00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ไม่ทราบเชื้อ</a:t>
            </a:r>
            <a:endParaRPr lang="en-US" sz="3600" b="1" dirty="0">
              <a:solidFill>
                <a:srgbClr val="FFFF00"/>
              </a:solidFill>
              <a:latin typeface="TH Niramit AS" pitchFamily="2" charset="-34"/>
              <a:ea typeface="Tahoma" pitchFamily="34" charset="0"/>
              <a:cs typeface="TH Niramit AS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786" y="5906176"/>
            <a:ext cx="7643866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J18.9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Pneumonia, unspecified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48" y="2928934"/>
            <a:ext cx="7715304" cy="273921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J69.0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Pneumonitis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due to food and vomit</a:t>
            </a:r>
          </a:p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Aspiration pneumonia (due to):</a:t>
            </a:r>
          </a:p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· NOS</a:t>
            </a:r>
          </a:p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· food (regurgitated)</a:t>
            </a:r>
          </a:p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· gastric secretions</a:t>
            </a:r>
          </a:p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· milk</a:t>
            </a:r>
          </a:p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· vomit</a:t>
            </a:r>
            <a:endParaRPr lang="th-TH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857620" y="500065"/>
            <a:ext cx="3429024" cy="11429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">
                  <a:solidFill>
                    <a:sysClr val="windowText" lastClr="000000"/>
                  </a:solidFill>
                </a:ln>
                <a:solidFill>
                  <a:srgbClr val="99FF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Pleural effusion</a:t>
            </a:r>
            <a:endParaRPr lang="th-TH" sz="3600" b="1" kern="10" dirty="0">
              <a:ln w="1905">
                <a:solidFill>
                  <a:sysClr val="windowText" lastClr="000000"/>
                </a:solidFill>
              </a:ln>
              <a:solidFill>
                <a:srgbClr val="99FF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20" y="1214422"/>
            <a:ext cx="289213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ให้รหัสตามสาเหตุ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20" y="1967203"/>
            <a:ext cx="864399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Microsoft Sans Serif" pitchFamily="34" charset="0"/>
                <a:cs typeface="Microsoft Sans Serif" pitchFamily="34" charset="0"/>
              </a:rPr>
              <a:t>J90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Pleural effusion, </a:t>
            </a:r>
            <a:r>
              <a:rPr lang="th-TH" sz="2000" dirty="0">
                <a:latin typeface="Microsoft Sans Serif" pitchFamily="34" charset="0"/>
                <a:cs typeface="Microsoft Sans Serif" pitchFamily="34" charset="0"/>
              </a:rPr>
              <a:t>not elsewhere classified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ควรใช้เมื่อไม่ทราบสาเหตุ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20" y="5812713"/>
            <a:ext cx="857256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Microsoft Sans Serif" pitchFamily="34" charset="0"/>
                <a:cs typeface="Microsoft Sans Serif" pitchFamily="34" charset="0"/>
              </a:rPr>
              <a:t>J86.0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Pyothorax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with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fistula</a:t>
            </a:r>
            <a:endParaRPr lang="th-TH" sz="2400" dirty="0">
              <a:latin typeface="Microsoft Sans Serif" pitchFamily="34" charset="0"/>
              <a:cs typeface="Microsoft Sans Serif" pitchFamily="34" charset="0"/>
            </a:endParaRPr>
          </a:p>
          <a:p>
            <a:r>
              <a:rPr lang="th-TH" sz="2400" b="1" dirty="0">
                <a:latin typeface="Microsoft Sans Serif" pitchFamily="34" charset="0"/>
                <a:cs typeface="Microsoft Sans Serif" pitchFamily="34" charset="0"/>
              </a:rPr>
              <a:t>J86.9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Pyothorax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without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fistula</a:t>
            </a:r>
            <a:endParaRPr lang="th-TH" sz="24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5720" y="5181913"/>
            <a:ext cx="8643998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Microsoft Sans Serif" pitchFamily="34" charset="0"/>
                <a:cs typeface="Microsoft Sans Serif" pitchFamily="34" charset="0"/>
              </a:rPr>
              <a:t>J91*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Pleural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effusion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in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conditions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classified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elsewhere</a:t>
            </a:r>
            <a:endParaRPr lang="th-TH" sz="24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5720" y="2669441"/>
            <a:ext cx="857256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Microsoft Sans Serif" pitchFamily="34" charset="0"/>
                <a:cs typeface="Microsoft Sans Serif" pitchFamily="34" charset="0"/>
              </a:rPr>
              <a:t>C78.2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Secondary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malignant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neoplasm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of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pleura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                    </a:t>
            </a:r>
          </a:p>
          <a:p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             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Malignant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pleural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effusion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NOS</a:t>
            </a:r>
            <a:endParaRPr lang="th-TH" sz="24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2127" y="3728869"/>
            <a:ext cx="8637591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Microsoft Sans Serif" pitchFamily="34" charset="0"/>
                <a:cs typeface="Microsoft Sans Serif" pitchFamily="34" charset="0"/>
              </a:rPr>
              <a:t>A15.6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Tuberculous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th-TH" sz="2400" dirty="0" err="1">
                <a:latin typeface="Microsoft Sans Serif" pitchFamily="34" charset="0"/>
                <a:cs typeface="Microsoft Sans Serif" pitchFamily="34" charset="0"/>
              </a:rPr>
              <a:t>pleurisy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,</a:t>
            </a:r>
            <a:r>
              <a:rPr lang="th-TH" sz="2000" dirty="0" err="1">
                <a:latin typeface="Microsoft Sans Serif" pitchFamily="34" charset="0"/>
                <a:cs typeface="Microsoft Sans Serif" pitchFamily="34" charset="0"/>
              </a:rPr>
              <a:t>confirmed</a:t>
            </a:r>
            <a:r>
              <a:rPr lang="th-TH" sz="20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b</a:t>
            </a:r>
            <a:r>
              <a:rPr lang="th-TH" sz="2000" dirty="0" err="1">
                <a:latin typeface="Microsoft Sans Serif" pitchFamily="34" charset="0"/>
                <a:cs typeface="Microsoft Sans Serif" pitchFamily="34" charset="0"/>
              </a:rPr>
              <a:t>acteriologically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&amp;</a:t>
            </a:r>
            <a:r>
              <a:rPr lang="th-TH" sz="2000" dirty="0">
                <a:latin typeface="Microsoft Sans Serif" pitchFamily="34" charset="0"/>
                <a:cs typeface="Microsoft Sans Serif" pitchFamily="34" charset="0"/>
              </a:rPr>
              <a:t> histologically</a:t>
            </a:r>
            <a:endParaRPr lang="en-US" sz="2000" dirty="0">
              <a:latin typeface="Microsoft Sans Serif" pitchFamily="34" charset="0"/>
              <a:cs typeface="Microsoft Sans Serif" pitchFamily="34" charset="0"/>
            </a:endParaRPr>
          </a:p>
          <a:p>
            <a:r>
              <a:rPr lang="th-TH" sz="2400" b="1" dirty="0">
                <a:latin typeface="Microsoft Sans Serif" pitchFamily="34" charset="0"/>
                <a:cs typeface="Microsoft Sans Serif" pitchFamily="34" charset="0"/>
              </a:rPr>
              <a:t>A16.5 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Tuberculous pleurisy, </a:t>
            </a:r>
            <a:r>
              <a:rPr lang="en-US" sz="2400" dirty="0">
                <a:latin typeface="Microsoft Sans Serif" pitchFamily="34" charset="0"/>
                <a:cs typeface="Microsoft Sans Serif" pitchFamily="34" charset="0"/>
              </a:rPr>
              <a:t>without</a:t>
            </a:r>
            <a:r>
              <a:rPr lang="th-TH" sz="2400" dirty="0">
                <a:latin typeface="Microsoft Sans Serif" pitchFamily="34" charset="0"/>
                <a:cs typeface="Microsoft Sans Serif" pitchFamily="34" charset="0"/>
              </a:rPr>
              <a:t> mention of bacteriological /histological  confirmation</a:t>
            </a:r>
            <a:endParaRPr lang="th-TH" sz="2000" dirty="0"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10" name="Picture 5" descr="TBpyopneumothora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123" y="285728"/>
            <a:ext cx="1532595" cy="151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85795"/>
            <a:ext cx="9144000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>
              <a:defRPr/>
            </a:pPr>
            <a:endParaRPr lang="en-US" sz="3200" b="1" dirty="0">
              <a:solidFill>
                <a:schemeClr val="bg1"/>
              </a:solidFill>
            </a:endParaRPr>
          </a:p>
          <a:p>
            <a:pPr marL="514350" indent="-514350">
              <a:defRPr/>
            </a:pPr>
            <a:r>
              <a:rPr lang="en-US" sz="3200" b="1" dirty="0">
                <a:solidFill>
                  <a:schemeClr val="bg1"/>
                </a:solidFill>
              </a:rPr>
              <a:t>5. </a:t>
            </a:r>
            <a:r>
              <a:rPr lang="th-TH" sz="3200" b="1" dirty="0">
                <a:solidFill>
                  <a:schemeClr val="bg1"/>
                </a:solidFill>
              </a:rPr>
              <a:t>คู่มือการจัดกลุ่มวินิจฉัยโรคและน้ำหนักสัมพัทธ์ </a:t>
            </a:r>
            <a:r>
              <a:rPr lang="en-US" sz="3200" b="1" dirty="0">
                <a:solidFill>
                  <a:schemeClr val="bg1"/>
                </a:solidFill>
              </a:rPr>
              <a:t>version 5,        6.2 </a:t>
            </a:r>
            <a:r>
              <a:rPr lang="th-TH" sz="3200" b="1" dirty="0">
                <a:solidFill>
                  <a:schemeClr val="bg1"/>
                </a:solidFill>
              </a:rPr>
              <a:t>และ </a:t>
            </a:r>
            <a:r>
              <a:rPr lang="en-US" sz="3200" b="1" dirty="0">
                <a:solidFill>
                  <a:schemeClr val="bg1"/>
                </a:solidFill>
              </a:rPr>
              <a:t>6.2.1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4282" y="2928934"/>
            <a:ext cx="8501122" cy="7143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สำหรับข้อมูลที่ตรวจสอบเป็นการให้บริการในปีงบประมาณ </a:t>
            </a:r>
            <a:endParaRPr lang="en-US" sz="20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786190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3786190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86190"/>
            <a:ext cx="128588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786190"/>
            <a:ext cx="150019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86190"/>
            <a:ext cx="164307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3786190"/>
            <a:ext cx="150019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"/>
          <p:cNvSpPr>
            <a:spLocks noChangeArrowheads="1"/>
          </p:cNvSpPr>
          <p:nvPr/>
        </p:nvSpPr>
        <p:spPr bwMode="auto">
          <a:xfrm>
            <a:off x="785216" y="3537725"/>
            <a:ext cx="7675216" cy="2051515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th-TH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มีการรักษาโดยการพ่นยา 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th-TH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ครั้งไม่ดีขึ้น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จำเป็นต้องรับไว้ในโรงพยาบาล </a:t>
            </a:r>
          </a:p>
          <a:p>
            <a:pPr marL="88900" eaLnBrk="0" fontAlgn="base" hangingPunct="0">
              <a:spcBef>
                <a:spcPts val="60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th-TH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</a:t>
            </a:r>
            <a:r>
              <a:rPr lang="th-TH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มีประวัติที่เสี่ยงต่อการเสียชีวิต </a:t>
            </a:r>
          </a:p>
          <a:p>
            <a:pPr marL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th-TH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</a:t>
            </a:r>
            <a:r>
              <a:rPr lang="th-TH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จำเป็นต้องใส่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Endotracheal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tube </a:t>
            </a:r>
            <a:endParaRPr lang="en-US" sz="44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305477"/>
            <a:ext cx="4248472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99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216" y="2601621"/>
            <a:ext cx="4074816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572132" y="188640"/>
            <a:ext cx="2823209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Asthma</a:t>
            </a:r>
            <a:endParaRPr lang="th-TH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4048" y="1305477"/>
            <a:ext cx="3456384" cy="22322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tIns="180000">
            <a:noAutofit/>
          </a:bodyPr>
          <a:lstStyle/>
          <a:p>
            <a:pPr marL="900113" indent="-900113" fontAlgn="base">
              <a:spcBef>
                <a:spcPts val="1800"/>
              </a:spcBef>
              <a:spcAft>
                <a:spcPct val="0"/>
              </a:spcAft>
            </a:pP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J45.0 	Predominantly allergic asthma</a:t>
            </a:r>
          </a:p>
          <a:p>
            <a:pPr marL="811213" indent="-811213" fontAlgn="base">
              <a:spcBef>
                <a:spcPts val="1800"/>
              </a:spcBef>
              <a:spcAft>
                <a:spcPct val="0"/>
              </a:spcAft>
            </a:pP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J45.1 		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Nonallergic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asthma</a:t>
            </a:r>
          </a:p>
          <a:p>
            <a:pPr marL="811213" indent="-811213" fontAlgn="base">
              <a:spcBef>
                <a:spcPts val="1800"/>
              </a:spcBef>
              <a:spcAft>
                <a:spcPct val="0"/>
              </a:spcAft>
            </a:pP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J45.8 		Mixed asthma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42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342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342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7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2428892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530225" indent="-354013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Tx/>
              <a:buAutoNum type="arabicPeriod"/>
              <a:tabLst>
                <a:tab pos="530225" algn="l"/>
                <a:tab pos="685800" algn="l"/>
              </a:tabLs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อาการทางสมอง เช่น ซึม ปวด/เวียนศีรษะ หมดสติ ชัก ตรวจพบมีลักษณะเขียวบริเวณริมฝีปากและปลายมือปลายเท้า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530225" indent="-354013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Tx/>
              <a:buAutoNum type="arabicPeriod"/>
              <a:tabLst>
                <a:tab pos="685800" algn="l"/>
              </a:tabLst>
            </a:pP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PaO</a:t>
            </a:r>
            <a:r>
              <a:rPr lang="en-US" sz="2400" b="1" baseline="-2500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&lt;55 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และ/หรือ </a:t>
            </a: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PaCO</a:t>
            </a:r>
            <a:r>
              <a:rPr lang="en-US" sz="2400" b="1" baseline="-3000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&gt;45 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มม.ปรอท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530225" indent="-354013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Tx/>
              <a:buAutoNum type="arabicPeriod"/>
              <a:tabLst>
                <a:tab pos="685800" algn="l"/>
              </a:tabLs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กรณีไม่มีผล </a:t>
            </a: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Blood gas 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อาจใช้ </a:t>
            </a: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O</a:t>
            </a:r>
            <a:r>
              <a:rPr lang="en-US" sz="2400" b="1" baseline="-25000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 </a:t>
            </a: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sat&lt;90% 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แทน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4981"/>
            <a:ext cx="91440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Acute</a:t>
            </a:r>
            <a:r>
              <a:rPr lang="en-US" sz="32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Respiratory Failure </a:t>
            </a:r>
            <a:endParaRPr lang="th-TH" sz="32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643314"/>
            <a:ext cx="9144000" cy="15716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889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685800" algn="l"/>
              </a:tabLst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อนุโลมให้ถ้ารักษาด้วย </a:t>
            </a:r>
            <a:r>
              <a:rPr lang="en-US" sz="2400" b="1" dirty="0">
                <a:solidFill>
                  <a:prstClr val="white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Non-invasive ventilator </a:t>
            </a: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หรือ  </a:t>
            </a:r>
            <a:r>
              <a:rPr lang="en-US" sz="2400" b="1" dirty="0" err="1">
                <a:solidFill>
                  <a:prstClr val="white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Endotracheal</a:t>
            </a:r>
            <a:r>
              <a:rPr lang="en-US" sz="2400" b="1" dirty="0">
                <a:solidFill>
                  <a:prstClr val="white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tube with mechanical ventilation </a:t>
            </a: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ถ้าพบมีบันทึกอาการหรืออาการแสดง</a:t>
            </a:r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596" y="5214950"/>
            <a:ext cx="5899714" cy="156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Callout 5"/>
          <p:cNvSpPr/>
          <p:nvPr/>
        </p:nvSpPr>
        <p:spPr>
          <a:xfrm>
            <a:off x="7564986" y="5422424"/>
            <a:ext cx="936104" cy="864096"/>
          </a:xfrm>
          <a:prstGeom prst="wedgeEllipseCallout">
            <a:avLst>
              <a:gd name="adj1" fmla="val -323066"/>
              <a:gd name="adj2" fmla="val -396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CC</a:t>
            </a:r>
            <a:endParaRPr lang="th-TH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564986" y="5422424"/>
            <a:ext cx="936104" cy="864096"/>
          </a:xfrm>
          <a:prstGeom prst="wedgeEllipseCallout">
            <a:avLst>
              <a:gd name="adj1" fmla="val -298510"/>
              <a:gd name="adj2" fmla="val 44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CC</a:t>
            </a:r>
            <a:endParaRPr lang="th-TH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655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65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365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365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69" grpId="0" build="p" animBg="1"/>
      <p:bldP spid="4" grpId="0" animBg="1"/>
      <p:bldP spid="6" grpId="0" animBg="1"/>
      <p:bldP spid="8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71472" y="1357298"/>
          <a:ext cx="8143932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entagon 2"/>
          <p:cNvSpPr/>
          <p:nvPr/>
        </p:nvSpPr>
        <p:spPr>
          <a:xfrm>
            <a:off x="571472" y="5857892"/>
            <a:ext cx="8215370" cy="928694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solidFill>
                  <a:srgbClr val="FFFF00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หลักฐาน</a:t>
            </a:r>
            <a:r>
              <a:rPr lang="en-US" sz="3200" b="1" dirty="0">
                <a:solidFill>
                  <a:srgbClr val="FFFF00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latin typeface="TH Niramit AS" pitchFamily="2" charset="-34"/>
                <a:ea typeface="Tahoma" pitchFamily="34" charset="0"/>
                <a:cs typeface="TH Niramit AS" pitchFamily="2" charset="-34"/>
              </a:rPr>
              <a:t> ถ้าพบมีบันทึกอาการหรืออาการแสดง และการรักษา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2910" y="357166"/>
            <a:ext cx="7929618" cy="8572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ln w="11430"/>
                <a:solidFill>
                  <a:srgbClr val="FF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Acute</a:t>
            </a:r>
            <a:r>
              <a:rPr lang="en-US" sz="4000" b="1" dirty="0">
                <a:ln w="11430"/>
                <a:solidFill>
                  <a:srgbClr val="FF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Respiratory Failure </a:t>
            </a:r>
            <a:endParaRPr lang="th-TH" sz="4400" b="1" dirty="0">
              <a:ln w="11430"/>
              <a:solidFill>
                <a:srgbClr val="FFFF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857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Chronic obstructive pulmonary disease</a:t>
            </a:r>
            <a:endParaRPr lang="th-TH" sz="36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142844" y="1824062"/>
            <a:ext cx="8858280" cy="4891086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J44.0 Chronic obstructive pulmonary disease with acute lower tract infection </a:t>
            </a:r>
          </a:p>
          <a:p>
            <a:pPr eaLnBrk="1" hangingPunct="1"/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J44.1 Chronic obstructive pulmonary disease with acute exacerbation </a:t>
            </a:r>
          </a:p>
          <a:p>
            <a:pPr eaLnBrk="1" hangingPunct="1"/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ให้ตรวจสอบ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secondary diagnosis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ว่ามี </a:t>
            </a:r>
            <a:r>
              <a:rPr lang="en-US" sz="4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acute lower respiratory tract infection </a:t>
            </a:r>
            <a:r>
              <a:rPr lang="th-TH" sz="4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ตอน </a:t>
            </a:r>
            <a:r>
              <a:rPr lang="en-US" sz="4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admit</a:t>
            </a:r>
            <a:r>
              <a:rPr lang="en-US" sz="40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หรือไม่ </a:t>
            </a:r>
          </a:p>
          <a:p>
            <a:pPr eaLnBrk="1" hangingPunct="1">
              <a:buNone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     ถ้ามี     ให้เป็น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J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44.0 </a:t>
            </a:r>
          </a:p>
          <a:p>
            <a:pPr eaLnBrk="1" hangingPunct="1">
              <a:buNone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     ถ้าไม่มี ให้เป็น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J44.1 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  <a:p>
            <a:pPr eaLnBrk="1" hangingPunct="1">
              <a:buNone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     หรือมีเกิดขึ้นหลัง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admit(complication) </a:t>
            </a:r>
          </a:p>
          <a:p>
            <a:pPr eaLnBrk="1" hangingPunct="1">
              <a:buNone/>
            </a:pP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   ก็ให้เป็น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J44.1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th-TH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การวินิจฉัย </a:t>
            </a:r>
            <a:r>
              <a:rPr lang="en-US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Pulmonary edema</a:t>
            </a:r>
            <a:endParaRPr lang="th-TH" sz="3200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0" y="4000504"/>
            <a:ext cx="9144000" cy="2857521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AngsanaUPC" pitchFamily="18" charset="-34"/>
              <a:buNone/>
            </a:pP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Auditor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ต้องระบุให้ชัดเจนว่าเกิดจากอะไร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Index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ชี้ไปที่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J81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ต้อง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exclude </a:t>
            </a:r>
          </a:p>
          <a:p>
            <a:pPr eaLnBrk="1" hangingPunct="1"/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Chemical pulmonary edema (J68.1)</a:t>
            </a:r>
          </a:p>
          <a:p>
            <a:pPr eaLnBrk="1" hangingPunct="1"/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External agent induce lung injuries (J60.—J70.-)</a:t>
            </a:r>
          </a:p>
          <a:p>
            <a:pPr eaLnBrk="1" hangingPunct="1"/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Heart disease I50.- (heart failure)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02733"/>
            <a:ext cx="9144000" cy="24191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600" indent="-609600" eaLnBrk="1" hangingPunct="1">
              <a:lnSpc>
                <a:spcPct val="90000"/>
              </a:lnSpc>
              <a:buFont typeface="AngsanaUPC" pitchFamily="18" charset="-34"/>
              <a:buAutoNum type="arabicParenR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ผล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CXR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bilateral (bat wing) infiltration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หรือมี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congestion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ร่วมกับ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clinical signs and symptoms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พบมีความผิดปกติของระบบทางเดินหายใจ </a:t>
            </a:r>
          </a:p>
          <a:p>
            <a:pPr marL="609600" indent="-609600" eaLnBrk="1" hangingPunct="1">
              <a:lnSpc>
                <a:spcPct val="90000"/>
              </a:lnSpc>
              <a:buFont typeface="AngsanaUPC" pitchFamily="18" charset="-34"/>
              <a:buAutoNum type="arabicParenR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กรณีไม่มีภาวะบวมหรือไม่มี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heart failure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ร่วมด้วยให้เป็น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Acute  Pulmonary edema of lung (J81)</a:t>
            </a:r>
          </a:p>
          <a:p>
            <a:pPr marL="609600" indent="-609600" eaLnBrk="1" hangingPunct="1">
              <a:lnSpc>
                <a:spcPct val="90000"/>
              </a:lnSpc>
              <a:buFont typeface="AngsanaUPC" pitchFamily="18" charset="-34"/>
              <a:buAutoNum type="arabicParenR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กรณีที่มีภาวะบวม หรือมี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heart failure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ร่วมด้วยให้รหัสกลุ่ม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I50.-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nimBg="1"/>
      <p:bldP spid="5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44" y="1000108"/>
            <a:ext cx="8858280" cy="571504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การหยุดหายใจระหว่างนอนหลับเนื่องจากการอุดกั้นของระบบทางเดินหายใจส่วนบน จะต้องมีประวัติหยุดหายใจระหว่างนอนหลับและตื่นขึ้นมาหายใจ ในเด็กมักมีประวัติเขียว ต้องมี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polysomnography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ยืนยัน รหัสที่เหมาะสมคือ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G47.3 Sleep apnoea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ควรใช้สาเหตุเป็นการวินิจฉัยหลักเช่น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Pdx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J35.3 Hypertrophy of tonsils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&amp;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adenoids เป็นการวินิจฉัยหลัก</a:t>
            </a:r>
          </a:p>
          <a:p>
            <a:pPr>
              <a:buFontTx/>
              <a:buNone/>
            </a:pP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ถ้าไม่ได้ทำ polysomnography รหัสที่เหมาะสมคือ </a:t>
            </a:r>
            <a:r>
              <a:rPr lang="th-TH" sz="2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R06.5 Mouth breathing</a:t>
            </a:r>
          </a:p>
          <a:p>
            <a:pPr>
              <a:buFontTx/>
              <a:buNone/>
            </a:pP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4744" y="210901"/>
            <a:ext cx="525830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kern="10" dirty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Obstructive Sleep Apnea</a:t>
            </a:r>
          </a:p>
        </p:txBody>
      </p:sp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330" y="3756427"/>
            <a:ext cx="3176558" cy="53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52" y="4365104"/>
            <a:ext cx="3299203" cy="50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352" y="4912237"/>
            <a:ext cx="5176768" cy="57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352" y="5520914"/>
            <a:ext cx="3961500" cy="53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7880" y="6055011"/>
            <a:ext cx="4402272" cy="43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Brace 9"/>
          <p:cNvSpPr/>
          <p:nvPr/>
        </p:nvSpPr>
        <p:spPr>
          <a:xfrm>
            <a:off x="5436096" y="3972451"/>
            <a:ext cx="432048" cy="1976829"/>
          </a:xfrm>
          <a:prstGeom prst="rightBrace">
            <a:avLst>
              <a:gd name="adj1" fmla="val 39055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5940152" y="4725144"/>
            <a:ext cx="1737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ตำแหน่ง</a:t>
            </a:r>
          </a:p>
        </p:txBody>
      </p:sp>
      <p:sp>
        <p:nvSpPr>
          <p:cNvPr id="12" name="Round Single Corner Rectangle 11"/>
          <p:cNvSpPr/>
          <p:nvPr/>
        </p:nvSpPr>
        <p:spPr>
          <a:xfrm>
            <a:off x="251520" y="548680"/>
            <a:ext cx="2484784" cy="2664296"/>
          </a:xfrm>
          <a:prstGeom prst="round1Rect">
            <a:avLst>
              <a:gd name="adj" fmla="val 93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354013" indent="-265113">
              <a:spcBef>
                <a:spcPts val="1200"/>
              </a:spcBef>
              <a:buBlip>
                <a:blip r:embed="rId7"/>
              </a:buBlip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Acute/Chronic</a:t>
            </a:r>
          </a:p>
          <a:p>
            <a:pPr marL="354013" indent="-265113">
              <a:spcBef>
                <a:spcPts val="1200"/>
              </a:spcBef>
              <a:buBlip>
                <a:blip r:embed="rId7"/>
              </a:buBlip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Complication</a:t>
            </a:r>
          </a:p>
          <a:p>
            <a:pPr marL="530225" lvl="1" indent="-265113">
              <a:spcBef>
                <a:spcPts val="600"/>
              </a:spcBef>
              <a:buBlip>
                <a:blip r:embed="rId8"/>
              </a:buBlip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Hemorrhage</a:t>
            </a:r>
          </a:p>
          <a:p>
            <a:pPr marL="530225" lvl="1" indent="-265113">
              <a:spcBef>
                <a:spcPts val="600"/>
              </a:spcBef>
              <a:buBlip>
                <a:blip r:embed="rId8"/>
              </a:buBlip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Perforation</a:t>
            </a:r>
            <a:endParaRPr lang="th-TH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5" descr="shared_413_PU-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3449380"/>
            <a:ext cx="1821162" cy="97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27784" y="509771"/>
            <a:ext cx="628612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83568" y="3108355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❸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35696" y="291092"/>
            <a:ext cx="10182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❹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15074" y="5715016"/>
            <a:ext cx="2857488" cy="714380"/>
          </a:xfrm>
          <a:prstGeom prst="roundRect">
            <a:avLst/>
          </a:prstGeom>
          <a:solidFill>
            <a:srgbClr val="66FFFF"/>
          </a:solidFill>
          <a:ln>
            <a:solidFill>
              <a:srgbClr val="CC0099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H Mali Grade 6" pitchFamily="2" charset="-34"/>
                <a:ea typeface="Tahoma" pitchFamily="34" charset="0"/>
                <a:cs typeface="TH Mali Grade 6" pitchFamily="2" charset="-34"/>
              </a:rPr>
              <a:t>Gastrojejunal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H Mali Grade 6" pitchFamily="2" charset="-34"/>
                <a:ea typeface="Tahoma" pitchFamily="34" charset="0"/>
                <a:cs typeface="TH Mali Grade 6" pitchFamily="2" charset="-34"/>
              </a:rPr>
              <a:t> ulcer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H Mali Grade 6" pitchFamily="2" charset="-34"/>
              <a:cs typeface="TH Mali Grade 6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4" grpId="0"/>
      <p:bldP spid="16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2655040"/>
            <a:ext cx="7920880" cy="2739211"/>
          </a:xfrm>
          <a:prstGeom prst="rect">
            <a:avLst/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5113" indent="-265113"/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ถ้าระบุว่าเกิดจาก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Liver cirrhosis 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76325" indent="-811213"/>
            <a:r>
              <a:rPr lang="en-US" sz="2400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PDx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</a:t>
            </a:r>
            <a:r>
              <a:rPr lang="en-US" sz="24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K74.6†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Other and unspecified cirrhosis of liver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2400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065338" indent="-1800225"/>
            <a:r>
              <a:rPr lang="en-US" sz="2400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SDx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</a:t>
            </a:r>
            <a:r>
              <a:rPr lang="en-US" sz="24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I98.2* </a:t>
            </a:r>
            <a:r>
              <a:rPr lang="en-US" sz="2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Oesophageal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varices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/>
              <a:t>without bleeding </a:t>
            </a:r>
          </a:p>
          <a:p>
            <a:pPr marL="2065338" indent="-1800225"/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in diseases classified elsewhere</a:t>
            </a:r>
          </a:p>
          <a:p>
            <a:pPr marL="2065338" indent="-1800225"/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</a:t>
            </a:r>
          </a:p>
          <a:p>
            <a:pPr marL="2065338" indent="-1800225"/>
            <a:r>
              <a:rPr lang="en-US" sz="2400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SDx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I98.3* </a:t>
            </a:r>
            <a:r>
              <a:rPr lang="en-US" sz="2400" b="1" dirty="0" err="1"/>
              <a:t>Oesophageal</a:t>
            </a:r>
            <a:r>
              <a:rPr lang="en-US" sz="2400" b="1" dirty="0"/>
              <a:t> </a:t>
            </a:r>
            <a:r>
              <a:rPr lang="en-US" sz="2400" b="1" dirty="0" err="1"/>
              <a:t>varices</a:t>
            </a:r>
            <a:r>
              <a:rPr lang="en-US" sz="2400" b="1" dirty="0"/>
              <a:t> with bleeding in diseases classified elsewhere</a:t>
            </a:r>
            <a:endParaRPr lang="en-US" sz="24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2071678"/>
            <a:ext cx="7889530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5113" indent="-265113" algn="ctr"/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พบใน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Cirrhosis /Portal hypertension 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5500702"/>
            <a:ext cx="7920880" cy="1323439"/>
          </a:xfrm>
          <a:prstGeom prst="rect">
            <a:avLst/>
          </a:prstGeom>
          <a:solidFill>
            <a:srgbClr val="F5EB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5113" indent="-265113"/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ถ้าไม่ระบุว่าเกิดจากสาเหตุใด</a:t>
            </a:r>
          </a:p>
          <a:p>
            <a:pPr marL="265113" indent="-265113"/>
            <a:r>
              <a:rPr lang="en-US" b="1" dirty="0"/>
              <a:t>     </a:t>
            </a:r>
            <a:r>
              <a:rPr lang="en-US" b="1" dirty="0" err="1"/>
              <a:t>PDx</a:t>
            </a:r>
            <a:r>
              <a:rPr lang="en-US" b="1" dirty="0"/>
              <a:t> : I85.0 </a:t>
            </a:r>
            <a:r>
              <a:rPr lang="en-US" b="1" dirty="0" err="1"/>
              <a:t>Oesophageal</a:t>
            </a:r>
            <a:r>
              <a:rPr lang="en-US" b="1" dirty="0"/>
              <a:t> </a:t>
            </a:r>
            <a:r>
              <a:rPr lang="en-US" b="1" dirty="0" err="1"/>
              <a:t>varices</a:t>
            </a:r>
            <a:r>
              <a:rPr lang="en-US" b="1" dirty="0"/>
              <a:t> with bleeding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30225" indent="-265113"/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PDx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</a:t>
            </a:r>
            <a:r>
              <a:rPr lang="en-US" sz="24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I85.9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Oesophageal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varices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without bleeding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142984"/>
            <a:ext cx="9144000" cy="76944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kern="1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Esophageal </a:t>
            </a:r>
            <a:r>
              <a:rPr lang="en-US" sz="4400" kern="10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Varice</a:t>
            </a:r>
            <a:endParaRPr lang="en-US" sz="4400" kern="10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582578"/>
            <a:ext cx="8329642" cy="917596"/>
          </a:xfr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br>
              <a:rPr lang="en-US" kern="1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kern="1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Esophageal </a:t>
            </a:r>
            <a:r>
              <a:rPr lang="en-US" kern="10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Varice</a:t>
            </a:r>
            <a:br>
              <a:rPr lang="en-US" kern="1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/>
          </a:p>
        </p:txBody>
      </p:sp>
      <p:pic>
        <p:nvPicPr>
          <p:cNvPr id="77885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CCFF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8596" y="1714501"/>
            <a:ext cx="8286807" cy="478633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2071670" y="4714884"/>
            <a:ext cx="250033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2586"/>
          <a:stretch>
            <a:fillRect/>
          </a:stretch>
        </p:blipFill>
        <p:spPr bwMode="auto">
          <a:xfrm>
            <a:off x="251520" y="2996952"/>
            <a:ext cx="856895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23528" y="476672"/>
            <a:ext cx="842493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3995936" y="4710894"/>
            <a:ext cx="216024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85795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>
              <a:defRPr/>
            </a:pPr>
            <a:r>
              <a:rPr lang="en-US" sz="3200" b="1" dirty="0">
                <a:solidFill>
                  <a:schemeClr val="bg1"/>
                </a:solidFill>
              </a:rPr>
              <a:t>6. </a:t>
            </a:r>
            <a:r>
              <a:rPr lang="th-TH" sz="3200" b="1" dirty="0">
                <a:solidFill>
                  <a:schemeClr val="bg1"/>
                </a:solidFill>
              </a:rPr>
              <a:t>หนังสือบัญชียาหลักแห่งชาติ </a:t>
            </a:r>
            <a:r>
              <a:rPr lang="en-US" sz="3200" b="1" dirty="0">
                <a:solidFill>
                  <a:schemeClr val="bg1"/>
                </a:solidFill>
              </a:rPr>
              <a:t>2556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4282" y="2285992"/>
            <a:ext cx="8501122" cy="7143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สำหรับข้อมูลที่ตรวจสอบเป็นการให้บริการในปีงบประมาณ </a:t>
            </a:r>
            <a:endParaRPr lang="en-US" sz="20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286124"/>
            <a:ext cx="22145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604"/>
            <a:ext cx="8929654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Gastrointestinal Procedure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16520"/>
          <a:ext cx="9143999" cy="6915970"/>
        </p:xfrm>
        <a:graphic>
          <a:graphicData uri="http://schemas.openxmlformats.org/drawingml/2006/table">
            <a:tbl>
              <a:tblPr/>
              <a:tblGrid>
                <a:gridCol w="3517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7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latin typeface="Calibri"/>
                          <a:ea typeface="Calibri"/>
                          <a:cs typeface="TH Niramit AS"/>
                        </a:rPr>
                        <a:t>หัตถการที่แพทย์บันทึก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H Niramit AS"/>
                          <a:ea typeface="Calibri"/>
                          <a:cs typeface="Cordia New"/>
                        </a:rPr>
                        <a:t>ICD-9-CM</a:t>
                      </a:r>
                      <a:endParaRPr lang="en-US" sz="16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Colonoscopy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Colonoscopy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Colonoscopy with biopsy of colon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45.25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Closed [endoscopic] biopsy of large intestine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Colonoscopy with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polypectomy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45.42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Endoscopic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polypectomy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 of large intestine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Colonoscopy with control of bleeding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45.43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Endoscopic destruction of other lesion or tissue of large intestine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Colonoscopy through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colonostomy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45.22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Endoscopy of large intestine through artificial stoma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Colonoscopy during abdominal surgery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45.21</a:t>
                      </a:r>
                      <a:endParaRPr lang="en-US" sz="16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Transabdominal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Niramit AS"/>
                          <a:ea typeface="Calibri"/>
                          <a:cs typeface="Cordia New"/>
                        </a:rPr>
                        <a:t> endoscopy of large intestine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EGD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45.13</a:t>
                      </a:r>
                      <a:endParaRPr lang="en-US" sz="16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Other endoscopy of small intestine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EGD with biopsy of </a:t>
                      </a:r>
                      <a:r>
                        <a:rPr lang="en-US" sz="1600" b="1" dirty="0" err="1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oesophagus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45.16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Esophagogastroduodenoscopy</a:t>
                      </a: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 [EGD] with closed biopsy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EGD with biopsy of stomach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EGD with biopsy of duodenum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EGD through </a:t>
                      </a:r>
                      <a:r>
                        <a:rPr lang="en-US" sz="1600" b="1" dirty="0" err="1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gastrostomy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45.12</a:t>
                      </a:r>
                      <a:endParaRPr lang="en-US" sz="16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Endoscopy of small intestine through artificial stoma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0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EGD during abdomen surgery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45.11</a:t>
                      </a:r>
                      <a:endParaRPr lang="en-US" sz="1600" b="1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Transabdominal</a:t>
                      </a: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TH Niramit AS"/>
                          <a:ea typeface="Calibri"/>
                          <a:cs typeface="Cordia New"/>
                        </a:rPr>
                        <a:t> endoscopy of small intestine</a:t>
                      </a:r>
                      <a:endParaRPr lang="en-US" sz="16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9538" marR="5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การวินิจฉัยว่า </a:t>
            </a:r>
            <a:r>
              <a:rPr lang="en-US" sz="2800" b="1" dirty="0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Cirrhosis of liver</a:t>
            </a:r>
            <a:r>
              <a:rPr lang="th-TH" sz="2800" b="1" dirty="0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	</a:t>
            </a:r>
            <a:endParaRPr lang="en-US" sz="2800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indent="228600" algn="just">
              <a:buNone/>
            </a:pPr>
            <a:r>
              <a:rPr lang="en-US" sz="36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1.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พิจารณาจาก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Clinical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เป็นหลักโดยการตรวจร่างกายจะพบอาการที่เกิดจากการสูญเสียการทำงานของตับหลายๆอย่างร่วมกัน ในการพิจารณาควรมีหลักฐานบันทึกมากกว่า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อย่างขึ้นไป ได้แก่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Jaundice ,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Spider nevi ,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Palmar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erythema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Gynecomastia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,Testicular atrophy, decrease of  libido Parotid gland enlargement , Evidence of Portal hypertension ,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ตับเล็ก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-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แข็ง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,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ม้ามโต จ้ำเลือด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, Edema ,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ascites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,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Fetor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hepaticus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, flapping tremor</a:t>
            </a:r>
          </a:p>
          <a:p>
            <a:pPr indent="228600" algn="just">
              <a:buNone/>
            </a:pP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(</a:t>
            </a: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ถ้าบันทึกน้อยกว่า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</a:t>
            </a: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อย่าง ควรมีผล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LFT</a:t>
            </a: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หรือผล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diagnostic  imaging</a:t>
            </a: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ประกอบ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lvl="1" eaLnBrk="0" hangingPunct="0">
              <a:buNone/>
            </a:pP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  <a:p>
            <a:endParaRPr lang="en-US" sz="36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" y="2071678"/>
            <a:ext cx="9144032" cy="471490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lvl="1" indent="-228600" algn="just">
              <a:spcBef>
                <a:spcPct val="0"/>
              </a:spcBef>
              <a:buSzPct val="100000"/>
              <a:buNone/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2. Biochemical testing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พบว่ามี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hypoalbuminemia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(reverse A/G ratio), prolong PT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ซึ่งต้องพิจารณาร่วมกับ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อาการแสดงอื่น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457200" lvl="1" indent="-228600" algn="just">
              <a:spcBef>
                <a:spcPct val="0"/>
              </a:spcBef>
              <a:buSzPct val="100000"/>
              <a:buNone/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3.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อาจมีผล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U/S Liver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หรือ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MRI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หรือ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CT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หรือ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direct visualization evidence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พบ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small sized liver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และ/หรือ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hypertrophy of caudate lobe </a:t>
            </a:r>
            <a:r>
              <a:rPr lang="en-US" sz="2400" b="1" u="sng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+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splenomegaly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en-US" sz="2400" b="1" u="sng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+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portal hypertension </a:t>
            </a:r>
            <a:r>
              <a:rPr lang="en-US" sz="2400" b="1" u="sng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+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ascites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457200" lvl="1" indent="-228600" algn="just">
              <a:spcBef>
                <a:spcPct val="0"/>
              </a:spcBef>
              <a:buSzPct val="100000"/>
              <a:buNone/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  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กรณีที่ผู้ป่วยมีภาวะ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ascites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ด้วยไม่ต้องให้รหัสนี้เพิ่ม เนื่องจากเป็น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sign &amp; symptom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ของโรคนี้อยู่แล้ว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</a:p>
          <a:p>
            <a:pPr marL="457200" lvl="1" indent="-228600" algn="just">
              <a:spcBef>
                <a:spcPct val="0"/>
              </a:spcBef>
              <a:buSzPct val="100000"/>
              <a:buNone/>
            </a:pPr>
            <a:r>
              <a:rPr lang="en-US" sz="36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		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  <a:p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92869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1" indent="-228600"/>
            <a:r>
              <a:rPr lang="th-TH" sz="3200" b="1" dirty="0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การวินิจฉัยว่า </a:t>
            </a:r>
            <a:r>
              <a:rPr lang="en-US" sz="3200" b="1" dirty="0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Cirrhosis of liver </a:t>
            </a:r>
            <a:endParaRPr lang="en-US" sz="3200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44" y="142852"/>
            <a:ext cx="857256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Ascites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 Portal hypertension,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coagulopathy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ไม่จำเป็นต้องให้รหัสโรคกลุ่มนี้ เนื่องจากเป็นอาการของโรค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cirrhosis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 ยกเว้น</a:t>
            </a:r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214282" y="1714488"/>
            <a:ext cx="8501122" cy="138499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Ascites</a:t>
            </a:r>
            <a:r>
              <a:rPr lang="en-US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(R18)</a:t>
            </a:r>
            <a:r>
              <a:rPr lang="th-TH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เมื่อมีการเปลี่ยนแปลงการรักษา หรือมีการรักษาเพิ่มเติมที่จำเพาะต่ออาการนั้น ๆ เช่น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abdominal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paracentesis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3329889"/>
            <a:ext cx="8501122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1950" lvl="0" indent="177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Portal hypertension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เมื่อมีโรคแทรกซ้อนเกิดขึ้น เช่น 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portal hypertensive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gastropathy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K29.6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Other gastritis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ร่วมกับ </a:t>
            </a:r>
            <a:r>
              <a:rPr lang="en-US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K76.6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Portal hypertension)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เป็นต้น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282" y="5115839"/>
            <a:ext cx="8501122" cy="1384995"/>
          </a:xfrm>
          <a:prstGeom prst="rect">
            <a:avLst/>
          </a:prstGeom>
          <a:solidFill>
            <a:srgbClr val="D1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9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Coagulopathy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D68.4 Acquired coagulation </a:t>
            </a:r>
          </a:p>
          <a:p>
            <a:pPr marL="361950" lvl="0" indent="-361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  factor deficiency)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เมื่อมีภาวะเลือดออกผิดปกติ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(PT 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prolong)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จำเป็นต้องรักษาโดยให้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coagulation factor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7158" y="1124744"/>
            <a:ext cx="7200800" cy="23852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ประวัติดื่มสุราจำนวนมากพอที่จะเป็นอันตรายต่อสุขภาพ เช่น วิสกี้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&gt;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2 เป๊ก(60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)/วันในเพศหญิง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 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หรือ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&gt;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3 เป๊ก(90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ml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)/วันในเพศชาย เป็นเวลานานหลายปี </a:t>
            </a:r>
          </a:p>
          <a:p>
            <a:pPr marL="265113" indent="-265113">
              <a:spcBef>
                <a:spcPts val="600"/>
              </a:spcBef>
              <a:buFont typeface="Arial" pitchFamily="34" charset="0"/>
              <a:buChar char="•"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ผู้ป่วยส่วนใหญ่มักมีทั้ง 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Fatty change, Alcoholic hepatitis </a:t>
            </a:r>
            <a:r>
              <a:rPr lang="th-TH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 </a:t>
            </a:r>
            <a:r>
              <a:rPr lang="en-US" sz="24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Cirrhosis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อยู่ด้วยกัน ควรดูว่าภาวะใดเด่นกว่า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4282" y="3686389"/>
            <a:ext cx="7429552" cy="221865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108000" rIns="108000" bIns="108000">
            <a:spAutoFit/>
          </a:bodyPr>
          <a:lstStyle/>
          <a:p>
            <a:pPr marL="354013" indent="-354013">
              <a:spcBef>
                <a:spcPts val="600"/>
              </a:spcBef>
              <a:buFont typeface="Wingdings" pitchFamily="2" charset="2"/>
              <a:buChar char="q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ถ้า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SGOT, SGPT 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ปกติหรือสูงเล็กน้อยแต่มีตับโต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 </a:t>
            </a:r>
            <a:r>
              <a:rPr lang="th-TH" sz="2000" i="1" dirty="0">
                <a:solidFill>
                  <a:srgbClr val="FF0000"/>
                </a:solidFill>
                <a:latin typeface="MV Boli" pitchFamily="2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sz="2000" b="1" i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Alcoholic fatty liver</a:t>
            </a:r>
            <a:r>
              <a:rPr lang="en-US" sz="2000" i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” 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K70.0 Alcoholic fatty liver</a:t>
            </a:r>
          </a:p>
          <a:p>
            <a:pPr marL="354013" indent="-354013">
              <a:spcBef>
                <a:spcPts val="600"/>
              </a:spcBef>
              <a:buFont typeface="Wingdings" pitchFamily="2" charset="2"/>
              <a:buChar char="q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ถ้า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SGOT, SGPT 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สูง 100-300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IU/L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th-TH" sz="200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sz="2000" b="1" i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Alcoholic hepatitis” 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K70.1 Alcoholic hepatitis</a:t>
            </a:r>
          </a:p>
          <a:p>
            <a:pPr marL="354013" indent="-354013">
              <a:spcBef>
                <a:spcPts val="600"/>
              </a:spcBef>
              <a:buFont typeface="Wingdings" pitchFamily="2" charset="2"/>
              <a:buChar char="q"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ถ้ามี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albumin 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ต่ำ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globulin 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สูง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th-TH" sz="2000" b="1" i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“</a:t>
            </a:r>
            <a:r>
              <a:rPr lang="en-US" sz="2000" b="1" i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Alcoholic cirrhosis” 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K70.3 Alcoholic cirrhosis of liver</a:t>
            </a:r>
            <a:endParaRPr lang="th-TH" sz="2000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print"/>
          <a:srcRect l="56282" r="1002" b="17980"/>
          <a:stretch>
            <a:fillRect/>
          </a:stretch>
        </p:blipFill>
        <p:spPr bwMode="auto">
          <a:xfrm>
            <a:off x="7703871" y="5780184"/>
            <a:ext cx="1368152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5879" y="3777467"/>
            <a:ext cx="1152128" cy="86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7480" y="4668483"/>
            <a:ext cx="1516552" cy="11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0958" y="1196752"/>
            <a:ext cx="1679554" cy="1656184"/>
          </a:xfrm>
          <a:prstGeom prst="rect">
            <a:avLst/>
          </a:prstGeom>
        </p:spPr>
      </p:pic>
      <p:pic>
        <p:nvPicPr>
          <p:cNvPr id="21" name="Picture 20" descr="animated_arrow (1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27" y="2852936"/>
            <a:ext cx="428625" cy="576753"/>
          </a:xfrm>
          <a:prstGeom prst="rect">
            <a:avLst/>
          </a:prstGeom>
        </p:spPr>
      </p:pic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4286248" y="357166"/>
            <a:ext cx="4643470" cy="642943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>
              <a:defRPr/>
            </a:pPr>
            <a:r>
              <a:rPr lang="en-US" sz="3600" kern="10" dirty="0">
                <a:ln w="18415" cmpd="sng">
                  <a:solidFill>
                    <a:srgbClr val="FF33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empus Sans ITC" pitchFamily="82" charset="0"/>
              </a:rPr>
              <a:t>Alcoholic  Liver  Cirrhosis</a:t>
            </a:r>
            <a:endParaRPr lang="th-TH" sz="3600" kern="10" dirty="0">
              <a:ln w="18415" cmpd="sng">
                <a:solidFill>
                  <a:srgbClr val="FF33CC"/>
                </a:solidFill>
                <a:prstDash val="solid"/>
              </a:ln>
              <a:solidFill>
                <a:srgbClr val="0000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empus Sans ITC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  <p:bldP spid="16" grpId="0" build="allAtOnce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529" y="404664"/>
            <a:ext cx="858094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1854"/>
            <a:ext cx="8437164" cy="473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doctortipster.com/wp-content/uploads/2011/04/Appendici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4643446"/>
            <a:ext cx="171451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857356" y="2285992"/>
            <a:ext cx="2500330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Appendicitis"/>
          <p:cNvPicPr>
            <a:picLocks noChangeAspect="1" noChangeArrowheads="1"/>
          </p:cNvPicPr>
          <p:nvPr/>
        </p:nvPicPr>
        <p:blipFill>
          <a:blip r:embed="rId2" cstate="print"/>
          <a:srcRect l="22099" t="14065" r="13010"/>
          <a:stretch>
            <a:fillRect/>
          </a:stretch>
        </p:blipFill>
        <p:spPr bwMode="auto">
          <a:xfrm>
            <a:off x="216024" y="3338314"/>
            <a:ext cx="3275856" cy="351968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4594660" cy="171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2195736" y="1772816"/>
            <a:ext cx="1008112" cy="57606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Circular Arrow 3"/>
          <p:cNvSpPr/>
          <p:nvPr/>
        </p:nvSpPr>
        <p:spPr>
          <a:xfrm rot="3873112" flipV="1">
            <a:off x="2193478" y="1085312"/>
            <a:ext cx="2881567" cy="242800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496122"/>
              <a:gd name="adj5" fmla="val 143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9952" y="2780928"/>
            <a:ext cx="1800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K35.3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99330" name="Picture 2" descr="The appendix is a small, worm-like appendage attached to the colon."/>
          <p:cNvPicPr>
            <a:picLocks noChangeAspect="1" noChangeArrowheads="1"/>
          </p:cNvPicPr>
          <p:nvPr/>
        </p:nvPicPr>
        <p:blipFill>
          <a:blip r:embed="rId4" cstate="print"/>
          <a:srcRect l="1915" t="3287" r="2322" b="3700"/>
          <a:stretch>
            <a:fillRect/>
          </a:stretch>
        </p:blipFill>
        <p:spPr bwMode="auto">
          <a:xfrm>
            <a:off x="5148064" y="4149080"/>
            <a:ext cx="3600400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" y="2071678"/>
            <a:ext cx="9144032" cy="4500594"/>
          </a:xfrm>
          <a:solidFill>
            <a:srgbClr val="FFFFFF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lvl="1" indent="-228600" algn="just">
              <a:spcBef>
                <a:spcPct val="0"/>
              </a:spcBef>
              <a:buSzPct val="100000"/>
              <a:buNone/>
            </a:pP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K30 Functional dyspepsia</a:t>
            </a:r>
          </a:p>
          <a:p>
            <a:pPr marL="457200" lvl="1" indent="-228600" algn="just">
              <a:spcBef>
                <a:spcPct val="0"/>
              </a:spcBef>
              <a:buSzPct val="100000"/>
              <a:buNone/>
            </a:pP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-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มีอาการปวดท้องบริเวณลิ้นปี่ ติดต่อกันอย่างน้อย 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3 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เดือน และมีอากรเริ่มต้นเกิดขึ้นอย่างน้อย 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1 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เดือนก่อนการวินิจฉัย</a:t>
            </a:r>
          </a:p>
          <a:p>
            <a:pPr marL="457200" lvl="1" indent="-228600" algn="just">
              <a:spcBef>
                <a:spcPct val="0"/>
              </a:spcBef>
              <a:buSzPct val="100000"/>
              <a:buNone/>
            </a:pP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-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ต้องไม่พบหลักฐานบ่งบอกถึงโรคทางกายภาพ  จากการตรวจเพิ่มเติมตามความเหมาะสม เช่น 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endoscopy 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หรือตรวจเชื้อ 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H. pylori  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หรือการตรวจ 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GI motility 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เป็นต้น</a:t>
            </a:r>
            <a:endParaRPr lang="en-US" sz="2000" b="1" dirty="0">
              <a:solidFill>
                <a:srgbClr val="00206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457200" lvl="1" indent="-228600" algn="just">
              <a:spcBef>
                <a:spcPct val="0"/>
              </a:spcBef>
              <a:buSzPct val="100000"/>
              <a:buNone/>
            </a:pPr>
            <a:endParaRPr lang="en-US" sz="2000" b="1" dirty="0">
              <a:solidFill>
                <a:srgbClr val="00206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457200" lvl="1" indent="-228600">
              <a:spcBef>
                <a:spcPct val="0"/>
              </a:spcBef>
              <a:buSzPct val="100000"/>
              <a:buNone/>
            </a:pP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2.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กรณีมีอาการและการวินิจฉัยว่า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dyspepsia</a:t>
            </a:r>
            <a:r>
              <a:rPr lang="th-TH" sz="2000" b="1" dirty="0">
                <a:solidFill>
                  <a:srgbClr val="00206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แต่ไม่เข้าเกณฑ์การวินิจฉัยข้างต้น ให้สรุปดังนี้</a:t>
            </a:r>
            <a:endParaRPr lang="en-US" sz="2000" b="1" dirty="0">
              <a:solidFill>
                <a:srgbClr val="00206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457200" lvl="1" indent="-228600">
              <a:spcBef>
                <a:spcPct val="0"/>
              </a:spcBef>
              <a:buSzPct val="100000"/>
              <a:buNone/>
            </a:pP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- R10.1 Pain localized to upper abdomen ,Dyspepsia NOS ,  </a:t>
            </a:r>
          </a:p>
          <a:p>
            <a:pPr marL="457200" lvl="1" indent="-228600">
              <a:spcBef>
                <a:spcPct val="0"/>
              </a:spcBef>
              <a:buSzPct val="100000"/>
              <a:buNone/>
            </a:pP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         </a:t>
            </a:r>
            <a:r>
              <a:rPr lang="en-US" sz="20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Epigastric</a:t>
            </a: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pain</a:t>
            </a:r>
          </a:p>
          <a:p>
            <a:pPr marL="457200" lvl="1" indent="-228600">
              <a:spcBef>
                <a:spcPct val="0"/>
              </a:spcBef>
              <a:buSzPct val="100000"/>
              <a:buNone/>
            </a:pP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- R12   Heartburn</a:t>
            </a:r>
          </a:p>
          <a:p>
            <a:pPr marL="457200" lvl="1" indent="-228600">
              <a:spcBef>
                <a:spcPct val="0"/>
              </a:spcBef>
              <a:buSzPct val="100000"/>
              <a:buNone/>
            </a:pPr>
            <a:r>
              <a:rPr lang="en-US" sz="20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- R14   Flatulence and related conditions ,abdominal distension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92869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1" indent="-228600"/>
            <a:r>
              <a:rPr lang="en-US" sz="3200" b="1" dirty="0"/>
              <a:t>K30 Functional dyspepsia</a:t>
            </a:r>
            <a:r>
              <a:rPr lang="en-US" sz="3200" b="1" dirty="0">
                <a:solidFill>
                  <a:srgbClr val="0000CC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</a:t>
            </a:r>
            <a:endParaRPr lang="en-US" sz="3200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/>
              <a:t>การตรวจสอบเวชระเบียน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rgbClr val="0066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Medical Audit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/>
              <a:t>    -   </a:t>
            </a:r>
            <a:r>
              <a:rPr lang="en-US" dirty="0">
                <a:solidFill>
                  <a:srgbClr val="3573CD"/>
                </a:solidFill>
              </a:rPr>
              <a:t>Coding  Audit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080808"/>
                </a:solidFill>
              </a:rPr>
              <a:t>    -</a:t>
            </a:r>
            <a:r>
              <a:rPr lang="en-US" dirty="0">
                <a:solidFill>
                  <a:srgbClr val="3573CD"/>
                </a:solidFill>
              </a:rPr>
              <a:t>   Financial Audit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3573CD"/>
                </a:solidFill>
              </a:rPr>
              <a:t>    </a:t>
            </a:r>
            <a:r>
              <a:rPr lang="en-US" dirty="0">
                <a:solidFill>
                  <a:srgbClr val="080808"/>
                </a:solidFill>
              </a:rPr>
              <a:t>-</a:t>
            </a:r>
            <a:r>
              <a:rPr lang="en-US" dirty="0">
                <a:solidFill>
                  <a:srgbClr val="3573CD"/>
                </a:solidFill>
              </a:rPr>
              <a:t>   Clinical  Audit </a:t>
            </a:r>
            <a:endParaRPr lang="th-TH" dirty="0"/>
          </a:p>
          <a:p>
            <a:pPr eaLnBrk="1" hangingPunct="1">
              <a:defRPr/>
            </a:pPr>
            <a:r>
              <a:rPr lang="en-US" sz="3600" dirty="0"/>
              <a:t>Medical Record Audit (MRA)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0066FF"/>
                </a:solidFill>
              </a:rPr>
              <a:t>    -   IP MRA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0066FF"/>
                </a:solidFill>
              </a:rPr>
              <a:t>    -  OP MRA</a:t>
            </a:r>
            <a:endParaRPr lang="th-TH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1480"/>
            <a:ext cx="8215313" cy="85727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h-TH" sz="2400" b="1" dirty="0"/>
              <a:t>กรณีดังต่อไปนี้ไม่ถือเป็นบริการผู้ป่วยใน</a:t>
            </a:r>
            <a:r>
              <a:rPr lang="en-US" sz="2400" b="1" dirty="0"/>
              <a:t>  </a:t>
            </a:r>
            <a:r>
              <a:rPr lang="th-TH" sz="2400" b="1" dirty="0"/>
              <a:t>ตามคู่มือ ปี </a:t>
            </a:r>
            <a:r>
              <a:rPr lang="en-US" sz="2400" b="1" dirty="0"/>
              <a:t>2562   </a:t>
            </a:r>
            <a:endParaRPr lang="th-TH" sz="24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58" y="1285860"/>
            <a:ext cx="8358246" cy="5357850"/>
          </a:xfrm>
          <a:solidFill>
            <a:schemeClr val="bg1">
              <a:alpha val="96000"/>
            </a:schemeClr>
          </a:solidFill>
          <a:ln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กรณีรับไว้เพื่อทำ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diagnostic procedure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เช่น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CT , MRI , IVP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เป็นต้น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กรณีรับไว้เพื่อการเตรียมผู้ป่วยเพื่อการไปทำหัตถการหรือการผ่าตัดยังหน่วยบริการอื่น เช่น การเตรียมผู้ป่วยเพื่อไปทำ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PCI  , 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Gastroscopy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เป็นต้น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กรณีรับไว้นอนในหน่วยบริการ  แต่ไม่พบคำสั่งให้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admit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จากแพทย์ เช่น  พบว่ามีคำสั่งให้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refer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ใน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OPD card 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หรือ คำสั่งให้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observe 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เป็นต้น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กรณีรับไว้โดยไม่มีเหตุผลทางการแพทย์ที่เหมาะสม เช่น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admit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เพื่อรับยาต่อเนื่อง  เป็นต้น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กรณีรับไว้นอน แต่ไม่พบคำสั่งแพทย์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admit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แต่อาจพบว่า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refer , observe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เป็นต้น</a:t>
            </a:r>
          </a:p>
          <a:p>
            <a:pPr marL="514350" indent="-514350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กรณีรับไว้เพื่อรับยาต่อเนื่อง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buNone/>
              <a:defRPr/>
            </a:pPr>
            <a:endParaRPr lang="th-TH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214290"/>
            <a:ext cx="857256" cy="10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918" y="2143116"/>
            <a:ext cx="7162800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3619504" y="2619372"/>
            <a:ext cx="15240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714612" y="3257552"/>
            <a:ext cx="5572164" cy="4572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214282" y="214290"/>
            <a:ext cx="6215106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Skin diseases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Local infection of skin in chapter I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Post traumatic wound infection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Post procedural wound infection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2264" y="585597"/>
            <a:ext cx="242886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Skin</a:t>
            </a:r>
            <a:endParaRPr lang="th-TH" sz="36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infection</a:t>
            </a:r>
            <a:endParaRPr lang="th-TH" sz="36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8429684" cy="411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5410200"/>
            <a:ext cx="6357982" cy="109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142976" y="2786058"/>
            <a:ext cx="15240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490790" y="5286388"/>
            <a:ext cx="3581408" cy="71438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623170" y="214290"/>
            <a:ext cx="3092234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Excludes</a:t>
            </a:r>
            <a:endParaRPr lang="th-TH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6" descr="250px-Wound_sewed"/>
          <p:cNvPicPr>
            <a:picLocks noChangeAspect="1" noChangeArrowheads="1"/>
          </p:cNvPicPr>
          <p:nvPr/>
        </p:nvPicPr>
        <p:blipFill>
          <a:blip r:embed="rId4" cstate="print">
            <a:lum bright="16000" contrast="16000"/>
          </a:blip>
          <a:srcRect/>
          <a:stretch>
            <a:fillRect/>
          </a:stretch>
        </p:blipFill>
        <p:spPr bwMode="auto">
          <a:xfrm>
            <a:off x="5410200" y="1912938"/>
            <a:ext cx="2460625" cy="159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SnakeB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357826"/>
            <a:ext cx="1822450" cy="120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381000"/>
            <a:ext cx="7515225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http://t2.gstatic.com/images?q=tbn:ANd9GcQK8nCJ7y9ZgZn3DpgJUeH2CsYM48Pkwkd3p3PiVjX-B1Zrucw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21717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057400"/>
            <a:ext cx="518160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819400"/>
            <a:ext cx="5162550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581400"/>
            <a:ext cx="5181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b="47034"/>
          <a:stretch>
            <a:fillRect/>
          </a:stretch>
        </p:blipFill>
        <p:spPr bwMode="auto">
          <a:xfrm>
            <a:off x="2895600" y="5286375"/>
            <a:ext cx="5181600" cy="119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t1.gstatic.com/images?q=tbn:ANd9GcTc1TE47qOhQW6lzMLnqDY_l1xjpeUvBMMf1vc2zg732edmu0o_W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2438401"/>
            <a:ext cx="21336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t1.gstatic.com/images?q=tbn:ANd9GcTV5EiU2oGF8LNkyFVOgrBpX04SGvnLVKepOadJjUm6lqnBI7QzO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5105400"/>
            <a:ext cx="2133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http://t1.gstatic.com/images?q=tbn:ANd9GcSPQu8YM2PRRdjyDCu3cxzD36t2JZuPG4Gi1BcDQFuKn44_sBx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3733800"/>
            <a:ext cx="21336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42301" y="2800290"/>
            <a:ext cx="116749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impetico</a:t>
            </a:r>
            <a:endParaRPr lang="th-TH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7373" y="15048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SSSS</a:t>
            </a:r>
            <a:endParaRPr lang="th-TH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301" y="3810000"/>
            <a:ext cx="103778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abscess</a:t>
            </a:r>
            <a:endParaRPr lang="th-TH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6101" y="5238690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cellulitis</a:t>
            </a:r>
            <a:endParaRPr lang="th-TH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733800" y="2057400"/>
            <a:ext cx="18288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096000" y="1371600"/>
            <a:ext cx="1524000" cy="381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838200"/>
            <a:ext cx="5724525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1538" y="863990"/>
            <a:ext cx="1519262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 ulcer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t0.gstatic.com/images?q=tbn:ANd9GcT73XS0t1Mfu_vrpBCuIA9Akd6AU9GRPloh_Rv7YBcojgVvQHg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267200"/>
            <a:ext cx="2514600" cy="182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i.ehow.co.uk/images/a05/25/nh/stages-bed-sore-development-1.1-800X800.jpg"/>
          <p:cNvPicPr>
            <a:picLocks noChangeAspect="1" noChangeArrowheads="1"/>
          </p:cNvPicPr>
          <p:nvPr/>
        </p:nvPicPr>
        <p:blipFill>
          <a:blip r:embed="rId4" cstate="print"/>
          <a:srcRect l="10000" t="10159" r="28000" b="26349"/>
          <a:stretch>
            <a:fillRect/>
          </a:stretch>
        </p:blipFill>
        <p:spPr bwMode="auto">
          <a:xfrm>
            <a:off x="1600200" y="2667000"/>
            <a:ext cx="25146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t3.gstatic.com/images?q=tbn:ANd9GcTbNmXqkFFubQ59CLpAuDRu3lK2izGgEqED-SBLkf-bMyisCUT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38425"/>
            <a:ext cx="2990850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6" name="AutoShape 8" descr="data:image/jpg;base64,/9j/4AAQSkZJRgABAQAAAQABAAD/2wCEAAkGBhMSEBMUExQWFRQVFxwXGBYYGBobGhcXGhcVHBgVFRgXHyYfFx4kGRcUHy8gJCcpLCwsFR4xNTAqNSYrLCkBCQoKDgwOGg8PGiwkHCQsLCwsLCwuKSwpKSwsLCwsLCwvLCwsLCwpLCwsLCwpLCwpLCksKSwsLCwsLDQpLCwsLP/AABEIAGMAmAMBIgACEQEDEQH/xAAbAAABBQEBAAAAAAAAAAAAAAAEAAIDBQYBB//EADkQAAEDAgQEBAQFAwMFAAAAAAEAAhEDIQQSMUEFUWFxIoGR8BMyocEGQlKx0RRy8YLC4RUjJDOS/8QAGAEAAwEBAAAAAAAAAAAAAAAAAAECAwT/xAAmEQACAgICAgIABwAAAAAAAAAAAQIRAzESIQRBE1EyQmFxkaHw/9oADAMBAAIRAxEAPwAFmCUrcKjW0+V1M2l2XMdgCMCpmYFGAKUNCAA/6EDZPGDbyRophPp0hz1SspFecCBsnHAyrL4SfTpDknYUUdbhgIAIt75ISrwYZdJG3srUvw/+PvdROwfonYqMTieBX0Hp+8KCp+GAb2jlH3W6fgOXvy3XGYLmPfZMKTPPan4OBE6diUI78LEHVw98ivTv6QSeSGq8NBPT3CasOKPNavA3sJvI+qiFEjQ5jOm/QDnsfVbjiGDg5dvdlm8Zg6bYNQlofOWBa03M7W72VFfFemCMqOGrdOdj9UVSqSllygSc7IgGLgD80axG4JFpsZUjMNaQZtMc+onzTcTKScXTRLTplJTYb2VxRxYKRpWdlIXAboT+oIQWK4jHcqDVRLHE4vLprqeiGZjzOpVX8Rz518vdu6npwDEOMXIv6iFcccmWolzR4kNJ3RrMQ3WR3WW/6gwEiYPoempU9HFsEw46XGt9ZMJ/Ew/Y1tGqDadBPl5eSJDVmOGYoA5g4EgHKDAvpJzWJu7zWiwuKY6GyWvAHhfY8rAnxTY2mw7SPEzJyV9k8p4NtEwvuQdR9inByxfRQ94kBNdStokB7+ykDpmdFSDQP8FKjhc0mxAtB5wdEQ9w9/VD0sTlkHQmZ6qo7BGaxrZIjUkjzi4HO+yy/F8f8Go5zgTTc9oa1wbJa0XcOUNA/abGddxN2WoHNNw7N5zI99FSfiD8GOxVI1sO7MaQJNMm7QA0mCbuECQ4C8QYiXapKSo1m2laH8LLcQ6KeVjnSXZWgy4gEmDBJy3HQnRVT6DqThMFpJ0Ng4fMB+n9QHJU/C3HD1aT3AvLakOY3V3iDS0TbMQ6xiPE3ZafinCWNzuYXEA5oOztHGBYEy+RpcRIgqVFpCjJZE4va/zG4dkHnO/dJPwJlo93SU8zBwGcQxuUT7+iAoy+SbAc9AOvdD4jE5nQdL+qJxuIaYDfkbE3gGYBM9Zt3ThH2zaMbCm8RyAZBmzOymqR4Z6DWInvBQXGOJCowMz5idS24OpNjYCx/lSYsfEZ4BABmBrpHh5RP0VDiKDQfCTA2OpG7RPrH+VtyscoUwWlg2fFGc+AOh2UtJiXC0jKD8uvOeiscHwdzzmD2sgt8VR7RJcREmebj82zXHYqMVspMQ2W5TG4Ou/l6aRKcHimXOY5wEQGuMuyw7wkhrQ5pBcIyjU2VJoPiltFxisS+kweJuhdLXBwMZdBGZtxF9SZFjKN4L+M6gZlbUJp6OYb5Sdh+m5m1vqs1havxzk8Wm5AuPlBJiwM2voPmRWD4MaZbUJbleXtJBscv920B8afKeiUpv0PHGnUzfYbjAdmvJm97x+rz1urrDVwQvOaGHcxuZpzhoDhAILRMkT2B2utTgMfB11v5G6wyK1ZeXGoukaPOmOcPND0sUDuu5td1z2YUSzA7IXEJzHmSCmVI97qrDRXY+nLevP+SqWjiXNcQTBWgrj39v2VLjsPczqtU6KjNoqeMcFpV3ipJa4xmy3Fo+YWMbgi4gjkisLUFOkWEjWAAIiLT7lD1A6NJ8rjsuU8LLpkgD0VuTXaNvkj267fss+HUoA67LiOwjQ3ccklg43s53Iz2CAeHQJc0aQPpy5ShsS5j2vAAj10uB9Im+iEw2JdTqB7SRfUGIPloi6XD3F8MdmJ8UCPEzczqeUzbstu9nV40oytSBKLngGHSLazInUS3zXMW55jM1vcE/WbRE66AGVZYeiPE14ygEwTsT9AD21v3mdgfCPE2dhubgWHWZtsD1CFZ1yhBmcYXOAIAI5gT6wVNUYRALIG4gx5TorM8Fb8Q52lp0MEtIudY67J2JoGMrXOgHVwBsdLkXiJHc9ITkSsdaAqOHcxh+G4MzRI153E3bqTbmpzjXBvwiAQ4gjKflLdCLEAzc899Vx2H5kHyH7AfuosUy+ZpjKRpp66SixrGorQXh8TDJqODcmwgEBu0EkzGiusIS1tJp1DGTefyjVZ/h3/AJLzTEkNaDUfybMFoItLj4es+a0TBmeT1+nRW+onFmmm0r0X2Df0RDquqAw7tOqILjuuQ52+xPqc08OQ76Ynp3T21QhCbGVCT2QlcA7It9SUFWdBVomyvxVBQsbOt0RWrIc1/f8AhWv1JbCqLoSQv9TyXFLHyRmsDiA8ayD9eaOwz/hlpLQ9rTmA0INtIuB2vuLgLN1MHUwjszfFTOrdx1I27q5wXE2VGyDPMfyt6cX0YYc99xZq6eOZWMNnx1JLHmcxcDIa8zI0nMQdzYSm0cggBgEnNzgDPFjZzTLHa/lJBMgihoQLtcWnoftoVYUOLw0ipTD9SHNMEdxp6KlJM7o5/tE+Jbmc4kuk5neLUkmXExqTczCkoENylwa2T+fSDpsQfmnNBiBZdHH6ZGX4T7CJkSOojn1lB1qtJ8f9uo4CwD3Cw5WCmUfqjeHlR09DMdxJhczKJDGwMoFrkkOkQbk67GLwq5uAr4oWb8Gjoaj/AAtJ3uLn+1rbwrakIsykxvWC4+rregUz6b3mXuJ6Cw9B5qUknciMvk8lxx/yzuFZTo0hQoTkmX1CAHVXbOIGkCwGw6ko3CUbbqDD0A3aY5qwY7sPP7lKc3I5FUSYW2UnxN9PfJD/ANQCNvWVC/FAbhZULkg0uk6pB9lWu4k0byffNcp1Xu+VpvYTYEk2+aN1SgyJTS2w51Qf8KuxeKudlNlAzCq8scD/AOtol/8AqMxT7G6Gr4ymWljabSDrJl3Q5h8p6zZbLE6OWfmY49bK2rxQCxN9gEO7HPdADXdJtp70RvxQxkNYGH9QFz5kyUOHOLg4lxgEEEk2dFxO4IB9RurWNezjl505fhVENLDV6lRtNuRsguLjfK0bkW1dDQJuZ5FJXfC6lNheS5oLotN4AFum/qkqWOJxT8zM30zGfCIvKFfwy+dpLXH8zf8Ac3dXQwyiqUI5jons1jNrTA6NeqIlofyLbE/6T/KPw/ExMEEO5EQfTdCupHaZ5z7lTYfB8/8AChwR1Q8qa2GDijeY99k5vFWHr2BTG4S2nki8NgthbtZL40U/Or0NZxKZDWuJ7ad+VlI59Y6CPPtHvoi6GCAsIgDp6dERTpwY7e+myrgjmn58/wAoA3BVzu339UVR4LUMF9Wf7Wx9ST9CrSkzonF3PzP36J8Uc0vNzP2CN4YwDV3/ANH2E08LZaRPck/uVJUxXLQ6EgwohkNi4kb6gfXVOkZfJke5P+zjmNaIEAdP3toq+QSbEzzj7qxbg2uIhxjeBpHkmBl/CDCLBUCDBzAm3Lc9CnkCwZPUx9OXmjWYIk+KAOQUwogaBAOaRXMwYPzT5/ypm4CO3SEdlCRbuPfkmS5tlc/Cgm/2XEeHjQ2Pv+UkyeRmWe/opw0XXElJv7IHsGcJ9Junf7pJINWE0W2HvZWVJtvfRJJM55D26FKgLhJJBj9hYOiZX+U9kkkAtgDDJvzVjRpjK2w9ykkky5nWi57fZMwY9+SSSBeiU6Dt9lx4SSTJ9nWNFu/2SqiNOn3SSQSgdgkn3uupJIBs/9k="/>
          <p:cNvSpPr>
            <a:spLocks noChangeAspect="1" noChangeArrowheads="1"/>
          </p:cNvSpPr>
          <p:nvPr/>
        </p:nvSpPr>
        <p:spPr bwMode="auto">
          <a:xfrm>
            <a:off x="190500" y="-661988"/>
            <a:ext cx="1447800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058" name="AutoShape 10" descr="data:image/jpg;base64,/9j/4AAQSkZJRgABAQAAAQABAAD/2wCEAAkGBhMSEBMUExQWFRQVFxwXGBYYGBobGhcXGhcVHBgVFRgXHyYfFx4kGRcUHy8gJCcpLCwsFR4xNTAqNSYrLCkBCQoKDgwOGg8PGiwkHCQsLCwsLCwuKSwpKSwsLCwsLCwvLCwsLCwpLCwsLCwpLCwpLCksKSwsLCwsLDQpLCwsLP/AABEIAGMAmAMBIgACEQEDEQH/xAAbAAABBQEBAAAAAAAAAAAAAAAEAAIDBQYBB//EADkQAAEDAgQEBAQFAwMFAAAAAAEAAhEDIQQSMUEFUWFxIoGR8BMyocEGQlKx0RRy8YLC4RUjJDOS/8QAGAEAAwEBAAAAAAAAAAAAAAAAAAECAwT/xAAmEQACAgICAgIABwAAAAAAAAAAAQIRAzESIQRBE1EyQmFxkaHw/9oADAMBAAIRAxEAPwAFmCUrcKjW0+V1M2l2XMdgCMCpmYFGAKUNCAA/6EDZPGDbyRophPp0hz1SspFecCBsnHAyrL4SfTpDknYUUdbhgIAIt75ISrwYZdJG3srUvw/+PvdROwfonYqMTieBX0Hp+8KCp+GAb2jlH3W6fgOXvy3XGYLmPfZMKTPPan4OBE6diUI78LEHVw98ivTv6QSeSGq8NBPT3CasOKPNavA3sJvI+qiFEjQ5jOm/QDnsfVbjiGDg5dvdlm8Zg6bYNQlofOWBa03M7W72VFfFemCMqOGrdOdj9UVSqSllygSc7IgGLgD80axG4JFpsZUjMNaQZtMc+onzTcTKScXTRLTplJTYb2VxRxYKRpWdlIXAboT+oIQWK4jHcqDVRLHE4vLprqeiGZjzOpVX8Rz518vdu6npwDEOMXIv6iFcccmWolzR4kNJ3RrMQ3WR3WW/6gwEiYPoempU9HFsEw46XGt9ZMJ/Ew/Y1tGqDadBPl5eSJDVmOGYoA5g4EgHKDAvpJzWJu7zWiwuKY6GyWvAHhfY8rAnxTY2mw7SPEzJyV9k8p4NtEwvuQdR9inByxfRQ94kBNdStokB7+ykDpmdFSDQP8FKjhc0mxAtB5wdEQ9w9/VD0sTlkHQmZ6qo7BGaxrZIjUkjzi4HO+yy/F8f8Go5zgTTc9oa1wbJa0XcOUNA/abGddxN2WoHNNw7N5zI99FSfiD8GOxVI1sO7MaQJNMm7QA0mCbuECQ4C8QYiXapKSo1m2laH8LLcQ6KeVjnSXZWgy4gEmDBJy3HQnRVT6DqThMFpJ0Ng4fMB+n9QHJU/C3HD1aT3AvLakOY3V3iDS0TbMQ6xiPE3ZafinCWNzuYXEA5oOztHGBYEy+RpcRIgqVFpCjJZE4va/zG4dkHnO/dJPwJlo93SU8zBwGcQxuUT7+iAoy+SbAc9AOvdD4jE5nQdL+qJxuIaYDfkbE3gGYBM9Zt3ThH2zaMbCm8RyAZBmzOymqR4Z6DWInvBQXGOJCowMz5idS24OpNjYCx/lSYsfEZ4BABmBrpHh5RP0VDiKDQfCTA2OpG7RPrH+VtyscoUwWlg2fFGc+AOh2UtJiXC0jKD8uvOeiscHwdzzmD2sgt8VR7RJcREmebj82zXHYqMVspMQ2W5TG4Ou/l6aRKcHimXOY5wEQGuMuyw7wkhrQ5pBcIyjU2VJoPiltFxisS+kweJuhdLXBwMZdBGZtxF9SZFjKN4L+M6gZlbUJp6OYb5Sdh+m5m1vqs1havxzk8Wm5AuPlBJiwM2voPmRWD4MaZbUJbleXtJBscv920B8afKeiUpv0PHGnUzfYbjAdmvJm97x+rz1urrDVwQvOaGHcxuZpzhoDhAILRMkT2B2utTgMfB11v5G6wyK1ZeXGoukaPOmOcPND0sUDuu5td1z2YUSzA7IXEJzHmSCmVI97qrDRXY+nLevP+SqWjiXNcQTBWgrj39v2VLjsPczqtU6KjNoqeMcFpV3ipJa4xmy3Fo+YWMbgi4gjkisLUFOkWEjWAAIiLT7lD1A6NJ8rjsuU8LLpkgD0VuTXaNvkj267fss+HUoA67LiOwjQ3ccklg43s53Iz2CAeHQJc0aQPpy5ShsS5j2vAAj10uB9Im+iEw2JdTqB7SRfUGIPloi6XD3F8MdmJ8UCPEzczqeUzbstu9nV40oytSBKLngGHSLazInUS3zXMW55jM1vcE/WbRE66AGVZYeiPE14ygEwTsT9AD21v3mdgfCPE2dhubgWHWZtsD1CFZ1yhBmcYXOAIAI5gT6wVNUYRALIG4gx5TorM8Fb8Q52lp0MEtIudY67J2JoGMrXOgHVwBsdLkXiJHc9ITkSsdaAqOHcxh+G4MzRI153E3bqTbmpzjXBvwiAQ4gjKflLdCLEAzc899Vx2H5kHyH7AfuosUy+ZpjKRpp66SixrGorQXh8TDJqODcmwgEBu0EkzGiusIS1tJp1DGTefyjVZ/h3/AJLzTEkNaDUfybMFoItLj4es+a0TBmeT1+nRW+onFmmm0r0X2Df0RDquqAw7tOqILjuuQ52+xPqc08OQ76Ynp3T21QhCbGVCT2QlcA7It9SUFWdBVomyvxVBQsbOt0RWrIc1/f8AhWv1JbCqLoSQv9TyXFLHyRmsDiA8ayD9eaOwz/hlpLQ9rTmA0INtIuB2vuLgLN1MHUwjszfFTOrdx1I27q5wXE2VGyDPMfyt6cX0YYc99xZq6eOZWMNnx1JLHmcxcDIa8zI0nMQdzYSm0cggBgEnNzgDPFjZzTLHa/lJBMgihoQLtcWnoftoVYUOLw0ipTD9SHNMEdxp6KlJM7o5/tE+Jbmc4kuk5neLUkmXExqTczCkoENylwa2T+fSDpsQfmnNBiBZdHH6ZGX4T7CJkSOojn1lB1qtJ8f9uo4CwD3Cw5WCmUfqjeHlR09DMdxJhczKJDGwMoFrkkOkQbk67GLwq5uAr4oWb8Gjoaj/AAtJ3uLn+1rbwrakIsykxvWC4+rregUz6b3mXuJ6Cw9B5qUknciMvk8lxx/yzuFZTo0hQoTkmX1CAHVXbOIGkCwGw6ko3CUbbqDD0A3aY5qwY7sPP7lKc3I5FUSYW2UnxN9PfJD/ANQCNvWVC/FAbhZULkg0uk6pB9lWu4k0byffNcp1Xu+VpvYTYEk2+aN1SgyJTS2w51Qf8KuxeKudlNlAzCq8scD/AOtol/8AqMxT7G6Gr4ymWljabSDrJl3Q5h8p6zZbLE6OWfmY49bK2rxQCxN9gEO7HPdADXdJtp70RvxQxkNYGH9QFz5kyUOHOLg4lxgEEEk2dFxO4IB9RurWNezjl505fhVENLDV6lRtNuRsguLjfK0bkW1dDQJuZ5FJXfC6lNheS5oLotN4AFum/qkqWOJxT8zM30zGfCIvKFfwy+dpLXH8zf8Ac3dXQwyiqUI5jons1jNrTA6NeqIlofyLbE/6T/KPw/ExMEEO5EQfTdCupHaZ5z7lTYfB8/8AChwR1Q8qa2GDijeY99k5vFWHr2BTG4S2nki8NgthbtZL40U/Or0NZxKZDWuJ7ad+VlI59Y6CPPtHvoi6GCAsIgDp6dERTpwY7e+myrgjmn58/wAoA3BVzu339UVR4LUMF9Wf7Wx9ST9CrSkzonF3PzP36J8Uc0vNzP2CN4YwDV3/ANH2E08LZaRPck/uVJUxXLQ6EgwohkNi4kb6gfXVOkZfJke5P+zjmNaIEAdP3toq+QSbEzzj7qxbg2uIhxjeBpHkmBl/CDCLBUCDBzAm3Lc9CnkCwZPUx9OXmjWYIk+KAOQUwogaBAOaRXMwYPzT5/ypm4CO3SEdlCRbuPfkmS5tlc/Cgm/2XEeHjQ2Pv+UkyeRmWe/opw0XXElJv7IHsGcJ9Junf7pJINWE0W2HvZWVJtvfRJJM55D26FKgLhJJBj9hYOiZX+U9kkkAtgDDJvzVjRpjK2w9ykkky5nWi57fZMwY9+SSSBeiU6Dt9lx4SSTJ9nWNFu/2SqiNOn3SSQSgdgkn3uupJIBs/9k="/>
          <p:cNvSpPr>
            <a:spLocks noChangeAspect="1" noChangeArrowheads="1"/>
          </p:cNvSpPr>
          <p:nvPr/>
        </p:nvSpPr>
        <p:spPr bwMode="auto">
          <a:xfrm>
            <a:off x="190500" y="-661988"/>
            <a:ext cx="1447800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60" name="Picture 12" descr="http://www.eczema-answers.com/images/bed_sores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419600"/>
            <a:ext cx="29718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hamill-law.com/bedso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799"/>
            <a:ext cx="8424936" cy="498101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5582" b="79615"/>
          <a:stretch>
            <a:fillRect/>
          </a:stretch>
        </p:blipFill>
        <p:spPr bwMode="auto">
          <a:xfrm>
            <a:off x="0" y="0"/>
            <a:ext cx="91440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3864"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142852"/>
            <a:ext cx="91440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New ICD-10 WHO Codes 2016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7969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การวินิจฉัยภาวะ </a:t>
            </a:r>
            <a:r>
              <a:rPr lang="en-US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acute renal failure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04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64399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7969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การวินิจฉัยภาวะ </a:t>
            </a:r>
            <a:r>
              <a:rPr lang="en-US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acute renal failure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14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572559" cy="315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4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357694"/>
            <a:ext cx="728667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7969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การวินิจฉัยภาวะ </a:t>
            </a:r>
            <a:r>
              <a:rPr lang="en-US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acute renal failure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14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501121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4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715016"/>
            <a:ext cx="728667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7969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การวินิจฉัยภาวะ </a:t>
            </a:r>
            <a:r>
              <a:rPr lang="en-US" sz="32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acute renal failure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714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857256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1480"/>
            <a:ext cx="8215313" cy="85727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h-TH" sz="2400" b="1" dirty="0"/>
              <a:t>กรณีดังต่อไปนี้ไม่ถือเป็นบริการผู้ป่วยใน</a:t>
            </a:r>
            <a:r>
              <a:rPr lang="en-US" sz="2400" b="1" dirty="0"/>
              <a:t>  </a:t>
            </a:r>
            <a:r>
              <a:rPr lang="th-TH" sz="2400" b="1" dirty="0"/>
              <a:t>ตามคู่มือ ปี </a:t>
            </a:r>
            <a:r>
              <a:rPr lang="en-US" sz="2400" b="1" dirty="0"/>
              <a:t>2562   </a:t>
            </a:r>
            <a:endParaRPr lang="th-TH" sz="24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58" y="1285860"/>
            <a:ext cx="8358246" cy="5357850"/>
          </a:xfrm>
          <a:solidFill>
            <a:schemeClr val="bg1">
              <a:alpha val="96000"/>
            </a:schemeClr>
          </a:solidFill>
          <a:ln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arenR" startAt="7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กรณีรับไว้เพื่อทำ                                                                       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Laser  YAG post cataract,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                                            ผ่าตัด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pterygium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แบบ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simple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เป็นต้น                                          ไม่ควรเป็น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admit</a:t>
            </a:r>
            <a:endParaRPr lang="th-TH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214290"/>
            <a:ext cx="857256" cy="10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143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การวินิจฉัยภาวะ </a:t>
            </a:r>
            <a:r>
              <a:rPr lang="en-US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acute renal failure </a:t>
            </a:r>
            <a:r>
              <a:rPr lang="th-TH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ตอง </a:t>
            </a:r>
            <a:r>
              <a:rPr lang="en-US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exclude </a:t>
            </a:r>
            <a:r>
              <a:rPr lang="th-TH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ภาวะตอไปนี้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57232"/>
            <a:ext cx="9144000" cy="532453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Prerenal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azotemia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เปนภาวะที่มีการทํางานของไตลดลงอยาง รวดเร็ว โดยมีการสูงขึ้นของ 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BUN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creatinine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อัตราสวน 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BUN :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creatinine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มากกวา 20 : 1 สาเหตุเกิดจากภาวะ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hypovolaemia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ภาวะช็อก ตางจาก 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acute tubular necrosis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โดยการทํางานของไตจะดีขึ้นอยางรวดเร็ว (ภายใน1-2วัน)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เมื่อแกไขสาเหตุได ใชรหัส 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R39.2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Extrarenal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uraemia</a:t>
            </a:r>
            <a:endParaRPr lang="en-US" sz="2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2. Congenital renal failure (P96.0)</a:t>
            </a:r>
          </a:p>
          <a:p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3. Drug- and heavy-metal-induced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tubulo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-interstitial and tubular conditions (N14.-)</a:t>
            </a:r>
          </a:p>
          <a:p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Haemolytic-uraemic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syndrome (D59.3)</a:t>
            </a:r>
          </a:p>
          <a:p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en-US" sz="2400" b="1" dirty="0" err="1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Hepatorenal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syndrome (K76.7)</a:t>
            </a:r>
          </a:p>
          <a:p>
            <a:r>
              <a:rPr lang="pt-BR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6. Renal failure complicating abortion (O00-O07, O08.4. O90.4)</a:t>
            </a:r>
          </a:p>
          <a:p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7. Post procedural (N99.0)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ภาวะไตวายแบบเฉียบพลันที่เกิดจาก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obstructive </a:t>
            </a:r>
            <a:r>
              <a:rPr lang="en-US" sz="2000" b="1" dirty="0" err="1">
                <a:latin typeface="TH SarabunPSK" pitchFamily="34" charset="-34"/>
                <a:cs typeface="TH SarabunPSK" pitchFamily="34" charset="-34"/>
              </a:rPr>
              <a:t>uropathy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ใชรหัส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N17.8 Other acute renal failure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รวมกับรหัสของ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obstruction</a:t>
            </a:r>
          </a:p>
        </p:txBody>
      </p:sp>
    </p:spTree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143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การวินิจฉัยภาวะ </a:t>
            </a:r>
            <a:r>
              <a:rPr lang="en-US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acute renal failure </a:t>
            </a:r>
            <a:endParaRPr lang="th-TH" sz="24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57232"/>
            <a:ext cx="9144000" cy="2431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N17.0 Acute renal failure with tubular necrosis</a:t>
            </a:r>
          </a:p>
          <a:p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9. N17.1 Acute renal failure with acute cortical necrosis</a:t>
            </a:r>
          </a:p>
          <a:p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10. N17.2 Acute renal failure with </a:t>
            </a:r>
            <a:r>
              <a:rPr lang="en-US" sz="2400" b="1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medullary</a:t>
            </a:r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necrosis</a:t>
            </a:r>
          </a:p>
          <a:p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11. N17.8 Other acute renal failure</a:t>
            </a:r>
          </a:p>
          <a:p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12. N17.9 Acute renal failure, unspecified </a:t>
            </a:r>
          </a:p>
          <a:p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lum contrast="20000"/>
          </a:blip>
          <a:srcRect/>
          <a:stretch>
            <a:fillRect/>
          </a:stretch>
        </p:blipFill>
        <p:spPr bwMode="auto">
          <a:xfrm>
            <a:off x="251520" y="332656"/>
            <a:ext cx="859499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lum contrast="10000"/>
          </a:blip>
          <a:srcRect/>
          <a:stretch>
            <a:fillRect/>
          </a:stretch>
        </p:blipFill>
        <p:spPr bwMode="auto">
          <a:xfrm>
            <a:off x="323528" y="2564904"/>
            <a:ext cx="8496944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8929718" cy="5715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Chronic kidney disease (CKD)</a:t>
            </a:r>
            <a:endParaRPr lang="en-US" sz="2400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626346"/>
            <a:ext cx="9144000" cy="32316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•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แพทย์วินิจฉัยว่าเป็น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chronic kidney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disease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จากโรคเบาหวาน</a:t>
            </a:r>
            <a:endParaRPr lang="en-US" sz="2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     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ใหรหัส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E10.2† Diabetes mellitus type 1 with nephropathy 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และ</a:t>
            </a:r>
          </a:p>
          <a:p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   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N08.3*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Glomerular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disorders in diabetes mellitus </a:t>
            </a:r>
            <a:endParaRPr lang="th-TH" sz="2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      โดยใหรหัส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N18.-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chronic kidney disease 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ตามที่แพทย์ระบุเพิ่มได้</a:t>
            </a:r>
            <a:endParaRPr lang="en-US" sz="2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• แพทย์วินิจฉัยว่าเป็น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Lupus nephritis</a:t>
            </a:r>
          </a:p>
          <a:p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      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ใหรหัส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M32.1† Systemic lupus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erythematosus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with organ or system involvement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     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N08.5*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Glomerular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disorders in systemic connective tissue disorders </a:t>
            </a:r>
          </a:p>
          <a:p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       โดยใหรหัส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N18.-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chronic kidney disease 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ตามที่แพทย์ระบุเพิ่มได้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2918"/>
            <a:ext cx="9144000" cy="3046988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      ถ้าแพทย์วินิจฉัยว่าเปน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chronic kidney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disease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โดยไม่ระบุสาเหตุชัดเจนให้ใช้รหัสในกลุ่ม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N18.- chronic kidney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disease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ตามระยะของโรค  หากแพทย์ไม่วินิจฉัยว่าเป็นระยะใดให้ใช้รหัส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N18.9 chronic kidney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disease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unspecified</a:t>
            </a:r>
            <a:b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      ถ้าแพทย์วินิจฉัยว่าผู้ป่วยเป็นโรคไตที่มีสาเหตุชัดเจน ให้ใช้รหัสของโรคที่ป็นสาเหตุของโรคไต  ร่วมกับรหัสที่ระบุว่าเป็นโรคไตจากสาเหตุนั้น โดยไม่ต้องให้รหัสในกลุ่ม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N18.- chronic kidney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disease 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เช่น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8266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New </a:t>
            </a:r>
            <a:r>
              <a:rPr lang="en-US" b="1" dirty="0" err="1">
                <a:solidFill>
                  <a:srgbClr val="FFFF00"/>
                </a:solidFill>
              </a:rPr>
              <a:t>ICD</a:t>
            </a:r>
            <a:r>
              <a:rPr lang="en-US" b="1" dirty="0">
                <a:solidFill>
                  <a:srgbClr val="FFFF00"/>
                </a:solidFill>
              </a:rPr>
              <a:t>-10 WHO Codes 2010 </a:t>
            </a:r>
            <a:r>
              <a:rPr lang="en-US" dirty="0">
                <a:solidFill>
                  <a:srgbClr val="FFFF00"/>
                </a:solidFill>
              </a:rPr>
              <a:t>(98)</a:t>
            </a:r>
            <a:endParaRPr lang="th-TH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720" y="1421510"/>
          <a:ext cx="8572560" cy="4793572"/>
        </p:xfrm>
        <a:graphic>
          <a:graphicData uri="http://schemas.openxmlformats.org/drawingml/2006/table">
            <a:tbl>
              <a:tblPr/>
              <a:tblGrid>
                <a:gridCol w="110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1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4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17375D"/>
                          </a:solidFill>
                          <a:latin typeface="Tahoma"/>
                          <a:ea typeface="Times New Roman"/>
                          <a:cs typeface="Cordia New"/>
                        </a:rPr>
                        <a:t>Code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17375D"/>
                          </a:solidFill>
                          <a:latin typeface="Tahoma"/>
                          <a:ea typeface="Times New Roman"/>
                          <a:cs typeface="Cordia New"/>
                        </a:rPr>
                        <a:t>Description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N181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Chronic kidney disease, stage 1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N182</a:t>
                      </a:r>
                      <a:endParaRPr lang="en-US" sz="24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Chronic kidney disease, stage 2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N183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Chronic kidney disease, stage 3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N184</a:t>
                      </a:r>
                      <a:endParaRPr lang="en-US" sz="24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Chronic kidney disease, stage 4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N185</a:t>
                      </a:r>
                      <a:endParaRPr lang="en-US" sz="24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Chronic kidney disease, stage 5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N423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Cordia New"/>
                        </a:rPr>
                        <a:t>Dysplasia of prostate</a:t>
                      </a:r>
                      <a:endParaRPr lang="en-US" sz="24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15359" marR="1535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0114" name="Picture 2" descr="http://www.buzzle.com/img/articleImages/495569-32610-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060848"/>
            <a:ext cx="2797520" cy="2629669"/>
          </a:xfrm>
          <a:prstGeom prst="rect">
            <a:avLst/>
          </a:prstGeom>
          <a:noFill/>
        </p:spPr>
      </p:pic>
      <p:pic>
        <p:nvPicPr>
          <p:cNvPr id="90116" name="Picture 4" descr="http://www.hillsvet.com/images/en-us/benign_prostatic_hyperplasia_e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5892" t="38557" r="36161" b="20132"/>
          <a:stretch>
            <a:fillRect/>
          </a:stretch>
        </p:blipFill>
        <p:spPr bwMode="auto">
          <a:xfrm>
            <a:off x="6882196" y="4786322"/>
            <a:ext cx="1404580" cy="1865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80"/>
            <a:ext cx="8643998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5720" y="2972699"/>
            <a:ext cx="8534752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โรคที่เกิดในระหว่างตั้งครรภ์ที่ตามปกติต้องให้รหัสในบทอื่น แต่ภาวะนี้มีเหตุจากการตั้งครรภ์หรือมีอาการรุนแรงขึ้นเนื่องจากการตั้งครรภ์   จะต้องให้รหัสในบทนี้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52" y="4416706"/>
            <a:ext cx="8572528" cy="236988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6213"/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มีโรคหรือภาวะต่อ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ไปนี้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จะไม่ให้รหัสในบทนี้ แม้ว่าจะเกี่ยวข้องกับการตั้งครรภ์, การคลอดหรือระยะหลังคลอด</a:t>
            </a:r>
          </a:p>
          <a:p>
            <a:pPr marL="354013" indent="-177800">
              <a:buFont typeface="Arial" pitchFamily="34" charset="0"/>
              <a:buChar char="•"/>
            </a:pPr>
            <a:r>
              <a:rPr lang="en-US" sz="2400" strike="sngStrike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HIV </a:t>
            </a:r>
          </a:p>
          <a:p>
            <a:pPr marL="354013" indent="-177800">
              <a:buFont typeface="Arial" pitchFamily="34" charset="0"/>
              <a:buChar char="•"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การบาดเจ็บและการเป็นพิษ</a:t>
            </a:r>
          </a:p>
          <a:p>
            <a:pPr marL="354013" indent="-177800">
              <a:buFont typeface="Arial" pitchFamily="34" charset="0"/>
              <a:buChar char="•"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ความผิดปกติทางจิตและพฤติกรรมที่เกี่ยวข้องกับระยะหลังคลอด</a:t>
            </a:r>
          </a:p>
          <a:p>
            <a:pPr marL="354013" indent="-177800">
              <a:buFont typeface="Arial" pitchFamily="34" charset="0"/>
              <a:buChar char="•"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ความผิดปกติอื่น ๆ ที่ระบุไว้ใน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Excludes 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ต้นบท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282" y="1974827"/>
            <a:ext cx="860619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Special chapter</a:t>
            </a: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บทหนึ่ง ที่ 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ICD-10 </a:t>
            </a: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ให้ความสำคัญมากกว่า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System chapter</a:t>
            </a: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53" name="AutoShape 9"/>
          <p:cNvSpPr>
            <a:spLocks noChangeArrowheads="1"/>
          </p:cNvSpPr>
          <p:nvPr/>
        </p:nvSpPr>
        <p:spPr bwMode="auto">
          <a:xfrm>
            <a:off x="214313" y="1857375"/>
            <a:ext cx="2214562" cy="1285875"/>
          </a:xfrm>
          <a:prstGeom prst="wedgeRoundRectCallout">
            <a:avLst>
              <a:gd name="adj1" fmla="val 62463"/>
              <a:gd name="adj2" fmla="val -32718"/>
              <a:gd name="adj3" fmla="val 16667"/>
            </a:avLst>
          </a:prstGeom>
          <a:solidFill>
            <a:srgbClr val="FFE7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th-TH" sz="3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609600" y="809612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Codes for delivered patient</a:t>
            </a:r>
            <a:endParaRPr lang="th-TH" sz="44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87748" name="Text Box 4"/>
          <p:cNvSpPr txBox="1">
            <a:spLocks noChangeArrowheads="1"/>
          </p:cNvSpPr>
          <p:nvPr/>
        </p:nvSpPr>
        <p:spPr bwMode="auto">
          <a:xfrm>
            <a:off x="2571750" y="1766888"/>
            <a:ext cx="6572250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1800"/>
              </a:spcBef>
              <a:buFontTx/>
              <a:buChar char="•"/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 Indication for operative delivery </a:t>
            </a:r>
          </a:p>
          <a:p>
            <a:pPr>
              <a:spcBef>
                <a:spcPts val="1800"/>
              </a:spcBef>
              <a:buFontTx/>
              <a:buChar char="•"/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 Complication</a:t>
            </a:r>
          </a:p>
          <a:p>
            <a:pPr>
              <a:spcBef>
                <a:spcPts val="1800"/>
              </a:spcBef>
              <a:buFontTx/>
              <a:buChar char="•"/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 Mode of delivery</a:t>
            </a:r>
          </a:p>
          <a:p>
            <a:pPr marL="274638" indent="-274638">
              <a:spcBef>
                <a:spcPts val="1800"/>
              </a:spcBef>
              <a:buFontTx/>
              <a:buChar char="•"/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Outcome of delivery </a:t>
            </a:r>
          </a:p>
          <a:p>
            <a:pPr marL="274638" indent="-274638">
              <a:spcBef>
                <a:spcPts val="0"/>
              </a:spcBef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	</a:t>
            </a:r>
            <a:r>
              <a:rPr lang="en-US" sz="2800" i="1" dirty="0">
                <a:latin typeface="Tahoma" pitchFamily="34" charset="0"/>
                <a:cs typeface="Tahoma" pitchFamily="34" charset="0"/>
              </a:rPr>
              <a:t>(</a:t>
            </a:r>
            <a:r>
              <a:rPr lang="en-US" sz="2800" i="1" dirty="0" err="1">
                <a:latin typeface="Tahoma" pitchFamily="34" charset="0"/>
                <a:cs typeface="Tahoma" pitchFamily="34" charset="0"/>
              </a:rPr>
              <a:t>livebirth</a:t>
            </a:r>
            <a:r>
              <a:rPr lang="en-US" sz="2800" i="1" dirty="0">
                <a:latin typeface="Tahoma" pitchFamily="34" charset="0"/>
                <a:cs typeface="Tahoma" pitchFamily="34" charset="0"/>
              </a:rPr>
              <a:t> or stillbirth/</a:t>
            </a:r>
          </a:p>
          <a:p>
            <a:pPr marL="274638" indent="-274638">
              <a:spcBef>
                <a:spcPts val="600"/>
              </a:spcBef>
              <a:defRPr/>
            </a:pPr>
            <a:r>
              <a:rPr lang="en-US" sz="2800" i="1" dirty="0">
                <a:latin typeface="Tahoma" pitchFamily="34" charset="0"/>
                <a:cs typeface="Tahoma" pitchFamily="34" charset="0"/>
              </a:rPr>
              <a:t>	singleton or multiple)</a:t>
            </a:r>
          </a:p>
          <a:p>
            <a:pPr>
              <a:spcBef>
                <a:spcPts val="1800"/>
              </a:spcBef>
              <a:buFontTx/>
              <a:buChar char="•"/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 Obstetrical procedure </a:t>
            </a:r>
            <a:endParaRPr lang="th-TH" sz="3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8677" name="Picture 5" descr="sh000-reprodu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5357826"/>
            <a:ext cx="171765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50" name="AutoShape 6"/>
          <p:cNvSpPr>
            <a:spLocks noChangeArrowheads="1"/>
          </p:cNvSpPr>
          <p:nvPr/>
        </p:nvSpPr>
        <p:spPr bwMode="auto">
          <a:xfrm>
            <a:off x="214313" y="1857375"/>
            <a:ext cx="2214562" cy="1285875"/>
          </a:xfrm>
          <a:prstGeom prst="wedgeRoundRectCallout">
            <a:avLst>
              <a:gd name="adj1" fmla="val 62218"/>
              <a:gd name="adj2" fmla="val 21870"/>
              <a:gd name="adj3" fmla="val 16667"/>
            </a:avLst>
          </a:prstGeom>
          <a:solidFill>
            <a:srgbClr val="FFE7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en-US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O00-O99</a:t>
            </a:r>
            <a:r>
              <a:rPr lang="en-US" sz="3200" b="1">
                <a:latin typeface="Tahoma" pitchFamily="34" charset="0"/>
                <a:cs typeface="Tahoma" pitchFamily="34" charset="0"/>
              </a:rPr>
              <a:t> </a:t>
            </a:r>
          </a:p>
          <a:p>
            <a:pPr algn="ctr">
              <a:lnSpc>
                <a:spcPts val="3000"/>
              </a:lnSpc>
            </a:pPr>
            <a:r>
              <a:rPr lang="en-US" sz="28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except </a:t>
            </a:r>
          </a:p>
          <a:p>
            <a:pPr algn="ctr">
              <a:lnSpc>
                <a:spcPts val="3000"/>
              </a:lnSpc>
            </a:pPr>
            <a:r>
              <a:rPr lang="en-US" sz="28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O80-O84</a:t>
            </a:r>
            <a:endParaRPr lang="th-TH" sz="2800" b="1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7751" name="AutoShape 7"/>
          <p:cNvSpPr>
            <a:spLocks noChangeArrowheads="1"/>
          </p:cNvSpPr>
          <p:nvPr/>
        </p:nvSpPr>
        <p:spPr bwMode="auto">
          <a:xfrm>
            <a:off x="1000125" y="4572000"/>
            <a:ext cx="1357313" cy="571500"/>
          </a:xfrm>
          <a:prstGeom prst="wedgeRoundRectCallout">
            <a:avLst>
              <a:gd name="adj1" fmla="val 75425"/>
              <a:gd name="adj2" fmla="val -98435"/>
              <a:gd name="adj3" fmla="val 16667"/>
            </a:avLst>
          </a:prstGeom>
          <a:solidFill>
            <a:srgbClr val="CCE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Z37</a:t>
            </a:r>
            <a:endParaRPr lang="th-TH" sz="32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7752" name="AutoShape 8"/>
          <p:cNvSpPr>
            <a:spLocks noChangeArrowheads="1"/>
          </p:cNvSpPr>
          <p:nvPr/>
        </p:nvSpPr>
        <p:spPr bwMode="auto">
          <a:xfrm>
            <a:off x="0" y="5500688"/>
            <a:ext cx="2428875" cy="1000125"/>
          </a:xfrm>
          <a:prstGeom prst="wedgeRoundRectCallout">
            <a:avLst>
              <a:gd name="adj1" fmla="val 61912"/>
              <a:gd name="adj2" fmla="val -8875"/>
              <a:gd name="adj3" fmla="val 16667"/>
            </a:avLst>
          </a:prstGeom>
          <a:solidFill>
            <a:srgbClr val="FFFFCC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72-75 </a:t>
            </a:r>
          </a:p>
          <a:p>
            <a:pPr algn="ctr"/>
            <a:r>
              <a:rPr lang="en-US" b="1" dirty="0">
                <a:solidFill>
                  <a:srgbClr val="FF9900"/>
                </a:solidFill>
                <a:latin typeface="Tahoma" pitchFamily="34" charset="0"/>
                <a:cs typeface="Tahoma" pitchFamily="34" charset="0"/>
              </a:rPr>
              <a:t>(ICD-9-CM)</a:t>
            </a:r>
            <a:endParaRPr lang="th-TH" b="1" dirty="0">
              <a:solidFill>
                <a:srgbClr val="FF99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7754" name="AutoShape 10"/>
          <p:cNvSpPr>
            <a:spLocks noChangeArrowheads="1"/>
          </p:cNvSpPr>
          <p:nvPr/>
        </p:nvSpPr>
        <p:spPr bwMode="auto">
          <a:xfrm>
            <a:off x="214313" y="3500438"/>
            <a:ext cx="2143125" cy="642937"/>
          </a:xfrm>
          <a:prstGeom prst="wedgeRoundRectCallout">
            <a:avLst>
              <a:gd name="adj1" fmla="val 66819"/>
              <a:gd name="adj2" fmla="val -50574"/>
              <a:gd name="adj3" fmla="val 16667"/>
            </a:avLst>
          </a:prstGeom>
          <a:solidFill>
            <a:srgbClr val="F5EBFF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>
                <a:latin typeface="Tahoma" pitchFamily="34" charset="0"/>
                <a:cs typeface="Tahoma" pitchFamily="34" charset="0"/>
              </a:rPr>
              <a:t>O80-O84</a:t>
            </a:r>
            <a:endParaRPr lang="th-TH" sz="32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571472" y="1643050"/>
            <a:ext cx="8143932" cy="71438"/>
          </a:xfrm>
          <a:prstGeom prst="flowChartTerminator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7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8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7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7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7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7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7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8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3" grpId="0" animBg="1"/>
      <p:bldP spid="287748" grpId="0" build="p"/>
      <p:bldP spid="287750" grpId="0" animBg="1"/>
      <p:bldP spid="287751" grpId="0" animBg="1"/>
      <p:bldP spid="287752" grpId="0" animBg="1"/>
      <p:bldP spid="287754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609600" y="809613"/>
            <a:ext cx="78200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/>
              <a:t>O10-O16 Pre-existing hypertension complicating pregnancy</a:t>
            </a:r>
            <a:r>
              <a:rPr lang="en-US" sz="4400" b="1" dirty="0"/>
              <a:t>, 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571472" y="1500174"/>
            <a:ext cx="8143932" cy="71438"/>
          </a:xfrm>
          <a:prstGeom prst="flowChartTerminator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714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792961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4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857892"/>
            <a:ext cx="8358246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609600" y="809613"/>
            <a:ext cx="782005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/>
              <a:t>O10-O16 Pre-existing hypertension complicating pregnancy</a:t>
            </a:r>
            <a:r>
              <a:rPr lang="en-US" sz="4400" b="1" dirty="0"/>
              <a:t>, 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571472" y="1500174"/>
            <a:ext cx="8143932" cy="71438"/>
          </a:xfrm>
          <a:prstGeom prst="flowChartTerminator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715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821537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ymptoms and Treatment of Hellp Syndr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49"/>
            <a:ext cx="2181225" cy="21907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9552" y="1412776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โรคพิษแห่งครรภ์อย่างหนึ่ง จัดเป็นภาวะแทรกซ้อนทางสูติศาสตร์ที่อาจเป็นอันตรายถึงชีวิต ส่วนใหญ่พบในช่วงท้ายๆ ของการตั้งครรภ์ และอาจพบในช่วงหลังคลอดได้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348" y="285728"/>
            <a:ext cx="7786742" cy="8843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Cordia New"/>
              </a:rPr>
              <a:t>O14.2:HELLP Syndrome</a:t>
            </a:r>
            <a:endParaRPr lang="en-US" sz="4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Cordia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888" y="3154471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>
              <a:buClr>
                <a:srgbClr val="4F81BD">
                  <a:lumMod val="75000"/>
                </a:srgbClr>
              </a:buClr>
              <a:buFont typeface="Wingdings" pitchFamily="2" charset="2"/>
              <a:buChar char=""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emolytic anemia</a:t>
            </a:r>
            <a:endParaRPr lang="th-TH" sz="3200" dirty="0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49263" indent="-449263">
              <a:lnSpc>
                <a:spcPct val="200000"/>
              </a:lnSpc>
              <a:buClr>
                <a:srgbClr val="4F81BD">
                  <a:lumMod val="75000"/>
                </a:srgbClr>
              </a:buClr>
              <a:buFont typeface="Wingdings" pitchFamily="2" charset="2"/>
              <a:buChar char=""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levated 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iver enzyme</a:t>
            </a:r>
            <a:endParaRPr lang="th-TH" sz="3200" dirty="0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49263" indent="-449263">
              <a:lnSpc>
                <a:spcPct val="250000"/>
              </a:lnSpc>
              <a:buClr>
                <a:srgbClr val="4F81BD">
                  <a:lumMod val="75000"/>
                </a:srgbClr>
              </a:buClr>
              <a:buFont typeface="Wingdings" pitchFamily="2" charset="2"/>
              <a:buChar char=""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ow 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latelet count </a:t>
            </a:r>
            <a:endParaRPr lang="th-TH" sz="3200" dirty="0">
              <a:solidFill>
                <a:prstClr val="black">
                  <a:lumMod val="50000"/>
                  <a:lumOff val="50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1800" y="2966417"/>
            <a:ext cx="834780" cy="33429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wordArtVert"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HELLP</a:t>
            </a:r>
            <a:endParaRPr lang="th-TH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1480"/>
            <a:ext cx="8215313" cy="78581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h-TH" sz="2400" b="1" dirty="0"/>
              <a:t>ข้อระวัง กรณีดังต่อไปนี้</a:t>
            </a:r>
            <a:r>
              <a:rPr lang="en-US" sz="2400" b="1" dirty="0"/>
              <a:t>  </a:t>
            </a:r>
            <a:r>
              <a:rPr lang="th-TH" sz="2400" b="1" dirty="0"/>
              <a:t>ตามคู่มือ ปี </a:t>
            </a:r>
            <a:r>
              <a:rPr lang="en-US" sz="2400" b="1" dirty="0"/>
              <a:t>2562   </a:t>
            </a:r>
            <a:endParaRPr lang="th-TH" sz="24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58" y="1285860"/>
            <a:ext cx="8429684" cy="5357850"/>
          </a:xfrm>
          <a:solidFill>
            <a:schemeClr val="bg1">
              <a:alpha val="96000"/>
            </a:schemeClr>
          </a:solidFill>
          <a:ln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การบันทึกด้วยดินสอ  ไม่สามารถเป็นข้มูลได้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บันทึก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PE , PN , order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ไม่มีลายเซ็นต์แพทย์ที่มี ว. กำกับ          หรือ ใช้ รคส. ไม่มีลายเซ็นต์กำกับ ไม่สามารถนำมาอ้างอิงได้  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การบันทึกด้วย รหัสโรค เช่น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K92.2 ,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หรือ รหัสหัตถการ เช่น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96.71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โดยไม่มีชื่อโรค หรือชื่อการทำหัตถการ  </a:t>
            </a:r>
            <a:r>
              <a:rPr lang="th-TH" sz="2400" b="1" u="sng" dirty="0">
                <a:solidFill>
                  <a:schemeClr val="tx2">
                    <a:lumMod val="75000"/>
                  </a:schemeClr>
                </a:solidFill>
              </a:rPr>
              <a:t>ไม่ถือว่ามีการสรุป           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รห้สลับที่ โรงพยาบาลตั้งขึ้น ไม่สามารถถือเป็นโรคได้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การผ่าตัด แพทย์ต้องบันทึก ใน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description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ให้ชัดเจน ตั้งแต่สิ่งที่พบ  ขั้นตอนผ่าตัด ภาวะแทรกซ้อน ถ้าเขียนเพียง โรค และผ่าตัด  ถือว่า ไม่มีการผ่าตัดนั้นๆ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, 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แบบพิมพ์ หรือใบพิมพ์ สำเร็จรูป ต้องมีแพทย์เซ็นต์ชื่อกำกับทุกกรณี    แต่ถ้าแพทย์เขียนเองแต่ลืมเซ็นต์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ใช้ได้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โรคร่วม ต่อไปนี้ ถ้ามีการบันทึก ใน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Admit 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หรือ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PN 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หรือ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Problem List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หรือ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Clinical summary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แพทย์สรุป  สั่งยามีได้ยา  ถือว่านำมาสรุปเป็นโรคร่วมได้  ยกเว้นใช้คำว่า ยาเดิม จะไม่ให้สรุป</a:t>
            </a:r>
            <a:endParaRPr lang="th-TH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arenR"/>
              <a:defRPr/>
            </a:pPr>
            <a:endParaRPr lang="th-TH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214290"/>
            <a:ext cx="857256" cy="10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143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t-BR" sz="2400" b="1" dirty="0"/>
              <a:t>O24 Diabetes mellitus in pregnancy</a:t>
            </a:r>
            <a:r>
              <a:rPr lang="en-US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endParaRPr lang="th-TH" sz="24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85794"/>
            <a:ext cx="914400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</a:rPr>
              <a:t>O24.0 Pre-existing type 1 diabetes mellitus</a:t>
            </a:r>
          </a:p>
          <a:p>
            <a:r>
              <a:rPr lang="pt-BR" sz="2400" b="1" dirty="0">
                <a:solidFill>
                  <a:srgbClr val="002060"/>
                </a:solidFill>
              </a:rPr>
              <a:t>O24.1 Pre-existing type 2 diabetes mellitus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O24.2 Pre-existing malnutrition-related diabetes mellitus</a:t>
            </a:r>
          </a:p>
          <a:p>
            <a:r>
              <a:rPr lang="pt-BR" sz="2400" b="1" dirty="0">
                <a:solidFill>
                  <a:srgbClr val="002060"/>
                </a:solidFill>
              </a:rPr>
              <a:t>O24.3 Pre-existing diabetes mellitus, unspecified</a:t>
            </a:r>
          </a:p>
          <a:p>
            <a:r>
              <a:rPr lang="nb-NO" sz="2400" b="1" dirty="0">
                <a:solidFill>
                  <a:srgbClr val="002060"/>
                </a:solidFill>
              </a:rPr>
              <a:t>O24.4 Diabetes mellitus arising in pregnancy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    </a:t>
            </a:r>
            <a:r>
              <a:rPr lang="en-US" sz="2400" b="1" dirty="0">
                <a:solidFill>
                  <a:srgbClr val="002060"/>
                </a:solidFill>
              </a:rPr>
              <a:t>Gestational diabetes mellitus NOS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O24.9 Diabetes mellitus in pregnancy, unspecified </a:t>
            </a:r>
          </a:p>
          <a:p>
            <a:r>
              <a:rPr lang="en-US" sz="2400" b="1" dirty="0"/>
              <a:t>O24.9 Diabetes mellitus in pregnancy, unspecified </a:t>
            </a:r>
          </a:p>
          <a:p>
            <a:endParaRPr lang="pt-BR" sz="2400" b="1" dirty="0">
              <a:solidFill>
                <a:srgbClr val="002060"/>
              </a:solidFill>
            </a:endParaRPr>
          </a:p>
          <a:p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41" y="357166"/>
            <a:ext cx="892971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2877" y="1500174"/>
            <a:ext cx="810821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>
              <a:spcBef>
                <a:spcPts val="1200"/>
              </a:spcBef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O32–O34 </a:t>
            </a:r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ใช้เมื่อแพทย์บันทึกว่าภาวะเหล่านี้เป็นสาเหตุทำให้ต้องรับผู้ป่วยไว้  </a:t>
            </a:r>
            <a:r>
              <a:rPr lang="th-TH" i="1" dirty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ไม่ว่าจะเพื่อสังเกตอาการ หรือให้การรักษาพยาบาลทางสูติกรรม หรือเป็นเหตุผลในการตัดสินใจผ่าคลอดก่อนเริ่มเจ็บครรภ์ </a:t>
            </a:r>
            <a:endParaRPr lang="th-TH" sz="2800" i="1" dirty="0"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ahoma" pitchFamily="34" charset="0"/>
              <a:cs typeface="Tahoma" pitchFamily="34" charset="0"/>
            </a:endParaRPr>
          </a:p>
          <a:p>
            <a:pPr marL="269875">
              <a:spcBef>
                <a:spcPts val="1200"/>
              </a:spcBef>
            </a:pPr>
            <a:r>
              <a:rPr lang="th-TH" sz="2800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ในกรณีที่แพทย์บันทึกว่าภาวะดังกล่าวเป็นสาเหตุให้ต้องตัดสินใจ</a:t>
            </a:r>
            <a:r>
              <a:rPr lang="th-TH" sz="2800" u="sng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ผ่าคลอด</a:t>
            </a:r>
            <a:r>
              <a:rPr lang="th-TH" sz="2800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หลังจากผู้ป่วย</a:t>
            </a:r>
            <a:r>
              <a:rPr lang="th-TH" sz="2800" u="sng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เจ็บครรภ์</a:t>
            </a:r>
            <a:r>
              <a:rPr lang="th-TH" sz="2800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แล้ว </a:t>
            </a:r>
            <a:r>
              <a:rPr lang="th-TH" sz="2800" b="1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หากแพทย์ไม่ระบุว่า </a:t>
            </a:r>
            <a:r>
              <a:rPr lang="en-US" sz="2800" b="1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Obstructed </a:t>
            </a:r>
            <a:r>
              <a:rPr lang="en-US" sz="2800" b="1" dirty="0" err="1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labour</a:t>
            </a:r>
            <a:r>
              <a:rPr lang="en-US" sz="2800" b="1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800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ก็ยังคงใช้รหัสในกลุ่ม </a:t>
            </a:r>
            <a:r>
              <a:rPr lang="en-US" sz="2800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O32–O34 </a:t>
            </a:r>
            <a:endParaRPr lang="th-TH" sz="2800" dirty="0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ahoma" pitchFamily="34" charset="0"/>
              <a:cs typeface="Tahoma" pitchFamily="34" charset="0"/>
            </a:endParaRPr>
          </a:p>
          <a:p>
            <a:pPr marL="269875">
              <a:spcBef>
                <a:spcPts val="1200"/>
              </a:spcBef>
            </a:pPr>
            <a:r>
              <a:rPr lang="th-TH" sz="2800" b="1" dirty="0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แพทย์บันทึกว่ามีภาวะ </a:t>
            </a:r>
            <a:r>
              <a:rPr lang="en-US" sz="2800" b="1" dirty="0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Obstructed </a:t>
            </a:r>
            <a:r>
              <a:rPr lang="en-US" sz="2800" b="1" dirty="0" err="1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labour</a:t>
            </a:r>
            <a:r>
              <a:rPr lang="en-US" sz="2800" b="1" dirty="0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2800" b="1" dirty="0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     </a:t>
            </a:r>
            <a:r>
              <a:rPr lang="th-TH" sz="2800" dirty="0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จึงจะใช้รหัสในกลุ่ม </a:t>
            </a:r>
            <a:r>
              <a:rPr lang="en-US" sz="2800" dirty="0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O64-O66 </a:t>
            </a:r>
            <a:r>
              <a:rPr lang="th-TH" sz="2800" dirty="0">
                <a:solidFill>
                  <a:srgbClr val="FF3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ได้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42844" y="1428736"/>
            <a:ext cx="8715436" cy="27853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85800" algn="l"/>
              </a:tabLst>
            </a:pPr>
            <a:r>
              <a:rPr kumimoji="0" lang="en-US" sz="2000" b="1" i="0" u="none" strike="noStrike" cap="none" spc="-150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O64 Obstructed  </a:t>
            </a:r>
            <a:r>
              <a:rPr kumimoji="0" lang="en-US" sz="2000" b="1" i="0" u="none" strike="noStrike" cap="none" spc="-150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labour</a:t>
            </a:r>
            <a:r>
              <a:rPr lang="en-US" sz="2000" b="1" spc="-150" dirty="0">
                <a:solidFill>
                  <a:srgbClr val="0000CC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en-US" sz="2000" b="1" i="0" u="none" strike="noStrike" cap="none" spc="-150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d/t  </a:t>
            </a:r>
            <a:r>
              <a:rPr kumimoji="0" lang="en-US" sz="2000" b="1" i="0" u="none" strike="noStrike" cap="none" spc="-150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malposition</a:t>
            </a:r>
            <a:r>
              <a:rPr kumimoji="0" lang="en-US" sz="2000" b="1" i="0" u="none" strike="noStrike" cap="none" spc="-150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&amp; </a:t>
            </a:r>
            <a:r>
              <a:rPr kumimoji="0" lang="en-US" sz="2000" b="1" i="0" u="none" strike="noStrike" cap="none" spc="-150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malpresentation</a:t>
            </a:r>
            <a:r>
              <a:rPr kumimoji="0" lang="en-US" sz="2000" b="1" i="0" u="none" strike="noStrike" cap="none" spc="-150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of  fetus, </a:t>
            </a:r>
          </a:p>
          <a:p>
            <a:pPr marL="17145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85800" algn="l"/>
              </a:tabLst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O65 Obstructed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labour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d/t maternal pelvic abnormality </a:t>
            </a:r>
            <a:endParaRPr kumimoji="0" lang="th-TH" sz="20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marL="633413" marR="0" lvl="1" indent="-368300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633413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กรณีมารดามีการเจ็บครรภ์คลอด</a:t>
            </a:r>
            <a:r>
              <a:rPr kumimoji="0" lang="th-TH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แพทย์ได้พิจารณาวางแผนให้คลอดทางช่องคลอด แต่ที่สุดไม่สามารถคลอดทางช่องคลอดได้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639763" marR="0" lvl="1" indent="-374650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633413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กรณีมารดามีอาการเจ็บครรภ์คลอด แพทย์พิจารณาผ่าตัดคลอดเนื่องจากทารกในครรภ์อยู่ในท่าผิดปกติ เช่น ทารกท่าก้น ท่าขวาง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639763" marR="0" lvl="1" indent="-374650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633413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กรณีมารดามีอาการเจ็บครรภ์คลอด และแพทย์บันทึกการวินิจฉัยว่า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Obstructed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labour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844" y="4286256"/>
            <a:ext cx="8750205" cy="2308324"/>
          </a:xfrm>
          <a:prstGeom prst="rect">
            <a:avLst/>
          </a:prstGeom>
          <a:gradFill>
            <a:gsLst>
              <a:gs pos="0">
                <a:srgbClr val="FF66CC"/>
              </a:gs>
              <a:gs pos="35000">
                <a:schemeClr val="bg1">
                  <a:lumMod val="95000"/>
                </a:schemeClr>
              </a:gs>
              <a:gs pos="100000">
                <a:srgbClr val="FFCCFF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25488" lvl="0" indent="-552450" algn="just" eaLnBrk="0" hangingPunct="0">
              <a:tabLst>
                <a:tab pos="68580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O32 </a:t>
            </a:r>
            <a:r>
              <a:rPr lang="en-US" sz="2400" b="1" spc="-150" dirty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Maternal care for known/suspected </a:t>
            </a:r>
            <a:r>
              <a:rPr lang="en-US" sz="2400" b="1" spc="-150" dirty="0" err="1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malpresentation</a:t>
            </a:r>
            <a:r>
              <a:rPr lang="en-US" sz="2400" b="1" spc="-150" dirty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of fetus</a:t>
            </a:r>
          </a:p>
          <a:p>
            <a:pPr marL="725488" lvl="0" indent="-552450" algn="just" eaLnBrk="0" hangingPunct="0">
              <a:tabLst>
                <a:tab pos="68580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O33 Maternal care for known or suspected disproportion 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marL="268288" lvl="0" indent="534988" algn="just" eaLnBrk="0" hangingPunct="0">
              <a:tabLst>
                <a:tab pos="361950" algn="l"/>
              </a:tabLst>
            </a:pPr>
            <a:r>
              <a:rPr lang="th-TH" sz="2400" b="1" dirty="0">
                <a:solidFill>
                  <a:srgbClr val="00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ต้องมีภาวะแทรกซ้อนเกิดขึ้นโดยยังไม่มีอาการเจ็บครรภ์คลอดอันเป็นเหตุให้ต้องรับผู้ป่วยไว้รักษาหรือผ่าตัดคลอด</a:t>
            </a:r>
            <a:endParaRPr lang="th-TH" sz="24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714356"/>
            <a:ext cx="857252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57188" indent="-357188" algn="ctr">
              <a:spcBef>
                <a:spcPts val="0"/>
              </a:spcBef>
            </a:pPr>
            <a:r>
              <a:rPr lang="th-TH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แนวทางการตรวจสอบหลักฐานในเวชระเบียน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8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8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89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89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89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89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89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89" grpId="0" build="p" animBg="1"/>
      <p:bldP spid="3" grpId="0" build="p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8694" y="1071546"/>
            <a:ext cx="7572396" cy="5286412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2800" b="1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Condition </a:t>
            </a:r>
            <a:r>
              <a:rPr lang="th-TH" sz="2800" b="1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ก่อนคลอด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   Maternal : DM, PROM,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Eclampsia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en-US" sz="2800" b="1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Condition </a:t>
            </a:r>
            <a:r>
              <a:rPr lang="th-TH" sz="2800" b="1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ระหว่างคลอด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 Indication for operative delivery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Mode of delivery : Vaginal,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Forcep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?,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Vaccum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  <a:p>
            <a:pPr eaLnBrk="1" hangingPunct="1"/>
            <a:r>
              <a:rPr lang="en-US" sz="2800" b="1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Condition </a:t>
            </a:r>
            <a:r>
              <a:rPr lang="th-TH" sz="2800" b="1" dirty="0">
                <a:solidFill>
                  <a:srgbClr val="CCFF33"/>
                </a:solidFill>
                <a:latin typeface="TH SarabunPSK" pitchFamily="34" charset="-34"/>
                <a:cs typeface="TH SarabunPSK" pitchFamily="34" charset="-34"/>
              </a:rPr>
              <a:t>หลังคลอด</a:t>
            </a:r>
          </a:p>
          <a:p>
            <a:pPr eaLnBrk="1" hangingPunct="1">
              <a:buFontTx/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    Post partum complication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214282" y="1563705"/>
            <a:ext cx="8715436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การให้รหัส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O42.-  Premature rupture of membranes 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latin typeface="TH SarabunPSK" pitchFamily="34" charset="-34"/>
                <a:cs typeface="TH SarabunPSK" pitchFamily="34" charset="-34"/>
              </a:rPr>
              <a:t>นับเวลาจากถุงน้ำคร่ำแตกถึงเริ่มเจ็บครรภ์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72099" name="Text Box 3"/>
          <p:cNvSpPr txBox="1">
            <a:spLocks noChangeArrowheads="1"/>
          </p:cNvSpPr>
          <p:nvPr/>
        </p:nvSpPr>
        <p:spPr bwMode="auto">
          <a:xfrm>
            <a:off x="214250" y="857232"/>
            <a:ext cx="857259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CCFF33"/>
                </a:solidFill>
                <a:latin typeface="Tahoma" pitchFamily="34" charset="0"/>
                <a:cs typeface="Tahoma" pitchFamily="34" charset="0"/>
              </a:rPr>
              <a:t>PREMATURE  RUPTURE   OF   MEMBRANES</a:t>
            </a:r>
            <a:endParaRPr lang="th-TH" sz="3200" dirty="0">
              <a:solidFill>
                <a:srgbClr val="CCFF33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213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76" y="3114698"/>
            <a:ext cx="8929718" cy="36718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214314" y="1745151"/>
            <a:ext cx="8715404" cy="146950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O70.- 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Perineal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laceration during delivery 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ใช้เฉพาะเมื่อมีการฉีกขาดของฝีเย็บในรายที่ไม่ได้ตัดฝีเย็บ  หรือฉีกขาดเพิ่มเติมนอกเหนือจากการตัดฝีเย็บ</a:t>
            </a:r>
          </a:p>
        </p:txBody>
      </p:sp>
      <p:graphicFrame>
        <p:nvGraphicFramePr>
          <p:cNvPr id="41986" name="Object 3"/>
          <p:cNvGraphicFramePr>
            <a:graphicFrameLocks noChangeAspect="1"/>
          </p:cNvGraphicFramePr>
          <p:nvPr/>
        </p:nvGraphicFramePr>
        <p:xfrm>
          <a:off x="-1588" y="4143380"/>
          <a:ext cx="9145588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8693" name="Bitmap Image" r:id="rId3" imgW="8449854" imgH="1685714" progId="PBrush">
                  <p:embed/>
                </p:oleObj>
              </mc:Choice>
              <mc:Fallback>
                <p:oleObj name="Bitmap Image" r:id="rId3" imgW="8449854" imgH="1685714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4143380"/>
                        <a:ext cx="9145588" cy="25923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44" name="Text Box 4"/>
          <p:cNvSpPr txBox="1">
            <a:spLocks noChangeArrowheads="1"/>
          </p:cNvSpPr>
          <p:nvPr/>
        </p:nvSpPr>
        <p:spPr bwMode="auto">
          <a:xfrm>
            <a:off x="214282" y="819137"/>
            <a:ext cx="8643998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CCFF33"/>
                </a:solidFill>
                <a:latin typeface="Tahoma" pitchFamily="34" charset="0"/>
                <a:cs typeface="Tahoma" pitchFamily="34" charset="0"/>
              </a:rPr>
              <a:t>PERINEAL  LACERATION</a:t>
            </a:r>
            <a:endParaRPr lang="th-TH" sz="3600" dirty="0">
              <a:solidFill>
                <a:srgbClr val="CCFF33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14348" y="2700345"/>
            <a:ext cx="7715304" cy="3729051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ต้องให้รหัสทุก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case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ที่คลอด</a:t>
            </a:r>
          </a:p>
          <a:p>
            <a:pPr eaLnBrk="1" hangingPunct="1"/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ใช้เป็นโรคหลักเมื่อไม่มีปัญหาของแม่หรือ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postpartum problem</a:t>
            </a:r>
          </a:p>
          <a:p>
            <a:pPr eaLnBrk="1" hangingPunct="1"/>
            <a:r>
              <a:rPr lang="en-US" b="1" dirty="0">
                <a:latin typeface="TH SarabunPSK" pitchFamily="34" charset="-34"/>
                <a:cs typeface="TH SarabunPSK" pitchFamily="34" charset="-34"/>
              </a:rPr>
              <a:t>Previous C/S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แต่มาคลอดเองทางช่องคลอด ให้ลง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vaginal birth after caesarean section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VBAC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428596" y="1500175"/>
            <a:ext cx="7993062" cy="8572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kern="10" dirty="0">
                <a:solidFill>
                  <a:srgbClr val="CCFF33"/>
                </a:solidFill>
                <a:latin typeface="Tahoma" pitchFamily="34" charset="0"/>
                <a:cs typeface="Tahoma" pitchFamily="34" charset="0"/>
              </a:rPr>
              <a:t>O80-O84  Mode of Delivery</a:t>
            </a:r>
            <a:endParaRPr lang="th-TH" sz="4800" kern="10" dirty="0">
              <a:solidFill>
                <a:srgbClr val="CCFF33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0" y="1716088"/>
          <a:ext cx="9144000" cy="51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9723" name="Bitmap Image" r:id="rId3" imgW="5485714" imgH="4304762" progId="PBrush">
                  <p:embed/>
                </p:oleObj>
              </mc:Choice>
              <mc:Fallback>
                <p:oleObj name="Bitmap Image" r:id="rId3" imgW="5485714" imgH="4304762" progId="PBrush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16088"/>
                        <a:ext cx="9144000" cy="514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0" y="0"/>
          <a:ext cx="91440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9724" name="Bitmap Image" r:id="rId5" imgW="3666667" imgH="495369" progId="PBrush">
                  <p:embed/>
                </p:oleObj>
              </mc:Choice>
              <mc:Fallback>
                <p:oleObj name="Bitmap Image" r:id="rId5" imgW="3666667" imgH="495369" progId="PBrush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2580" name="Object 4"/>
          <p:cNvGraphicFramePr>
            <a:graphicFrameLocks noChangeAspect="1"/>
          </p:cNvGraphicFramePr>
          <p:nvPr/>
        </p:nvGraphicFramePr>
        <p:xfrm>
          <a:off x="0" y="866775"/>
          <a:ext cx="91440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9725" name="Bitmap Image" r:id="rId7" imgW="7447619" imgH="561905" progId="PBrush">
                  <p:embed/>
                </p:oleObj>
              </mc:Choice>
              <mc:Fallback>
                <p:oleObj name="Bitmap Image" r:id="rId7" imgW="7447619" imgH="561905" progId="PBrush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66775"/>
                        <a:ext cx="9144000" cy="6905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9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071802" y="323833"/>
            <a:ext cx="6000792" cy="80629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Obstetric procedure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CCFF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AutoShape 81"/>
          <p:cNvSpPr>
            <a:spLocks noChangeArrowheads="1"/>
          </p:cNvSpPr>
          <p:nvPr/>
        </p:nvSpPr>
        <p:spPr bwMode="auto">
          <a:xfrm>
            <a:off x="3143240" y="421225"/>
            <a:ext cx="1628398" cy="5788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MDC 14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96" descr="19787"/>
          <p:cNvPicPr>
            <a:picLocks noChangeAspect="1" noChangeArrowheads="1"/>
          </p:cNvPicPr>
          <p:nvPr/>
        </p:nvPicPr>
        <p:blipFill>
          <a:blip r:embed="rId3" cstate="print"/>
          <a:srcRect t="1181" b="14174"/>
          <a:stretch>
            <a:fillRect/>
          </a:stretch>
        </p:blipFill>
        <p:spPr bwMode="auto">
          <a:xfrm>
            <a:off x="5500694" y="1214421"/>
            <a:ext cx="3429024" cy="25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00"/>
          <p:cNvGraphicFramePr>
            <a:graphicFrameLocks noChangeAspect="1"/>
          </p:cNvGraphicFramePr>
          <p:nvPr/>
        </p:nvGraphicFramePr>
        <p:xfrm>
          <a:off x="5578477" y="3929065"/>
          <a:ext cx="3279803" cy="253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0741" name="Bitmap Image" r:id="rId4" imgW="4304762" imgH="2685714" progId="PBrush">
                  <p:embed/>
                </p:oleObj>
              </mc:Choice>
              <mc:Fallback>
                <p:oleObj name="Bitmap Image" r:id="rId4" imgW="4304762" imgH="2685714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77" y="3929065"/>
                        <a:ext cx="3279803" cy="25313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250825" y="1214422"/>
            <a:ext cx="5106993" cy="5572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720 </a:t>
            </a:r>
            <a:r>
              <a:rPr lang="th-TH" sz="2400" dirty="0" err="1">
                <a:cs typeface="Microsoft Sans Serif" pitchFamily="34" charset="0"/>
              </a:rPr>
              <a:t>Low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operation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721 </a:t>
            </a:r>
            <a:r>
              <a:rPr lang="th-TH" sz="2400" dirty="0" err="1">
                <a:cs typeface="Microsoft Sans Serif" pitchFamily="34" charset="0"/>
              </a:rPr>
              <a:t>Low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op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episiotom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7221 </a:t>
            </a:r>
            <a:r>
              <a:rPr lang="th-TH" sz="2400" dirty="0" err="1">
                <a:cs typeface="Microsoft Sans Serif" pitchFamily="34" charset="0"/>
              </a:rPr>
              <a:t>Mid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op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episiotom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7229 </a:t>
            </a:r>
            <a:r>
              <a:rPr lang="th-TH" sz="2400" dirty="0" err="1">
                <a:cs typeface="Microsoft Sans Serif" pitchFamily="34" charset="0"/>
              </a:rPr>
              <a:t>Oth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mid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operation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7231 </a:t>
            </a:r>
            <a:r>
              <a:rPr lang="th-TH" sz="2400" dirty="0" err="1">
                <a:cs typeface="Microsoft Sans Serif" pitchFamily="34" charset="0"/>
              </a:rPr>
              <a:t>High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op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episioto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7239 </a:t>
            </a:r>
            <a:r>
              <a:rPr lang="th-TH" sz="2400" dirty="0" err="1">
                <a:cs typeface="Microsoft Sans Serif" pitchFamily="34" charset="0"/>
              </a:rPr>
              <a:t>Oth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high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operation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724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rotatn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of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fetal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hd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7251 </a:t>
            </a:r>
            <a:r>
              <a:rPr lang="th-TH" sz="2400" dirty="0" err="1">
                <a:cs typeface="Microsoft Sans Serif" pitchFamily="34" charset="0"/>
              </a:rPr>
              <a:t>Part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breech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7252 </a:t>
            </a:r>
            <a:r>
              <a:rPr lang="th-TH" sz="2400" dirty="0" err="1">
                <a:cs typeface="Microsoft Sans Serif" pitchFamily="34" charset="0"/>
              </a:rPr>
              <a:t>Oth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part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breech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extraction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7253 </a:t>
            </a:r>
            <a:r>
              <a:rPr lang="th-TH" sz="2400" dirty="0" err="1">
                <a:cs typeface="Microsoft Sans Serif" pitchFamily="34" charset="0"/>
              </a:rPr>
              <a:t>Tot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breech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forceps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7254 </a:t>
            </a:r>
            <a:r>
              <a:rPr lang="th-TH" sz="2400" dirty="0" err="1">
                <a:cs typeface="Microsoft Sans Serif" pitchFamily="34" charset="0"/>
              </a:rPr>
              <a:t>Oth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tot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breech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forc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7271 </a:t>
            </a:r>
            <a:r>
              <a:rPr lang="th-TH" sz="2400" dirty="0" err="1">
                <a:cs typeface="Microsoft Sans Serif" pitchFamily="34" charset="0"/>
              </a:rPr>
              <a:t>Vac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episiotomy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7279 </a:t>
            </a:r>
            <a:r>
              <a:rPr lang="th-TH" sz="2400" dirty="0" err="1">
                <a:cs typeface="Microsoft Sans Serif" pitchFamily="34" charset="0"/>
              </a:rPr>
              <a:t>Other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vacuum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extraction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7321 </a:t>
            </a:r>
            <a:r>
              <a:rPr lang="th-TH" sz="2400" dirty="0" err="1">
                <a:cs typeface="Microsoft Sans Serif" pitchFamily="34" charset="0"/>
              </a:rPr>
              <a:t>Int</a:t>
            </a:r>
            <a:r>
              <a:rPr lang="th-TH" sz="2400" dirty="0">
                <a:cs typeface="Microsoft Sans Serif" pitchFamily="34" charset="0"/>
              </a:rPr>
              <a:t> &amp; </a:t>
            </a:r>
            <a:r>
              <a:rPr lang="th-TH" sz="2400" dirty="0" err="1">
                <a:cs typeface="Microsoft Sans Serif" pitchFamily="34" charset="0"/>
              </a:rPr>
              <a:t>comb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vers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wo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</a:t>
            </a:r>
            <a:endParaRPr lang="th-TH" sz="2400" dirty="0">
              <a:cs typeface="Microsoft Sans Serif" pitchFamily="34" charset="0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2400" dirty="0">
                <a:cs typeface="Microsoft Sans Serif" pitchFamily="34" charset="0"/>
              </a:rPr>
              <a:t>7322 </a:t>
            </a:r>
            <a:r>
              <a:rPr lang="th-TH" sz="2400" dirty="0" err="1">
                <a:cs typeface="Microsoft Sans Serif" pitchFamily="34" charset="0"/>
              </a:rPr>
              <a:t>Int</a:t>
            </a:r>
            <a:r>
              <a:rPr lang="th-TH" sz="2400" dirty="0">
                <a:cs typeface="Microsoft Sans Serif" pitchFamily="34" charset="0"/>
              </a:rPr>
              <a:t> &amp; </a:t>
            </a:r>
            <a:r>
              <a:rPr lang="th-TH" sz="2400" dirty="0" err="1">
                <a:cs typeface="Microsoft Sans Serif" pitchFamily="34" charset="0"/>
              </a:rPr>
              <a:t>comb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ext</a:t>
            </a:r>
            <a:r>
              <a:rPr lang="th-TH" sz="2400" dirty="0">
                <a:cs typeface="Microsoft Sans Serif" pitchFamily="34" charset="0"/>
              </a:rPr>
              <a:t> </a:t>
            </a:r>
            <a:r>
              <a:rPr lang="th-TH" sz="2400" dirty="0" err="1">
                <a:cs typeface="Microsoft Sans Serif" pitchFamily="34" charset="0"/>
              </a:rPr>
              <a:t>vers</a:t>
            </a:r>
            <a:r>
              <a:rPr lang="th-TH" sz="2400" dirty="0">
                <a:cs typeface="Microsoft Sans Serif" pitchFamily="34" charset="0"/>
              </a:rPr>
              <a:t> w </a:t>
            </a:r>
            <a:r>
              <a:rPr lang="th-TH" sz="2400" dirty="0" err="1">
                <a:cs typeface="Microsoft Sans Serif" pitchFamily="34" charset="0"/>
              </a:rPr>
              <a:t>ext</a:t>
            </a:r>
            <a:endParaRPr lang="th-TH" sz="2400" dirty="0">
              <a:cs typeface="Microsoft Sans Serif" pitchFamily="34" charset="0"/>
            </a:endParaRPr>
          </a:p>
        </p:txBody>
      </p:sp>
    </p:spTree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71636" y="214290"/>
            <a:ext cx="7358082" cy="92868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Obstetric procedure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rgbClr val="CC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graphicFrame>
        <p:nvGraphicFramePr>
          <p:cNvPr id="3" name="Group 3"/>
          <p:cNvGraphicFramePr>
            <a:graphicFrameLocks/>
          </p:cNvGraphicFramePr>
          <p:nvPr/>
        </p:nvGraphicFramePr>
        <p:xfrm>
          <a:off x="323850" y="1268413"/>
          <a:ext cx="8569325" cy="5545142"/>
        </p:xfrm>
        <a:graphic>
          <a:graphicData uri="http://schemas.openxmlformats.org/drawingml/2006/table">
            <a:tbl>
              <a:tblPr/>
              <a:tblGrid>
                <a:gridCol w="12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738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Op on fetus to facilitate delivery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7391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External version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7392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02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Replaced prolapsed umbilical cord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750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Intra-amniotic injection for abortion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751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Diagnostic amniocentesis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752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Intrauterine transfusion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7531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Amnioscopy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7533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Fetal blood sampling &amp; biopsy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7537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Amnioinfusion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754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Manual removal of retained placenta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7562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Repair current OB laceration rectum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7569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Rep oth curr OB laceration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757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Manual explore uterine cavity, PP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7591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Evac OB incision hematoma perineum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7592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Evac other hematoma vulva/vagina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7594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 pitchFamily="34" charset="0"/>
                          <a:cs typeface="Microsoft Sans Serif" pitchFamily="34" charset="0"/>
                        </a:rPr>
                        <a:t>Manual replacement of inverted uterus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AutoShape 40"/>
          <p:cNvSpPr>
            <a:spLocks noChangeArrowheads="1"/>
          </p:cNvSpPr>
          <p:nvPr/>
        </p:nvSpPr>
        <p:spPr bwMode="auto">
          <a:xfrm>
            <a:off x="1639960" y="285728"/>
            <a:ext cx="1931908" cy="715089"/>
          </a:xfrm>
          <a:prstGeom prst="roundRect">
            <a:avLst>
              <a:gd name="adj" fmla="val 16667"/>
            </a:avLst>
          </a:prstGeom>
          <a:solidFill>
            <a:srgbClr val="FFEFE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  <a:cs typeface="Microsoft Sans Serif" pitchFamily="34" charset="0"/>
              </a:rPr>
              <a:t>MDC 14</a:t>
            </a:r>
            <a:endParaRPr lang="th-TH" sz="3600" dirty="0">
              <a:effectLst>
                <a:outerShdw blurRad="38100" dist="38100" dir="2700000" algn="tl">
                  <a:srgbClr val="FFFFFF"/>
                </a:outerShdw>
              </a:effectLst>
              <a:cs typeface="Microsoft Sans Serif" pitchFamily="34" charset="0"/>
            </a:endParaRPr>
          </a:p>
        </p:txBody>
      </p:sp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395288" y="2565400"/>
            <a:ext cx="8424862" cy="1368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th-TH" sz="2800">
                <a:effectLst>
                  <a:outerShdw blurRad="38100" dist="38100" dir="2700000" algn="tl">
                    <a:srgbClr val="FFFFFF"/>
                  </a:outerShdw>
                </a:effectLst>
                <a:cs typeface="Microsoft Sans Serif" pitchFamily="34" charset="0"/>
              </a:rPr>
              <a:t>73.59 Other manually assisted delivery</a:t>
            </a:r>
          </a:p>
          <a:p>
            <a:pPr>
              <a:defRPr/>
            </a:pPr>
            <a:r>
              <a:rPr lang="th-TH" sz="2800">
                <a:effectLst>
                  <a:outerShdw blurRad="38100" dist="38100" dir="2700000" algn="tl">
                    <a:srgbClr val="FFFFFF"/>
                  </a:outerShdw>
                </a:effectLst>
                <a:cs typeface="Microsoft Sans Serif" pitchFamily="34" charset="0"/>
              </a:rPr>
              <a:t>73.6 Episiotomy</a:t>
            </a:r>
            <a:endParaRPr lang="th-TH" sz="280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6" name="Rectangle 42"/>
          <p:cNvSpPr>
            <a:spLocks noChangeArrowheads="1"/>
          </p:cNvSpPr>
          <p:nvPr/>
        </p:nvSpPr>
        <p:spPr bwMode="auto">
          <a:xfrm>
            <a:off x="2843213" y="2349500"/>
            <a:ext cx="2952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900">
                <a:solidFill>
                  <a:srgbClr val="FF0000"/>
                </a:solidFill>
                <a:cs typeface="Microsoft Sans Serif" pitchFamily="34" charset="0"/>
              </a:rPr>
              <a:t>X</a:t>
            </a:r>
            <a:endParaRPr lang="th-TH" sz="18900">
              <a:solidFill>
                <a:srgbClr val="FF0000"/>
              </a:solidFill>
              <a:cs typeface="Microsoft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1480"/>
            <a:ext cx="8215313" cy="78581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h-TH" sz="2400" b="1" dirty="0"/>
              <a:t>ปัญหาที่พบในการตรวจสอบเวชระเบียน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58" y="1285860"/>
            <a:ext cx="8429684" cy="5357850"/>
          </a:xfrm>
          <a:solidFill>
            <a:schemeClr val="bg1">
              <a:alpha val="96000"/>
            </a:schemeClr>
          </a:solidFill>
          <a:ln>
            <a:solidFill>
              <a:srgbClr val="0066FF"/>
            </a:solidFill>
          </a:ln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เกณฑ์มาตรฐานและคู่มืออ้างอิง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มาตรฐานการบันทึกโดยแพทย์และบุคลาการ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มาตรฐานการให้รหัสโรคและรหัสหัตถการ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มาตรฐานของแพทย์ผู้ตรวจสอบ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มาตรฐานของผู้ให้รหัสของผู้ตรวจสอบ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ความสมบูรณ์ของเอกสารที่ส่งให้ตรวจ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มาตรฐานขั้นต่ำของเวชระเบียนที่ควรได้รับการตรวจ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วิธีการสุ่มเวชระเบียนแบบสุ่ม หรือแบบมีเงื่อนไข</a:t>
            </a:r>
          </a:p>
          <a:p>
            <a:pPr marL="514350" indent="-514350" eaLnBrk="1" hangingPunct="1">
              <a:buFont typeface="+mj-lt"/>
              <a:buAutoNum type="arabicParenR"/>
              <a:defRPr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</a:rPr>
              <a:t>ความผิดพลาดการบันทึก  การส่งข้อมูลเฉพาะกรณี</a:t>
            </a:r>
          </a:p>
        </p:txBody>
      </p:sp>
    </p:spTree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520362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496944" cy="624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249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373216"/>
            <a:ext cx="8352928" cy="121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4356"/>
            <a:ext cx="9144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itchFamily="2" charset="-34"/>
                <a:ea typeface="Tahoma" pitchFamily="34" charset="0"/>
                <a:cs typeface="TH Niramit AS" pitchFamily="2" charset="-34"/>
              </a:rPr>
              <a:t>ลำดับการสรุปเวชระเบียนเด็กแรกเกิด</a:t>
            </a:r>
            <a:endParaRPr lang="en-US" sz="4800" b="1" cap="none" spc="0" dirty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itchFamily="2" charset="-34"/>
              <a:ea typeface="Tahoma" pitchFamily="34" charset="0"/>
              <a:cs typeface="TH Niramit AS" pitchFamily="2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85786" y="1571612"/>
            <a:ext cx="7643866" cy="3429024"/>
          </a:xfrm>
          <a:prstGeom prst="roundRect">
            <a:avLst>
              <a:gd name="adj" fmla="val 58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Prematurity/ Low birth weight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Birth asphyxia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Complication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Congenital anomalies</a:t>
            </a:r>
          </a:p>
          <a:p>
            <a:pPr lvl="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Affected by maternal factors</a:t>
            </a:r>
            <a:r>
              <a:rPr lang="th-TH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เป็น </a:t>
            </a:r>
            <a:r>
              <a:rPr lang="en-US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Sdx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th-TH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เท่านั้น</a:t>
            </a:r>
            <a:endParaRPr 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Liveborn</a:t>
            </a:r>
            <a:r>
              <a:rPr lang="en-US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Z38.-</a:t>
            </a:r>
          </a:p>
          <a:p>
            <a:pPr lvl="0">
              <a:buFont typeface="Arial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Non significant diagnosis</a:t>
            </a:r>
            <a:endParaRPr lang="th-TH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5786" y="5058964"/>
            <a:ext cx="7572428" cy="1656184"/>
          </a:xfrm>
          <a:prstGeom prst="roundRect">
            <a:avLst>
              <a:gd name="adj" fmla="val 5879"/>
            </a:avLst>
          </a:prstGeom>
          <a:solidFill>
            <a:srgbClr val="FF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Major procedure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Significant procedure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Minor procedure</a:t>
            </a:r>
            <a:endParaRPr lang="th-TH" sz="32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571612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ทารกคลอดก่อนกำหนด หมายถึง คลอดก่อนอายุครรภ์ครบ 37 สัปดาห์  ส่วนใหญ่น้ำหนัก &lt; 2,500 กรัม รหัสที่เกี่ยวข้อง ได้แก่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2857496"/>
            <a:ext cx="91440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3399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P07.0</a:t>
            </a:r>
            <a:r>
              <a:rPr lang="th-TH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Extremely low birth weight 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(&lt;1000 g               </a:t>
            </a: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P07.1</a:t>
            </a:r>
            <a:r>
              <a:rPr lang="th-TH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Other low birth weight 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(1000-2499 g)</a:t>
            </a:r>
            <a:endParaRPr lang="en-US" sz="240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3857628"/>
            <a:ext cx="91440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P07.2</a:t>
            </a:r>
            <a:r>
              <a:rPr lang="th-TH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Extremely prematurity 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(&lt;28 weeks)</a:t>
            </a: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                P07.3</a:t>
            </a:r>
            <a:r>
              <a:rPr lang="th-TH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Other preterm infant </a:t>
            </a:r>
            <a:r>
              <a:rPr lang="th-TH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(28-36 weeks)</a:t>
            </a:r>
            <a:endParaRPr lang="en-US" sz="240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5429264"/>
            <a:ext cx="9144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ถ้าทราบทั้งอายุครรภ์และน้ำหนัก ให้ใช้   </a:t>
            </a:r>
            <a:r>
              <a:rPr lang="th-TH" sz="24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น้ำหนักเป็นสำคัญ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ดังนั้นถ้าให้รหัส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P07.0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P07.1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แล้ว  ไม่ต้องให้รหัส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P07.2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P07.3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ร่วมด้วย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85794"/>
            <a:ext cx="9144000" cy="68284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  <a:t>Prematurity</a:t>
            </a:r>
          </a:p>
        </p:txBody>
      </p:sp>
    </p:spTree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0" y="477242"/>
            <a:ext cx="9144000" cy="7371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fromWordArt="1" anchor="ctr"/>
          <a:lstStyle/>
          <a:p>
            <a:pPr algn="ctr"/>
            <a:r>
              <a:rPr lang="en-US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P05.- Slow fetal growth and malnutrition</a:t>
            </a:r>
            <a:endParaRPr lang="th-TH" sz="3200" b="1" kern="10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246046"/>
            <a:ext cx="914400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ใช้สำหรับทารกที่มีน้ำหนักแรกคลอดน้อยกว่าเปอร์เซ็นไตล์ที่10</a:t>
            </a:r>
          </a:p>
          <a:p>
            <a:pPr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ของน้ำหนักแรกคลอดเมื่อเทียบกับอายุครรภ์นั้นๆ ใช้ได้สำหรับทารกทั้ง</a:t>
            </a:r>
          </a:p>
          <a:p>
            <a:pPr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ที่คลอดก่อนกำหนดและครบกำหนด รหัสโรคในกลุ่ม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P05.-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ได้แก่</a:t>
            </a:r>
          </a:p>
        </p:txBody>
      </p:sp>
      <p:pic>
        <p:nvPicPr>
          <p:cNvPr id="7" name="Picture 5" descr="1974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43" t="3543" r="24095" b="3543"/>
          <a:stretch>
            <a:fillRect/>
          </a:stretch>
        </p:blipFill>
        <p:spPr bwMode="auto">
          <a:xfrm>
            <a:off x="7455563" y="3786190"/>
            <a:ext cx="1188403" cy="107157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14282" y="3357562"/>
            <a:ext cx="89297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P05.0    Light for gestational age			         </a:t>
            </a:r>
            <a:r>
              <a:rPr lang="th-TH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น้ำหนัก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&lt;10</a:t>
            </a:r>
            <a:r>
              <a:rPr lang="en-US" sz="2400" b="1" baseline="300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th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percentile  </a:t>
            </a:r>
            <a:r>
              <a:rPr lang="th-TH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ความยาวปกติ</a:t>
            </a:r>
            <a:endParaRPr lang="en-US" sz="24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P05.1    Small for gestational age			     </a:t>
            </a:r>
            <a:r>
              <a:rPr lang="th-TH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น้ำหนักและความยาว 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&lt;10</a:t>
            </a:r>
            <a:r>
              <a:rPr lang="en-US" sz="2400" b="1" baseline="300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th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percentile </a:t>
            </a:r>
            <a:endParaRPr lang="th-TH" sz="24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P05.2    Fetal malnutrition without mention of light or small for gestational age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P05.9    Slow fetal growth, unspecified</a:t>
            </a:r>
            <a:endParaRPr lang="en-US" sz="24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770" t="17362" r="17134" b="8453"/>
          <a:stretch>
            <a:fillRect/>
          </a:stretch>
        </p:blipFill>
        <p:spPr bwMode="auto">
          <a:xfrm>
            <a:off x="0" y="428604"/>
            <a:ext cx="9144000" cy="64294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ข้อที่ต้องหารือ</a:t>
            </a:r>
            <a:endParaRPr lang="en-US" sz="32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98"/>
            <a:ext cx="9144000" cy="54292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ทารกแรกคลอด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term (GA ≥ 37wks)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แต่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BW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.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ไม่ต่ำกว่า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10th percentile </a:t>
            </a:r>
          </a:p>
          <a:p>
            <a:pPr lvl="1">
              <a:buFont typeface="Wingdings" pitchFamily="2" charset="2"/>
              <a:buChar char="Ø"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ถ้าประวัติ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GA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ไม่ชัดเจน  แพทย์ใม่แน่ใจว่า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Term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หรือไม่      ใช้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P07.1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Other low birth weight (1000-2499 g)</a:t>
            </a:r>
          </a:p>
          <a:p>
            <a:pPr lvl="1">
              <a:buFont typeface="Wingdings" pitchFamily="2" charset="2"/>
              <a:buChar char="Ø"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ถ้า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confirm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ด้วย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Ballard scores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ว่า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term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และไม่มี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sign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ของ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malnutrition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ใช้เป็น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Newborn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ปกติ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Z38.-</a:t>
            </a:r>
          </a:p>
          <a:p>
            <a:pPr lvl="1">
              <a:buFont typeface="Wingdings" pitchFamily="2" charset="2"/>
              <a:buChar char="Ø"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ถ้ามีการตรวจร่างกายที่เข้าได้กับลักษณะ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malnutrition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     ใช้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P05.2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Fetal malnutrition without mention of light or small for gestational age</a:t>
            </a:r>
          </a:p>
        </p:txBody>
      </p:sp>
    </p:spTree>
  </p:cSld>
  <p:clrMapOvr>
    <a:masterClrMapping/>
  </p:clrMapOvr>
  <p:transition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ข้อที่ต้องหารือ </a:t>
            </a:r>
            <a:r>
              <a:rPr lang="en-US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Premature </a:t>
            </a:r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มี </a:t>
            </a:r>
            <a:r>
              <a:rPr lang="en-US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re-admit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98"/>
            <a:ext cx="9144000" cy="54292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AutoNum type="arabicPeriod"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กรณี คลอด รพ.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A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BW 700 gm. ,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รักษาจนดี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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พบ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ROP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ให้ยา แล้วส่งกลับ นอนต่อที่ รพ.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B 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ถึงวันนัดครั้งที่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2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ส่งกลับนอน ที่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A     </a:t>
            </a:r>
          </a:p>
          <a:p>
            <a:pPr marL="457200" indent="-457200">
              <a:buNone/>
            </a:pP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 **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PDx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=H35.1 : ROP  , CC=P07.0 or P07.1 or P07.2</a:t>
            </a:r>
          </a:p>
          <a:p>
            <a:pPr marL="457200" indent="-457200">
              <a:buNone/>
            </a:pP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   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กรณีรักษาเรื่อง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ROP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เป็นหลัก   แต่ให้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</a:t>
            </a:r>
          </a:p>
          <a:p>
            <a:pPr marL="457200" indent="-457200">
              <a:buNone/>
            </a:pP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 **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PDx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=P07.0 or P07.1 or P07.2 , CC=H35.1 +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ภาวะ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</a:t>
            </a:r>
          </a:p>
          <a:p>
            <a:pPr marL="457200" indent="-457200">
              <a:buNone/>
            </a:pP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   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กรณีภาวะ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premature conditions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ต้องรักษา</a:t>
            </a:r>
          </a:p>
          <a:p>
            <a:pPr marL="457200" indent="-457200">
              <a:buNone/>
            </a:pP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2.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กรณี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preterm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หลังคลอด นอนรักษาจนดี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D/C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แล้ว  </a:t>
            </a:r>
          </a:p>
          <a:p>
            <a:pPr marL="457200" indent="-457200">
              <a:buNone/>
            </a:pP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ต่อมากินน้อย  น้ำหนักลดลงอีก เหลือ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1,800 gm.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ให้นอน รพ.</a:t>
            </a:r>
            <a:endParaRPr lang="en-US" sz="2400" b="1" dirty="0">
              <a:latin typeface="TH Niramit AS" pitchFamily="2" charset="-34"/>
              <a:cs typeface="TH Niramit AS" pitchFamily="2" charset="-34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 **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PDx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=</a:t>
            </a:r>
            <a:r>
              <a:rPr lang="en-US" sz="2400" b="1" dirty="0"/>
              <a:t> P92.3 Underfeeding of newborn ,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CC=P07.0 or </a:t>
            </a:r>
          </a:p>
          <a:p>
            <a:pPr marL="457200" indent="-457200">
              <a:buNone/>
            </a:pPr>
            <a:r>
              <a:rPr lang="en-US" sz="2400" b="1" dirty="0"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                P07.1 or P07.2</a:t>
            </a:r>
          </a:p>
          <a:p>
            <a:pPr marL="457200" indent="-457200">
              <a:buNone/>
            </a:pPr>
            <a:r>
              <a:rPr lang="en-US" sz="2400" b="1" dirty="0">
                <a:cs typeface="TH Niramit AS" pitchFamily="2" charset="-34"/>
                <a:sym typeface="Wingdings" pitchFamily="2" charset="2"/>
              </a:rPr>
              <a:t>3. </a:t>
            </a:r>
            <a:r>
              <a:rPr lang="th-TH" sz="2400" b="1" dirty="0">
                <a:cs typeface="TH Niramit AS" pitchFamily="2" charset="-34"/>
                <a:sym typeface="Wingdings" pitchFamily="2" charset="2"/>
              </a:rPr>
              <a:t>กรณี </a:t>
            </a:r>
            <a:r>
              <a:rPr lang="en-US" sz="2400" b="1" dirty="0">
                <a:cs typeface="TH Niramit AS" pitchFamily="2" charset="-34"/>
                <a:sym typeface="Wingdings" pitchFamily="2" charset="2"/>
              </a:rPr>
              <a:t>preterm </a:t>
            </a:r>
            <a:r>
              <a:rPr lang="th-TH" sz="2400" b="1" dirty="0">
                <a:cs typeface="TH Niramit AS" pitchFamily="2" charset="-34"/>
                <a:sym typeface="Wingdings" pitchFamily="2" charset="2"/>
              </a:rPr>
              <a:t>หลังคลอด นอน รพ.</a:t>
            </a:r>
            <a:r>
              <a:rPr lang="en-US" sz="2400" b="1" dirty="0">
                <a:cs typeface="TH Niramit AS" pitchFamily="2" charset="-34"/>
                <a:sym typeface="Wingdings" pitchFamily="2" charset="2"/>
              </a:rPr>
              <a:t>A </a:t>
            </a:r>
            <a:r>
              <a:rPr lang="th-TH" sz="2400" b="1" dirty="0">
                <a:cs typeface="TH Niramit AS" pitchFamily="2" charset="-34"/>
                <a:sym typeface="Wingdings" pitchFamily="2" charset="2"/>
              </a:rPr>
              <a:t>ดี แต่ </a:t>
            </a:r>
            <a:r>
              <a:rPr lang="en-US" sz="2400" b="1" dirty="0">
                <a:cs typeface="TH Niramit AS" pitchFamily="2" charset="-34"/>
                <a:sym typeface="Wingdings" pitchFamily="2" charset="2"/>
              </a:rPr>
              <a:t>BW </a:t>
            </a:r>
            <a:r>
              <a:rPr lang="th-TH" sz="2400" b="1" dirty="0">
                <a:cs typeface="TH Niramit AS" pitchFamily="2" charset="-34"/>
                <a:sym typeface="Wingdings" pitchFamily="2" charset="2"/>
              </a:rPr>
              <a:t>ยังต่ำ</a:t>
            </a:r>
            <a:r>
              <a:rPr lang="en-US" sz="2400" b="1" dirty="0">
                <a:cs typeface="TH Niramit AS" pitchFamily="2" charset="-34"/>
                <a:sym typeface="Wingdings" pitchFamily="2" charset="2"/>
              </a:rPr>
              <a:t></a:t>
            </a:r>
            <a:r>
              <a:rPr lang="th-TH" sz="2400" b="1" dirty="0">
                <a:cs typeface="TH Niramit AS" pitchFamily="2" charset="-34"/>
                <a:sym typeface="Wingdings" pitchFamily="2" charset="2"/>
              </a:rPr>
              <a:t>ส่งนอนต่อ</a:t>
            </a:r>
            <a:endParaRPr lang="en-US" sz="2400" b="1" dirty="0"/>
          </a:p>
          <a:p>
            <a:pPr marL="457200" indent="-457200">
              <a:buNone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    รพ.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B ,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รพ.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B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สรุปแค่ 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PDx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=P07.-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ตามน้ำหนัก ไม่สรุป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Z38.0</a:t>
            </a:r>
          </a:p>
          <a:p>
            <a:endParaRPr lang="th-TH" sz="24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  <a:p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   </a:t>
            </a:r>
            <a:endParaRPr lang="en-US" sz="2400" b="1" dirty="0">
              <a:solidFill>
                <a:schemeClr val="bg1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50006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การวินิจฉัย </a:t>
            </a:r>
            <a:r>
              <a:rPr lang="en-US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Birth asphyxia</a:t>
            </a:r>
            <a:endParaRPr lang="en-US" sz="3200" b="1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500174"/>
            <a:ext cx="8858280" cy="521497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eaLnBrk="1" hangingPunct="1">
              <a:lnSpc>
                <a:spcPct val="80000"/>
              </a:lnSpc>
              <a:buFont typeface="AngsanaUPC" pitchFamily="18" charset="-34"/>
              <a:buNone/>
            </a:pP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  <a:p>
            <a:pPr marL="0" indent="0" eaLnBrk="1" hangingPunct="1">
              <a:lnSpc>
                <a:spcPct val="80000"/>
              </a:lnSpc>
              <a:buFont typeface="AngsanaUPC" pitchFamily="18" charset="-34"/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ใช้ประวัติแรกคลอดและ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Clinical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birth asphyxia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  <a:p>
            <a:pPr marL="450850" lvl="1" indent="-185738" eaLnBrk="1" hangingPunct="1">
              <a:lnSpc>
                <a:spcPct val="80000"/>
              </a:lnSpc>
              <a:buFont typeface="AngsanaUPC" pitchFamily="18" charset="-34"/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- ผล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Apgar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นาทีในเวชระเบียน</a:t>
            </a:r>
          </a:p>
          <a:p>
            <a:pPr marL="450850" lvl="1" indent="-185738" eaLnBrk="1" hangingPunct="1">
              <a:lnSpc>
                <a:spcPct val="80000"/>
              </a:lnSpc>
              <a:buFont typeface="AngsanaUPC" pitchFamily="18" charset="-34"/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- มี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Strong evidence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เช่น เด็กเขียว, หายใจไม่สม่ำเสมอหรือ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Tone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อ่อน  </a:t>
            </a:r>
          </a:p>
          <a:p>
            <a:pPr marL="450850" lvl="1" indent="-185738" eaLnBrk="1" hangingPunct="1">
              <a:lnSpc>
                <a:spcPct val="80000"/>
              </a:lnSpc>
              <a:buFontTx/>
              <a:buChar char="-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การวินิจฉัยว่าเป็น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450850" lvl="1" indent="-185738" eaLnBrk="1" hangingPunct="1">
              <a:lnSpc>
                <a:spcPct val="80000"/>
              </a:lnSpc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en-US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severe birth asphyxia 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มีผล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Asphyxia with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1-Minute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มีค่า </a:t>
            </a:r>
            <a:r>
              <a:rPr lang="en-US" b="1" dirty="0" err="1">
                <a:solidFill>
                  <a:srgbClr val="66FFFF"/>
                </a:solidFill>
                <a:latin typeface="TH SarabunPSK" pitchFamily="34" charset="-34"/>
                <a:cs typeface="TH SarabunPSK" pitchFamily="34" charset="-34"/>
              </a:rPr>
              <a:t>Apgar</a:t>
            </a:r>
            <a:r>
              <a:rPr lang="en-US" b="1" dirty="0">
                <a:solidFill>
                  <a:srgbClr val="66FFFF"/>
                </a:solidFill>
                <a:latin typeface="TH SarabunPSK" pitchFamily="34" charset="-34"/>
                <a:cs typeface="TH SarabunPSK" pitchFamily="34" charset="-34"/>
              </a:rPr>
              <a:t> score 0-3, </a:t>
            </a:r>
            <a:endParaRPr lang="th-TH" b="1" dirty="0">
              <a:solidFill>
                <a:srgbClr val="66FF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450850" lvl="1" indent="-185738" eaLnBrk="1" hangingPunct="1">
              <a:lnSpc>
                <a:spcPct val="80000"/>
              </a:lnSpc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mild and moderate birth asphyxia</a:t>
            </a:r>
            <a:r>
              <a:rPr lang="th-TH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มีผล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Asphyxia with 1-Minute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มีค่า </a:t>
            </a:r>
            <a:r>
              <a:rPr lang="en-US" b="1" dirty="0" err="1">
                <a:solidFill>
                  <a:srgbClr val="66FFFF"/>
                </a:solidFill>
                <a:latin typeface="TH SarabunPSK" pitchFamily="34" charset="-34"/>
                <a:cs typeface="TH SarabunPSK" pitchFamily="34" charset="-34"/>
              </a:rPr>
              <a:t>Apgar</a:t>
            </a:r>
            <a:r>
              <a:rPr lang="en-US" b="1" dirty="0">
                <a:solidFill>
                  <a:srgbClr val="66FFFF"/>
                </a:solidFill>
                <a:latin typeface="TH SarabunPSK" pitchFamily="34" charset="-34"/>
                <a:cs typeface="TH SarabunPSK" pitchFamily="34" charset="-34"/>
              </a:rPr>
              <a:t> score 4-7 </a:t>
            </a:r>
            <a:endParaRPr lang="th-TH" b="1" dirty="0">
              <a:solidFill>
                <a:srgbClr val="66FF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Respiratory distress syndrome of newborn(P22.0)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000108"/>
            <a:ext cx="8858280" cy="571504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609600" indent="-60960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อายุครรภ์เป็น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Preterm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มีอาการหายใจหอบ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, Grunting </a:t>
            </a:r>
          </a:p>
          <a:p>
            <a:pPr marL="609600" indent="-60960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CXR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สำคัญที่สุด  ถ้ามีผลอ่าน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Film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คือ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Ground Glass appearance </a:t>
            </a: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White out lung  </a:t>
            </a:r>
            <a:endParaRPr lang="th-TH" sz="2400" b="1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609600" indent="-60960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กรณีที่ไม่มีผลอ่าน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Film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ต้องมีการรักษาโดย   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On CPAP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หรือ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On Ventilator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(ที่ใช้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PEEP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มากกว่าปกติ)</a:t>
            </a:r>
          </a:p>
          <a:p>
            <a:pPr marL="742950" indent="-7429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ระยะเวลาในการรักษาหาก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On respirator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ไม่ควรดีขึ้นภายในหนึ่งวัน ยกเว้นในกรณีผู้ป่วยได้รับ สาร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surfactant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ก็อาจจะ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off respirator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ได้ภายใน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742950" indent="-7429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ในกรณีของ เด็ก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term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ที่เป็น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Infant of Diabetic Mother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ซึ่งจะมีอาการเดียวกับ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RDS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รวมทั้ง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film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ก็เข้าได้กับ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RDS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ด้วย   แพทย์สามารถวินิจฉัยเป็น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RDS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ได้เช่นกันเพราะ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pathophysiology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จะคล้ายๆกัน</a:t>
            </a:r>
          </a:p>
          <a:p>
            <a:pPr marL="742950" indent="-7429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อาจตรวจ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Arterial Blood Gas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พบ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hypoxaemia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,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hypercarbia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, metabolic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respiratory acidosis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ซึ่งเป็นภาวะ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respiratory failure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609600" indent="-60960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endParaRPr lang="en-US" sz="36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000100" y="1928802"/>
            <a:ext cx="7358114" cy="30162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  <a:cs typeface="+mn-cs"/>
              </a:rPr>
              <a:t>Principal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  <a:cs typeface="+mn-cs"/>
              </a:rPr>
              <a:t>Diagnosis</a:t>
            </a:r>
            <a:endParaRPr lang="th-TH" sz="3600" b="1" kern="10" dirty="0">
              <a:ln w="1905">
                <a:solidFill>
                  <a:sysClr val="windowText" lastClr="000000"/>
                </a:solidFill>
              </a:ln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  <a:cs typeface="+mn-cs"/>
            </a:endParaRPr>
          </a:p>
        </p:txBody>
      </p:sp>
    </p:spTree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รหัส </a:t>
            </a:r>
            <a:r>
              <a:rPr lang="en-US" sz="28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Respiratory distress syndrome of newborn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142984"/>
            <a:ext cx="8858280" cy="55721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en-US" sz="2800" b="1" dirty="0"/>
              <a:t>P22.9 Respiratory distress of newborn, unspecified </a:t>
            </a:r>
          </a:p>
          <a:p>
            <a:pPr marL="514350" indent="-514350">
              <a:buNone/>
            </a:pPr>
            <a:r>
              <a:rPr lang="en-US" sz="2800" b="1" dirty="0"/>
              <a:t>       -</a:t>
            </a:r>
            <a:r>
              <a:rPr lang="th-TH" sz="2800" b="1" dirty="0"/>
              <a:t>กรณีเด็ก </a:t>
            </a:r>
            <a:r>
              <a:rPr lang="en-US" sz="2800" b="1" dirty="0"/>
              <a:t>premature </a:t>
            </a:r>
            <a:r>
              <a:rPr lang="th-TH" sz="2800" b="1" dirty="0"/>
              <a:t>มีเหนื่อยหอบ  มีการรักษา   </a:t>
            </a:r>
          </a:p>
          <a:p>
            <a:pPr marL="514350" indent="-514350">
              <a:buNone/>
            </a:pPr>
            <a:r>
              <a:rPr lang="th-TH" sz="2800" b="1" dirty="0"/>
              <a:t>       </a:t>
            </a:r>
            <a:r>
              <a:rPr lang="en-US" sz="2800" b="1" dirty="0"/>
              <a:t>-</a:t>
            </a:r>
            <a:r>
              <a:rPr lang="th-TH" sz="2800" b="1" dirty="0"/>
              <a:t>แต่ไม่มีผล  </a:t>
            </a:r>
            <a:r>
              <a:rPr lang="en-US" sz="2800" b="1" dirty="0"/>
              <a:t>Chest X-Ray </a:t>
            </a:r>
          </a:p>
          <a:p>
            <a:pPr marL="514350" indent="-514350">
              <a:buAutoNum type="arabicPeriod" startAt="2"/>
            </a:pPr>
            <a:r>
              <a:rPr lang="en-US" sz="2800" b="1" dirty="0"/>
              <a:t>P22.0 Respiratory distress syndrome of newborn</a:t>
            </a:r>
          </a:p>
          <a:p>
            <a:pPr marL="514350" indent="-514350">
              <a:buNone/>
            </a:pPr>
            <a:r>
              <a:rPr lang="en-US" sz="2800" b="1" dirty="0"/>
              <a:t>       -</a:t>
            </a:r>
            <a:r>
              <a:rPr lang="th-TH" sz="2800" b="1" dirty="0"/>
              <a:t>กรณีเด็ก </a:t>
            </a:r>
            <a:r>
              <a:rPr lang="en-US" sz="2800" b="1" dirty="0"/>
              <a:t>premature </a:t>
            </a:r>
            <a:r>
              <a:rPr lang="th-TH" sz="2800" b="1" dirty="0"/>
              <a:t>มีเหนื่อยหอบ  มีการรักษา   </a:t>
            </a:r>
          </a:p>
          <a:p>
            <a:pPr marL="514350" indent="-514350">
              <a:buNone/>
            </a:pPr>
            <a:r>
              <a:rPr lang="th-TH" sz="2800" b="1" dirty="0"/>
              <a:t>       </a:t>
            </a:r>
            <a:r>
              <a:rPr lang="en-US" sz="2800" b="1" dirty="0"/>
              <a:t> -</a:t>
            </a:r>
            <a:r>
              <a:rPr lang="th-TH" sz="2800" b="1" dirty="0"/>
              <a:t>มีผล  </a:t>
            </a:r>
            <a:r>
              <a:rPr lang="en-US" sz="2800" b="1" dirty="0"/>
              <a:t>Chest X-Ray </a:t>
            </a:r>
          </a:p>
          <a:p>
            <a:pPr marL="514350" indent="-514350">
              <a:buNone/>
            </a:pPr>
            <a:r>
              <a:rPr lang="en-US" sz="2800" b="1" dirty="0"/>
              <a:t>        -</a:t>
            </a:r>
            <a:r>
              <a:rPr lang="th-TH" sz="2800" b="1" dirty="0"/>
              <a:t>ข้ลมูลเข้าเกณฑ์ </a:t>
            </a:r>
            <a:r>
              <a:rPr lang="en-US" sz="2800" b="1" dirty="0"/>
              <a:t>RDS  </a:t>
            </a:r>
            <a:r>
              <a:rPr lang="th-TH" sz="2800" b="1" dirty="0"/>
              <a:t>ครบ</a:t>
            </a:r>
          </a:p>
          <a:p>
            <a:pPr marL="514350" indent="-514350">
              <a:buNone/>
            </a:pPr>
            <a:r>
              <a:rPr lang="th-TH" sz="2800" b="1" dirty="0"/>
              <a:t>        </a:t>
            </a:r>
            <a:r>
              <a:rPr lang="en-US" sz="2800" b="1" dirty="0"/>
              <a:t>-</a:t>
            </a:r>
            <a:r>
              <a:rPr lang="th-TH" sz="2800" b="1" dirty="0"/>
              <a:t>ไม่ต้องให้รหัส  </a:t>
            </a:r>
            <a:r>
              <a:rPr lang="en-US" sz="2400" b="1" dirty="0"/>
              <a:t>P28.5 Respiratory failure of newborn</a:t>
            </a:r>
          </a:p>
          <a:p>
            <a:pPr marL="514350" indent="-514350">
              <a:buAutoNum type="arabicPeriod" startAt="3"/>
            </a:pPr>
            <a:r>
              <a:rPr lang="en-US" sz="2800" b="1" dirty="0"/>
              <a:t>P22.1 Transient </a:t>
            </a:r>
            <a:r>
              <a:rPr lang="en-US" sz="2800" b="1" dirty="0" err="1"/>
              <a:t>tachypnoea</a:t>
            </a:r>
            <a:r>
              <a:rPr lang="en-US" sz="2800" b="1" dirty="0"/>
              <a:t> of newborn</a:t>
            </a:r>
          </a:p>
          <a:p>
            <a:pPr marL="514350" indent="-514350">
              <a:buNone/>
            </a:pPr>
            <a:r>
              <a:rPr lang="en-US" sz="2800" b="1" dirty="0"/>
              <a:t>        -</a:t>
            </a:r>
            <a:r>
              <a:rPr lang="th-TH" sz="2800" b="1" dirty="0"/>
              <a:t>กรณีที่เหมือน หรือคล้าย </a:t>
            </a:r>
            <a:r>
              <a:rPr lang="en-US" sz="2800" b="1" dirty="0"/>
              <a:t>RDS </a:t>
            </a:r>
            <a:r>
              <a:rPr lang="th-TH" sz="2800" b="1" dirty="0"/>
              <a:t> แต่หายเร็วภายใน </a:t>
            </a:r>
            <a:r>
              <a:rPr lang="en-US" sz="2800" b="1" dirty="0"/>
              <a:t>3 </a:t>
            </a:r>
            <a:r>
              <a:rPr lang="th-TH" sz="2800" b="1" dirty="0"/>
              <a:t>วันและให้เพียง </a:t>
            </a:r>
            <a:r>
              <a:rPr lang="en-US" sz="2800" b="1" dirty="0"/>
              <a:t>O2</a:t>
            </a:r>
          </a:p>
          <a:p>
            <a:pPr marL="514350" indent="-514350">
              <a:buNone/>
            </a:pPr>
            <a:r>
              <a:rPr lang="en-US" sz="2800" b="1" dirty="0"/>
              <a:t>         </a:t>
            </a:r>
            <a:r>
              <a:rPr lang="th-TH" sz="2800" b="1" dirty="0"/>
              <a:t>ยกเว้นบางรายอาจให้เครื่องช่วยหายใจก็ได้ </a:t>
            </a:r>
            <a:endParaRPr lang="en-US" sz="2800" b="1" dirty="0"/>
          </a:p>
          <a:p>
            <a:pPr marL="514350" indent="-514350">
              <a:buNone/>
            </a:pPr>
            <a:r>
              <a:rPr lang="en-US" sz="2400" b="1" dirty="0"/>
              <a:t> </a:t>
            </a:r>
          </a:p>
          <a:p>
            <a:pPr marL="514350" indent="-514350">
              <a:buNone/>
            </a:pPr>
            <a:endParaRPr lang="en-US" sz="2800" b="1" dirty="0"/>
          </a:p>
          <a:p>
            <a:pPr marL="514350" indent="-514350">
              <a:buNone/>
            </a:pPr>
            <a:endParaRPr lang="en-US" sz="2800" b="1" dirty="0"/>
          </a:p>
          <a:p>
            <a:pPr>
              <a:buNone/>
            </a:pPr>
            <a:endParaRPr lang="en-US" sz="36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265113" indent="-265113" eaLnBrk="1" hangingPunct="1">
              <a:lnSpc>
                <a:spcPct val="80000"/>
              </a:lnSpc>
            </a:pPr>
            <a:r>
              <a:rPr lang="th-TH" sz="28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การวินิจฉัย </a:t>
            </a:r>
            <a:r>
              <a:rPr lang="en-US" sz="28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Sepsis of newborn(P38.-)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" y="1214422"/>
            <a:ext cx="9144000" cy="550072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ต้องมีอาการทางคลินิกเข้าได้กับ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sepsis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เป็นสำคัญ ซึ่งมักเกี่ยวข้องกับ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ระบบ 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lvl="1"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- GI: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กินไม่ดี ท้องอืด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feed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เหลือ สำรอก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lvl="1"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- respiratory: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หายใจเร็ว หรือ หอบ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lvl="1">
              <a:buFontTx/>
              <a:buChar char="-"/>
            </a:pP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conciousness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/well being: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ซึม 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lvl="1">
              <a:buFontTx/>
              <a:buChar char="-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มีภาวะ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Hypothermia or Hyperthermia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lvl="0"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2.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ร่วมกับมีผล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Lab</a:t>
            </a:r>
          </a:p>
          <a:p>
            <a:pPr lvl="1">
              <a:buFontTx/>
              <a:buChar char="-"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ต้องตรวจพบ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WBC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&gt;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15,000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หรือต่ำกว่า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5,000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หรือมี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Band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&gt;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0.2 </a:t>
            </a:r>
          </a:p>
          <a:p>
            <a:pPr lvl="1">
              <a:buFontTx/>
              <a:buChar char="-"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Hemoculture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อาจ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negative </a:t>
            </a:r>
          </a:p>
          <a:p>
            <a:pPr lvl="0"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3.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ต้องมีการรักษาภาวะ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Sepsis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โดยให้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Antibiotic</a:t>
            </a:r>
          </a:p>
        </p:txBody>
      </p:sp>
    </p:spTree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1016485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NEONATAL  JAUNDICE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381000" y="4510169"/>
            <a:ext cx="8458200" cy="206210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รหัส </a:t>
            </a:r>
            <a:r>
              <a:rPr lang="en-US" sz="32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P59.9  Neonatal jaundice, unspecified </a:t>
            </a:r>
            <a:r>
              <a:rPr lang="th-TH" sz="3200" dirty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มักใช้กับคำวินิจฉัยว่า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inconclusive neonatal jaundice/ neonatal jaundice cause? </a:t>
            </a:r>
            <a:r>
              <a:rPr lang="en-US" sz="3200" dirty="0">
                <a:solidFill>
                  <a:srgbClr val="0000C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Physiologic jaundice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8" descr="Lauren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4170" y="2143116"/>
            <a:ext cx="3462342" cy="207170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857232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NEONATAL  JAUNDICE</a:t>
            </a:r>
          </a:p>
        </p:txBody>
      </p:sp>
      <p:pic>
        <p:nvPicPr>
          <p:cNvPr id="71424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440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4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914400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1206"/>
            <a:ext cx="9144000" cy="846158"/>
          </a:xfr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00C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Pathologic jaundice</a:t>
            </a:r>
            <a:endParaRPr lang="en-US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046309"/>
            <a:ext cx="8858280" cy="45259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8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</a:t>
            </a:r>
            <a:r>
              <a:rPr lang="en-US" sz="4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.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เป็น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jaundice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ที่ไม่ใช่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physiologic </a:t>
            </a: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2.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ในกรณีเป็น 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Pathologic jaundice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มักจะลงการวินิจฉัย</a:t>
            </a:r>
            <a:endParaRPr lang="en-US" sz="2400" b="1" dirty="0"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สาเหตุของ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Pathologic jaundice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ด้วย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เช่น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</a:t>
            </a: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- ABO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incompatibility, :P55.1</a:t>
            </a: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- Minor Blood group </a:t>
            </a:r>
            <a:r>
              <a:rPr lang="en-US" sz="24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incompatable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, : P55.8</a:t>
            </a: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- Breast feeding jaundice, :P59.8</a:t>
            </a: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- Breast milk jaundice ,: P59.3</a:t>
            </a: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-G6PD deficiency, :D55.0</a:t>
            </a:r>
          </a:p>
          <a:p>
            <a:pPr marL="0" lvl="0" indent="0" eaLnBrk="0" hangingPunc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	</a:t>
            </a: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หากไม่สามารถสรุปสาเหตุที่แน่นอนได้ก็จะสรุปเป็น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neonatal jaundice inconclusive caused (P59.9)</a:t>
            </a:r>
            <a:endParaRPr lang="en-US" sz="2400" b="1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802171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Neonatal  Jaundice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85720" y="1720982"/>
            <a:ext cx="864399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4625">
              <a:spcBef>
                <a:spcPct val="50000"/>
              </a:spcBef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ถ้ามีสาเหตุ ให้ใช้สาเหตุนั้นเป็นการวินิจฉัย เช่น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 cstate="print"/>
          <a:srcRect t="23685" b="39473"/>
          <a:stretch>
            <a:fillRect/>
          </a:stretch>
        </p:blipFill>
        <p:spPr bwMode="auto">
          <a:xfrm>
            <a:off x="285720" y="2563764"/>
            <a:ext cx="8633904" cy="1008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91410"/>
            <a:ext cx="8572560" cy="580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924770"/>
            <a:ext cx="8572560" cy="5760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Rounded Rectangular Callout 9"/>
          <p:cNvSpPr/>
          <p:nvPr/>
        </p:nvSpPr>
        <p:spPr>
          <a:xfrm>
            <a:off x="1857356" y="3782200"/>
            <a:ext cx="4214842" cy="504056"/>
          </a:xfrm>
          <a:prstGeom prst="wedgeRoundRectCallout">
            <a:avLst>
              <a:gd name="adj1" fmla="val -68714"/>
              <a:gd name="adj2" fmla="val 116511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Breast  milk jaundice</a:t>
            </a:r>
            <a:endParaRPr lang="th-TH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07703" y="5214950"/>
            <a:ext cx="4246353" cy="576064"/>
          </a:xfrm>
          <a:prstGeom prst="wedgeRoundRectCallout">
            <a:avLst>
              <a:gd name="adj1" fmla="val -64412"/>
              <a:gd name="adj2" fmla="val 63340"/>
              <a:gd name="adj3" fmla="val 16667"/>
            </a:avLst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Breast  feeding jaundice</a:t>
            </a:r>
            <a:endParaRPr lang="th-TH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954929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Neonatal  Jaundice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95288" y="1920895"/>
            <a:ext cx="8458200" cy="15081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87538" indent="-1887538">
              <a:spcBef>
                <a:spcPct val="50000"/>
              </a:spcBef>
            </a:pPr>
            <a:r>
              <a:rPr lang="th-TH" sz="3200" dirty="0">
                <a:latin typeface="Tahoma" pitchFamily="34" charset="0"/>
                <a:cs typeface="Tahoma" pitchFamily="34" charset="0"/>
              </a:rPr>
              <a:t>รหัส 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P58.-  Neonatal jaundice due to other excessive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haemolysis</a:t>
            </a:r>
            <a:endParaRPr lang="th-TH" sz="3200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marL="1887538" indent="-1887538">
              <a:spcBef>
                <a:spcPts val="0"/>
              </a:spcBef>
            </a:pPr>
            <a:r>
              <a:rPr lang="th-TH" sz="3200" dirty="0">
                <a:latin typeface="Tahoma" pitchFamily="34" charset="0"/>
                <a:cs typeface="Tahoma" pitchFamily="34" charset="0"/>
              </a:rPr>
              <a:t>    ใช้เมื่อแพทย์ระบุคำว่า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Hemolysis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</a:t>
            </a:r>
            <a:r>
              <a:rPr lang="th-TH" sz="3200" dirty="0">
                <a:latin typeface="Tahoma" pitchFamily="34" charset="0"/>
                <a:cs typeface="Tahoma" pitchFamily="34" charset="0"/>
              </a:rPr>
              <a:t>ในคำวินิจฉัย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 </a:t>
            </a:r>
            <a:endParaRPr lang="th-TH" sz="3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81000" y="3525284"/>
            <a:ext cx="8458200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973263" indent="-1973263">
              <a:spcBef>
                <a:spcPts val="0"/>
              </a:spcBef>
            </a:pPr>
            <a:r>
              <a:rPr lang="th-TH" sz="3200" dirty="0">
                <a:latin typeface="Tahoma" pitchFamily="34" charset="0"/>
                <a:cs typeface="Tahoma" pitchFamily="34" charset="0"/>
              </a:rPr>
              <a:t>รหัส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P59.2  Neonatal jaundice from other and unspecified </a:t>
            </a:r>
            <a:r>
              <a:rPr lang="en-US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hepatocellular</a:t>
            </a:r>
            <a:r>
              <a:rPr lang="en-US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damage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711200">
              <a:spcBef>
                <a:spcPts val="0"/>
              </a:spcBef>
            </a:pPr>
            <a:r>
              <a:rPr lang="th-TH" sz="3200" dirty="0">
                <a:latin typeface="Tahoma" pitchFamily="34" charset="0"/>
                <a:cs typeface="Tahoma" pitchFamily="34" charset="0"/>
              </a:rPr>
              <a:t>    มักใช้กับคำวินิจฉัยว่า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711200">
              <a:spcBef>
                <a:spcPts val="0"/>
              </a:spcBef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	Neonatal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cholestatic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jaundice  	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Cholestatic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 jaundice </a:t>
            </a:r>
          </a:p>
          <a:p>
            <a:pPr marL="711200">
              <a:spcBef>
                <a:spcPts val="0"/>
              </a:spcBef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 	Idiopathic neonatal hepatitis </a:t>
            </a:r>
            <a:endParaRPr lang="th-TH" sz="320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 animBg="1" autoUpdateAnimBg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0" y="993047"/>
            <a:ext cx="9144000" cy="3293209"/>
          </a:xfrm>
          <a:prstGeom prst="rect">
            <a:avLst/>
          </a:prstGeom>
          <a:solidFill>
            <a:srgbClr val="66FFFF"/>
          </a:solidFill>
          <a:ln w="9525">
            <a:solidFill>
              <a:srgbClr val="CC99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441325" marR="0" lvl="0" indent="-441325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þ"/>
              <a:tabLst>
                <a:tab pos="609600" algn="l"/>
              </a:tabLst>
            </a:pPr>
            <a:r>
              <a:rPr kumimoji="0" lang="th-TH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ไม่เหลืองในวันแรก</a:t>
            </a:r>
            <a:endParaRPr kumimoji="0" lang="en-US" sz="3600" i="0" u="none" strike="noStrike" normalizeH="0" baseline="0" dirty="0">
              <a:latin typeface="Tahoma" pitchFamily="34" charset="0"/>
              <a:cs typeface="Tahoma" pitchFamily="34" charset="0"/>
            </a:endParaRPr>
          </a:p>
          <a:p>
            <a:pPr marL="441325" marR="0" lvl="0" indent="-441325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þ"/>
              <a:tabLst>
                <a:tab pos="609600" algn="l"/>
              </a:tabLst>
            </a:pPr>
            <a:r>
              <a:rPr lang="en-US" sz="36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To</a:t>
            </a:r>
            <a:r>
              <a:rPr kumimoji="0" lang="en-US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tal </a:t>
            </a:r>
            <a:r>
              <a:rPr kumimoji="0" lang="en-US" sz="3600" i="0" u="none" strike="noStrike" normalizeH="0" baseline="0" dirty="0" err="1">
                <a:latin typeface="Tahoma" pitchFamily="34" charset="0"/>
                <a:ea typeface="Times New Roman" pitchFamily="18" charset="0"/>
                <a:cs typeface="Tahoma" pitchFamily="34" charset="0"/>
              </a:rPr>
              <a:t>bilirubin</a:t>
            </a:r>
            <a:r>
              <a:rPr kumimoji="0" lang="en-US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th-TH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ไม่เกิน</a:t>
            </a:r>
            <a:r>
              <a:rPr kumimoji="0" lang="en-US" sz="3600" i="0" u="none" strike="noStrike" normalizeH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</a:p>
          <a:p>
            <a:pPr marL="993775" lvl="1" indent="-363538" eaLnBrk="0" hangingPunct="0">
              <a:spcBef>
                <a:spcPts val="0"/>
              </a:spcBef>
              <a:buFont typeface="Wingdings" pitchFamily="2" charset="2"/>
              <a:buChar char=""/>
              <a:tabLst>
                <a:tab pos="609600" algn="l"/>
              </a:tabLst>
            </a:pPr>
            <a:r>
              <a:rPr kumimoji="0" lang="en-US" sz="32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12 mg% </a:t>
            </a:r>
            <a:r>
              <a:rPr kumimoji="0" lang="th-TH" sz="32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ใน </a:t>
            </a:r>
            <a:r>
              <a:rPr kumimoji="0" lang="en-US" sz="32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Term </a:t>
            </a:r>
            <a:endParaRPr lang="en-US" sz="32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993775" lvl="1" indent="-363538" eaLnBrk="0" hangingPunct="0">
              <a:spcBef>
                <a:spcPts val="0"/>
              </a:spcBef>
              <a:buFont typeface="Wingdings" pitchFamily="2" charset="2"/>
              <a:buChar char=""/>
              <a:tabLst>
                <a:tab pos="609600" algn="l"/>
              </a:tabLst>
            </a:pPr>
            <a:r>
              <a:rPr kumimoji="0" lang="en-US" sz="32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15 mg% </a:t>
            </a:r>
            <a:r>
              <a:rPr kumimoji="0" lang="th-TH" sz="32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ใน</a:t>
            </a:r>
            <a:r>
              <a:rPr kumimoji="0" lang="en-US" sz="32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Preterm</a:t>
            </a:r>
            <a:endParaRPr kumimoji="0" lang="en-US" sz="3200" i="0" u="none" strike="noStrike" normalizeH="0" baseline="0" dirty="0">
              <a:latin typeface="Tahoma" pitchFamily="34" charset="0"/>
              <a:cs typeface="Tahoma" pitchFamily="34" charset="0"/>
            </a:endParaRPr>
          </a:p>
          <a:p>
            <a:pPr marL="441325" marR="0" lvl="0" indent="-441325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þ"/>
              <a:tabLst>
                <a:tab pos="609600" algn="l"/>
              </a:tabLst>
            </a:pPr>
            <a:r>
              <a:rPr kumimoji="0" lang="en-US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Total </a:t>
            </a:r>
            <a:r>
              <a:rPr kumimoji="0" lang="en-US" sz="3600" i="0" u="none" strike="noStrike" normalizeH="0" baseline="0" dirty="0" err="1">
                <a:latin typeface="Tahoma" pitchFamily="34" charset="0"/>
                <a:ea typeface="Times New Roman" pitchFamily="18" charset="0"/>
                <a:cs typeface="Tahoma" pitchFamily="34" charset="0"/>
              </a:rPr>
              <a:t>bilirubin</a:t>
            </a:r>
            <a:r>
              <a:rPr kumimoji="0" lang="en-US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th-TH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เพิ่มขึ้นไม่เกิน </a:t>
            </a:r>
            <a:r>
              <a:rPr kumimoji="0" lang="en-US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5 mg% </a:t>
            </a:r>
            <a:r>
              <a:rPr kumimoji="0" lang="th-TH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ต่อวัน</a:t>
            </a:r>
            <a:endParaRPr kumimoji="0" lang="en-US" sz="3600" i="0" u="none" strike="noStrike" normalizeH="0" baseline="0" dirty="0">
              <a:latin typeface="Tahoma" pitchFamily="34" charset="0"/>
              <a:cs typeface="Tahoma" pitchFamily="34" charset="0"/>
            </a:endParaRPr>
          </a:p>
          <a:p>
            <a:pPr marL="441325" marR="0" lvl="0" indent="-441325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þ"/>
              <a:tabLst>
                <a:tab pos="609600" algn="l"/>
              </a:tabLst>
            </a:pPr>
            <a:r>
              <a:rPr kumimoji="0" lang="th-TH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ต้องหาสาเหตุของการเหลือง</a:t>
            </a:r>
            <a:r>
              <a:rPr kumimoji="0" lang="en-US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th-TH" sz="3600" i="0" u="none" strike="noStrike" normalizeH="0" baseline="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แล้วไม่พบ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7673"/>
            <a:ext cx="9144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 eaLnBrk="0" hangingPunct="0">
              <a:tabLst>
                <a:tab pos="609600" algn="l"/>
              </a:tabLst>
            </a:pPr>
            <a:r>
              <a:rPr lang="en-US" sz="4800" dirty="0">
                <a:solidFill>
                  <a:srgbClr val="0033C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Physiologic jaundice(</a:t>
            </a:r>
            <a:r>
              <a:rPr lang="en-US" sz="48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P59.9)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4304133"/>
            <a:ext cx="9144000" cy="2553891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4625" lvl="0" indent="-174625" eaLnBrk="0" hangingPunct="0">
              <a:spcBef>
                <a:spcPts val="600"/>
              </a:spcBef>
              <a:tabLst>
                <a:tab pos="609600" algn="l"/>
              </a:tabLst>
            </a:pPr>
            <a:r>
              <a:rPr lang="en-US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th-TH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ในเด็กที่ครบกำหนดและค่า </a:t>
            </a:r>
            <a:r>
              <a:rPr lang="en-US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total </a:t>
            </a:r>
            <a:r>
              <a:rPr lang="en-US" sz="3600" dirty="0" err="1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bilirubin</a:t>
            </a:r>
            <a:r>
              <a:rPr lang="en-US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th-TH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ไม่เกิน </a:t>
            </a:r>
            <a:r>
              <a:rPr lang="en-US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12 mg%</a:t>
            </a:r>
            <a:r>
              <a:rPr lang="th-TH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และแพทย์สั่งการรักษา</a:t>
            </a:r>
            <a:r>
              <a:rPr lang="en-US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on photo </a:t>
            </a:r>
            <a:r>
              <a:rPr lang="th-TH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ก่อนเป็นการป้องกัน  ไม่ต้องให้รหัสหรือให้เป็น </a:t>
            </a:r>
            <a:r>
              <a:rPr lang="en-US" sz="3600" dirty="0">
                <a:solidFill>
                  <a:srgbClr val="FFFF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Other diagnosis</a:t>
            </a:r>
            <a:endParaRPr lang="th-TH" sz="3600" dirty="0">
              <a:solidFill>
                <a:srgbClr val="FFFF00"/>
              </a:solidFill>
              <a:effectLst>
                <a:outerShdw blurRad="342900" dir="5400000" algn="ctr" rotWithShape="0">
                  <a:schemeClr val="bg1">
                    <a:lumMod val="85000"/>
                    <a:alpha val="75000"/>
                  </a:scheme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92869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th-TH" sz="5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Neonatal jaundice of prematurity</a:t>
            </a:r>
            <a:r>
              <a:rPr lang="th-TH" sz="32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endParaRPr lang="en-US" sz="3200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926"/>
            <a:ext cx="9144000" cy="507207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สำหรับทารกเกิดก่อนกำหนด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ค่าสูงสุดจะอยู่ประมาณ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วัน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ใน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term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ค่าสูงสุด จะอยู่ที่ประมาณ 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วัน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ยังมีความแตกต่างใน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preterm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แต่ละอายุครรภ์อีก  จึงมีข้อแนะนำให้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phototherapy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เร็วกว่า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term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ซึ่งจะเห็นได้ว่าแม้ค่า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total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bilirubin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จะยังอยู่ใน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physiologic range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คือ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preterm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15 mg/dl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ก็ยังอาจถูก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photo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exchange transfusion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ได้ ทั้งนี้เพื่อป้องกันไม่ให้เกิด ภาวะ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bilirubin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encephalopathy (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kernicterus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800" b="1" u="sng" dirty="0">
                <a:latin typeface="TH SarabunPSK" pitchFamily="34" charset="-34"/>
                <a:cs typeface="TH SarabunPSK" pitchFamily="34" charset="-34"/>
              </a:rPr>
              <a:t>อาจจะ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Dx</a:t>
            </a:r>
            <a:r>
              <a:rPr lang="en-US" sz="28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8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ว่า </a:t>
            </a:r>
            <a:r>
              <a:rPr lang="en-US" sz="28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neonatal jaundice of prematurity( P59.0 )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ได้หากแพทย์สั่งการรักษา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on  photo  </a:t>
            </a:r>
          </a:p>
          <a:p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3571877"/>
          <a:ext cx="9143999" cy="328614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47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5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strike="noStrike" cap="none" baseline="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Preterm weight (gram)</a:t>
                      </a:r>
                      <a:endParaRPr lang="en-US" sz="3200" b="1" strike="noStrike" cap="none" baseline="0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strike="noStrike" cap="none" baseline="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Healthy</a:t>
                      </a:r>
                      <a:endParaRPr lang="en-US" sz="3200" b="1" strike="noStrike" cap="none" baseline="0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strike="noStrike" cap="none" baseline="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Sick preterm</a:t>
                      </a:r>
                      <a:endParaRPr lang="en-US" sz="3200" b="1" strike="noStrike" cap="none" baseline="0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&lt;</a:t>
                      </a:r>
                      <a:r>
                        <a:rPr lang="th-TH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1,000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5-7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4-6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1001-1500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7-10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6-8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1501-2000</a:t>
                      </a:r>
                      <a:endParaRPr lang="en-US" sz="3200" b="1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10-12</a:t>
                      </a:r>
                      <a:endParaRPr lang="en-US" sz="3200" b="1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8-10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2001-2500</a:t>
                      </a:r>
                      <a:endParaRPr lang="en-US" sz="3200" b="1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12-15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latin typeface="Tahoma" pitchFamily="34" charset="0"/>
                          <a:cs typeface="Tahoma" pitchFamily="34" charset="0"/>
                        </a:rPr>
                        <a:t>10-12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0097" name="Rectangle 1"/>
          <p:cNvSpPr>
            <a:spLocks noChangeArrowheads="1"/>
          </p:cNvSpPr>
          <p:nvPr/>
        </p:nvSpPr>
        <p:spPr bwMode="auto">
          <a:xfrm>
            <a:off x="0" y="1113336"/>
            <a:ext cx="9144000" cy="2246769"/>
          </a:xfrm>
          <a:prstGeom prst="rect">
            <a:avLst/>
          </a:prstGeom>
          <a:ln w="57150">
            <a:solidFill>
              <a:srgbClr val="00B0F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th-TH" sz="4000" b="1" dirty="0">
                <a:solidFill>
                  <a:srgbClr val="CC0099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	</a:t>
            </a:r>
            <a:r>
              <a:rPr lang="en-US" sz="4400" dirty="0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Physiologic jaundice</a:t>
            </a:r>
            <a:endParaRPr kumimoji="0" lang="th-TH" sz="400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แนวทางการรักษาทารกเกิดก่อนกำหนดที่มีภาวะ 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Neonatal Jaundice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จำแนกตามน้ำหนัก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3399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serum total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bilirubin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level (mg/dl) which needed phototherapy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72560" cy="642942"/>
          </a:xfrm>
          <a:prstGeom prst="rect">
            <a:avLst/>
          </a:prstGeom>
          <a:ln>
            <a:solidFill>
              <a:srgbClr val="CC0099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214282" y="1785926"/>
            <a:ext cx="8643998" cy="200054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       </a:t>
            </a:r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องค์ประกอบที่สำคัญตามคำจำกัดความ ได้แก่            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การวินิจฉัยหลัก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มีได้เพียงการวินิจฉัยเดียวเท่านั้น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แพทย์ต้องบันทึกคําวินิจฉัยหลักเพียงคําวินิจฉัยเดียว</a:t>
            </a:r>
          </a:p>
          <a:p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การวินิจฉัยโรคใดเป็นการวินิจฉัยหลักให้</a:t>
            </a:r>
            <a:r>
              <a:rPr lang="th-TH" sz="2400" b="1" dirty="0" err="1">
                <a:latin typeface="TH Niramit AS" pitchFamily="2" charset="-34"/>
                <a:cs typeface="TH Niramit AS" pitchFamily="2" charset="-34"/>
              </a:rPr>
              <a:t>กระทํา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เมื่อสิ้นสุดการรักษาแล้วเท่านั้น เพื่อให้ได้คําวินิจฉัยโรคขั้นสุดท้าย (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final diagnosis)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ซึ่งจะเป็นคําวินิจฉัยโรคที่ละเอียดชัดเจนมากที่สุด ดังนั้นการวินิจฉัยหลักอาจแตก ต่างไปจากการวินิจฉัยเมื่อแรกรับ</a:t>
            </a:r>
            <a:endParaRPr lang="en-US" sz="2400" b="1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357958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7934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43182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33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H SarabunPSK" pitchFamily="34" charset="-34"/>
                <a:cs typeface="TH SarabunPSK" pitchFamily="34" charset="-34"/>
              </a:rPr>
              <a:t>ทารกแรกเกิดที่มีความเสี่ยงต่อการติดเชื้อสูง เช่น มารดามีถุงน้ำคร่ำแตกก่อนเริ่มเจ็บครรภ์ แพทย์ให้ยาปฏิชีวนะเพื่อป้องกันการติดเชื้อ </a:t>
            </a:r>
            <a:r>
              <a:rPr lang="en-US" sz="2400" b="1" dirty="0">
                <a:solidFill>
                  <a:srgbClr val="0033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H SarabunPSK" pitchFamily="34" charset="-34"/>
                <a:cs typeface="TH SarabunPSK" pitchFamily="34" charset="-34"/>
              </a:rPr>
              <a:t>(Prophylactic antibiotics) </a:t>
            </a:r>
            <a:endParaRPr lang="th-TH" sz="2400" b="1" dirty="0">
              <a:solidFill>
                <a:srgbClr val="0033CC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57232"/>
            <a:ext cx="9143999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Prophylactic antibiotic therapy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286256"/>
            <a:ext cx="9144000" cy="1169551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PDx</a:t>
            </a:r>
            <a:r>
              <a:rPr lang="en-US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    </a:t>
            </a:r>
            <a:r>
              <a:rPr lang="en-US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Z29.2 Other prophylactic chemotherapy</a:t>
            </a:r>
            <a:endParaRPr lang="th-TH" dirty="0">
              <a:solidFill>
                <a:schemeClr val="accent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th-TH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       </a:t>
            </a:r>
            <a:r>
              <a:rPr lang="en-US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SDx</a:t>
            </a:r>
            <a:r>
              <a:rPr lang="en-US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   </a:t>
            </a:r>
            <a:r>
              <a:rPr lang="en-US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itchFamily="34" charset="0"/>
                <a:cs typeface="Tahoma" pitchFamily="34" charset="0"/>
              </a:rPr>
              <a:t>Z38.0  Singleton, born in hospital</a:t>
            </a:r>
          </a:p>
        </p:txBody>
      </p:sp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714488"/>
            <a:ext cx="914399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253184"/>
            <a:ext cx="8501122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 autoUpdateAnimBg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0" y="989002"/>
            <a:ext cx="9144000" cy="7969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2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Febrile convulsion(V-2008)</a:t>
            </a:r>
            <a:endParaRPr lang="th-TH" sz="32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2579" name="Content Placeholder 4"/>
          <p:cNvSpPr>
            <a:spLocks noGrp="1"/>
          </p:cNvSpPr>
          <p:nvPr>
            <p:ph idx="1"/>
          </p:nvPr>
        </p:nvSpPr>
        <p:spPr>
          <a:xfrm>
            <a:off x="214313" y="2000240"/>
            <a:ext cx="8715405" cy="46434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ตัวอย่างที่ 114 ผู้ป่วยเด็กอายุ 1 ปี รับไว้ในโรงพยาบาลด้วยเรื่องไข้และชัก วินิจฉัยว่าเป็น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febrile convulsions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acute tonsillitis</a:t>
            </a:r>
          </a:p>
          <a:p>
            <a:pPr lvl="1" eaLnBrk="1" hangingPunct="1">
              <a:buNone/>
            </a:pPr>
            <a:r>
              <a:rPr lang="en-US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การวินิจฉัยหลัก </a:t>
            </a:r>
            <a:r>
              <a:rPr lang="en-US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R56.0 Febrile convulsions</a:t>
            </a:r>
          </a:p>
          <a:p>
            <a:pPr lvl="1" eaLnBrk="1" hangingPunct="1"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การวินิจฉัยร่วม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J03.9 Acute tonsillitis, unspecified</a:t>
            </a:r>
          </a:p>
          <a:p>
            <a:pPr eaLnBrk="1" hangingPunct="1">
              <a:buFont typeface="AngsanaUPC" pitchFamily="18" charset="-34"/>
              <a:buNone/>
            </a:pPr>
            <a:endParaRPr lang="en-US" sz="48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2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Febrile convulsion</a:t>
            </a:r>
            <a:endParaRPr lang="th-TH" sz="32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3603" name="Content Placeholder 4"/>
          <p:cNvSpPr>
            <a:spLocks noGrp="1"/>
          </p:cNvSpPr>
          <p:nvPr>
            <p:ph idx="1"/>
          </p:nvPr>
        </p:nvSpPr>
        <p:spPr>
          <a:xfrm>
            <a:off x="0" y="1857364"/>
            <a:ext cx="9144000" cy="46434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ตัวอย่างที่ 115 ผู้ป่วยเด็กอายุ 1 ปี รับไว้ในโรงพยาบาลด้วยเรื่องไข้ เจ็บคอ รับประทานอาหารไม่ได้ วินิจฉัยว่าเป็น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acute tonsillitis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ต่อมาผู้ป่วยชักขณะที่นอนโรงพยาบาล แพทย์วินิจฉัยว่า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febrile convulsions</a:t>
            </a:r>
          </a:p>
          <a:p>
            <a:pPr lvl="1" eaLnBrk="1" hangingPunct="1">
              <a:buNone/>
            </a:pPr>
            <a:endParaRPr lang="th-TH" sz="2400" b="1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  <a:p>
            <a:pPr lvl="1" eaLnBrk="1" hangingPunct="1">
              <a:buNone/>
            </a:pP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การวินิจฉัยหลัก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J03.9 Acute tonsillitis, unspecified</a:t>
            </a:r>
          </a:p>
          <a:p>
            <a:pPr lvl="1" eaLnBrk="1" hangingPunct="1">
              <a:buNone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การวินิจฉัยร่วม 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-</a:t>
            </a:r>
          </a:p>
          <a:p>
            <a:pPr lvl="1" eaLnBrk="1" hangingPunct="1">
              <a:buNone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โรคแทรก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      : R56.0 Febrile convulsions</a:t>
            </a:r>
          </a:p>
          <a:p>
            <a:pPr eaLnBrk="1" hangingPunct="1"/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2059381"/>
            <a:ext cx="8532440" cy="4370015"/>
          </a:xfrm>
          <a:solidFill>
            <a:schemeClr val="bg1"/>
          </a:solidFill>
          <a:ln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ถ้า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admit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เพื่อสังเกตพิษงู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None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PDx</a:t>
            </a:r>
            <a:r>
              <a:rPr lang="en-US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i="1" dirty="0">
                <a:latin typeface="Tahoma" pitchFamily="34" charset="0"/>
                <a:ea typeface="Tahoma" pitchFamily="34" charset="0"/>
                <a:cs typeface="Tahoma" pitchFamily="34" charset="0"/>
              </a:rPr>
              <a:t>Toxic effect of snake </a:t>
            </a:r>
            <a:r>
              <a:rPr lang="en-US" sz="28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venum</a:t>
            </a:r>
            <a:r>
              <a:rPr lang="en-US" sz="28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ระบุชนิดงู)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External cause: 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โดนงูพิษกัดที่...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place..</a:t>
            </a: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ขณะ...</a:t>
            </a:r>
          </a:p>
          <a:p>
            <a:pPr eaLnBrk="1" hangingPunct="1"/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อย่าลืม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Acute respiratory failure, </a:t>
            </a:r>
            <a:r>
              <a:rPr lang="en-US"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Coagulopathy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, Posttraumatic wound infection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/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ถ้างูไม่มีพิษ </a:t>
            </a:r>
            <a:r>
              <a:rPr lang="en-US" b="1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PDx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i="1" dirty="0">
                <a:latin typeface="Tahoma" pitchFamily="34" charset="0"/>
                <a:ea typeface="Tahoma" pitchFamily="34" charset="0"/>
                <a:cs typeface="Tahoma" pitchFamily="34" charset="0"/>
              </a:rPr>
              <a:t>Puncture wound at……….</a:t>
            </a:r>
            <a:endParaRPr lang="en-US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Snake bite</a:t>
            </a:r>
          </a:p>
        </p:txBody>
      </p:sp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285720" y="571480"/>
            <a:ext cx="8643998" cy="1214446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20000"/>
                <a:gd name="adj2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kern="1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latin typeface="Impact"/>
              </a:rPr>
              <a:t>Snake Bite</a:t>
            </a:r>
            <a:endParaRPr lang="th-TH" sz="3600" b="1" kern="1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  <a:latin typeface="Impact"/>
            </a:endParaRPr>
          </a:p>
        </p:txBody>
      </p:sp>
      <p:pic>
        <p:nvPicPr>
          <p:cNvPr id="5" name="Picture 4" descr="-snak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4240" y="1450655"/>
            <a:ext cx="1431032" cy="1192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 cstate="print"/>
          <a:srcRect b="40000"/>
          <a:stretch>
            <a:fillRect/>
          </a:stretch>
        </p:blipFill>
        <p:spPr bwMode="auto">
          <a:xfrm>
            <a:off x="642910" y="2202584"/>
            <a:ext cx="7704856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-snak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1236341"/>
            <a:ext cx="1431032" cy="1192527"/>
          </a:xfrm>
          <a:prstGeom prst="rect">
            <a:avLst/>
          </a:prstGeom>
        </p:spPr>
      </p:pic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428596" y="571480"/>
            <a:ext cx="8358246" cy="1214446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20000"/>
                <a:gd name="adj2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kern="1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latin typeface="Impact"/>
              </a:rPr>
              <a:t>Snake Bite</a:t>
            </a:r>
            <a:endParaRPr lang="th-TH" sz="3600" b="1" kern="1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  <a:latin typeface="Impact"/>
            </a:endParaRPr>
          </a:p>
        </p:txBody>
      </p:sp>
      <p:pic>
        <p:nvPicPr>
          <p:cNvPr id="34918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3358" y="3853068"/>
            <a:ext cx="7704856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366" y="4725143"/>
            <a:ext cx="7632848" cy="432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9188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5366" y="5229200"/>
            <a:ext cx="7632848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3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381000" y="1143000"/>
            <a:ext cx="6623248" cy="460851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บันทึกรายละเอียดของตำแหน่งบาดแผล จำนวน ความลึก ความกว้าง และสาเหตุของการบาดเจ็บ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ให้รหัสโดยเลือกบาดแผลความลึกระดับที่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2-3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และมีขนาดกว้างที่สุด เป็น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PDx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ให้รหัสของบาดแผลอื่นๆ เป็น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SDx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.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ให้รหัสที่บอกความกว้างของแผล เช่น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25% of body surface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ต้องให้รหัส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external cause of injury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ด้วยเสมอ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81000"/>
            <a:ext cx="6387140" cy="584775"/>
          </a:xfrm>
          <a:prstGeom prst="rect">
            <a:avLst/>
          </a:prstGeom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Summary for burn/corrosion</a:t>
            </a:r>
            <a:endParaRPr lang="th-TH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1143000"/>
            <a:ext cx="1524000" cy="264687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endParaRPr lang="th-TH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6562" name="Picture 2" descr="http://t0.gstatic.com/images?q=tbn:ANd9GcTGi803JD7ADCosDuw9KFtfxzrh_mAp-EUei64X54pNSEzdHKa1j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3962400"/>
            <a:ext cx="23907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4" name="Picture 4" descr="http://t3.gstatic.com/images?q=tbn:ANd9GcTVvlaTKe5DRCk9v20L1nzUrByTrVX3nC7411AeLAO7KG-bEB3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257800"/>
            <a:ext cx="198120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6" name="Picture 6" descr="http://t1.gstatic.com/images?q=tbn:ANd9GcQC_GiYbufYkqemJYBn4-zMVQDG2iqg_Lyu9plh9cAoAGKxqA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5257800"/>
            <a:ext cx="1752600" cy="129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8" name="Picture 8" descr="http://t2.gstatic.com/images?q=tbn:ANd9GcQuWb-axAGJoELw5GL7W6ZiwyP7Gq2ZrmjTB8CglfOfsK-kQ5-LA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5257800"/>
            <a:ext cx="1828800" cy="126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19485368">
            <a:off x="5698425" y="5188300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Respiratory tract involvement</a:t>
            </a:r>
            <a:endParaRPr lang="th-TH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/>
      <p:bldP spid="9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5143504" y="1643050"/>
            <a:ext cx="3857620" cy="21236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4400" dirty="0">
                <a:latin typeface="Tahoma" pitchFamily="34" charset="0"/>
                <a:cs typeface="Tahoma" pitchFamily="34" charset="0"/>
              </a:rPr>
              <a:t> Degree,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4400" dirty="0">
                <a:latin typeface="Tahoma" pitchFamily="34" charset="0"/>
                <a:cs typeface="Tahoma" pitchFamily="34" charset="0"/>
              </a:rPr>
              <a:t> Site/organ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n-US" sz="4400" dirty="0">
                <a:latin typeface="Tahoma" pitchFamily="34" charset="0"/>
                <a:cs typeface="Tahoma" pitchFamily="34" charset="0"/>
              </a:rPr>
              <a:t> % Burn</a:t>
            </a:r>
            <a:endParaRPr lang="th-TH" sz="4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32" y="4357694"/>
            <a:ext cx="9088438" cy="2286016"/>
          </a:xfrm>
          <a:prstGeom prst="rect">
            <a:avLst/>
          </a:prstGeom>
          <a:noFill/>
          <a:ln w="9525">
            <a:solidFill>
              <a:srgbClr val="EBF6F7"/>
            </a:solidFill>
            <a:miter lim="800000"/>
            <a:headEnd/>
            <a:tailEnd/>
          </a:ln>
        </p:spPr>
      </p:pic>
      <p:pic>
        <p:nvPicPr>
          <p:cNvPr id="174084" name="Picture 4" descr="10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71547"/>
            <a:ext cx="4286280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8596" y="1142984"/>
            <a:ext cx="8358246" cy="1214446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ให้เลือก </a:t>
            </a:r>
            <a:r>
              <a:rPr lang="en-US" sz="2400" b="1" dirty="0">
                <a:latin typeface="TH Sarabun New" pitchFamily="34" charset="-34"/>
                <a:cs typeface="TH Sarabun New" pitchFamily="34" charset="-34"/>
              </a:rPr>
              <a:t>Second-Third degree burn </a:t>
            </a:r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ที่กว้างที่สุด</a:t>
            </a:r>
          </a:p>
          <a:p>
            <a:r>
              <a:rPr lang="en-US" sz="2400" b="1" dirty="0">
                <a:latin typeface="TH Sarabun New" pitchFamily="34" charset="-34"/>
                <a:cs typeface="TH Sarabun New" pitchFamily="34" charset="-34"/>
              </a:rPr>
              <a:t>Degree, site/organ</a:t>
            </a:r>
          </a:p>
        </p:txBody>
      </p:sp>
      <p:sp>
        <p:nvSpPr>
          <p:cNvPr id="92164" name="WordArt 3"/>
          <p:cNvSpPr>
            <a:spLocks noChangeArrowheads="1" noChangeShapeType="1" noTextEdit="1"/>
          </p:cNvSpPr>
          <p:nvPr/>
        </p:nvSpPr>
        <p:spPr bwMode="auto">
          <a:xfrm>
            <a:off x="1214414" y="350821"/>
            <a:ext cx="6911975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31550" cmpd="sng">
                  <a:solidFill>
                    <a:srgbClr val="0033CC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  <a:cs typeface="+mn-cs"/>
              </a:rPr>
              <a:t>Principal Diagnosis</a:t>
            </a:r>
            <a:endParaRPr lang="th-TH" sz="3600" b="1" kern="10" dirty="0">
              <a:ln w="31550" cmpd="sng">
                <a:solidFill>
                  <a:srgbClr val="0033CC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/>
              <a:cs typeface="+mn-cs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28596" y="2565399"/>
            <a:ext cx="8358246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89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/>
                <a:cs typeface="+mn-cs"/>
              </a:rPr>
              <a:t>Co morbidity &amp; Complication</a:t>
            </a:r>
            <a:endParaRPr lang="th-TH" sz="3600" b="1" kern="10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6591" y="3429049"/>
            <a:ext cx="8278813" cy="321466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ให้รหัส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Burn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ที่เหลือให้ละเอียดให้ครบ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อย่าลืม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%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Burn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อย่าลืม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Burn of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internal organs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Underlying Disease???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H Sarabun New" pitchFamily="34" charset="-34"/>
              <a:cs typeface="TH Sarabun New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Complication??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H Sarabun New" pitchFamily="34" charset="-34"/>
                <a:cs typeface="TH Sarabun New" pitchFamily="34" charset="-34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5550" y="5987497"/>
            <a:ext cx="474841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อย่าลืม </a:t>
            </a:r>
            <a:r>
              <a:rPr lang="en-US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External cause</a:t>
            </a:r>
          </a:p>
        </p:txBody>
      </p:sp>
    </p:spTree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0" y="5516563"/>
            <a:ext cx="2124075" cy="6540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sz="3600" b="1">
                <a:latin typeface="Microsoft Sans Serif" pitchFamily="34" charset="0"/>
                <a:cs typeface="Cordia New" pitchFamily="34" charset="-34"/>
              </a:rPr>
              <a:t>What?</a:t>
            </a:r>
            <a:endParaRPr lang="en-GB" sz="3600" b="1">
              <a:latin typeface="Microsoft Sans Serif" pitchFamily="34" charset="0"/>
              <a:cs typeface="Cordia New" pitchFamily="34" charset="-34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195513" y="5516563"/>
            <a:ext cx="1987550" cy="65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sz="3600" b="1">
                <a:latin typeface="Microsoft Sans Serif" pitchFamily="34" charset="0"/>
                <a:cs typeface="Cordia New" pitchFamily="34" charset="-34"/>
              </a:rPr>
              <a:t>How?</a:t>
            </a:r>
            <a:endParaRPr lang="en-GB" sz="3600" b="1">
              <a:latin typeface="Microsoft Sans Serif" pitchFamily="34" charset="0"/>
              <a:cs typeface="Cordia New" pitchFamily="34" charset="-34"/>
            </a:endParaRP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4211638" y="5516563"/>
            <a:ext cx="2708275" cy="65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sz="3600" b="1">
                <a:latin typeface="Microsoft Sans Serif" pitchFamily="34" charset="0"/>
                <a:cs typeface="Cordia New" pitchFamily="34" charset="-34"/>
              </a:rPr>
              <a:t>Where?</a:t>
            </a:r>
            <a:endParaRPr lang="en-GB" sz="3600" b="1">
              <a:latin typeface="Microsoft Sans Serif" pitchFamily="34" charset="0"/>
              <a:cs typeface="Cordia New" pitchFamily="34" charset="-34"/>
            </a:endParaRP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6911975" y="5516563"/>
            <a:ext cx="2232025" cy="65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en-US" sz="3600" b="1">
                <a:latin typeface="Microsoft Sans Serif" pitchFamily="34" charset="0"/>
                <a:cs typeface="Cordia New" pitchFamily="34" charset="-34"/>
              </a:rPr>
              <a:t>While?</a:t>
            </a:r>
            <a:endParaRPr lang="en-GB" sz="3600" b="1">
              <a:latin typeface="Microsoft Sans Serif" pitchFamily="34" charset="0"/>
              <a:cs typeface="Cordia New" pitchFamily="34" charset="-34"/>
            </a:endParaRPr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42844" y="908050"/>
            <a:ext cx="8820150" cy="3378205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คือข้อมูลที่ได้จากการซักประวัติผู้ป่วยเพื่อให้ทราบว่า บาดเจ็บมาได้อย่างไร เป็นอุบัติเหตุ ถูกทำร้าย ฆ่าตัวตาย เกิดที่ไหน ขณะกำลังทำอะไร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เพื่อให้ได้ข้อมูลมาใช้ประโยชน์ในการป้องกันการบาดเจ็บ </a:t>
            </a:r>
            <a:r>
              <a:rPr lang="en-US" sz="28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(Injury prevention)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ที่อาจเป็นสาเหตุให้สูญเสียประชากร</a:t>
            </a:r>
            <a:endParaRPr lang="en-GB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nimBg="1"/>
      <p:bldP spid="102404" grpId="0" animBg="1"/>
      <p:bldP spid="102405" grpId="0" animBg="1"/>
      <p:bldP spid="102406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1"/>
          <p:cNvPicPr>
            <a:picLocks noChangeAspect="1" noChangeArrowheads="1"/>
          </p:cNvPicPr>
          <p:nvPr/>
        </p:nvPicPr>
        <p:blipFill>
          <a:blip r:embed="rId2" cstate="print"/>
          <a:srcRect b="28947"/>
          <a:stretch>
            <a:fillRect/>
          </a:stretch>
        </p:blipFill>
        <p:spPr bwMode="auto">
          <a:xfrm>
            <a:off x="500034" y="1285860"/>
            <a:ext cx="8215370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5000628" y="142852"/>
            <a:ext cx="3929090" cy="1357322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ahoma" pitchFamily="34" charset="0"/>
                <a:cs typeface="Tahoma" pitchFamily="34" charset="0"/>
              </a:rPr>
              <a:t>Z - code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0034" y="3155952"/>
            <a:ext cx="8286808" cy="24929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36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ไม่ควรใช้เป็น 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PDx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u="sng" dirty="0">
                <a:latin typeface="TH Niramit AS" pitchFamily="2" charset="-34"/>
                <a:cs typeface="TH Niramit AS" pitchFamily="2" charset="-34"/>
              </a:rPr>
              <a:t>ยกเว้น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ในกรณีที่ไม่สามารถให้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</a:p>
          <a:p>
            <a:pPr eaLnBrk="1" hangingPunct="1"/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Definite  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Dx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. (A00-Y89)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จากบทอื่นๆได้ หรือมาเพื่อรับบริการเกี่ยวกับสุขภาพ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ไม่ควรใช้ในกรณีเพื่อ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International comparison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ไม่ควรใช้เป็นสาเหตุการตาย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(Mortality coding)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มักใช้เป็นรหัสสำหรับให้ข้อมูลครบถ้วน 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(</a:t>
            </a:r>
            <a:r>
              <a:rPr lang="en-US" sz="2400" b="1" dirty="0" err="1">
                <a:latin typeface="TH Niramit AS" pitchFamily="2" charset="-34"/>
                <a:cs typeface="TH Niramit AS" pitchFamily="2" charset="-34"/>
              </a:rPr>
              <a:t>SDx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)</a:t>
            </a:r>
            <a:endParaRPr lang="th-TH" sz="2400" b="1" dirty="0"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72560" cy="642942"/>
          </a:xfrm>
          <a:prstGeom prst="rect">
            <a:avLst/>
          </a:prstGeom>
          <a:ln>
            <a:solidFill>
              <a:srgbClr val="CC0099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214282" y="1785926"/>
            <a:ext cx="8929718" cy="23698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/>
            <a:r>
              <a:rPr lang="en-US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  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ในกรณีของผู้ป่วยใน โรคที่บันทึกเป็นการวินิจฉัย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    </a:t>
            </a:r>
          </a:p>
          <a:p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หลักต้องเป็นโรคที่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เกิดขึ้นในตัวผู้ป่วยตั้งแต่ก่อน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 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รับเข้าไว้รักษาในโรงพยาบาล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 มิใช่โรคแทรกที่เกิดขึ้น</a:t>
            </a:r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 </a:t>
            </a:r>
          </a:p>
          <a:p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มาภายหลัง ถึงแม้โรคแทรกที่เกิดมาภายหลังจะทำให้</a:t>
            </a:r>
            <a:endParaRPr lang="en-US" sz="2400" b="1" dirty="0">
              <a:latin typeface="TH Niramit AS" pitchFamily="2" charset="-34"/>
              <a:cs typeface="TH Niramit AS" pitchFamily="2" charset="-34"/>
            </a:endParaRPr>
          </a:p>
          <a:p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สูญเสียทรัพยากรหรือค่าใช้จ่ายในการรักษามากกว่า </a:t>
            </a:r>
            <a:endParaRPr lang="en-US" sz="2400" b="1" dirty="0">
              <a:latin typeface="TH Niramit AS" pitchFamily="2" charset="-34"/>
              <a:cs typeface="TH Niramit AS" pitchFamily="2" charset="-34"/>
            </a:endParaRPr>
          </a:p>
          <a:p>
            <a:pPr marL="361950" indent="-361950"/>
            <a:r>
              <a:rPr lang="en-US" sz="2400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แพทย์ก็มิอาจเลือกโรคแทรกมาบันทึกเป็นการ วินิจฉัยหลักได้</a:t>
            </a:r>
            <a:endParaRPr lang="en-US" sz="2400" b="1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357958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7934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6142"/>
            <a:ext cx="9144000" cy="7969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POSTPARTUM CARE AND EXAMINATION : Z39</a:t>
            </a:r>
            <a:b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 </a:t>
            </a:r>
          </a:p>
        </p:txBody>
      </p:sp>
      <p:sp>
        <p:nvSpPr>
          <p:cNvPr id="6300673" name="Rectangle 1"/>
          <p:cNvSpPr>
            <a:spLocks noChangeArrowheads="1"/>
          </p:cNvSpPr>
          <p:nvPr/>
        </p:nvSpPr>
        <p:spPr bwMode="auto">
          <a:xfrm>
            <a:off x="142844" y="2360818"/>
            <a:ext cx="8858280" cy="22467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ให้รหัส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Z39.0  Care and examination immediately after delivery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เป็นรหัสการวินิจฉัยหลักสำหรับการดูแลผู้ป่วยที่คลอดก่อนมาถึงสถานพยาบาลโดยไม่มีภาวะแทรกซ้อน  และไม่มีการทำหัตถการที่เกี่ยวกับการคลอด  เช่น  ตัดสายสะดือ  ทำคลอดรก  เย็บแผล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ถ้าแพทย์วินิจฉัยว่าตรวจพบภาวะแทรกซ้อนของการคลอดและรับไว้เพื่อดูแลรักษา  ให้ใช้รหัสของภาวะแทรกซ้อนนั้นเป็นรหัสการวินิจฉัยหลัก  และไม่ต้องให้รหัส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Z39.0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แม้แพทย์จะบันทึกคำวินิจฉัยว่า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Birth before arrival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688" y="4929198"/>
            <a:ext cx="8858312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ถ้าผู้ที่คลอดก่อนมาถึงสถานพยาบาลนั้นได้รับการทำหัตถการบางอย่างที่เกี่ยวกับการคลอดในสถานพยาบาล เช่น ทำคลอดรก ตัดสายสะดือ แม้แพทย์บันทึกคำวินิจฉัยว่า 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Birth before arrival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ก็ให้ใช้รหัสเหมือนการคลอดปกติในสถานพยาบาล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0673" grpId="0" animBg="1"/>
      <p:bldP spid="4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7143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POSTPARTUM CARE AND EXAMINATION : Z39</a:t>
            </a:r>
            <a:br>
              <a:rPr lang="en-US" sz="28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8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 </a:t>
            </a:r>
          </a:p>
        </p:txBody>
      </p:sp>
      <p:sp>
        <p:nvSpPr>
          <p:cNvPr id="6301697" name="Rectangle 1"/>
          <p:cNvSpPr>
            <a:spLocks noChangeArrowheads="1"/>
          </p:cNvSpPr>
          <p:nvPr/>
        </p:nvSpPr>
        <p:spPr bwMode="auto">
          <a:xfrm>
            <a:off x="214282" y="1857364"/>
            <a:ext cx="8572560" cy="1200329"/>
          </a:xfrm>
          <a:prstGeom prst="rect">
            <a:avLst/>
          </a:prstGeom>
          <a:ln w="38100">
            <a:solidFill>
              <a:srgbClr val="0033CC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ผู้ป่วยที่ถูกส่งต่อมาจากสถานพยาบาลอื่นหลังคลอดพร้อมบุตรที่ป่วย  โดยตัวผู้ป่วยเองไม่มีภาวะแทรกซ้อนจากการคลอด ถ้าแพทย์รับไว้เพื่อให้บริการดูแลหลังคลอด  ให้ใช้รหัส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Z39.0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20" y="3643314"/>
            <a:ext cx="8572560" cy="1938992"/>
          </a:xfrm>
          <a:prstGeom prst="rect">
            <a:avLst/>
          </a:prstGeom>
          <a:ln>
            <a:solidFill>
              <a:srgbClr val="3AF8CB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แต่ถ้าแพทย์รับไว้เพื่อให้อยู่ดูแลบุตรที่ป่วย         </a:t>
            </a:r>
          </a:p>
          <a:p>
            <a:pPr lvl="0" algn="just"/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โดยไม่ได้ให้บริการดูแลหลังคลอด         </a:t>
            </a:r>
          </a:p>
          <a:p>
            <a:pPr lvl="0" algn="just"/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ให้ใช้รหัส  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Z76.3  Healthy person accompanying sick person </a:t>
            </a:r>
          </a:p>
          <a:p>
            <a:pPr lvl="0" algn="just"/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     </a:t>
            </a:r>
            <a:r>
              <a:rPr lang="th-TH" sz="2400" b="1" i="1" dirty="0">
                <a:solidFill>
                  <a:srgbClr val="FFCCFF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ไม่สามารถเบิกจ่ายกองทุน </a:t>
            </a:r>
            <a:r>
              <a:rPr lang="en-US" sz="2400" b="1" i="1" dirty="0">
                <a:solidFill>
                  <a:srgbClr val="FFCCFF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IP-UC </a:t>
            </a:r>
            <a:r>
              <a:rPr lang="th-TH" sz="2400" b="1" i="1" dirty="0">
                <a:solidFill>
                  <a:srgbClr val="FFCCFF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ได้</a:t>
            </a:r>
            <a:endParaRPr lang="en-US" sz="2400" b="1" i="1" dirty="0">
              <a:solidFill>
                <a:srgbClr val="FFCC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1697" grpId="0" animBg="1"/>
      <p:bldP spid="4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6142"/>
            <a:ext cx="9144000" cy="7969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36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8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FOLLOW-UP CARE : Z42-Z50</a:t>
            </a:r>
            <a:br>
              <a:rPr lang="en-US" sz="28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 </a:t>
            </a:r>
          </a:p>
        </p:txBody>
      </p:sp>
      <p:sp>
        <p:nvSpPr>
          <p:cNvPr id="6302721" name="Rectangle 1"/>
          <p:cNvSpPr>
            <a:spLocks noChangeArrowheads="1"/>
          </p:cNvSpPr>
          <p:nvPr/>
        </p:nvSpPr>
        <p:spPr bwMode="auto">
          <a:xfrm>
            <a:off x="285720" y="1857364"/>
            <a:ext cx="8572560" cy="1754326"/>
          </a:xfrm>
          <a:prstGeom prst="rect">
            <a:avLst/>
          </a:prstGeom>
          <a:ln w="38100">
            <a:solidFill>
              <a:srgbClr val="0033CC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การดูแลติดตาม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(Follow-up care) 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หมายถึง  การให้บริการดูแลในด้านต่างๆแก่ </a:t>
            </a:r>
            <a:r>
              <a:rPr kumimoji="0" lang="th-TH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ผู้ป่วยหลังการรักษาและตรวจไม่พบความผิดปกติ 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เช่น  เปลี่ยนเฝือก  ตัดไหม  ทำกายภาพบำบัด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4049634"/>
            <a:ext cx="8643998" cy="156966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การตรวจติดตามผลหลังการรักษา 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(Follow-up examination)  </a:t>
            </a:r>
            <a:r>
              <a:rPr lang="th-TH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ซึ่งมีความหมายเฉพาะการตรวจ  แต่ไม่ได้ให้การดูแลอย่างใดอย่างหนึ่ง</a:t>
            </a:r>
            <a:r>
              <a:rPr lang="en-US" sz="24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เมื่อให้รหัสในกลุ่ม 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Z42 - Z50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แล้ว                         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             ไม่ต้องให้รหัสในกลุ่ม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Z08 - Z09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ร่วมด้วย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2721" grpId="0" animBg="1"/>
      <p:bldP spid="4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0108"/>
            <a:ext cx="9144000" cy="7969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36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FOLLOW-UP CARE : Z42-Z50</a:t>
            </a:r>
            <a:br>
              <a:rPr lang="en-US" sz="3600" i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endParaRPr lang="en-US" sz="3600" dirty="0"/>
          </a:p>
        </p:txBody>
      </p:sp>
      <p:sp>
        <p:nvSpPr>
          <p:cNvPr id="6702081" name="Rectangle 1"/>
          <p:cNvSpPr>
            <a:spLocks noChangeArrowheads="1"/>
          </p:cNvSpPr>
          <p:nvPr/>
        </p:nvSpPr>
        <p:spPr bwMode="auto">
          <a:xfrm>
            <a:off x="0" y="2214554"/>
            <a:ext cx="9144000" cy="31700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</a:t>
            </a:r>
            <a:r>
              <a:rPr kumimoji="0" lang="en-US" sz="2000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Z43.-  Attention to artificial openings 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เป็นรหัสการวินิจฉัยหลัก  เมื่อแพทย์วินิจฉัยว่าได้ให้บริการดูแลรูเปิดเทียมที่สร้างขึ้น  เช่น  การปิดรูเปิดเทียม  การทำความสะอาดรูเปิดเทียม  การถอดสายสวนที่ใส่ในรูเปิดเทียมออก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lvl="0"/>
            <a:r>
              <a:rPr lang="en-US" sz="2000" i="1" dirty="0">
                <a:solidFill>
                  <a:srgbClr val="FFFF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Z47.-  Other orthopedic follow-up care 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เป็นรหัสการวินิจฉัยหลัก เมื่อแพทย์วินิจฉัยว่าได้ให้บริการทางออร์โทปิดิกส์  เป็นต้นว่า  เปลี่ยนเฝือก  หรือถอด </a:t>
            </a:r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fixation  device  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เช่น </a:t>
            </a:r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k-wire, external </a:t>
            </a:r>
            <a:r>
              <a:rPr lang="en-US" sz="2000" b="1" dirty="0" err="1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fixator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lvl="0"/>
            <a:endParaRPr lang="en-US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just"/>
            <a:r>
              <a:rPr lang="en-US" sz="2000" i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Z48.-Other surgical follow-up care 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เป็นรหัสการวินิจฉัยหลัก เมื่อแพทย์วินิจฉัยว่าได้ให้บริการทางศัลยกรรม  เช่น  เปลี่ยนผ้าแต่งแผล  ตัดไหม</a:t>
            </a:r>
            <a:endParaRPr lang="en-US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702084" name="Rectangle 4"/>
          <p:cNvSpPr>
            <a:spLocks noChangeArrowheads="1"/>
          </p:cNvSpPr>
          <p:nvPr/>
        </p:nvSpPr>
        <p:spPr bwMode="auto">
          <a:xfrm>
            <a:off x="0" y="45720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4282" y="285728"/>
            <a:ext cx="8786874" cy="6286544"/>
            <a:chOff x="168" y="336"/>
            <a:chExt cx="5160" cy="3504"/>
          </a:xfrm>
        </p:grpSpPr>
        <p:pic>
          <p:nvPicPr>
            <p:cNvPr id="593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" y="336"/>
              <a:ext cx="5160" cy="1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3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8" y="1632"/>
              <a:ext cx="5160" cy="2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br>
              <a:rPr lang="en-US" sz="40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CONVALESCENCE CARE : Z54</a:t>
            </a:r>
            <a:br>
              <a:rPr lang="en-US" sz="40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endParaRPr lang="en-US" sz="4000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303745" name="Rectangle 1"/>
          <p:cNvSpPr>
            <a:spLocks noChangeArrowheads="1"/>
          </p:cNvSpPr>
          <p:nvPr/>
        </p:nvSpPr>
        <p:spPr bwMode="auto">
          <a:xfrm>
            <a:off x="0" y="1817833"/>
            <a:ext cx="9144000" cy="18158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การพักฟื้น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(Convalescence)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หมายถึง ระยะที่ผู้ป่วยกำลังฟื้นตัวจากการป่วย การผ่าตัด หรือการบาดเจ็บ โรคหรือการบาดเจ็บเดิมได้รับการรักษาแล้วก่อนรับไว้  อาการของผู้ป่วยดีขึ้นตามลำดับ  เพียงแต่ยังไม่หายเป็นปกติ  และไม่มีภาวะแทรกซ้อนที่ต้อง</a:t>
            </a: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รักษา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71745"/>
            <a:ext cx="9144000" cy="707886"/>
          </a:xfrm>
          <a:prstGeom prst="rect">
            <a:avLst/>
          </a:prstGeom>
          <a:solidFill>
            <a:srgbClr val="FF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th-TH" sz="2000" b="1" dirty="0">
                <a:solidFill>
                  <a:srgbClr val="C0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แพทย์ควรวินิจฉัยว่าเป็นระยะพักฟื้นหลังการรักษาด้วยวิธีใดเป็นการวินิจฉัยหลัก  ไม่ต้องวินิจฉัยโรคเดิมที่ได้รักษาไปแล้ว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103698"/>
            <a:ext cx="9144000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ถ้าแพทย์วินิจฉัยว่ารับผู้ป่วยไว้เพื่อรักษาภาวะแทรกซ้อนที่เกิดจากการรักษาเดิมที่เคยได้รับ  ไม่ถือว่าเป็นการรับไว้เพื่อพักฟื้น  ให้แพทย์สรุปภาวะแทรกซ้อนที่รับไว้รักษาเป็นการวินิจฉัยหลัก</a:t>
            </a:r>
            <a:endParaRPr lang="en-US" sz="2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3745" grpId="0" animBg="1"/>
      <p:bldP spid="4" grpId="0" animBg="1"/>
      <p:bldP spid="5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857232"/>
            <a:ext cx="9144000" cy="714380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4400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        Convalescence care</a:t>
            </a:r>
            <a:endParaRPr lang="th-TH" sz="44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57194" y="1928802"/>
            <a:ext cx="8915400" cy="45005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ได้รับการรักษา/ผ่าตัดมาจากที่อื่น</a:t>
            </a:r>
            <a:endParaRPr lang="en-US" sz="2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PDx</a:t>
            </a:r>
            <a:r>
              <a:rPr lang="en-US" sz="24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Z54.-  Convalescence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ยกเว้นกรณีผู้ป่วยคลอดจากที่อื่น ใช้รหัส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Z39.0)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ตามด้วยรหัสเสริมคือ</a:t>
            </a:r>
            <a:endParaRPr lang="en-US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SDx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Z85.-  Personal history of malignant  </a:t>
            </a:r>
            <a:r>
              <a:rPr lang="en-US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neoplasms</a:t>
            </a:r>
            <a:endParaRPr lang="en-US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  Z86.-  Personal history of certain other  diseases</a:t>
            </a:r>
          </a:p>
          <a:p>
            <a:pPr marL="2160588" indent="-2160588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  Z87.-  Personal history of other diseases and  conditions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00892" y="812053"/>
            <a:ext cx="1928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kern="10" dirty="0">
                <a:solidFill>
                  <a:srgbClr val="C00000"/>
                </a:solidFill>
                <a:latin typeface="Arial Black"/>
              </a:rPr>
              <a:t>S/P</a:t>
            </a:r>
            <a:endParaRPr lang="th-TH" sz="4800" kern="10" dirty="0">
              <a:solidFill>
                <a:srgbClr val="C00000"/>
              </a:solidFill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5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5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5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5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5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5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42910" y="1928802"/>
            <a:ext cx="4000528" cy="2185214"/>
          </a:xfrm>
          <a:prstGeom prst="rect">
            <a:avLst/>
          </a:prstGeom>
          <a:solidFill>
            <a:srgbClr val="0000CC"/>
          </a:solidFill>
          <a:ln>
            <a:solidFill>
              <a:srgbClr val="66FF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รหัสหัตถการที่พบผิดพลาดได้</a:t>
            </a:r>
            <a:r>
              <a:rPr lang="th-TH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บ่อย</a:t>
            </a:r>
          </a:p>
        </p:txBody>
      </p:sp>
    </p:spTree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57188"/>
            <a:ext cx="871540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F:\New Folder\New Folder (2)\Wound closure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500438"/>
            <a:ext cx="2447912" cy="29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5720" y="3500438"/>
            <a:ext cx="6000792" cy="29289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แพทย์สรุป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Resuture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ส่วนใหญ่หมายถึง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86.59 Closure of skin and subcutaneous tissue of other sites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Adhesives (surgical) (tissue)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Staples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Sutures</a:t>
            </a:r>
          </a:p>
          <a:p>
            <a:pPr algn="ctr"/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3266"/>
            <a:ext cx="9144000" cy="79690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>
              <a:tabLst>
                <a:tab pos="360363" algn="l"/>
              </a:tabLst>
            </a:pPr>
            <a:r>
              <a:rPr lang="en-US" sz="2400" dirty="0">
                <a:solidFill>
                  <a:srgbClr val="0033CC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Suture of abdominal wall and peritoneum</a:t>
            </a:r>
            <a:endParaRPr lang="en-US" sz="2400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808705" name="Rectangle 1"/>
          <p:cNvSpPr>
            <a:spLocks noChangeArrowheads="1"/>
          </p:cNvSpPr>
          <p:nvPr/>
        </p:nvSpPr>
        <p:spPr bwMode="auto">
          <a:xfrm>
            <a:off x="0" y="2114313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60363" algn="l"/>
              </a:tabLst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Re-closure of postoperative disruption of abdominal wall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(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54.61)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   หมายถึงการเย็บปิดแผลหน้าท้องกรณีที่แผลผ่าตัด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(Surgical wound)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ที่เย็บปิดไว้มีการแยกออก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(wound disruption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หรือ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wound dehiscence)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749481"/>
            <a:ext cx="9144000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>
              <a:tabLst>
                <a:tab pos="360363" algn="l"/>
              </a:tabLst>
            </a:pP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Delayed closure of granulating abdominal wound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(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54.62)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360363" algn="l"/>
              </a:tabLst>
            </a:pP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	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    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หมายถึง การเย็บปิดแผลหน้าท้องภายหลัง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กรณีที่ยังไม่ได้เย็บปิดแผลผนังหน้าท้องได้ในการผ่าตัดครั้งแรก (เป็นแผลจาก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surgical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และ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non</a:t>
            </a:r>
            <a:r>
              <a:rPr lang="en-US" sz="2000" b="1" dirty="0">
                <a:solidFill>
                  <a:srgbClr val="0033CC"/>
                </a:solidFill>
                <a:latin typeface="Calibri"/>
                <a:ea typeface="Calibri" pitchFamily="34" charset="0"/>
                <a:cs typeface="TH SarabunPSK" pitchFamily="34" charset="-34"/>
              </a:rPr>
              <a:t>–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surgical wound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ก็ได้) เนื่องจากมีสาเหตุมาจากแผลติดเชื้อ หรือ มีภาวะ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abdominal compartment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ซึ่งต้องรักษาให้แผลดีขึ้นก่อนด้วยการทำแผลจนเกิดมี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granulation tissue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โดยทั่วไปใช้เวลาประมาณ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1-2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สัปดาห์ขึ้นไป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8705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866920"/>
            <a:ext cx="8429684" cy="273921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ในผู้ป่วยที่มี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โรคหลายโรค</a:t>
            </a:r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ปรากฏขึ้นพร้อมกันตั้งแต่ก่อนรับเข้าไว้รักษาในโรงพยาบาล  ให้เลือกโรคที่ได้ทำ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การรักษาหรือรับบริการในครั้งนี้เป็นการวินิจฉัยหลัก   ถ้ามีการรักษาหลายโรคพร้อมกัน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ให้เลือกโรคที่รุนแรงที่สุดและสำคัญที่สุด</a:t>
            </a:r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cs typeface="TH Niramit AS" pitchFamily="2" charset="-34"/>
              </a:rPr>
              <a:t>เป็นการวินิจฉัยหลัก  หากโรคที่รักษาพร้อมกันหลายโรคมีความ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รุนแรงใกล้เคียงกัน 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ให้เลือกโรคที่ใช้ทรัพยากรในการรักษาสูงสุด</a:t>
            </a: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เป็นการวินิจฉัยหลัก</a:t>
            </a:r>
            <a:endParaRPr lang="en-US" b="1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358246" cy="714380"/>
          </a:xfrm>
          <a:prstGeom prst="rect">
            <a:avLst/>
          </a:prstGeom>
          <a:ln>
            <a:solidFill>
              <a:srgbClr val="CC0099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>
                <a:solidFill>
                  <a:srgbClr val="0033CC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Suture of abdominal wall and peritoneum</a:t>
            </a:r>
            <a:endParaRPr lang="en-US" sz="3600" dirty="0"/>
          </a:p>
        </p:txBody>
      </p:sp>
      <p:sp>
        <p:nvSpPr>
          <p:cNvPr id="4823041" name="Rectangle 1"/>
          <p:cNvSpPr>
            <a:spLocks noChangeArrowheads="1"/>
          </p:cNvSpPr>
          <p:nvPr/>
        </p:nvSpPr>
        <p:spPr bwMode="auto">
          <a:xfrm>
            <a:off x="71438" y="1215551"/>
            <a:ext cx="8929718" cy="22467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Other suture of abdominal wall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(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54.63)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361950" indent="-1588" eaLnBrk="0" hangingPunct="0">
              <a:tabLst>
                <a:tab pos="539750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	 หมายถึง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การ เย็บปิดแผลที่เกิดจากผนังหน้าท้องฉีกขาดที่ลึกกว่าชั้น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skin</a:t>
            </a: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r>
              <a:rPr kumimoji="0" lang="th-TH" sz="2000" b="1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การเย็บปิดแผลหน้าท้องที่ลึกกว่าชั้นผิวหนัง </a:t>
            </a:r>
            <a:r>
              <a:rPr kumimoji="0" lang="th-TH" sz="2000" b="1" i="1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และไม่ใช่แผลที่เกิดจากการผ่าตัด </a:t>
            </a:r>
            <a:endParaRPr kumimoji="0" lang="en-US" sz="2000" b="1" i="1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Suture of peritoneum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(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54.64)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PSK" pitchFamily="34" charset="-34"/>
              <a:cs typeface="TH SarabunPSK" pitchFamily="34" charset="-34"/>
            </a:endParaRPr>
          </a:p>
          <a:p>
            <a:pPr marL="361950" marR="0" lvl="0" indent="-1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หมายถึง การเย็บในส่วนของ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peritoneum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เท่านั้น ใช้ในกรณีเย็บซ่อมเยื่อบุช่องท้องที่ ฉีกขาด มักไม่ใช้ในการเย็บปิดแผลช่องท้องทั่วไป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38" y="3714752"/>
            <a:ext cx="8929718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  กรณีเป็นการเย็บปิดชั้นผิวหนังเนื่องจากมีการปนเปื้อนของแผลผ่าตัดที่เปิดทิ้งไว้         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3-5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วัน หลังการผ่าตัดครั้งแรก </a:t>
            </a:r>
            <a:r>
              <a:rPr lang="th-TH" sz="2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ที่เรียกว่า </a:t>
            </a:r>
            <a:r>
              <a:rPr lang="en-US" sz="2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Delayed primary skin closure</a:t>
            </a:r>
            <a:r>
              <a:rPr lang="th-TH" sz="2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ให้รหัส </a:t>
            </a:r>
            <a:r>
              <a:rPr lang="en-US" sz="2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86.59 </a:t>
            </a:r>
            <a:r>
              <a:rPr lang="th-TH" sz="2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ไม่ใช่รหัส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54.62)</a:t>
            </a:r>
          </a:p>
          <a:p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     กรณีบันทึกรายงานการผ่าตัดหรือสรุปหัตถการว่า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Retention suture 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ผู้ให้รหัสต้องแยกให้ได้ว่า </a:t>
            </a:r>
            <a:r>
              <a:rPr lang="th-TH" sz="2000" b="1" u="sng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20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เป็นการเย็บปิดแผลผ่าตัดช่องท้องทันที </a:t>
            </a:r>
            <a:r>
              <a:rPr lang="en-US" sz="20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(Primary closure) </a:t>
            </a:r>
            <a:r>
              <a:rPr lang="th-TH" sz="20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ซึ่งไม่ต้องให้รหัสหัตถการเย็บปิดแผล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u="sng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เป็นการเย็บปิดช่องท้องเพื่อแก้ไขภาวะแผลผ่าตัดแยก ให้รหัส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54.61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u="sng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เป็นการปิดช่องท้องชั่วคราวด้วยวัสดุอื่นๆแล้วมาเย็บภายหลัง ให้รหัส </a:t>
            </a:r>
            <a:r>
              <a:rPr lang="en-US" sz="20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54.62</a:t>
            </a:r>
            <a:endParaRPr lang="en-US" sz="2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41" grpId="0" animBg="1"/>
      <p:bldP spid="4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86834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/>
            <a:br>
              <a:rPr lang="th-TH" dirty="0">
                <a:solidFill>
                  <a:srgbClr val="0033C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en-US" dirty="0" err="1">
                <a:solidFill>
                  <a:srgbClr val="0033C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Excisional</a:t>
            </a:r>
            <a:r>
              <a:rPr lang="en-US" dirty="0">
                <a:solidFill>
                  <a:srgbClr val="0033C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debridement </a:t>
            </a:r>
            <a:br>
              <a:rPr lang="en-US" sz="20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</a:br>
            <a:endParaRPr lang="en-US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779457" name="Rectangle 1"/>
          <p:cNvSpPr>
            <a:spLocks noChangeArrowheads="1"/>
          </p:cNvSpPr>
          <p:nvPr/>
        </p:nvSpPr>
        <p:spPr bwMode="auto">
          <a:xfrm>
            <a:off x="142844" y="2158785"/>
            <a:ext cx="8786874" cy="39703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7200" algn="l"/>
              </a:tabLst>
            </a:pP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	คือ การตัดเนื้อเยื่อที่ตายแล้ว (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devitalized tissue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) หรือ เนื้อตาย (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necrosis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) หรือ เนื้อพังผืดมีสีเหลือง (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slough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) ออกจากบาดแผลเปิด หรือ แผลติดเชื้อ หรือ แผลไฟไหม้ </a:t>
            </a:r>
          </a:p>
          <a:p>
            <a:pPr lvl="0" indent="360363" eaLnBrk="0" hangingPunct="0">
              <a:tabLst>
                <a:tab pos="342900" algn="l"/>
                <a:tab pos="457200" algn="l"/>
              </a:tabLst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แพทย์ต้องบันทึกรายงานการผ่าตัดที่มีรายละเอียดของพยาธิสภาพว่า เนื้อตายที่จำเป็นต้องรักษาด้วยการตัดเลาะ และ มีรายละเอียดที่เชื่อได้ว่ามีการตัดเลาะเนื้อเยื่อจริง จึงสามารถให้การสรุปหัตถการว่า </a:t>
            </a:r>
            <a:r>
              <a:rPr lang="en-US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Excisional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debridement </a:t>
            </a:r>
            <a:endParaRPr kumimoji="0" lang="th-TH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7157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br>
              <a:rPr lang="th-TH" sz="28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การให้รหัสหัตถการ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86.22 </a:t>
            </a: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(</a:t>
            </a:r>
            <a:r>
              <a:rPr lang="en-US" sz="2800" b="1" dirty="0" err="1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Excisional</a:t>
            </a: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debridement) </a:t>
            </a:r>
            <a:b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ต้องมีหลักฐานดังต่อไปนี้</a:t>
            </a:r>
            <a:br>
              <a:rPr lang="en-US" sz="40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th-TH" sz="40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 </a:t>
            </a:r>
            <a:endParaRPr lang="en-US" sz="4000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7788545" name="Rectangle 1"/>
          <p:cNvSpPr>
            <a:spLocks noChangeArrowheads="1"/>
          </p:cNvSpPr>
          <p:nvPr/>
        </p:nvSpPr>
        <p:spPr bwMode="auto">
          <a:xfrm>
            <a:off x="214282" y="2396393"/>
            <a:ext cx="8786842" cy="34163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39750" algn="l"/>
              </a:tabLst>
            </a:pP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Excisional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debridement 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ที่ทำในห้องผ่าตัดใหญ่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(OR Major)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แพทย์ต้องบันทึกรายงานการผ่าตัดที่มีรายละเอียดของพยาธิสภาพว่า เนื้อตายที่จำเป็นต้องรักษาด้วยการตัดเลาะ และต้องมีบันทึกรายละเอียดของหัตถการในรายงานการผ่าตัด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(Operative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note)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อย่างชัดเจน และมีรายละเอียดที่เชื่อได้ว่ามีการตัดเลาะเนื้อเยื่อจริง จึงสามารถให้การสรุปหัตถการว่า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Excisional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debridement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(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86.22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)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39750" algn="l"/>
              </a:tabLst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กรณีที่ทำที่ห้องผ่าตัดเล็ก(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OR Minor)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หรือ ที่หอผู้ป่วย(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Bed side)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ต้องมีบันทึกรายละเอียดของหัตถการ (อาจเขียนเป็น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Operative note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หรือ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Progress note)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โดยมีรายละเอียด ตามข้อ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07157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40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br>
              <a:rPr lang="th-TH" sz="40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การให้รหัสหัตถการ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86.22 </a:t>
            </a: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(</a:t>
            </a:r>
            <a:r>
              <a:rPr lang="en-US" sz="2800" b="1" dirty="0" err="1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Excisional</a:t>
            </a: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debridement) </a:t>
            </a:r>
            <a:b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ต้องมีหลักฐานดังต่อไปนี้</a:t>
            </a:r>
            <a:br>
              <a:rPr lang="en-US" sz="28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th-TH" sz="28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 </a:t>
            </a:r>
            <a:endParaRPr lang="en-US" sz="2800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7788545" name="Rectangle 1"/>
          <p:cNvSpPr>
            <a:spLocks noChangeArrowheads="1"/>
          </p:cNvSpPr>
          <p:nvPr/>
        </p:nvSpPr>
        <p:spPr bwMode="auto">
          <a:xfrm>
            <a:off x="142876" y="2149042"/>
            <a:ext cx="8929718" cy="378565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39750" algn="l"/>
              </a:tabLst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แพทย์ต้องสรุปหัตถการให้เฉพาะเจาะจงว่าเป็นการทำ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Debridement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หรือ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Excisional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debridement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ถ้าระบุเพียง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Debridement</a:t>
            </a:r>
            <a:endParaRPr lang="en-US" sz="2400" dirty="0">
              <a:solidFill>
                <a:schemeClr val="bg1"/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39750" algn="l"/>
              </a:tabLst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จะได้รหัส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86.28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39750" algn="l"/>
              </a:tabLst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กรณีรายงานการผ่าตัด มีแต่การวาดรูปประกอบและระบุหัตถการว่า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Debridement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โดยไม่มี  รายละเอียด อื่นๆประกอบที่เชื่อได้ว่าเป็น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Excisional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debridement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ให้รหัส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86.28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39750" algn="l"/>
              </a:tabLst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กรณีเป็นการทำหัตถการ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Revision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stump,Closed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stump, Amputation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ไม่ต้องให้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86.22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539750" algn="l"/>
              </a:tabLst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กรณีอุบัติเหตุ มี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open wound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ทำหัตถการ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Debridement &amp; suture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ไม่ต้องให้รหัส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86.22</a:t>
            </a:r>
            <a:endParaRPr kumimoji="0" lang="th-TH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3978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รหัส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ICD-9-CM </a:t>
            </a: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ที่เกี่ยวข้องกับการเจาะน้ำไขสันหลัง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214422"/>
            <a:ext cx="8858312" cy="54292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800" b="1" i="1" u="sng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03.31 Spinal tap  </a:t>
            </a:r>
            <a:r>
              <a:rPr lang="th-TH" sz="2800" b="1" i="1" u="sng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ใช้ในกรณี</a:t>
            </a:r>
            <a:endParaRPr lang="en-US" sz="2800" b="1" i="1" u="sng" dirty="0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  <a:p>
            <a:pPr marL="514350" indent="-514350">
              <a:buNone/>
            </a:pPr>
            <a:r>
              <a:rPr lang="en-US" sz="2800" b="1" dirty="0">
                <a:latin typeface="TH Niramit AS" pitchFamily="2" charset="-34"/>
                <a:cs typeface="TH Niramit AS" pitchFamily="2" charset="-34"/>
              </a:rPr>
              <a:t>1.  </a:t>
            </a: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การเจาะน้ำไขสันหลังเพื่อการวินิจฉัย ได้แก่ การเจาะน้ำไขสันหลังเพื่อส่งตรวจทางเคมี การตรวจดูเซลล์ด้วยกล้องจุลทรรศน์ การตรวจและเพาะเชื้อ เป็นต้น </a:t>
            </a:r>
            <a:endParaRPr lang="en-US" sz="2800" b="1" dirty="0">
              <a:latin typeface="TH Niramit AS" pitchFamily="2" charset="-34"/>
              <a:cs typeface="TH Niramit AS" pitchFamily="2" charset="-34"/>
            </a:endParaRPr>
          </a:p>
          <a:p>
            <a:pPr lvl="0">
              <a:buNone/>
            </a:pPr>
            <a:r>
              <a:rPr lang="en-US" sz="2800" b="1" dirty="0">
                <a:latin typeface="TH Niramit AS" pitchFamily="2" charset="-34"/>
                <a:cs typeface="TH Niramit AS" pitchFamily="2" charset="-34"/>
              </a:rPr>
              <a:t>2. </a:t>
            </a: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การเจาะน้ำไขสันหลังเพื่อลดความดันในช่องกระโหลกศีรษะ</a:t>
            </a:r>
            <a:endParaRPr lang="en-US" sz="2800" b="1" dirty="0">
              <a:latin typeface="TH Niramit AS" pitchFamily="2" charset="-34"/>
              <a:cs typeface="TH Niramit AS" pitchFamily="2" charset="-34"/>
            </a:endParaRPr>
          </a:p>
          <a:p>
            <a:pPr lvl="0">
              <a:buNone/>
            </a:pPr>
            <a:r>
              <a:rPr lang="en-US" sz="2800" b="1" dirty="0">
                <a:latin typeface="TH Niramit AS" pitchFamily="2" charset="-34"/>
                <a:cs typeface="TH Niramit AS" pitchFamily="2" charset="-34"/>
              </a:rPr>
              <a:t>3. </a:t>
            </a: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การเจาะเพื่อนำสารทึบแสงออกภายหลังการทำ </a:t>
            </a:r>
            <a:r>
              <a:rPr lang="en-US" sz="2800" b="1" dirty="0" err="1">
                <a:latin typeface="TH Niramit AS" pitchFamily="2" charset="-34"/>
                <a:cs typeface="TH Niramit AS" pitchFamily="2" charset="-34"/>
              </a:rPr>
              <a:t>Myelography</a:t>
            </a:r>
            <a:r>
              <a:rPr lang="en-US" sz="2800" b="1" dirty="0">
                <a:latin typeface="TH Niramit AS" pitchFamily="2" charset="-34"/>
                <a:cs typeface="TH Niramit AS" pitchFamily="2" charset="-34"/>
              </a:rPr>
              <a:t> (Lumbar puncture for removal of dye)</a:t>
            </a:r>
          </a:p>
          <a:p>
            <a:pPr lvl="0">
              <a:buNone/>
            </a:pPr>
            <a:r>
              <a:rPr lang="en-US" sz="2800" b="1" dirty="0">
                <a:latin typeface="TH Niramit AS" pitchFamily="2" charset="-34"/>
                <a:cs typeface="TH Niramit AS" pitchFamily="2" charset="-34"/>
              </a:rPr>
              <a:t>4. </a:t>
            </a: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การเจาะน้ำไขสันหลังเพื่อ</a:t>
            </a:r>
            <a:r>
              <a:rPr lang="th-TH" sz="2800" b="1" i="1" dirty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กรณีอื่นๆ นอกเหนือจากที่กล่าวมาข้างต้น</a:t>
            </a:r>
            <a:endParaRPr lang="en-US" sz="2800" b="1" dirty="0"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857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รหัส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ICD-9-CM </a:t>
            </a: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ที่เกี่ยวข้องกับการเจาะน้ำไขสันหลัง </a:t>
            </a:r>
            <a:endParaRPr lang="en-US" sz="28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783553" name="Rectangle 1"/>
          <p:cNvSpPr>
            <a:spLocks noChangeArrowheads="1"/>
          </p:cNvSpPr>
          <p:nvPr/>
        </p:nvSpPr>
        <p:spPr bwMode="auto">
          <a:xfrm>
            <a:off x="214282" y="1442286"/>
            <a:ext cx="8715404" cy="48936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87.21 Contrast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myelogram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ใช้ในการตรวจทางรังสีโดยการฉีดสารทึบแสงเข้าไปในช่องกระดูกสันหลัง การเจาะหลังเป็นเพียงขั้นตอนเพื่อฉีดสารทึบแสงจึงไม่ต้องให้รหัสเพิ่มเติม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Niramit AS" pitchFamily="2" charset="-34"/>
              <a:cs typeface="TH Niramit AS" pitchFamily="2" charset="-34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03.8 Injection of destructive agent into spinal canal 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ใช้ในกรณีการฉีดสารบางชนิด (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Neurolytic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agent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) เช่น แอลกอฮอล์,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Phenol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เพื่อหยุดการทำงานของไขสันหลังอย่างถาวร 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Niramit AS" pitchFamily="2" charset="-34"/>
              <a:cs typeface="TH Niramit AS" pitchFamily="2" charset="-34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03.91 Injection of anesthetic into spinal canal for analgesia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ใช้กับการฉีดยาแก้ปวด เช่น มอร์ฟีน เข้าไปในช่องกระดูกสันหลังชั้นเหนือดูรา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(Epidural injection)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หรือ ชั้นใต้เยื่ออะแร็กนอยด์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(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Intrathecal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injection)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ถ้าทำเพื่อระงับความรู้สึกเจ็บปวดร่วมกับการผ่าตัด เช่น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Spinal anesthesia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ไม่ต้องให้รหัส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(Omit code)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รหัส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ICD-9-CM </a:t>
            </a:r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ที่เกี่ยวข้องกับการเจาะน้ำไขสันหลัง </a:t>
            </a:r>
            <a:endParaRPr lang="en-US" sz="28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784577" name="Rectangle 1"/>
          <p:cNvSpPr>
            <a:spLocks noChangeArrowheads="1"/>
          </p:cNvSpPr>
          <p:nvPr/>
        </p:nvSpPr>
        <p:spPr bwMode="auto">
          <a:xfrm>
            <a:off x="142844" y="1442286"/>
            <a:ext cx="8786842" cy="48936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03.92 Injection of other agent into spinal canal 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การฉีดสารอื่นๆเข้าไปในช่องกระดูกสันหลัง เช่น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Steroid,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น้ำเกลือแช่เย็น (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Hypothermic/ refrigerated saline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), ยาต้านจุลชีพ, ยาเคมีบำบัด เป็นต้น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อาจเพิ่มรหัสของสารที่ฉีด เช่น 99.21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Injection of antibiotic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,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99.23 Injection of steroid, 99.25 Injection or infusion of cancer chemotherapeutic substance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TH Niramit AS" pitchFamily="2" charset="-34"/>
              <a:cs typeface="TH Niramit AS" pitchFamily="2" charset="-34"/>
            </a:endParaRPr>
          </a:p>
          <a:p>
            <a:pPr lvl="0" indent="457200" eaLnBrk="0" hangingPunct="0">
              <a:tabLst>
                <a:tab pos="457200" algn="l"/>
              </a:tabLst>
            </a:pP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03.90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Insertion of catheter into spinal canal for infusion of therapeutic or palliative substances</a:t>
            </a:r>
            <a:r>
              <a:rPr lang="en-US" sz="2400" b="1" dirty="0">
                <a:solidFill>
                  <a:schemeClr val="bg1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ใช้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กรณีที่</a:t>
            </a:r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ใ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ส่สาย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Catheter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เข้าไปในช่องกระดูกสันหลังเพื่อฉีดยาอย่างต่อเนื่องหรือเป็นระยะเพื่อการรักษาหรือบรรเทาอาการ </a:t>
            </a:r>
            <a:r>
              <a:rPr lang="th-TH" sz="2400" b="1" dirty="0">
                <a:solidFill>
                  <a:schemeClr val="bg1"/>
                </a:solidFill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ถ้ามีการฝังเครื่องมือในการปล่อยสารแบบเป็นครั้งๆให้รหัส 86.06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implantation of infusion pump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ร่วมด้วย 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8579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หัตถการที่เกี่ยวข้องกับ </a:t>
            </a:r>
            <a:r>
              <a:rPr lang="en-US" sz="28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Peritoneal dialysis</a:t>
            </a:r>
          </a:p>
        </p:txBody>
      </p:sp>
      <p:sp>
        <p:nvSpPr>
          <p:cNvPr id="5778433" name="Rectangle 1"/>
          <p:cNvSpPr>
            <a:spLocks noChangeArrowheads="1"/>
          </p:cNvSpPr>
          <p:nvPr/>
        </p:nvSpPr>
        <p:spPr bwMode="auto">
          <a:xfrm>
            <a:off x="0" y="854689"/>
            <a:ext cx="9144000" cy="230832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1950" marR="0" lvl="2" indent="552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>
                <a:tab pos="539750" algn="l"/>
              </a:tabLst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การผ่าตัดเพื่อวางสายสำหรับล้างไตข้างหนึ่งเข้าไปในช่องท้องโดยฝังสายไว้ในผนังหน้าท้อง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หัตถการคือ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Creation of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cutaneoperitoneal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fistula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สายที่ใช้นิยมเรียกว่า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Tenchkoff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catheter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แพทย์มักเขียนว่า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“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Tenckoff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insertion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หรือ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TK insertion”</a:t>
            </a:r>
            <a:endParaRPr kumimoji="0" lang="th-TH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marL="361950" lvl="2" indent="-93663">
              <a:buClr>
                <a:schemeClr val="tx1"/>
              </a:buClr>
              <a:tabLst>
                <a:tab pos="539750" algn="l"/>
              </a:tabLst>
            </a:pP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ให้รหัสหัตถการ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54.93 Creation of </a:t>
            </a:r>
            <a:r>
              <a:rPr lang="en-US" sz="32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cutaneoperitoneal</a:t>
            </a:r>
            <a:r>
              <a:rPr lang="th-TH" sz="3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fistula</a:t>
            </a:r>
          </a:p>
        </p:txBody>
      </p:sp>
      <p:sp>
        <p:nvSpPr>
          <p:cNvPr id="5778434" name="Rectangle 2"/>
          <p:cNvSpPr>
            <a:spLocks noChangeArrowheads="1"/>
          </p:cNvSpPr>
          <p:nvPr/>
        </p:nvSpPr>
        <p:spPr bwMode="auto">
          <a:xfrm>
            <a:off x="0" y="3584017"/>
            <a:ext cx="9144000" cy="298543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/>
            <a:r>
              <a:rPr kumimoji="0" lang="th-TH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หมายเหตุ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1.</a:t>
            </a:r>
            <a:r>
              <a:rPr kumimoji="0" 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หัตถการ 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Creation of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peritoneovascular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shunt  (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รหัส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54.94)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คือ การใส่สายเพื่อระบายน้ำในช่องท้องเข้าหลอดเลือดดำโดยตรง ไม่ใช่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การผ่าตัดเพื่อวางสายสำหรับล้างไต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ในปัจจุบันมีการทำน้อยมาก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lvl="0" indent="457200"/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  2. </a:t>
            </a: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หัตถการกรณี </a:t>
            </a:r>
            <a:r>
              <a:rPr lang="en-US" sz="2000" b="1" dirty="0" err="1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Hemodialysis</a:t>
            </a:r>
            <a:endParaRPr lang="en-US" sz="2000" b="1" dirty="0">
              <a:solidFill>
                <a:schemeClr val="bg1"/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indent="95250"/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39.27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Arteriovenostomy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for renal dialysis(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การทำ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AVF.)</a:t>
            </a:r>
            <a:endParaRPr lang="th-TH" sz="2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indent="95250"/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39.93 Insertion of vessel-to-vessel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cannula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for renal dialysis(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การทำ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AVG.)</a:t>
            </a:r>
          </a:p>
          <a:p>
            <a:pPr indent="95250"/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38.95 Venous catheterization for renal dialysis(double lumen cath.)</a:t>
            </a:r>
          </a:p>
          <a:p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39.95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Hemodialysis</a:t>
            </a:r>
            <a:endParaRPr lang="th-TH" sz="2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8433" grpId="0" animBg="1"/>
      <p:bldP spid="5778434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N8075"/>
          <p:cNvPicPr>
            <a:picLocks noChangeAspect="1" noChangeArrowheads="1"/>
          </p:cNvPicPr>
          <p:nvPr/>
        </p:nvPicPr>
        <p:blipFill>
          <a:blip r:embed="rId2" cstate="print">
            <a:lum bright="26000" contrast="48000"/>
          </a:blip>
          <a:srcRect t="15379" r="5768" b="13841"/>
          <a:stretch>
            <a:fillRect/>
          </a:stretch>
        </p:blipFill>
        <p:spPr>
          <a:xfrm>
            <a:off x="142876" y="2000240"/>
            <a:ext cx="8929718" cy="471647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14282" y="1000108"/>
            <a:ext cx="8572559" cy="9286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CCFF33"/>
                </a:solidFill>
                <a:latin typeface="Microsoft Sans Serif" pitchFamily="34" charset="0"/>
                <a:cs typeface="Microsoft Sans Serif" pitchFamily="34" charset="0"/>
              </a:rPr>
              <a:t>311 Temporary </a:t>
            </a:r>
            <a:r>
              <a:rPr lang="en-US" sz="4400" b="1" dirty="0" err="1">
                <a:solidFill>
                  <a:srgbClr val="CCFF33"/>
                </a:solidFill>
                <a:latin typeface="Microsoft Sans Serif" pitchFamily="34" charset="0"/>
                <a:cs typeface="Microsoft Sans Serif" pitchFamily="34" charset="0"/>
              </a:rPr>
              <a:t>tracheostomy</a:t>
            </a:r>
            <a:r>
              <a:rPr lang="en-US" sz="5400" b="1" dirty="0">
                <a:solidFill>
                  <a:srgbClr val="CCFF33"/>
                </a:solidFill>
                <a:latin typeface="Microsoft Sans Serif" pitchFamily="34" charset="0"/>
                <a:cs typeface="Microsoft Sans Serif" pitchFamily="34" charset="0"/>
              </a:rPr>
              <a:t>?</a:t>
            </a:r>
            <a:endParaRPr lang="th-TH" sz="5400" b="1" dirty="0">
              <a:solidFill>
                <a:srgbClr val="CCFF33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5" name="Picture 8" descr="Tracheosto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2143116"/>
            <a:ext cx="2214546" cy="157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158" y="1107688"/>
            <a:ext cx="8358246" cy="8925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31.1 Temporary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tracheostomy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Tracheotomy for assistance in breathing</a:t>
            </a:r>
            <a:endParaRPr lang="th-TH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58" y="2285992"/>
            <a:ext cx="8358246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31.2 Permanent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tracheostomy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31.21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Mediastinal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tracheostomy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31.29 Other permanent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tracheostomy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58" y="3857628"/>
            <a:ext cx="8286808" cy="18774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Z43.0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Attention to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tracheostomy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</a:t>
            </a:r>
            <a:r>
              <a:rPr lang="en-US" sz="2000" i="1" dirty="0">
                <a:latin typeface="Tahoma" pitchFamily="34" charset="0"/>
                <a:ea typeface="Tahoma" pitchFamily="34" charset="0"/>
                <a:cs typeface="Tahoma" pitchFamily="34" charset="0"/>
              </a:rPr>
              <a:t>Includes: closure</a:t>
            </a:r>
          </a:p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reforming</a:t>
            </a:r>
          </a:p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removal</a:t>
            </a:r>
          </a:p>
          <a:p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toilet or cleansing</a:t>
            </a:r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5929330"/>
            <a:ext cx="828680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Z93.0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Tracheostomy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status</a:t>
            </a:r>
            <a:endParaRPr lang="th-TH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G:\0211\c7_tracheostom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25" t="3125" r="8750" b="6250"/>
          <a:stretch>
            <a:fillRect/>
          </a:stretch>
        </p:blipFill>
        <p:spPr bwMode="auto">
          <a:xfrm>
            <a:off x="6790273" y="3929066"/>
            <a:ext cx="1853693" cy="2500330"/>
          </a:xfrm>
          <a:prstGeom prst="rect">
            <a:avLst/>
          </a:prstGeom>
          <a:noFill/>
        </p:spPr>
      </p:pic>
      <p:pic>
        <p:nvPicPr>
          <p:cNvPr id="1027" name="Picture 3" descr="G:\0211\larygectomy-surge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00" t="7317"/>
          <a:stretch>
            <a:fillRect/>
          </a:stretch>
        </p:blipFill>
        <p:spPr bwMode="auto">
          <a:xfrm>
            <a:off x="7500958" y="571480"/>
            <a:ext cx="1428755" cy="22860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866920"/>
            <a:ext cx="8429684" cy="2677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ในผู้ป่วยที่แพทย์ไม่สามารถวินิจฉัยโรคให้แน่ชัดได้ แม้จะสิ้นสุดการรักษาแล้ว( เช่น หายเอง  หรือเสียชีวิตโดยยังวินิจฉัยไม่ได้  หรือถูกส่งต่อไปรักษา)   </a:t>
            </a:r>
          </a:p>
          <a:p>
            <a:endParaRPr lang="th-TH" b="1" dirty="0">
              <a:latin typeface="TH Niramit AS" pitchFamily="2" charset="-34"/>
              <a:cs typeface="TH Niramit AS" pitchFamily="2" charset="-34"/>
            </a:endParaRPr>
          </a:p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       ให้แพทย์บันทึกอาการ หรืออาการแสดง หรือกลุ่มอาการที่สำคัญที่สุด เป็นการวินิจฉัยหลักได้</a:t>
            </a:r>
            <a:endParaRPr lang="en-US" b="1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358246" cy="714380"/>
          </a:xfrm>
          <a:prstGeom prst="rect">
            <a:avLst/>
          </a:prstGeom>
          <a:ln>
            <a:solidFill>
              <a:srgbClr val="CC0099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7858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2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หัตถการเกี่ยวกับ </a:t>
            </a:r>
            <a:r>
              <a:rPr lang="en-US" sz="3200" b="1" dirty="0" err="1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Tracheostomy</a:t>
            </a:r>
            <a:endParaRPr lang="en-US" sz="32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678529" name="Rectangle 1"/>
          <p:cNvSpPr>
            <a:spLocks noChangeArrowheads="1"/>
          </p:cNvSpPr>
          <p:nvPr/>
        </p:nvSpPr>
        <p:spPr bwMode="auto">
          <a:xfrm>
            <a:off x="0" y="1849303"/>
            <a:ext cx="9144000" cy="501675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/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31.1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Temporary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tracheostomy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คือ การผ่าตัดเปิดทางเดินหายใจจากภายนอกเข้าสู่หลอดลมคอโดยผ่านผนังคอด้านหน้าเพื่อช่วยในการหายใจหรือดูดเสมหะ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เมื่อเจาะคอแล้วจะ</a:t>
            </a:r>
            <a:r>
              <a:rPr lang="th-TH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ใส่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Tracheostomy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tube </a:t>
            </a:r>
            <a:r>
              <a:rPr lang="th-TH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ไว้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ซึ่งเมื่อถอดท่อหลอดลมคอออกแล้วรูที่คอมักจะปิดได้เอง</a:t>
            </a:r>
            <a:endParaRPr kumimoji="0" lang="en-US" sz="2000" b="1" i="0" u="none" strike="noStrike" cap="none" normalizeH="0" baseline="0" dirty="0">
              <a:ln>
                <a:noFill/>
              </a:ln>
              <a:effectLst/>
              <a:latin typeface="TH SarabunPSK" pitchFamily="34" charset="-34"/>
              <a:cs typeface="TH SarabunPSK" pitchFamily="34" charset="-34"/>
            </a:endParaRPr>
          </a:p>
          <a:p>
            <a:pPr lvl="0" indent="457200" eaLnBrk="0" hangingPunct="0"/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31.29</a:t>
            </a:r>
            <a:r>
              <a:rPr lang="th-TH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Permanent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tracheostomy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คือ การผ่าตัดเปิดทางเดินหายใจจากภายนอกเข้าสู่หลอดลมคอโดยมีการเย็บผนังหลอดลมกับชั้นผิวหนัง ร่วมกับ มีการเย็บปิดกั้นทางเดินหายใจจากส่วนบน โดยจะใส่ท่อหลอดลมคอร่วมด้วยหรือไม่ก็ได้ มักทำในกรณีที่คนไข้มี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OSA </a:t>
            </a:r>
            <a:r>
              <a:rPr kumimoji="0" lang="th-TH" sz="2000" b="1" i="0" u="none" strike="noStrike" cap="none" normalizeH="0" baseline="0" dirty="0">
                <a:ln>
                  <a:noFill/>
                </a:ln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และไม่สามารถแก้ไขโดยวิธีอื่นๆได้ แต่โดยส่วนใหญ่มักไม่ค่อยมีการทำหัตถการนี้</a:t>
            </a:r>
            <a:endParaRPr kumimoji="0" lang="en-US" sz="2000" b="1" i="0" u="none" strike="noStrike" cap="none" normalizeH="0" baseline="0" dirty="0">
              <a:ln>
                <a:noFill/>
              </a:ln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  31.72 Closure of external fistula of trachea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(Closure of tracheotomy)</a:t>
            </a:r>
            <a:r>
              <a:rPr lang="th-TH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คือ การผ่าตัดเย็บปิดรูที่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trachea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ที่ไม่สามารถปิดได้เอง หลังจาก</a:t>
            </a:r>
            <a:r>
              <a:rPr lang="th-TH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lang="en-US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Off </a:t>
            </a:r>
            <a:r>
              <a:rPr lang="en-US" sz="20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Tracheostomy</a:t>
            </a:r>
            <a:r>
              <a:rPr lang="en-US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tube </a:t>
            </a:r>
            <a:endParaRPr kumimoji="0" lang="en-US" sz="2000" b="1" i="0" u="none" strike="noStrike" cap="none" normalizeH="0" baseline="0" dirty="0">
              <a:ln>
                <a:noFill/>
              </a:ln>
              <a:effectLst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  <a:p>
            <a:pPr indent="457200" eaLnBrk="0" hangingPunct="0"/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97.23 Replacement of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tracheostomy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tube </a:t>
            </a:r>
            <a:r>
              <a:rPr lang="th-TH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คือ การเปลี่ยน</a:t>
            </a:r>
            <a:r>
              <a:rPr lang="en-US" sz="20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Tracheostomy</a:t>
            </a:r>
            <a:r>
              <a:rPr lang="en-US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tube 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  <a:p>
            <a:pPr indent="457200" eaLnBrk="0" hangingPunct="0"/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97.37 Removal of </a:t>
            </a:r>
            <a:r>
              <a:rPr lang="en-US" sz="2000" b="1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tracheostomy</a:t>
            </a:r>
            <a:r>
              <a:rPr lang="en-US" sz="2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tube </a:t>
            </a:r>
            <a:r>
              <a:rPr lang="th-TH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คือ การถอด</a:t>
            </a:r>
            <a:r>
              <a:rPr lang="en-US" sz="2000" b="1" dirty="0" err="1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Tracheostomy</a:t>
            </a:r>
            <a:r>
              <a:rPr lang="en-US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tube </a:t>
            </a:r>
            <a:r>
              <a:rPr lang="th-TH" sz="2000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ออก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ular Callout 20"/>
          <p:cNvSpPr/>
          <p:nvPr/>
        </p:nvSpPr>
        <p:spPr>
          <a:xfrm>
            <a:off x="5072066" y="4000504"/>
            <a:ext cx="3786214" cy="1143008"/>
          </a:xfrm>
          <a:prstGeom prst="wedgeRoundRectCallout">
            <a:avLst>
              <a:gd name="adj1" fmla="val -58225"/>
              <a:gd name="adj2" fmla="val 106963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On Infusion pump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0" y="1857364"/>
          <a:ext cx="9144000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3816" r:id="rId3" imgW="6361905" imgH="847843" progId="">
                  <p:embed/>
                </p:oleObj>
              </mc:Choice>
              <mc:Fallback>
                <p:oleObj r:id="rId3" imgW="6361905" imgH="847843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57364"/>
                        <a:ext cx="9144000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0" y="142852"/>
          <a:ext cx="9144000" cy="157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3817" r:id="rId5" imgW="5068007" imgH="1066667" progId="">
                  <p:embed/>
                </p:oleObj>
              </mc:Choice>
              <mc:Fallback>
                <p:oleObj r:id="rId5" imgW="5068007" imgH="1066667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852"/>
                        <a:ext cx="9144000" cy="157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142844" y="4000504"/>
            <a:ext cx="2643206" cy="1500198"/>
          </a:xfrm>
          <a:prstGeom prst="wedgeRoundRectCallout">
            <a:avLst>
              <a:gd name="adj1" fmla="val -35126"/>
              <a:gd name="adj2" fmla="val -164374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การวาง </a:t>
            </a:r>
            <a:r>
              <a:rPr lang="en-US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port </a:t>
            </a:r>
            <a:r>
              <a:rPr lang="th-TH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เพื่อให้ </a:t>
            </a:r>
            <a:r>
              <a:rPr lang="en-US" dirty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chemotherapy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5854503"/>
            <a:ext cx="9144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lvl="1" indent="-285750" algn="ctr">
              <a:spcBef>
                <a:spcPct val="20000"/>
              </a:spcBef>
              <a:defRPr/>
            </a:pPr>
            <a:r>
              <a:rPr lang="en-US" sz="36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99.18 Injection or infusion of electrolyte</a:t>
            </a:r>
            <a:endParaRPr lang="th-TH" sz="4000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357686" y="500042"/>
            <a:ext cx="2071702" cy="1588"/>
          </a:xfrm>
          <a:prstGeom prst="line">
            <a:avLst/>
          </a:prstGeom>
          <a:ln w="57150">
            <a:solidFill>
              <a:srgbClr val="D6009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5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Omental</a:t>
            </a:r>
            <a: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graft</a:t>
            </a:r>
          </a:p>
        </p:txBody>
      </p:sp>
      <p:sp>
        <p:nvSpPr>
          <p:cNvPr id="5785601" name="Rectangle 1"/>
          <p:cNvSpPr>
            <a:spLocks noChangeArrowheads="1"/>
          </p:cNvSpPr>
          <p:nvPr/>
        </p:nvSpPr>
        <p:spPr bwMode="auto">
          <a:xfrm>
            <a:off x="0" y="1317767"/>
            <a:ext cx="9144000" cy="3046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60363"/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Simple closure of gastric ulcer or duodenal ulcer with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omental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graft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หมายถึง หัตถการที่ทำเพื่อซ่อมรูรั่วทะลุของแผลกระเพาะอาหารหรือลำไส้เล็กส่วนดูโอดินัม โดยเย็บปิดแผลรวมกับนำบางส่วนของ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omentum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มาเสริมความแข็งแรงของรอยเย็บ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ไม่ต้องให้รหัสหัตถการ </a:t>
            </a:r>
            <a:r>
              <a:rPr lang="en-US" sz="2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omental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graft 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เพิ่ม</a:t>
            </a:r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รหัส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54.74 Other repair of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omentum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เนื่องจากรหัสหัตถการนี้ หมายถึง การเย็บซ่อมแซม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omentum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( ไม่ใช่หัตถการ ที่นำ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omentum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ไปเสริมความแข็งแรงของแผลเย็บที่อวัยวะอื่น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5785602" name="Rectangle 2"/>
          <p:cNvSpPr>
            <a:spLocks noChangeArrowheads="1"/>
          </p:cNvSpPr>
          <p:nvPr/>
        </p:nvSpPr>
        <p:spPr bwMode="auto">
          <a:xfrm>
            <a:off x="0" y="4714884"/>
            <a:ext cx="9144000" cy="214311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th-TH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      </a:t>
            </a:r>
            <a:r>
              <a:rPr kumimoji="0" lang="th-TH" sz="32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H Niramit AS" pitchFamily="2" charset="-34"/>
                <a:ea typeface="Times New Roman" pitchFamily="18" charset="0"/>
                <a:cs typeface="TH Niramit AS" pitchFamily="2" charset="-34"/>
              </a:rPr>
              <a:t>ตัวอย่างการให้รหัส</a:t>
            </a:r>
            <a:endParaRPr kumimoji="0" lang="en-US" sz="1400" b="1" i="0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H Niramit AS" pitchFamily="2" charset="-34"/>
              <a:cs typeface="TH Niramit AS" pitchFamily="2" charset="-34"/>
            </a:endParaRPr>
          </a:p>
          <a:p>
            <a:pPr marL="2427288" marR="0" lvl="0" indent="-2427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Principal diagnosis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: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Acute gastric ulcer perforation </a:t>
            </a:r>
            <a:endParaRPr kumimoji="0" lang="th-TH" sz="24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2427288" marR="0" lvl="0" indent="-2427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lang="th-TH" sz="2400" dirty="0">
                <a:solidFill>
                  <a:srgbClr val="C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 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K25.1 Gastric ulcer; acute with perforation </a:t>
            </a:r>
            <a:endParaRPr kumimoji="0" lang="en-US" sz="11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2774950" marR="0" lvl="0" indent="-2774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Operation</a:t>
            </a:r>
            <a:r>
              <a:rPr lang="th-TH" sz="2400" dirty="0">
                <a:solidFill>
                  <a:srgbClr val="C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: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Simple closure with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omental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graft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       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44.41 Suture of gastric ulcer site</a:t>
            </a:r>
            <a:endParaRPr kumimoji="0" lang="en-US" sz="11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286124"/>
            <a:ext cx="435768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8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8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01" grpId="0" animBg="1"/>
      <p:bldP spid="5785602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Summary assessment(SA)</a:t>
            </a:r>
            <a:br>
              <a:rPr lang="en-US" sz="2800" dirty="0"/>
            </a:br>
            <a:r>
              <a:rPr lang="th-TH" sz="2800" dirty="0"/>
              <a:t>การประเมินความถูกต้องการสรุปโรคและหัตถการของแพทย์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001156" cy="5072098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0 = Agreement</a:t>
            </a:r>
          </a:p>
          <a:p>
            <a:pPr>
              <a:buNone/>
            </a:pPr>
            <a:r>
              <a:rPr lang="en-US" sz="2800" dirty="0"/>
              <a:t>1 = Principal diagnosis :</a:t>
            </a:r>
            <a:r>
              <a:rPr lang="en-US" sz="2800" dirty="0" err="1"/>
              <a:t>PDx</a:t>
            </a:r>
            <a:endParaRPr lang="en-US" sz="2800" dirty="0"/>
          </a:p>
          <a:p>
            <a:pPr>
              <a:buNone/>
            </a:pPr>
            <a:r>
              <a:rPr lang="en-US" sz="2400" dirty="0"/>
              <a:t>     1a=Missing , 1b=Incorrect , 1c=Non-specified</a:t>
            </a:r>
          </a:p>
          <a:p>
            <a:pPr>
              <a:buNone/>
            </a:pPr>
            <a:r>
              <a:rPr lang="en-US" sz="2800" dirty="0"/>
              <a:t>2 = Secondary diagnosis : </a:t>
            </a:r>
            <a:r>
              <a:rPr lang="en-US" sz="2800" dirty="0" err="1"/>
              <a:t>SDx</a:t>
            </a:r>
            <a:endParaRPr lang="en-US" sz="2800" dirty="0"/>
          </a:p>
          <a:p>
            <a:pPr>
              <a:buNone/>
            </a:pPr>
            <a:r>
              <a:rPr lang="en-US" sz="2400" dirty="0"/>
              <a:t>      2a=Missing , 2b=Incorrect , 2c=Non-specified , 2d=Unjustified</a:t>
            </a:r>
          </a:p>
          <a:p>
            <a:pPr>
              <a:buNone/>
            </a:pPr>
            <a:r>
              <a:rPr lang="en-US" sz="2800" dirty="0"/>
              <a:t>3 = Procedure : OR , Non-OR</a:t>
            </a:r>
          </a:p>
          <a:p>
            <a:pPr>
              <a:buNone/>
            </a:pPr>
            <a:r>
              <a:rPr lang="en-US" sz="2400" dirty="0"/>
              <a:t>     3a=Missing , 3b=Incorrect , 3c=Non-specified ,3d=Unspecified</a:t>
            </a:r>
          </a:p>
          <a:p>
            <a:pPr>
              <a:buNone/>
            </a:pPr>
            <a:r>
              <a:rPr lang="en-US" sz="2800" dirty="0"/>
              <a:t>5 = Not-summarized </a:t>
            </a:r>
          </a:p>
          <a:p>
            <a:pPr>
              <a:buNone/>
            </a:pPr>
            <a:r>
              <a:rPr lang="en-US" sz="2800" dirty="0"/>
              <a:t>6 = Other problem </a:t>
            </a:r>
            <a:endParaRPr lang="th-TH" sz="2800" dirty="0"/>
          </a:p>
        </p:txBody>
      </p:sp>
    </p:spTree>
  </p:cSld>
  <p:clrMapOvr>
    <a:masterClrMapping/>
  </p:clrMapOvr>
  <p:transition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114300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/>
              <a:t>Code assessment(CA)</a:t>
            </a:r>
            <a:br>
              <a:rPr lang="en-US" sz="2800" dirty="0"/>
            </a:br>
            <a:r>
              <a:rPr lang="th-TH" sz="2800" dirty="0"/>
              <a:t>การประเมินความถูกต้องการให้รหัสโรคและหัตถการของผู้ให้รหัส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001156" cy="4857784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0 = Agreement</a:t>
            </a:r>
          </a:p>
          <a:p>
            <a:pPr>
              <a:buNone/>
            </a:pPr>
            <a:r>
              <a:rPr lang="en-US" sz="2800" dirty="0"/>
              <a:t>1 = Principal diagnosis  </a:t>
            </a:r>
            <a:r>
              <a:rPr lang="en-US" sz="2800" dirty="0" err="1"/>
              <a:t>code:PDx</a:t>
            </a:r>
            <a:endParaRPr lang="en-US" sz="2800" dirty="0"/>
          </a:p>
          <a:p>
            <a:pPr>
              <a:buNone/>
            </a:pPr>
            <a:r>
              <a:rPr lang="en-US" sz="2400" dirty="0"/>
              <a:t>      1b=Incorrect , 1c=Non-specified</a:t>
            </a:r>
          </a:p>
          <a:p>
            <a:pPr>
              <a:buNone/>
            </a:pPr>
            <a:r>
              <a:rPr lang="en-US" sz="2800" dirty="0"/>
              <a:t>2 = Secondary diagnosis  code: </a:t>
            </a:r>
            <a:r>
              <a:rPr lang="en-US" sz="2800" dirty="0" err="1"/>
              <a:t>SDx</a:t>
            </a:r>
            <a:endParaRPr lang="en-US" sz="2800" dirty="0"/>
          </a:p>
          <a:p>
            <a:pPr>
              <a:buNone/>
            </a:pPr>
            <a:r>
              <a:rPr lang="en-US" sz="2400" dirty="0"/>
              <a:t>      2a=Missing , 2b=Incorrect , 2c=Non-specified , 2d=Unjustified</a:t>
            </a:r>
          </a:p>
          <a:p>
            <a:pPr>
              <a:buNone/>
            </a:pPr>
            <a:r>
              <a:rPr lang="en-US" sz="2800" dirty="0"/>
              <a:t>3 = Procedure  code: OR , Non-OR</a:t>
            </a:r>
          </a:p>
          <a:p>
            <a:pPr>
              <a:buNone/>
            </a:pPr>
            <a:r>
              <a:rPr lang="en-US" sz="2400" dirty="0"/>
              <a:t>     3a=Missing , 3b=Incorrect , 3c=Non-specified ,3d=Unspecified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1143000"/>
          </a:xfrm>
          <a:solidFill>
            <a:schemeClr val="bg1"/>
          </a:solidFill>
        </p:spPr>
        <p:txBody>
          <a:bodyPr/>
          <a:lstStyle/>
          <a:p>
            <a:r>
              <a:rPr lang="th-TH" sz="2800" dirty="0"/>
              <a:t>การให้รหัสโรคและหัตถการของ </a:t>
            </a:r>
            <a:r>
              <a:rPr lang="en-US" sz="2800" dirty="0"/>
              <a:t>Corona Virus Disease 2019</a:t>
            </a:r>
            <a:br>
              <a:rPr lang="en-US" sz="2800" dirty="0"/>
            </a:br>
            <a:r>
              <a:rPr lang="en-US" sz="2800" dirty="0"/>
              <a:t>(COVID19)</a:t>
            </a:r>
            <a:endParaRPr lang="th-TH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Z11.5  Special Screening examination for other virus  </a:t>
            </a:r>
          </a:p>
          <a:p>
            <a:pPr>
              <a:buNone/>
            </a:pPr>
            <a:r>
              <a:rPr lang="en-US" sz="2800" dirty="0"/>
              <a:t>           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=Negative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U07.1  2019 </a:t>
            </a:r>
            <a:r>
              <a:rPr lang="en-US" sz="2800" dirty="0" err="1">
                <a:sym typeface="Wingdings" pitchFamily="2" charset="2"/>
              </a:rPr>
              <a:t>nCoV</a:t>
            </a:r>
            <a:r>
              <a:rPr lang="en-US" sz="2800" dirty="0">
                <a:sym typeface="Wingdings" pitchFamily="2" charset="2"/>
              </a:rPr>
              <a:t> virus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=Positive + </a:t>
            </a:r>
            <a:r>
              <a:rPr lang="th-TH" sz="2800" dirty="0">
                <a:sym typeface="Wingdings" pitchFamily="2" charset="2"/>
              </a:rPr>
              <a:t>ไม่มีอาการ </a:t>
            </a:r>
            <a:r>
              <a:rPr lang="en-US" sz="2800" dirty="0">
                <a:sym typeface="Wingdings" pitchFamily="2" charset="2"/>
              </a:rPr>
              <a:t>/ </a:t>
            </a:r>
            <a:r>
              <a:rPr lang="th-TH" sz="2800" dirty="0">
                <a:sym typeface="Wingdings" pitchFamily="2" charset="2"/>
              </a:rPr>
              <a:t>กักตัวบ้าน</a:t>
            </a:r>
            <a:r>
              <a:rPr lang="en-US" sz="2800" dirty="0">
                <a:sym typeface="Wingdings" pitchFamily="2" charset="2"/>
              </a:rPr>
              <a:t>,</a:t>
            </a:r>
            <a:r>
              <a:rPr lang="th-TH" sz="2800" dirty="0">
                <a:sym typeface="Wingdings" pitchFamily="2" charset="2"/>
              </a:rPr>
              <a:t>ที่กัก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J02.8   Acute </a:t>
            </a:r>
            <a:r>
              <a:rPr lang="en-US" sz="2800" dirty="0" err="1">
                <a:sym typeface="Wingdings" pitchFamily="2" charset="2"/>
              </a:rPr>
              <a:t>Pharyngitis</a:t>
            </a:r>
            <a:r>
              <a:rPr lang="en-US" sz="2800" dirty="0">
                <a:sym typeface="Wingdings" pitchFamily="2" charset="2"/>
              </a:rPr>
              <a:t> due to specified virus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+U07.1 2019 </a:t>
            </a:r>
            <a:r>
              <a:rPr lang="en-US" sz="2800" dirty="0" err="1">
                <a:sym typeface="Wingdings" pitchFamily="2" charset="2"/>
              </a:rPr>
              <a:t>nCoV</a:t>
            </a:r>
            <a:r>
              <a:rPr lang="en-US" sz="2800" dirty="0">
                <a:sym typeface="Wingdings" pitchFamily="2" charset="2"/>
              </a:rPr>
              <a:t> virus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=Positive +</a:t>
            </a:r>
            <a:r>
              <a:rPr lang="th-TH" sz="2800" dirty="0">
                <a:sym typeface="Wingdings" pitchFamily="2" charset="2"/>
              </a:rPr>
              <a:t>มีอาการ(ไม่ลงปอด)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J00      Acute Common cold 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=Negative +</a:t>
            </a:r>
            <a:r>
              <a:rPr lang="th-TH" sz="2800" dirty="0">
                <a:sym typeface="Wingdings" pitchFamily="2" charset="2"/>
              </a:rPr>
              <a:t>มีอาการ(ไม่ลงปอด)</a:t>
            </a: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1143000"/>
          </a:xfrm>
          <a:solidFill>
            <a:schemeClr val="bg1"/>
          </a:solidFill>
        </p:spPr>
        <p:txBody>
          <a:bodyPr/>
          <a:lstStyle/>
          <a:p>
            <a:r>
              <a:rPr lang="th-TH" sz="2800" dirty="0"/>
              <a:t>การให้รหัสโรคและหัตถการของ </a:t>
            </a:r>
            <a:r>
              <a:rPr lang="en-US" sz="2800" dirty="0"/>
              <a:t>Corona Virus Disease 2019</a:t>
            </a:r>
            <a:br>
              <a:rPr lang="en-US" sz="2800" dirty="0"/>
            </a:br>
            <a:r>
              <a:rPr lang="en-US" sz="2800" dirty="0"/>
              <a:t>(COVID19)</a:t>
            </a:r>
            <a:endParaRPr lang="th-TH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>
              <a:buNone/>
            </a:pPr>
            <a:r>
              <a:rPr lang="en-US" sz="2800" dirty="0">
                <a:sym typeface="Wingdings" pitchFamily="2" charset="2"/>
              </a:rPr>
              <a:t>J12.8   Specified virus pneumonia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+U07.1 2019 </a:t>
            </a:r>
            <a:r>
              <a:rPr lang="en-US" sz="2800" dirty="0" err="1">
                <a:sym typeface="Wingdings" pitchFamily="2" charset="2"/>
              </a:rPr>
              <a:t>nCoV</a:t>
            </a:r>
            <a:r>
              <a:rPr lang="en-US" sz="2800" dirty="0">
                <a:sym typeface="Wingdings" pitchFamily="2" charset="2"/>
              </a:rPr>
              <a:t> virus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=Positive +</a:t>
            </a:r>
            <a:r>
              <a:rPr lang="th-TH" sz="2800" dirty="0">
                <a:sym typeface="Wingdings" pitchFamily="2" charset="2"/>
              </a:rPr>
              <a:t>มีอาการลงปอด</a:t>
            </a:r>
            <a:r>
              <a:rPr lang="en-US" sz="2800" dirty="0">
                <a:sym typeface="Wingdings" pitchFamily="2" charset="2"/>
              </a:rPr>
              <a:t>/</a:t>
            </a:r>
            <a:r>
              <a:rPr lang="th-TH" sz="2800" dirty="0">
                <a:sym typeface="Wingdings" pitchFamily="2" charset="2"/>
              </a:rPr>
              <a:t>ปอดอักเสบ</a:t>
            </a:r>
            <a:r>
              <a:rPr lang="en-US" sz="2800" dirty="0">
                <a:sym typeface="Wingdings" pitchFamily="2" charset="2"/>
              </a:rPr>
              <a:t>++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J12.8   Severe virus pneumonia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+U07.1 2019 </a:t>
            </a:r>
            <a:r>
              <a:rPr lang="en-US" sz="2800" dirty="0" err="1">
                <a:sym typeface="Wingdings" pitchFamily="2" charset="2"/>
              </a:rPr>
              <a:t>nCoV</a:t>
            </a:r>
            <a:r>
              <a:rPr lang="en-US" sz="2800" dirty="0">
                <a:sym typeface="Wingdings" pitchFamily="2" charset="2"/>
              </a:rPr>
              <a:t> virus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=Positive +</a:t>
            </a:r>
            <a:r>
              <a:rPr lang="th-TH" sz="2800" dirty="0">
                <a:sym typeface="Wingdings" pitchFamily="2" charset="2"/>
              </a:rPr>
              <a:t>มีอาการลงปอด</a:t>
            </a:r>
            <a:r>
              <a:rPr lang="en-US" sz="2800" dirty="0">
                <a:sym typeface="Wingdings" pitchFamily="2" charset="2"/>
              </a:rPr>
              <a:t>/</a:t>
            </a:r>
            <a:r>
              <a:rPr lang="th-TH" sz="2800" dirty="0">
                <a:sym typeface="Wingdings" pitchFamily="2" charset="2"/>
              </a:rPr>
              <a:t>ปอดอักเสบ</a:t>
            </a:r>
            <a:r>
              <a:rPr lang="en-US" sz="2800" dirty="0">
                <a:sym typeface="Wingdings" pitchFamily="2" charset="2"/>
              </a:rPr>
              <a:t>+    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+</a:t>
            </a:r>
            <a:r>
              <a:rPr lang="th-TH" sz="2800" dirty="0">
                <a:sym typeface="Wingdings" pitchFamily="2" charset="2"/>
              </a:rPr>
              <a:t>เสียชีวิต ในหนังสือรับรองการตาย</a:t>
            </a:r>
          </a:p>
          <a:p>
            <a:pPr>
              <a:buNone/>
            </a:pPr>
            <a:r>
              <a:rPr lang="th-TH" sz="2800" dirty="0">
                <a:sym typeface="Wingdings" pitchFamily="2" charset="2"/>
              </a:rPr>
              <a:t>            </a:t>
            </a:r>
            <a:r>
              <a:rPr lang="en-US" sz="2800" dirty="0">
                <a:sym typeface="Wingdings" pitchFamily="2" charset="2"/>
              </a:rPr>
              <a:t>(+ O99.5 Disease of the respiratory system complicating pregnancy  </a:t>
            </a:r>
            <a:r>
              <a:rPr lang="th-TH" sz="2800" dirty="0">
                <a:sym typeface="Wingdings" pitchFamily="2" charset="2"/>
              </a:rPr>
              <a:t>กรณีตั้งครรภ์</a:t>
            </a:r>
            <a:r>
              <a:rPr lang="en-US" sz="2800" dirty="0">
                <a:sym typeface="Wingdings" pitchFamily="2" charset="2"/>
              </a:rPr>
              <a:t>)</a:t>
            </a: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1143000"/>
          </a:xfrm>
          <a:solidFill>
            <a:schemeClr val="bg1"/>
          </a:solidFill>
        </p:spPr>
        <p:txBody>
          <a:bodyPr/>
          <a:lstStyle/>
          <a:p>
            <a:r>
              <a:rPr lang="th-TH" sz="2800" dirty="0"/>
              <a:t>การให้รหัสโรคและหัตถการของ </a:t>
            </a:r>
            <a:r>
              <a:rPr lang="en-US" sz="2800" dirty="0"/>
              <a:t>Corona Virus Disease 2019</a:t>
            </a:r>
            <a:br>
              <a:rPr lang="en-US" sz="2800" dirty="0"/>
            </a:br>
            <a:r>
              <a:rPr lang="en-US" sz="2800" dirty="0"/>
              <a:t>(COVID19)</a:t>
            </a:r>
            <a:endParaRPr lang="th-TH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Z11.5  Special Screening examination for other virus  </a:t>
            </a:r>
          </a:p>
          <a:p>
            <a:pPr>
              <a:buNone/>
            </a:pPr>
            <a:r>
              <a:rPr lang="en-US" sz="2800" dirty="0"/>
              <a:t>            disease</a:t>
            </a:r>
          </a:p>
          <a:p>
            <a:pPr>
              <a:buNone/>
            </a:pPr>
            <a:r>
              <a:rPr lang="en-US" sz="2800" dirty="0"/>
              <a:t>            +Z33 Pregnancy state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=Negative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O99.5  Disease of the respiratory system complicating 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pregnancy  </a:t>
            </a:r>
            <a:r>
              <a:rPr lang="th-TH" sz="2800" dirty="0">
                <a:sym typeface="Wingdings" pitchFamily="2" charset="2"/>
              </a:rPr>
              <a:t>กรณีตั้งครรภ์</a:t>
            </a:r>
            <a:r>
              <a:rPr lang="en-US" sz="2800" dirty="0">
                <a:sym typeface="Wingdings" pitchFamily="2" charset="2"/>
              </a:rPr>
              <a:t>)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+J02.8   Acute </a:t>
            </a:r>
            <a:r>
              <a:rPr lang="en-US" sz="2800" dirty="0" err="1">
                <a:sym typeface="Wingdings" pitchFamily="2" charset="2"/>
              </a:rPr>
              <a:t>Pharyngitis</a:t>
            </a:r>
            <a:r>
              <a:rPr lang="en-US" sz="2800" dirty="0">
                <a:sym typeface="Wingdings" pitchFamily="2" charset="2"/>
              </a:rPr>
              <a:t> due to specified virus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+U07.1 2019 </a:t>
            </a:r>
            <a:r>
              <a:rPr lang="en-US" sz="2800" dirty="0" err="1">
                <a:sym typeface="Wingdings" pitchFamily="2" charset="2"/>
              </a:rPr>
              <a:t>nCoV</a:t>
            </a:r>
            <a:r>
              <a:rPr lang="en-US" sz="2800" dirty="0">
                <a:sym typeface="Wingdings" pitchFamily="2" charset="2"/>
              </a:rPr>
              <a:t> virus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=Positive +</a:t>
            </a:r>
            <a:r>
              <a:rPr lang="th-TH" sz="2800" dirty="0">
                <a:sym typeface="Wingdings" pitchFamily="2" charset="2"/>
              </a:rPr>
              <a:t>มีอาการ(ไม่ลงปอด)</a:t>
            </a: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en-US" sz="2800" dirty="0">
              <a:sym typeface="Wingdings" pitchFamily="2" charset="2"/>
            </a:endParaRP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1143000"/>
          </a:xfrm>
          <a:solidFill>
            <a:schemeClr val="bg1"/>
          </a:solidFill>
        </p:spPr>
        <p:txBody>
          <a:bodyPr/>
          <a:lstStyle/>
          <a:p>
            <a:r>
              <a:rPr lang="th-TH" sz="2800" dirty="0"/>
              <a:t>การให้รหัสโรคและหัตถการของ </a:t>
            </a:r>
            <a:r>
              <a:rPr lang="en-US" sz="2800" dirty="0"/>
              <a:t>Corona Virus Disease 2019</a:t>
            </a:r>
            <a:br>
              <a:rPr lang="en-US" sz="2800" dirty="0"/>
            </a:br>
            <a:r>
              <a:rPr lang="en-US" sz="2800" dirty="0"/>
              <a:t>(COVID19)</a:t>
            </a:r>
            <a:endParaRPr lang="th-TH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>
              <a:buNone/>
            </a:pPr>
            <a:r>
              <a:rPr lang="en-US" sz="2800" dirty="0">
                <a:sym typeface="Wingdings" pitchFamily="2" charset="2"/>
              </a:rPr>
              <a:t>O99.5  Disease of the respiratory system complicating 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pregnancy  </a:t>
            </a:r>
            <a:r>
              <a:rPr lang="th-TH" sz="2800" dirty="0">
                <a:sym typeface="Wingdings" pitchFamily="2" charset="2"/>
              </a:rPr>
              <a:t>กรณีตั้งครรภ์</a:t>
            </a:r>
            <a:r>
              <a:rPr lang="en-US" sz="2800" dirty="0">
                <a:sym typeface="Wingdings" pitchFamily="2" charset="2"/>
              </a:rPr>
              <a:t>)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+J02.8   Acute </a:t>
            </a:r>
            <a:r>
              <a:rPr lang="en-US" sz="2800" dirty="0" err="1">
                <a:sym typeface="Wingdings" pitchFamily="2" charset="2"/>
              </a:rPr>
              <a:t>Pharyngitis</a:t>
            </a:r>
            <a:r>
              <a:rPr lang="en-US" sz="2800" dirty="0">
                <a:sym typeface="Wingdings" pitchFamily="2" charset="2"/>
              </a:rPr>
              <a:t> due to specified virus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+U07.1 2019 </a:t>
            </a:r>
            <a:r>
              <a:rPr lang="en-US" sz="2800" dirty="0" err="1">
                <a:sym typeface="Wingdings" pitchFamily="2" charset="2"/>
              </a:rPr>
              <a:t>nCoV</a:t>
            </a:r>
            <a:r>
              <a:rPr lang="en-US" sz="2800" dirty="0">
                <a:sym typeface="Wingdings" pitchFamily="2" charset="2"/>
              </a:rPr>
              <a:t> virus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=Positive +</a:t>
            </a:r>
            <a:r>
              <a:rPr lang="th-TH" sz="2800" dirty="0">
                <a:sym typeface="Wingdings" pitchFamily="2" charset="2"/>
              </a:rPr>
              <a:t>มีอาการ(ไม่ลงปอด)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O99.5  Disease of the respiratory system complicating 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pregnancy  </a:t>
            </a:r>
            <a:r>
              <a:rPr lang="th-TH" sz="2800" dirty="0">
                <a:sym typeface="Wingdings" pitchFamily="2" charset="2"/>
              </a:rPr>
              <a:t>กรณีตั้งครรภ์</a:t>
            </a:r>
            <a:r>
              <a:rPr lang="en-US" sz="2800" dirty="0">
                <a:sym typeface="Wingdings" pitchFamily="2" charset="2"/>
              </a:rPr>
              <a:t>)</a:t>
            </a:r>
            <a:endParaRPr lang="th-TH" sz="2800" dirty="0">
              <a:sym typeface="Wingdings" pitchFamily="2" charset="2"/>
            </a:endParaRP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+J00    Acute Common cold 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=Negative +</a:t>
            </a:r>
            <a:r>
              <a:rPr lang="th-TH" sz="2800" dirty="0">
                <a:sym typeface="Wingdings" pitchFamily="2" charset="2"/>
              </a:rPr>
              <a:t>มีอาการ(ไม่ลงปอด)</a:t>
            </a: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en-US" sz="2800" dirty="0">
              <a:sym typeface="Wingdings" pitchFamily="2" charset="2"/>
            </a:endParaRP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1143000"/>
          </a:xfrm>
          <a:solidFill>
            <a:schemeClr val="bg1"/>
          </a:solidFill>
        </p:spPr>
        <p:txBody>
          <a:bodyPr/>
          <a:lstStyle/>
          <a:p>
            <a:r>
              <a:rPr lang="th-TH" sz="2800" dirty="0"/>
              <a:t>การให้รหัสโรคและหัตถการของ </a:t>
            </a:r>
            <a:r>
              <a:rPr lang="en-US" sz="2800" dirty="0"/>
              <a:t>Corona Virus Disease 2019</a:t>
            </a:r>
            <a:br>
              <a:rPr lang="en-US" sz="2800" dirty="0"/>
            </a:br>
            <a:r>
              <a:rPr lang="en-US" sz="2800" dirty="0"/>
              <a:t>(COVID19)</a:t>
            </a:r>
            <a:endParaRPr lang="th-TH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>
              <a:buNone/>
            </a:pPr>
            <a:r>
              <a:rPr lang="en-US" sz="2800" dirty="0">
                <a:sym typeface="Wingdings" pitchFamily="2" charset="2"/>
              </a:rPr>
              <a:t>O99.5  Disease of the respiratory system complicating  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 pregnancy  </a:t>
            </a:r>
            <a:r>
              <a:rPr lang="th-TH" sz="2800" dirty="0">
                <a:sym typeface="Wingdings" pitchFamily="2" charset="2"/>
              </a:rPr>
              <a:t>กรณีตั้งครรภ์</a:t>
            </a:r>
            <a:r>
              <a:rPr lang="en-US" sz="2800" dirty="0">
                <a:sym typeface="Wingdings" pitchFamily="2" charset="2"/>
              </a:rPr>
              <a:t>)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+J12.8   Specified virus pneumonia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+U07.1 2019 </a:t>
            </a:r>
            <a:r>
              <a:rPr lang="en-US" sz="2800" dirty="0" err="1">
                <a:sym typeface="Wingdings" pitchFamily="2" charset="2"/>
              </a:rPr>
              <a:t>nCoV</a:t>
            </a:r>
            <a:r>
              <a:rPr lang="en-US" sz="2800" dirty="0">
                <a:sym typeface="Wingdings" pitchFamily="2" charset="2"/>
              </a:rPr>
              <a:t> virus disease</a:t>
            </a:r>
          </a:p>
          <a:p>
            <a:pPr>
              <a:buNone/>
            </a:pPr>
            <a:r>
              <a:rPr lang="en-US" sz="2800" dirty="0">
                <a:sym typeface="Wingdings" pitchFamily="2" charset="2"/>
              </a:rPr>
              <a:t>            </a:t>
            </a:r>
            <a:r>
              <a:rPr lang="en-US" sz="2800" dirty="0" err="1">
                <a:sym typeface="Wingdings" pitchFamily="2" charset="2"/>
              </a:rPr>
              <a:t>Covid</a:t>
            </a:r>
            <a:r>
              <a:rPr lang="en-US" sz="2800" dirty="0">
                <a:sym typeface="Wingdings" pitchFamily="2" charset="2"/>
              </a:rPr>
              <a:t> test =Positive +</a:t>
            </a:r>
            <a:r>
              <a:rPr lang="th-TH" sz="2800" dirty="0">
                <a:sym typeface="Wingdings" pitchFamily="2" charset="2"/>
              </a:rPr>
              <a:t>มีอาการลงปอด</a:t>
            </a:r>
            <a:r>
              <a:rPr lang="en-US" sz="2800" dirty="0">
                <a:sym typeface="Wingdings" pitchFamily="2" charset="2"/>
              </a:rPr>
              <a:t>/</a:t>
            </a:r>
            <a:r>
              <a:rPr lang="th-TH" sz="2800" dirty="0">
                <a:sym typeface="Wingdings" pitchFamily="2" charset="2"/>
              </a:rPr>
              <a:t>ปอดอักเสบ</a:t>
            </a:r>
            <a:r>
              <a:rPr lang="en-US" sz="2800" dirty="0">
                <a:sym typeface="Wingdings" pitchFamily="2" charset="2"/>
              </a:rPr>
              <a:t>++</a:t>
            </a:r>
          </a:p>
          <a:p>
            <a:pPr>
              <a:buNone/>
            </a:pPr>
            <a:r>
              <a:rPr lang="th-TH" sz="2800" dirty="0">
                <a:sym typeface="Wingdings" pitchFamily="2" charset="2"/>
              </a:rPr>
              <a:t>     </a:t>
            </a:r>
            <a:endParaRPr lang="en-US" sz="2800" dirty="0">
              <a:sym typeface="Wingdings" pitchFamily="2" charset="2"/>
            </a:endParaRPr>
          </a:p>
          <a:p>
            <a:pPr>
              <a:buNone/>
            </a:pPr>
            <a:endParaRPr lang="th-TH" sz="2800" dirty="0">
              <a:sym typeface="Wingdings" pitchFamily="2" charset="2"/>
            </a:endParaRP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5650" y="1243110"/>
            <a:ext cx="54102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Main condition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188" y="2177318"/>
            <a:ext cx="8137525" cy="75161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41325" indent="-258763" defTabSz="762000">
              <a:lnSpc>
                <a:spcPct val="120000"/>
              </a:lnSpc>
              <a:buFontTx/>
              <a:buChar char="•"/>
              <a:defRPr/>
            </a:pPr>
            <a:r>
              <a:rPr lang="th-TH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อาการบาดเจ็บที่อยู่ลึกที่สุด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1188" y="3214686"/>
            <a:ext cx="8137525" cy="75161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41325" indent="-258763" defTabSz="762000">
              <a:lnSpc>
                <a:spcPct val="120000"/>
              </a:lnSpc>
              <a:buFontTx/>
              <a:buChar char="•"/>
              <a:defRPr/>
            </a:pPr>
            <a:r>
              <a:rPr lang="th-TH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อวัยวะภายในที่อยู่ลึกสุดหรือล่างสุด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11188" y="5463466"/>
            <a:ext cx="8137525" cy="75161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41325" indent="-258763" defTabSz="762000">
              <a:lnSpc>
                <a:spcPct val="120000"/>
              </a:lnSpc>
              <a:buFontTx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Acute </a:t>
            </a:r>
            <a:r>
              <a:rPr lang="th-TH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สำคัญกว่า </a:t>
            </a:r>
            <a:r>
              <a:rPr lang="en-US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chronic</a:t>
            </a:r>
            <a:endParaRPr lang="th-TH" sz="4000" dirty="0">
              <a:solidFill>
                <a:schemeClr val="bg1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7072330" y="714364"/>
          <a:ext cx="8159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381" r:id="rId3" imgW="2257740" imgH="3438095" progId="">
                  <p:embed/>
                </p:oleObj>
              </mc:Choice>
              <mc:Fallback>
                <p:oleObj r:id="rId3" imgW="2257740" imgH="3438095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714364"/>
                        <a:ext cx="815975" cy="1143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206741" dir="19049373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09600" y="4320458"/>
            <a:ext cx="8137525" cy="75161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41325" indent="-258763" defTabSz="762000">
              <a:lnSpc>
                <a:spcPct val="120000"/>
              </a:lnSpc>
              <a:buFontTx/>
              <a:buChar char="•"/>
              <a:defRPr/>
            </a:pPr>
            <a:r>
              <a:rPr lang="th-TH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เส้นเลือด</a:t>
            </a:r>
            <a:r>
              <a:rPr lang="en-US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&gt;</a:t>
            </a:r>
            <a:r>
              <a:rPr lang="th-TH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เส้นประสาท</a:t>
            </a:r>
            <a:r>
              <a:rPr lang="en-US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&gt;</a:t>
            </a:r>
            <a:r>
              <a:rPr lang="th-TH" sz="4000" dirty="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กล้ามเนื้อ</a:t>
            </a:r>
          </a:p>
        </p:txBody>
      </p:sp>
    </p:spTree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Phanida.k\My Documents\My Pictures\Flower\ma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40825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 Diagonal Corner Rectangle 2"/>
          <p:cNvSpPr/>
          <p:nvPr/>
        </p:nvSpPr>
        <p:spPr>
          <a:xfrm>
            <a:off x="153984" y="118136"/>
            <a:ext cx="7416824" cy="2807944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2">
              <a:avLst/>
            </a:prstTxWarp>
            <a:scene3d>
              <a:camera prst="perspective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th-TH" sz="8000" cap="all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rj-TIGER-Y-artschool" pitchFamily="2" charset="0"/>
                <a:cs typeface="rj-TIGER-Y-artschool" pitchFamily="2" charset="0"/>
              </a:rPr>
              <a:t>ขอบคุณครับ</a:t>
            </a:r>
          </a:p>
          <a:p>
            <a:pPr algn="ctr" eaLnBrk="0" hangingPunct="0">
              <a:defRPr/>
            </a:pPr>
            <a:endParaRPr lang="th-TH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55000" endA="300" endPos="45500" dir="5400000" sy="-100000" algn="bl" rotWithShape="0"/>
              </a:effectLst>
              <a:latin typeface="rj-TIGER-Y-artschool" pitchFamily="2" charset="0"/>
              <a:cs typeface="rj-TIGER-Y-artschool" pitchFamily="2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5401056" y="5059680"/>
            <a:ext cx="3474720" cy="859536"/>
          </a:xfrm>
          <a:prstGeom prst="round2DiagRect">
            <a:avLst>
              <a:gd name="adj1" fmla="val 40781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perspective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endParaRPr lang="th-TH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rj-TIGER-Y-artschool" pitchFamily="2" charset="0"/>
              <a:cs typeface="rj-TIGER-Y-artschool" pitchFamily="2" charset="0"/>
            </a:endParaRPr>
          </a:p>
          <a:p>
            <a:pPr algn="r" eaLnBrk="0" hangingPunct="0">
              <a:defRPr/>
            </a:pPr>
            <a:r>
              <a:rPr lang="en-US" sz="4000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Rage Italic" pitchFamily="66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-71470" y="1000108"/>
            <a:ext cx="9215470" cy="5786478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1">
              <a:buNone/>
            </a:pPr>
            <a:r>
              <a:rPr lang="th-TH" sz="36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en-US" sz="36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การตรวจสอบการให้รหัสโรคและรหัสหัตถการ</a:t>
            </a:r>
            <a:r>
              <a:rPr lang="en-US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ในระบบ </a:t>
            </a:r>
            <a:r>
              <a:rPr lang="en-US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DRG  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เป้าหมาย </a:t>
            </a:r>
            <a:r>
              <a:rPr lang="en-US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&gt;= 1%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ของข้อมูลผู้ป่วยในแต่ละปี</a:t>
            </a:r>
          </a:p>
          <a:p>
            <a:pPr>
              <a:buFontTx/>
              <a:buNone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Selected case 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ฐานข้อมูลการจ่ายชดเชยแต่ละ ปี และ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DRGs </a:t>
            </a:r>
            <a:r>
              <a:rPr lang="en-US" sz="24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ver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ประกาศใช้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ตรวจสอบโดย การตรวจสอบรวมศูนย์ ตามเงื่อนไขที่กำหนดเก่า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ใหม่</a:t>
            </a:r>
          </a:p>
          <a:p>
            <a:pPr>
              <a:buFontTx/>
              <a:buNone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แบบ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Random case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ฐานข้อมูลการจ่ายชดเชยแต่ละ ปี และ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DRGs </a:t>
            </a:r>
            <a:r>
              <a:rPr lang="en-US" sz="24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ver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ประกาศใช้  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โดยเลือกข้อมูล 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Random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ของหน่วยบริการ โดยใช้สูตร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Toro </a:t>
            </a:r>
            <a:r>
              <a:rPr lang="en-US" sz="24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Yamante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แต่ไม่น้อยกว่า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ฉบับต่อหน่วยบริการ ตรวจสอบโดยรวมศูนย์หรือ ณ หน่วยบริการ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1168400" lvl="1" indent="-711200">
              <a:buNone/>
            </a:pPr>
            <a:r>
              <a:rPr lang="th-TH" sz="3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</a:p>
          <a:p>
            <a:pPr>
              <a:buNone/>
            </a:pPr>
            <a:endParaRPr lang="th-TH" b="1" u="sng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buNone/>
            </a:pPr>
            <a:endParaRPr lang="en-US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14356"/>
            <a:ext cx="9144000" cy="461665"/>
          </a:xfrm>
          <a:prstGeom prst="rect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th-TH" sz="2400" b="1" dirty="0">
                <a:solidFill>
                  <a:srgbClr val="3333CC"/>
                </a:solidFill>
                <a:latin typeface="TH SarabunPSK" pitchFamily="34" charset="-34"/>
                <a:cs typeface="TH SarabunPSK" pitchFamily="34" charset="-34"/>
              </a:rPr>
              <a:t>แผนการตรวจสอบ</a:t>
            </a:r>
            <a:r>
              <a:rPr lang="en-US" sz="2400" b="1" dirty="0">
                <a:solidFill>
                  <a:srgbClr val="3333CC"/>
                </a:solidFill>
                <a:latin typeface="TH SarabunPSK" pitchFamily="34" charset="-34"/>
                <a:cs typeface="TH SarabunPSK" pitchFamily="34" charset="-34"/>
              </a:rPr>
              <a:t> Coding audit</a:t>
            </a:r>
            <a:endParaRPr lang="th-TH" sz="2400" b="1" dirty="0">
              <a:solidFill>
                <a:srgbClr val="3333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866920"/>
            <a:ext cx="8429684" cy="26776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องค์ประกอบที่สําคัญตามคําจํากัดความ ได้แก่</a:t>
            </a:r>
          </a:p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   เป็นโรคที่ปรากฏร่วมกับการวินิจฉัยหลัก หมายความว่า เกิดขึ้นก่อน หรือ พร้อมกับโรคที่เป็น</a:t>
            </a:r>
          </a:p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การวินิจฉัยหลัก คือเป็นโรคที่เกิดขึ้นในตัวผู้ป่วยตั้งแต่ก่อนรับเข้าไว้รักษาในโรงพยาบาล มิใช้โรค</a:t>
            </a:r>
          </a:p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แทรกที่เกิดขึ้นมาภายหลัง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41064"/>
            <a:ext cx="8358246" cy="6734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857364"/>
            <a:ext cx="8572560" cy="41549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เป็นโรคที่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มีความรุนแรงมาก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พอที่ทําให้ผู้ป่วยมีความเสี่ยงต่อการเกิดโรคแทรก เสี่ยงต่อการเสียชีวิตหรือพิการระหว่างรักษาตัวอยู่ในโรงพยาบาล </a:t>
            </a:r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ทําให้ต้องเพิ่มการตรวจพิเศษเพิ่มยาหรือเวชภัณฑ์ ต้องได้รับการดูแลเพิ่มเติมจากแพทย์ผู้เชี่ยวชาญแผนกอื่นๆ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     ต้องทําการรักษาเพิ่มเติม  </a:t>
            </a:r>
          </a:p>
          <a:p>
            <a:endParaRPr lang="th-TH" b="1" dirty="0">
              <a:latin typeface="TH Niramit AS" pitchFamily="2" charset="-34"/>
              <a:cs typeface="TH Niramit AS" pitchFamily="2" charset="-34"/>
            </a:endParaRPr>
          </a:p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แพทย์สามารถบันทึกการวินิจฉัยร่วมได้มากกว่า 1 โรค โดยไม่จํากัดจํานวนสูงสุดที่จะบันทึกได้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41064"/>
            <a:ext cx="8501122" cy="6734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41064"/>
            <a:ext cx="8501122" cy="6734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357158" y="2000802"/>
            <a:ext cx="8429684" cy="35394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   โรคที่มักเป็นการวินิจฉัยร่วม ได้แก่ โรคเรื้อรังต่างๆ   เช่น เบาหวาน ความดันโลหิตสูง ไตวายเรื้อรัง โรคหัวใจขาดเลือด หรือโรคประจําตัวผู้ป่วย เช่น </a:t>
            </a:r>
            <a:r>
              <a:rPr lang="en-US" b="1" dirty="0">
                <a:latin typeface="TH Niramit AS" pitchFamily="2" charset="-34"/>
                <a:cs typeface="TH Niramit AS" pitchFamily="2" charset="-34"/>
              </a:rPr>
              <a:t>SLE. Old CVA. 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ฯลฯ </a:t>
            </a:r>
          </a:p>
          <a:p>
            <a:endParaRPr lang="th-TH" b="1" dirty="0">
              <a:latin typeface="TH Niramit AS" pitchFamily="2" charset="-34"/>
              <a:cs typeface="TH Niramit AS" pitchFamily="2" charset="-34"/>
            </a:endParaRPr>
          </a:p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ในกรณีที่ผู้ป่วยบาดเจ็บหลายตําแหน่ง มักมีบาดแผลต่างๆที่มีความรุนแรงน้อยกว่าบาดแผลหลัก  เป็นการวินิจฉัยร่วมอยู่เสมอ</a:t>
            </a:r>
            <a:endParaRPr lang="en-US" b="1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714488"/>
            <a:ext cx="8215370" cy="35394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   เป็นโรคที่มีความรุนแรงมากพอที่ทําให้ผู้ป่วยมีความเสี่ยงต่อการเกิดโรคแทรก เสี่ยงต่อการเสียชีวิตหรือพิการระหว่างรักษาตัวอยู่ในโรงพยาบาล หรือทําให้ต้องเพิ่มการตรวจพิเศษ เพิ่มยาหรือเวชภัณฑ์ ต้องได้รับการดูแลเพิ่มเติมจากแพทย์ผู้เชี่ยวชาญแผนกอื่นๆ ต้องทําการรักษาเพิ่มเติม</a:t>
            </a:r>
          </a:p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   แพทย์สามารถบันทึกโรคแทรกได้มากกว่า 1 โรค โดยไม่จํากัดจํานวนโรคสูงสุด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8215370" cy="6056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785926"/>
            <a:ext cx="8572560" cy="286232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latin typeface="TH Niramit AS" pitchFamily="2" charset="-34"/>
                <a:cs typeface="TH Niramit AS" pitchFamily="2" charset="-34"/>
              </a:rPr>
              <a:t>    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โรคที่มักเป็นโรคแทรก ได้แก่ </a:t>
            </a:r>
            <a:r>
              <a:rPr lang="th-TH" b="1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โรคที่มักเกิดขึ้นอย่างเฉียบพลันในโรงพยาบาล ทําให้ผู้ป่วยเดือดร้อนมากขึ้น </a:t>
            </a:r>
            <a:r>
              <a:rPr lang="th-TH" b="1" dirty="0">
                <a:latin typeface="TH Niramit AS" pitchFamily="2" charset="-34"/>
                <a:cs typeface="TH Niramit AS" pitchFamily="2" charset="-34"/>
              </a:rPr>
              <a:t>เช่น โรคติดเชื้อต่างๆ หลอดเลือดอุดตันเฉียบพลัน     กล้ามเนื้อหัวใจตายเฉียบพลันการแพ้ยา ผื่นลมพิษ รวมถึงผล ข้างเคียงที่ เกิดจากการรักษาหรือผ่าตัด      ด้วย </a:t>
            </a:r>
            <a:r>
              <a:rPr lang="th-TH" b="1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ต้องนอนในโรงพยาบาลนานขึ้น เสียค่าใช้จ่ายในการรักษา และใช้ยาเพิ่มขึ้น</a:t>
            </a:r>
          </a:p>
          <a:p>
            <a:endParaRPr lang="th-TH" b="1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37396"/>
            <a:ext cx="8429684" cy="6056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785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itchFamily="2" charset="-34"/>
                <a:cs typeface="TH Niramit AS" pitchFamily="2" charset="-34"/>
              </a:rPr>
              <a:t>ทั้ง </a:t>
            </a:r>
            <a:r>
              <a:rPr lang="en-US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itchFamily="2" charset="-34"/>
                <a:cs typeface="TH Niramit AS" pitchFamily="2" charset="-34"/>
              </a:rPr>
              <a:t>Comorbidity</a:t>
            </a:r>
            <a:r>
              <a:rPr lang="en-US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Niramit AS" pitchFamily="2" charset="-34"/>
                <a:cs typeface="TH Niramit AS" pitchFamily="2" charset="-34"/>
              </a:rPr>
              <a:t> &amp; Complication</a:t>
            </a:r>
            <a:endParaRPr lang="th-TH" sz="28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926"/>
            <a:ext cx="9144000" cy="50720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63538" indent="-276225">
              <a:lnSpc>
                <a:spcPts val="4200"/>
              </a:lnSpc>
              <a:spcBef>
                <a:spcPts val="1200"/>
              </a:spcBef>
            </a:pPr>
            <a:r>
              <a:rPr lang="th-TH" sz="2800" b="1" dirty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ต้องมีการวินิจฉัยโรคอย่างเป็นลายลักษณ์อักษร</a:t>
            </a: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ของแพทย์ผู้ดูแลหรือแพทย์ผู้ร่วมรักษาเป็นหลักฐานรับรองการบันทึกรหัสเสมอ </a:t>
            </a:r>
          </a:p>
          <a:p>
            <a:pPr marL="363538" indent="-276225">
              <a:lnSpc>
                <a:spcPts val="4200"/>
              </a:lnSpc>
              <a:spcBef>
                <a:spcPts val="1200"/>
              </a:spcBef>
            </a:pP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ผู้ให้รหัส</a:t>
            </a:r>
            <a:r>
              <a:rPr lang="th-TH" sz="2800" b="1" dirty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ไม่</a:t>
            </a: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สามารถนำผลการตรวจเลือด/ปัสสาวะ หรือการตรวจพิเศษอื่นใดที่มิใช่คำวินิจฉัยโรคของแพทย์มาตีความเป็นการวินิจฉัยร่วมเองโดยพลการ </a:t>
            </a:r>
          </a:p>
          <a:p>
            <a:pPr marL="363538" indent="-276225">
              <a:lnSpc>
                <a:spcPts val="4200"/>
              </a:lnSpc>
              <a:spcBef>
                <a:spcPts val="1200"/>
              </a:spcBef>
            </a:pPr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หากมีข้อสงสัยว่าแพทย์ลืมบันทึก ควรส่งเวชระเบียนให้แพทย์พิจารณาทบทวนวินิจฉัยเพิ่มเติมก่อนให้รหัส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643050"/>
            <a:ext cx="8572560" cy="4154984"/>
          </a:xfrm>
          <a:prstGeom prst="rect">
            <a:avLst/>
          </a:prstGeom>
          <a:solidFill>
            <a:srgbClr val="FF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การให้รหัสทุกรหัส</a:t>
            </a:r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ต้องมีหลักฐานเป็นลายลักษณ์อักษรสนับสนุนรหัสนั้นเป็นรหัสที่ถูกต้อง</a:t>
            </a:r>
          </a:p>
          <a:p>
            <a:r>
              <a:rPr lang="th-TH" b="1" u="sng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หลักฐานในเวชระเบียนที่จะนํามาสนับสนุนการให้รหัสได้หลังจากได้รับการรับรองจากแพทย์</a:t>
            </a:r>
          </a:p>
          <a:p>
            <a:r>
              <a:rPr lang="en-US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A. 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คําวินิจฉัยโรคของแพทย์ที่ปรากฏในเอกสารต่างๆ ของเวชระเบียนผู้ป่วยใน ซึ่งผู้ให้รหัสได้จําแนกและกลั่นกรองแล้ว     ว่าเป็นคําวินิจฉัยที่มีความจําเพาะสูง และยืนยันกับแพทย์แล้ว ว่ายังใช้เป็นคําวินิจฉัยโรคสําหรับผู้ป่วยรายนี้ได้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8358246" cy="66675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044851"/>
            <a:ext cx="8143932" cy="2246769"/>
          </a:xfrm>
          <a:prstGeom prst="rect">
            <a:avLst/>
          </a:prstGeom>
          <a:solidFill>
            <a:srgbClr val="FF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B. 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รายงานผลการตรวจทางรังสี, อัลตราซาวด์ หรือการตรวจพิเศษโดยรังสีแพทย์ หรือแพทย์ผู้เชี่ยวชาญ ผลการตรวจคลื่นหัวใจที่อ่านโดยแพทย์โรคหัวใจ</a:t>
            </a:r>
          </a:p>
          <a:p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C. 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รายงานผลการตรวจทางพยาธิวิทยาโดย       พยาธิแพทย์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8072494" cy="785818"/>
          </a:xfrm>
          <a:prstGeom prst="rect">
            <a:avLst/>
          </a:prstGeom>
          <a:solidFill>
            <a:srgbClr val="FF99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571612"/>
            <a:ext cx="8572560" cy="3970318"/>
          </a:xfrm>
          <a:prstGeom prst="rect">
            <a:avLst/>
          </a:prstGeom>
          <a:solidFill>
            <a:srgbClr val="FF99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หลักฐานในเวชระเบียนที่</a:t>
            </a:r>
            <a:r>
              <a:rPr lang="th-TH" b="1" dirty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ไม่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อาจนํามาสนับสนุนการให้รหัสได้</a:t>
            </a:r>
          </a:p>
          <a:p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A. 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ผลการตรวจเลือด, อุจจาระ, ปัสสาวะ, เสมหะ, การเพาะเชื้อ, ผลการตรวจทางห้องปฏิบัติการที่ผิดปกติอื่นๆ ที่แพทย์ไม่ได้แปลผลเป็นคําวินิจฉัยโรค</a:t>
            </a:r>
          </a:p>
          <a:p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B. 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การดูใบสั่งยาหรือใบสั่งการรักษาแล้วคาดเดาว่า ผู้ป่วย    เป็นโรคใด</a:t>
            </a:r>
          </a:p>
          <a:p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C. </a:t>
            </a:r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สัญลักษณ์ลึกลับ, ข้อตกลงพิเศษ, รหัสลับ ที่ใช้และเป็นที่รับรู้เฉพาะในโรงพยาบาลใดโรงพยาบาลหนึ่ง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8358246" cy="66675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40027"/>
            <a:ext cx="8286808" cy="39703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    คือโรคหรือภาวะของผู้ป่วยที่ไม่เข้าข่ายคําจํากัดความของการวินิจฉัยหลัก การวินิจฉัยร่วม หรือโรคแทรก   กล่าวคือเป็นโรคที่ความรุนแรงของโรคไม่มากพอที่จะทําให้ผู้ป่วยมีความเสี่ยงต่อชีวิตสูงมากขึ้น หรือเป็นโรคไม่ทําให้ต้องเพิ่มการตรวจพิเศษ ไม่ต้องเพิ่มยาหรือเวชภัณฑ์ ไม่ต้องใช้ทรัพยากรในการรักษาเพิ่มขึ้นระหว่างการรักษาตัวในโรงพยาบาลครั้งนี้</a:t>
            </a:r>
          </a:p>
          <a:p>
            <a:r>
              <a:rPr lang="th-TH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ไม่นำมาคิด </a:t>
            </a:r>
            <a:r>
              <a:rPr lang="en-US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DRG</a:t>
            </a:r>
          </a:p>
          <a:p>
            <a:endParaRPr lang="th-TH" b="1" dirty="0"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7958"/>
            <a:ext cx="91440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794"/>
            <a:ext cx="8286808" cy="5715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-285784" y="1357298"/>
            <a:ext cx="9429784" cy="5500726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627063" lvl="1" indent="-169863">
              <a:buNone/>
            </a:pPr>
            <a:r>
              <a:rPr lang="en-US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เพิ่มเงื่อนไขด้านการให้บริการเช่น กรณีมีค่า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CMI.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เพิ่มผิดปรกติ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อัตราการใช้บริการ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(UR.)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สูงกว่าปรกติ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ในการลงตรวจ ณ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หน่วย</a:t>
            </a:r>
          </a:p>
          <a:p>
            <a:pPr lvl="1"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4.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เพิ่มการตรวจสอบในปีงบประมาณเพื่อการจัดสรรที่เป็นธรรมมากขึ้น</a:t>
            </a:r>
          </a:p>
          <a:p>
            <a:pPr marL="450850" indent="-260350"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5.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ดำเนินการโดยเขตทั้งหมด  สตช.เป็นพี่เลี้ยง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marL="531813" indent="-531813"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6.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เพิ่มพัฒนาศักยภาพ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auditor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และการประเมินประสิทธิภาพการตรวจสอบของ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auditor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รายบุคคล</a:t>
            </a:r>
          </a:p>
          <a:p>
            <a:pPr marL="531813" indent="-531813">
              <a:buNone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7.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การพัฒนารูปแบบการตรวจสอบที่นำไปสู่ระบบ </a:t>
            </a:r>
            <a:r>
              <a:rPr lang="en-US" sz="24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Extraplolation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buNone/>
            </a:pPr>
            <a:endParaRPr lang="th-TH" sz="3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endParaRPr lang="th-TH" sz="3600" b="1" u="sng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1">
              <a:buNone/>
            </a:pPr>
            <a:endParaRPr lang="en-US" sz="3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85794"/>
            <a:ext cx="9144000" cy="461665"/>
          </a:xfrm>
          <a:prstGeom prst="rect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th-TH" sz="2400" b="1" dirty="0">
                <a:solidFill>
                  <a:srgbClr val="3333CC"/>
                </a:solidFill>
                <a:latin typeface="TH SarabunPSK" pitchFamily="34" charset="-34"/>
                <a:cs typeface="TH SarabunPSK" pitchFamily="34" charset="-34"/>
              </a:rPr>
              <a:t>แผนการตรวจสอบ</a:t>
            </a:r>
            <a:r>
              <a:rPr lang="en-US" sz="2400" b="1" dirty="0">
                <a:solidFill>
                  <a:srgbClr val="3333CC"/>
                </a:solidFill>
                <a:latin typeface="TH SarabunPSK" pitchFamily="34" charset="-34"/>
                <a:cs typeface="TH SarabunPSK" pitchFamily="34" charset="-34"/>
              </a:rPr>
              <a:t> Coding audit</a:t>
            </a:r>
            <a:endParaRPr lang="th-TH" sz="2400" b="1" dirty="0">
              <a:solidFill>
                <a:srgbClr val="3333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571612"/>
            <a:ext cx="8715404" cy="31085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latin typeface="TH Niramit AS" pitchFamily="2" charset="-34"/>
                <a:cs typeface="TH Niramit AS" pitchFamily="2" charset="-34"/>
              </a:rPr>
              <a:t>หมายถึง รหัสแทนคําแสดงอาการหรืออาการแสดงของผู้ป่วย ซึ่งโดยปกติแล้วไม่จําเป็นต้องให้รหัสของอาการหรืออาการแสดง หากผู้ให้รหัสรู้ชัดเจนแล้วว่าอาการหรืออาการแสดงนั้นมีสาเหตุจากโรคใด ถึงแม้แพทย์อาจบันทึกอาการหรืออาการแสดงร่วมกับชื่อโรคไว้ แต่ผู้ให้รหัสสามารถพิจารณาไม่บันทึกรหัสอาการได้ตามวิจารณญาณ หลักวิชาชีพของผู้ให้รหัสโรค และหลักการของ </a:t>
            </a:r>
            <a:r>
              <a:rPr lang="en-US" b="1" dirty="0">
                <a:latin typeface="TH Niramit AS" pitchFamily="2" charset="-34"/>
                <a:cs typeface="TH Niramit AS" pitchFamily="2" charset="-34"/>
              </a:rPr>
              <a:t>ICD-10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7958"/>
            <a:ext cx="91440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8250197" cy="6429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หลักการสรุปหัตถการ</a:t>
            </a:r>
            <a:endParaRPr lang="en-US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7158" y="1928802"/>
            <a:ext cx="8715436" cy="415498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1.  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สรุปทุกหัตถการที่มีผลต่อการเบิกจ่าย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มีผลต่อ</a:t>
            </a: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DRG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มีผลต่อการเบิกอุปกรณ์อวัยวะเทียม</a:t>
            </a:r>
          </a:p>
          <a:p>
            <a:pPr lvl="2">
              <a:spcBef>
                <a:spcPts val="400"/>
              </a:spcBef>
              <a:spcAft>
                <a:spcPts val="400"/>
              </a:spcAft>
              <a:buFont typeface="Arial" charset="0"/>
              <a:buChar char="•"/>
            </a:pP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คู่มือหลักประกันสุขภาพแห่งชาติ</a:t>
            </a:r>
          </a:p>
          <a:p>
            <a:pPr lvl="2">
              <a:spcBef>
                <a:spcPts val="400"/>
              </a:spcBef>
              <a:spcAft>
                <a:spcPts val="400"/>
              </a:spcAft>
              <a:buFont typeface="Arial" charset="0"/>
              <a:buChar char="•"/>
            </a:pP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คู่มือบริหารงบกองทุนหลักประกันสุขภาพแห่งชาติ</a:t>
            </a:r>
            <a:endParaRPr lang="en-US" b="1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2.  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สรุปชนิดสรุปให้ได้หัตถการที่รวมได้รหัสที่น้อยที่สุด</a:t>
            </a:r>
            <a:endParaRPr lang="en-US" b="1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3.  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สรุปให้ได้รหัสหัตถการที่มีรายละเอียดมากที่สุด</a:t>
            </a:r>
            <a:endParaRPr lang="en-US" b="1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14348" y="2285992"/>
            <a:ext cx="7929618" cy="3357586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ที่ไม่มีผลต่อ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DRG : IV fluid, episiotomy, ATB, Nebulizer</a:t>
            </a:r>
            <a:endParaRPr lang="th-TH" b="1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Option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ไม่จำเป็นต้องให้รหัส</a:t>
            </a:r>
          </a:p>
          <a:p>
            <a:pPr eaLnBrk="1" hangingPunct="1"/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ไม่จำเป็นต้อง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Audit/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ไม่ต้องให้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SA , CA</a:t>
            </a:r>
            <a:endParaRPr lang="th-TH" b="1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80899" name="WordArt 3"/>
          <p:cNvSpPr>
            <a:spLocks noChangeArrowheads="1" noChangeShapeType="1" noTextEdit="1"/>
          </p:cNvSpPr>
          <p:nvPr/>
        </p:nvSpPr>
        <p:spPr bwMode="auto">
          <a:xfrm>
            <a:off x="857224" y="1071546"/>
            <a:ext cx="7358114" cy="6635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9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Non-OR Procedure</a:t>
            </a:r>
            <a:endParaRPr lang="th-TH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0066" y="720850"/>
            <a:ext cx="696216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ea typeface="Tahoma" pitchFamily="34" charset="0"/>
                <a:cs typeface="TH Niramit AS" pitchFamily="2" charset="-34"/>
              </a:rPr>
              <a:t>หลักฐานประกอบการตรวจสอบเวชระเบียน </a:t>
            </a:r>
          </a:p>
        </p:txBody>
      </p:sp>
      <p:sp>
        <p:nvSpPr>
          <p:cNvPr id="292865" name="Rectangle 1"/>
          <p:cNvSpPr>
            <a:spLocks noChangeArrowheads="1"/>
          </p:cNvSpPr>
          <p:nvPr/>
        </p:nvSpPr>
        <p:spPr bwMode="auto">
          <a:xfrm>
            <a:off x="0" y="1329598"/>
            <a:ext cx="9144000" cy="55215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09600" lvl="0" indent="-252413">
              <a:spcBef>
                <a:spcPct val="20000"/>
              </a:spcBef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1.OPD card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&amp; IPD card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marL="609600" indent="-252413">
              <a:spcBef>
                <a:spcPct val="20000"/>
              </a:spcBef>
              <a:defRPr/>
            </a:pPr>
            <a:r>
              <a:rPr lang="en-US" b="1" dirty="0"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2</a:t>
            </a:r>
            <a:r>
              <a:rPr kumimoji="0" lang="en-US" b="1" i="0" u="none" strike="noStrike" normalizeH="0" baseline="0" dirty="0">
                <a:solidFill>
                  <a:schemeClr val="bg1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.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Discharge summary : </a:t>
            </a:r>
            <a:r>
              <a:rPr lang="en-US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Dx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, OP</a:t>
            </a:r>
            <a:endParaRPr lang="en-US" b="1" dirty="0">
              <a:ln w="11430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609600" lvl="0" indent="-252413">
              <a:spcBef>
                <a:spcPct val="20000"/>
              </a:spcBef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3. Admission note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(แบบบันทึกประวัติการตรวจร่างกายโดยแพทย์)</a:t>
            </a:r>
          </a:p>
          <a:p>
            <a:pPr marL="609600" lvl="0" indent="-252413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4. Progress Note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ของแพทย์</a:t>
            </a:r>
          </a:p>
          <a:p>
            <a:pPr marL="609600" lvl="0" indent="-252413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5. Doctor ’s order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 marL="609600" lvl="0" indent="-252413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ผู้ป่วยที่มีการทำผ่าตัดใหญ่ต้องมี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Operative ’s note</a:t>
            </a:r>
          </a:p>
          <a:p>
            <a:pPr marL="609600" indent="-252413">
              <a:lnSpc>
                <a:spcPct val="90000"/>
              </a:lnSpc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7. Anesthetic’s note</a:t>
            </a:r>
          </a:p>
          <a:p>
            <a:pPr marL="609600" indent="-252413">
              <a:lnSpc>
                <a:spcPct val="90000"/>
              </a:lnSpc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8.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แบบบันทึก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Vital’s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sign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 marL="609600" indent="-252413">
              <a:lnSpc>
                <a:spcPct val="90000"/>
              </a:lnSpc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9. Nurse’s Note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และแบบประเมินสมรรถนะทางการพยาบาล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873609"/>
            <a:ext cx="729043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ea typeface="Tahoma" pitchFamily="34" charset="0"/>
                <a:cs typeface="TH Niramit AS" pitchFamily="2" charset="-34"/>
              </a:rPr>
              <a:t>หลักฐานประกอบการตรวจสอบเวชระเบียน </a:t>
            </a:r>
          </a:p>
        </p:txBody>
      </p:sp>
      <p:sp>
        <p:nvSpPr>
          <p:cNvPr id="292865" name="Rectangle 1"/>
          <p:cNvSpPr>
            <a:spLocks noChangeArrowheads="1"/>
          </p:cNvSpPr>
          <p:nvPr/>
        </p:nvSpPr>
        <p:spPr bwMode="auto">
          <a:xfrm>
            <a:off x="142876" y="1731596"/>
            <a:ext cx="8858280" cy="47459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09600" indent="-252413">
              <a:lnSpc>
                <a:spcPct val="90000"/>
              </a:lnSpc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10.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ผลการตรวจทางห้องปฏิบัติการที่เกี่ยวข้องกับการรับผู้ป่วยไว้นอนโรงพยาบาลในครั้งนั้น เช่น ผลการตรวจเลือด, ผล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      X-Rays ,  CT-scan,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ผลการตรวจชิ้นเนื้อ เป็นต้น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marL="609600" indent="-252413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11. 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กรณีที่ต้องตรวจสอบการให้ยาว่ามีการให้ยาจริงหรือไม่  จะต้องตรวจสอบจากใบบันทึกการให้ยาของพยาบาลประกอบ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เช่น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   ยา</a:t>
            </a:r>
            <a:r>
              <a:rPr lang="en-US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Streptokinase, Chemotherapy, Ventilator, Blood transfusion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เป็นต้น</a:t>
            </a:r>
            <a:endParaRPr lang="en-US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609600" indent="-252413">
              <a:lnSpc>
                <a:spcPct val="90000"/>
              </a:lnSpc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13.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กรณีที่มีการเบิกจ่าย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Instruments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ตามรายการเบิกจ่ายของ 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สปสช.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หน่วยบริการต้องมีหลักฐานรายการใช้อุปกรณ์ จำนวนและราคาอุปกรณ์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928670"/>
            <a:ext cx="696216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ea typeface="Tahoma" pitchFamily="34" charset="0"/>
                <a:cs typeface="TH Niramit AS" pitchFamily="2" charset="-34"/>
              </a:rPr>
              <a:t>หลักฐานประกอบการตรวจสอบเวชระเบียน </a:t>
            </a:r>
          </a:p>
        </p:txBody>
      </p:sp>
      <p:sp>
        <p:nvSpPr>
          <p:cNvPr id="292865" name="Rectangle 1"/>
          <p:cNvSpPr>
            <a:spLocks noChangeArrowheads="1"/>
          </p:cNvSpPr>
          <p:nvPr/>
        </p:nvSpPr>
        <p:spPr bwMode="auto">
          <a:xfrm>
            <a:off x="357158" y="1813173"/>
            <a:ext cx="8501122" cy="16435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09600" indent="-252413">
              <a:lnSpc>
                <a:spcPct val="90000"/>
              </a:lnSpc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12.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เอกสารอื่นๆ ที่เกี่ยวข้องกับการเบิกชดเชยค่าบริการทางการแพทย์ เช่น ใบรับส่งต่อ, ผลการตรวจทางห้องปฏิบัติการจากหน่วยบริการอื่น, เอกสารการให้รังสีรักษา เป็นต้น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58" y="3586839"/>
            <a:ext cx="8572560" cy="26776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หมายเหตุ</a:t>
            </a:r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รณีไม่พบเอกสารหลักฐานและ/หรือหน่วยบริการไม่สามารถส่งเวชระเบียนที่เกี่ยวข้องกับการรับผู้ป่วยไว้รักษาในครั้งที่ตรวจสอบมาให้ตรวจสอบ</a:t>
            </a:r>
            <a:r>
              <a:rPr lang="th-TH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ภายในวันที่</a:t>
            </a:r>
            <a:r>
              <a:rPr lang="th-TH" b="1" u="sng" dirty="0" err="1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สปสช.</a:t>
            </a:r>
            <a:r>
              <a:rPr lang="th-TH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กำหนด/ตรวจ จะถือว่าหน่วยบริการไม่ได้ให้บริการผู้ป่วยรายนั้น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0" y="1571612"/>
            <a:ext cx="6181708" cy="2357454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533400" indent="-533400"/>
            <a:r>
              <a:rPr lang="th-TH" sz="3200" b="1" dirty="0">
                <a:solidFill>
                  <a:schemeClr val="tx1"/>
                </a:solidFill>
                <a:latin typeface="TH SarabunPSK"/>
                <a:cs typeface="TH SarabunPSK"/>
              </a:rPr>
              <a:t>◊</a:t>
            </a:r>
            <a:r>
              <a:rPr lang="en-US" sz="3200" b="1" dirty="0">
                <a:solidFill>
                  <a:schemeClr val="tx1"/>
                </a:solidFill>
                <a:latin typeface="TH SarabunPSK"/>
                <a:cs typeface="TH SarabunPSK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กรณีที่เป็นการพิมพ์จากระบบคอมพิวเตอร์</a:t>
            </a:r>
          </a:p>
          <a:p>
            <a:pPr marL="533400" indent="-533400"/>
            <a:r>
              <a:rPr lang="en-US" sz="24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  </a:t>
            </a:r>
            <a:r>
              <a:rPr lang="th-TH" sz="24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แต่ไม่มีแพทย์ลงลายมือกำกับ</a:t>
            </a:r>
          </a:p>
          <a:p>
            <a:pPr marL="533400" indent="-533400"/>
            <a:r>
              <a:rPr lang="th-TH" sz="2400" b="1" dirty="0">
                <a:solidFill>
                  <a:schemeClr val="tx1"/>
                </a:solidFill>
                <a:latin typeface="TH SarabunPSK"/>
                <a:cs typeface="TH SarabunPSK"/>
              </a:rPr>
              <a:t>◊</a:t>
            </a:r>
            <a:r>
              <a:rPr lang="en-US" sz="2400" b="1" dirty="0">
                <a:solidFill>
                  <a:schemeClr val="tx1"/>
                </a:solidFill>
                <a:latin typeface="TH SarabunPSK"/>
                <a:cs typeface="TH SarabunPSK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สรุปการรักษาด้วยดินสอ</a:t>
            </a:r>
          </a:p>
          <a:p>
            <a:pPr marL="533400" indent="-533400"/>
            <a:r>
              <a:rPr lang="th-TH" sz="2400" b="1" dirty="0">
                <a:solidFill>
                  <a:schemeClr val="tx1"/>
                </a:solidFill>
                <a:latin typeface="TH SarabunPSK"/>
                <a:cs typeface="TH SarabunPSK"/>
              </a:rPr>
              <a:t>◊</a:t>
            </a:r>
            <a:r>
              <a:rPr lang="en-US" sz="2400" b="1" dirty="0">
                <a:solidFill>
                  <a:schemeClr val="tx1"/>
                </a:solidFill>
                <a:latin typeface="TH SarabunPSK"/>
                <a:cs typeface="TH SarabunPSK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สรุปเป็นรหัสการวินิจฉัยโรค/รหัสหัตถการ </a:t>
            </a:r>
            <a:endParaRPr lang="th-TH" sz="2400" b="1" u="sng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215074" y="1428736"/>
            <a:ext cx="2928926" cy="250033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ถือว่าไม่มีการสรุป</a:t>
            </a:r>
            <a:r>
              <a:rPr lang="th-TH" sz="2000" dirty="0"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เวชระเบียน</a:t>
            </a:r>
            <a:r>
              <a:rPr lang="en-US" sz="2000" dirty="0"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SA=5 : Not</a:t>
            </a:r>
            <a:r>
              <a:rPr lang="th-TH" sz="2000" dirty="0"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</a:t>
            </a:r>
            <a:r>
              <a:rPr lang="en-US" sz="2000" dirty="0"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– summarized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20" y="4429132"/>
            <a:ext cx="8643998" cy="221457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กรณีที่มีใบ </a:t>
            </a:r>
            <a:r>
              <a:rPr lang="en-US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summary discharge </a:t>
            </a:r>
            <a:r>
              <a:rPr lang="th-TH" b="1" u="sng" dirty="0">
                <a:solidFill>
                  <a:srgbClr val="FFC000"/>
                </a:solidFill>
                <a:latin typeface="TH Niramit AS" pitchFamily="2" charset="-34"/>
                <a:cs typeface="TH Niramit AS" pitchFamily="2" charset="-34"/>
              </a:rPr>
              <a:t>หลายใบ </a:t>
            </a:r>
            <a:r>
              <a:rPr lang="th-TH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จะต้องมีหนังสือรับรองจากหน่วยบริการ </a:t>
            </a:r>
            <a:r>
              <a:rPr lang="th-TH" b="1" u="sng" dirty="0">
                <a:solidFill>
                  <a:srgbClr val="FFC000"/>
                </a:solidFill>
                <a:latin typeface="TH Niramit AS" pitchFamily="2" charset="-34"/>
                <a:cs typeface="TH Niramit AS" pitchFamily="2" charset="-34"/>
              </a:rPr>
              <a:t>ระบุ</a:t>
            </a:r>
            <a:r>
              <a:rPr lang="th-TH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ว่าใช้ใบ </a:t>
            </a:r>
            <a:r>
              <a:rPr lang="en-US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summary discharge </a:t>
            </a:r>
            <a:r>
              <a:rPr lang="th-TH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ใบใดในการตรวจสอบหากไม่มีการระบุ </a:t>
            </a:r>
            <a:r>
              <a:rPr lang="th-TH" dirty="0" err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สปสช.</a:t>
            </a:r>
            <a:r>
              <a:rPr lang="th-TH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จะใช้ใบแรกสุดในการตรวจสอบ</a:t>
            </a:r>
          </a:p>
        </p:txBody>
      </p:sp>
      <p:sp>
        <p:nvSpPr>
          <p:cNvPr id="9" name="Rectangle 8"/>
          <p:cNvSpPr/>
          <p:nvPr/>
        </p:nvSpPr>
        <p:spPr>
          <a:xfrm>
            <a:off x="71438" y="841701"/>
            <a:ext cx="892971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risakdi" pitchFamily="2" charset="-34"/>
                <a:cs typeface="TH Srisakdi" pitchFamily="2" charset="-34"/>
              </a:rPr>
              <a:t>Discharge summary : </a:t>
            </a:r>
            <a:r>
              <a:rPr lang="en-US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risakdi" pitchFamily="2" charset="-34"/>
                <a:cs typeface="TH Srisakdi" pitchFamily="2" charset="-34"/>
              </a:rPr>
              <a:t>Dx</a:t>
            </a:r>
            <a:r>
              <a:rPr lang="en-US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risakdi" pitchFamily="2" charset="-34"/>
                <a:cs typeface="TH Srisakdi" pitchFamily="2" charset="-34"/>
              </a:rPr>
              <a:t>, 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85725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Niramit AS" pitchFamily="2" charset="-34"/>
                <a:ea typeface="Tahoma" pitchFamily="34" charset="0"/>
                <a:cs typeface="TH Niramit AS" pitchFamily="2" charset="-34"/>
              </a:rPr>
              <a:t>ข้อควรระวังในการบันทึกข้อมูล</a:t>
            </a:r>
            <a:endParaRPr lang="en-US" sz="28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Niramit AS" pitchFamily="2" charset="-34"/>
              <a:ea typeface="Tahoma" pitchFamily="34" charset="0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714488"/>
            <a:ext cx="8501122" cy="478634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216000" indent="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Admission weight (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เด็กแรกเกิด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1ปี)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Kg </a:t>
            </a:r>
          </a:p>
          <a:p>
            <a:pPr marL="616050" lvl="1" indent="0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อายุ 1 วัน –1 เดือน ต้องถูกต้อง</a:t>
            </a:r>
          </a:p>
          <a:p>
            <a:pPr marL="616050" lvl="1" indent="0">
              <a:spcBef>
                <a:spcPts val="0"/>
              </a:spcBef>
            </a:pP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อายุ &gt;1 เดือน –1 ปี ผิดพลาดไม่เกิน 0.1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Kg.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marL="216000" indent="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Leave day =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จำนวนวันที่ผู้ป่วยลากลับบ้าน นับตั้งแต่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24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ชม.ขึ้นไป ถือว่าเป็น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pPr marL="216000" indent="0">
              <a:spcBef>
                <a:spcPts val="600"/>
              </a:spcBef>
              <a:spcAft>
                <a:spcPts val="600"/>
              </a:spcAft>
            </a:pP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Date admit, Date discharge, Discharge status/type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หลักฐานต่อไปนี้ประกอบคือ ฟอร์มปรอท ,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Nurse’s note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Doctor order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ต้องตรงกัน</a:t>
            </a:r>
          </a:p>
          <a:p>
            <a:pPr>
              <a:buNone/>
            </a:pPr>
            <a:endParaRPr lang="en-US" sz="4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33"/>
            <a:ext cx="9144000" cy="89693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Thai DRG version 5.0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1214461"/>
            <a:ext cx="8929654" cy="55721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>
              <a:lnSpc>
                <a:spcPts val="4200"/>
              </a:lnSpc>
              <a:defRPr/>
            </a:pP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    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ปรับปรุงจาก 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Thai DRG version 4.0</a:t>
            </a:r>
            <a:endParaRPr lang="th-TH" sz="2400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	รองรับรหัสโรคและรหัสหัตถการ 2010</a:t>
            </a: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	ใช้ทั้ง วันที่และเวลา รับไว้และจำหน่าย</a:t>
            </a: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	ตัด </a:t>
            </a: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LOS &lt;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2 ชม.,  </a:t>
            </a: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LOS 2-6 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ชม. จัดเป็น </a:t>
            </a: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MDC 28</a:t>
            </a: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	Tracheostomy 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กระจายใน </a:t>
            </a: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MDC 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ต่างๆ</a:t>
            </a: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	เพิ่มและปรับกลุ่มโรค </a:t>
            </a:r>
            <a:r>
              <a:rPr lang="en-US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</a:t>
            </a:r>
            <a:endParaRPr lang="th-TH" sz="2400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	</a:t>
            </a: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ปรับเปลี่ยน </a:t>
            </a:r>
            <a:r>
              <a:rPr lang="en-US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Surgical hierarchy </a:t>
            </a: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ใน </a:t>
            </a:r>
            <a:r>
              <a:rPr lang="en-US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MDC </a:t>
            </a: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ต่างๆ</a:t>
            </a:r>
            <a:endParaRPr lang="en-US" sz="2400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	ปรับปรุง </a:t>
            </a:r>
            <a:r>
              <a:rPr lang="en-US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CC</a:t>
            </a: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	</a:t>
            </a: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ปรับปรุงคำจำกัดความ และข้อกำหนดต่างๆ</a:t>
            </a:r>
            <a:endParaRPr lang="en-US" sz="2400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  <a:p>
            <a:pPr lvl="1" algn="l">
              <a:lnSpc>
                <a:spcPts val="4200"/>
              </a:lnSpc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	</a:t>
            </a:r>
            <a:r>
              <a:rPr lang="th-TH" sz="24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การปรับค่าน้ำหนักสัมพัทธ์ตามวันนอน</a:t>
            </a:r>
          </a:p>
        </p:txBody>
      </p:sp>
    </p:spTree>
    <p:extLst>
      <p:ext uri="{BB962C8B-B14F-4D97-AF65-F5344CB8AC3E}">
        <p14:creationId xmlns:p14="http://schemas.microsoft.com/office/powerpoint/2010/main" val="488402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33"/>
            <a:ext cx="9144000" cy="89693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Thai DRG version 5.0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7158" y="1071546"/>
            <a:ext cx="8643998" cy="541021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28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การเพิ่มและปรับกลุ่มโรค</a:t>
            </a:r>
          </a:p>
          <a:p>
            <a:pPr algn="l">
              <a:defRPr/>
            </a:pPr>
            <a:r>
              <a:rPr lang="th-TH" sz="2800" b="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- </a:t>
            </a:r>
            <a:r>
              <a:rPr lang="th-TH" sz="28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การแยกกลุ่มโรคเดิมโดยใช้ </a:t>
            </a:r>
            <a:r>
              <a:rPr lang="en-US" sz="28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Discharge Type</a:t>
            </a:r>
            <a:endParaRPr lang="th-TH" sz="2800" dirty="0">
              <a:solidFill>
                <a:srgbClr val="C00000"/>
              </a:solidFill>
              <a:latin typeface="TH Niramit AS" pitchFamily="2" charset="-34"/>
              <a:cs typeface="TH Niramit AS" pitchFamily="2" charset="-34"/>
            </a:endParaRPr>
          </a:p>
          <a:p>
            <a:pPr algn="l">
              <a:defRPr/>
            </a:pP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- การเพิ่มกลุ่มโรคใหม่ โดยใช้หัตถการ</a:t>
            </a:r>
            <a:endParaRPr lang="en-US" sz="2800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  <a:p>
            <a:pPr lvl="2" algn="l">
              <a:buFont typeface="Wingdings" pitchFamily="2" charset="2"/>
              <a:buChar char="ü"/>
              <a:defRPr/>
            </a:pP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หัตถการรายการใหม่ (</a:t>
            </a:r>
            <a:r>
              <a:rPr lang="en-US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New </a:t>
            </a:r>
            <a:r>
              <a:rPr lang="en-US" sz="2800" dirty="0" err="1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Proc</a:t>
            </a: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)</a:t>
            </a:r>
          </a:p>
          <a:p>
            <a:pPr lvl="2" algn="l">
              <a:buFont typeface="Wingdings" pitchFamily="2" charset="2"/>
              <a:buChar char="ü"/>
              <a:defRPr/>
            </a:pP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แยกหัตถการจากกลุ่มเดิม (</a:t>
            </a:r>
            <a:r>
              <a:rPr lang="en-US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Split</a:t>
            </a: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)</a:t>
            </a:r>
          </a:p>
          <a:p>
            <a:pPr algn="l">
              <a:defRPr/>
            </a:pP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- การเพิ่มกลุ่มโรค โดยใช้โรคหลัก (</a:t>
            </a:r>
            <a:r>
              <a:rPr lang="en-US" sz="2800" dirty="0" err="1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PDx</a:t>
            </a: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)</a:t>
            </a:r>
          </a:p>
          <a:p>
            <a:pPr algn="l">
              <a:defRPr/>
            </a:pP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- การปรับเปลี่ยนรหัสโรคและหัตถการในกลุ่มต่างๆ</a:t>
            </a:r>
          </a:p>
          <a:p>
            <a:pPr algn="l">
              <a:defRPr/>
            </a:pPr>
            <a:r>
              <a:rPr lang="th-TH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- การยกเลิกและยุบรวมกลุ่มโรค เช่น ลด </a:t>
            </a:r>
            <a:r>
              <a:rPr lang="en-US" sz="2800" dirty="0" err="1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Proc</a:t>
            </a:r>
            <a:r>
              <a:rPr lang="en-US" sz="2800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8840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868346"/>
          </a:xfrm>
          <a:ln w="38100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แผนการตรวจสอบ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Quality Audit</a:t>
            </a:r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ปี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282" y="1214422"/>
            <a:ext cx="8858280" cy="469742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      พัฒนาระบบตรวจสอบด้านคุณภาพการให้บริการ   เพื่อทบทวนกระบวนการดูแลผู้รับบริการในระบบ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UC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ทั้งหมดว่าถูกต้องหรือไม่ โดยเปรียบเทียบกับ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CPG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ที่สปสช.กำหนดร่วมกับสมาคมวิชาชีพ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พัฒนาระบบตรวจสอบการให้บริการฟอกเลือดด้วยเครื่องไตเทียม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พัฒนาระบบตรวจสอบการใช้ยาบัญชียา จ.(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) กรณีการใช้ยา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IVIG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รักษาผู้ป่วย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acute Kawasaki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พัฒนาระบบตรวจสอบการให้บริการผู้ป่วยโรคหืด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พัฒนาระบบตรวจสอบการผ่าตัดตาต้อกระจก</a:t>
            </a:r>
          </a:p>
          <a:p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0" y="854081"/>
            <a:ext cx="9144000" cy="93184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ข้อมูลที่ใช้ในการหา</a:t>
            </a:r>
            <a:r>
              <a:rPr lang="en-US" sz="36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DRG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892939"/>
            <a:ext cx="87154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Age</a:t>
            </a:r>
            <a:r>
              <a:rPr lang="en-US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, </a:t>
            </a:r>
            <a:r>
              <a:rPr lang="en-US" b="1" dirty="0" err="1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AgeDay</a:t>
            </a:r>
            <a:r>
              <a:rPr lang="en-US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, LOS</a:t>
            </a:r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 ใน </a:t>
            </a:r>
            <a:r>
              <a:rPr lang="en-US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TDRG 5 </a:t>
            </a:r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คำนวณจาก</a:t>
            </a:r>
          </a:p>
          <a:p>
            <a:pPr algn="l"/>
            <a:r>
              <a:rPr lang="en-US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DOB</a:t>
            </a:r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	</a:t>
            </a:r>
            <a:r>
              <a:rPr lang="en-US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	</a:t>
            </a:r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	วันเดือนปีเกิด</a:t>
            </a:r>
            <a:endParaRPr lang="en-US" b="1" dirty="0">
              <a:solidFill>
                <a:srgbClr val="080808"/>
              </a:solidFill>
              <a:latin typeface="TH Niramit AS" pitchFamily="2" charset="-34"/>
              <a:cs typeface="TH Niramit AS" pitchFamily="2" charset="-34"/>
            </a:endParaRPr>
          </a:p>
          <a:p>
            <a:pPr algn="l"/>
            <a:r>
              <a:rPr lang="en-US" b="1" dirty="0" err="1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DateAdm</a:t>
            </a:r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		วันที่รับไว้รักษาในรพ.</a:t>
            </a:r>
            <a:br>
              <a:rPr lang="en-US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en-US" b="1" dirty="0" err="1">
                <a:solidFill>
                  <a:srgbClr val="0000FF"/>
                </a:solidFill>
                <a:latin typeface="TH Niramit AS" pitchFamily="2" charset="-34"/>
                <a:cs typeface="TH Niramit AS" pitchFamily="2" charset="-34"/>
              </a:rPr>
              <a:t>TimeAdm</a:t>
            </a:r>
            <a:r>
              <a:rPr lang="th-TH" b="1" dirty="0">
                <a:solidFill>
                  <a:srgbClr val="0000FF"/>
                </a:solidFill>
                <a:latin typeface="TH Niramit AS" pitchFamily="2" charset="-34"/>
                <a:cs typeface="TH Niramit AS" pitchFamily="2" charset="-34"/>
              </a:rPr>
              <a:t>		เวลาที่รับไว้รักษาในรพ.</a:t>
            </a:r>
            <a:br>
              <a:rPr lang="en-US" b="1" dirty="0">
                <a:solidFill>
                  <a:srgbClr val="0000FF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en-US" b="1" dirty="0" err="1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DateDsc</a:t>
            </a:r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		วันที่จำหน่ายออกจากรพ.</a:t>
            </a:r>
            <a:br>
              <a:rPr lang="th-TH" b="1" dirty="0">
                <a:solidFill>
                  <a:srgbClr val="9900FF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en-US" b="1" dirty="0" err="1">
                <a:solidFill>
                  <a:srgbClr val="0000FF"/>
                </a:solidFill>
                <a:latin typeface="TH Niramit AS" pitchFamily="2" charset="-34"/>
                <a:cs typeface="TH Niramit AS" pitchFamily="2" charset="-34"/>
              </a:rPr>
              <a:t>TimeDsc</a:t>
            </a:r>
            <a:r>
              <a:rPr lang="th-TH" b="1" dirty="0">
                <a:solidFill>
                  <a:srgbClr val="0000FF"/>
                </a:solidFill>
                <a:latin typeface="TH Niramit AS" pitchFamily="2" charset="-34"/>
                <a:cs typeface="TH Niramit AS" pitchFamily="2" charset="-34"/>
              </a:rPr>
              <a:t>		เวลาที่จำหน่ายออกจากรพ.</a:t>
            </a:r>
            <a:br>
              <a:rPr lang="en-US" b="1" dirty="0">
                <a:solidFill>
                  <a:srgbClr val="0000FF"/>
                </a:solidFill>
                <a:latin typeface="TH Niramit AS" pitchFamily="2" charset="-34"/>
                <a:cs typeface="TH Niramit AS" pitchFamily="2" charset="-34"/>
              </a:rPr>
            </a:br>
            <a:r>
              <a:rPr lang="en-US" b="1" dirty="0" err="1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LeaveDay</a:t>
            </a:r>
            <a:r>
              <a:rPr lang="th-TH" b="1" dirty="0">
                <a:solidFill>
                  <a:srgbClr val="080808"/>
                </a:solidFill>
                <a:latin typeface="TH Niramit AS" pitchFamily="2" charset="-34"/>
                <a:cs typeface="TH Niramit AS" pitchFamily="2" charset="-34"/>
              </a:rPr>
              <a:t>		จำนวนวันที่ลากลับบ้าน</a:t>
            </a:r>
            <a:endParaRPr lang="th-TH" b="1" dirty="0"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3611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88989"/>
            <a:ext cx="9144000" cy="89693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</a:rPr>
              <a:t>Thai DRG version 5.0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8596" y="1500174"/>
            <a:ext cx="8143931" cy="537368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ผลการเปลี่ยนแปลงเกี่ยวกับกลุ่มโรค</a:t>
            </a:r>
          </a:p>
          <a:p>
            <a:pPr algn="l">
              <a:lnSpc>
                <a:spcPts val="3600"/>
              </a:lnSpc>
              <a:defRPr/>
            </a:pP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	- 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จำนวน </a:t>
            </a: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DRG: 2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,</a:t>
            </a: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450 (version 4.0: 1</a:t>
            </a:r>
            <a:r>
              <a:rPr lang="th-TH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,</a:t>
            </a:r>
            <a:r>
              <a:rPr lang="en-US" sz="2400" dirty="0">
                <a:solidFill>
                  <a:srgbClr val="C00000"/>
                </a:solidFill>
                <a:latin typeface="TH Niramit AS" pitchFamily="2" charset="-34"/>
                <a:cs typeface="TH Niramit AS" pitchFamily="2" charset="-34"/>
              </a:rPr>
              <a:t>920)</a:t>
            </a:r>
            <a:endParaRPr lang="th-TH" sz="2400" dirty="0">
              <a:solidFill>
                <a:srgbClr val="C00000"/>
              </a:solidFill>
              <a:latin typeface="TH Niramit AS" pitchFamily="2" charset="-34"/>
              <a:cs typeface="TH Niramit AS" pitchFamily="2" charset="-34"/>
            </a:endParaRPr>
          </a:p>
          <a:p>
            <a:pPr algn="l">
              <a:lnSpc>
                <a:spcPts val="3600"/>
              </a:lnSpc>
              <a:defRPr/>
            </a:pP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	- จำนวน 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DRG 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ที่</a:t>
            </a:r>
            <a:endParaRPr lang="en-US" sz="2400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  <a:p>
            <a:pPr algn="l">
              <a:lnSpc>
                <a:spcPts val="3600"/>
              </a:lnSpc>
              <a:defRPr/>
            </a:pP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		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คงเดิม	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          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1,767</a:t>
            </a:r>
          </a:p>
          <a:p>
            <a:pPr algn="l">
              <a:lnSpc>
                <a:spcPts val="3600"/>
              </a:lnSpc>
              <a:defRPr/>
            </a:pP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		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ตัดออก	 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 153</a:t>
            </a:r>
          </a:p>
          <a:p>
            <a:pPr algn="l">
              <a:lnSpc>
                <a:spcPts val="3600"/>
              </a:lnSpc>
              <a:defRPr/>
            </a:pP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		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เพิ่มใหม่	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 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683</a:t>
            </a:r>
          </a:p>
          <a:p>
            <a:pPr algn="l">
              <a:lnSpc>
                <a:spcPts val="3600"/>
              </a:lnSpc>
              <a:defRPr/>
            </a:pP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	- 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MDC 28 (LOS 2 - 6 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ชม.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)</a:t>
            </a:r>
            <a:r>
              <a:rPr lang="th-TH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400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57 DRG</a:t>
            </a:r>
          </a:p>
          <a:p>
            <a:pPr algn="l">
              <a:lnSpc>
                <a:spcPts val="3600"/>
              </a:lnSpc>
              <a:defRPr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H Niramit AS" pitchFamily="2" charset="-34"/>
                <a:cs typeface="TH Niramit AS" pitchFamily="2" charset="-34"/>
              </a:rPr>
              <a:t>	- Tracheostomy: 64 DRG </a:t>
            </a:r>
            <a:r>
              <a:rPr lang="en-US" sz="2400" dirty="0">
                <a:latin typeface="TH Niramit AS" pitchFamily="2" charset="-34"/>
                <a:cs typeface="TH Niramit AS" pitchFamily="2" charset="-34"/>
              </a:rPr>
              <a:t>(version 4.0: 16)</a:t>
            </a:r>
            <a:endParaRPr lang="th-TH" sz="2400" dirty="0">
              <a:latin typeface="TH Niramit AS" pitchFamily="2" charset="-34"/>
              <a:cs typeface="TH Niramit AS" pitchFamily="2" charset="-34"/>
            </a:endParaRPr>
          </a:p>
          <a:p>
            <a:pPr algn="l">
              <a:lnSpc>
                <a:spcPts val="3600"/>
              </a:lnSpc>
              <a:defRPr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H Niramit AS" pitchFamily="2" charset="-34"/>
                <a:cs typeface="TH Niramit AS" pitchFamily="2" charset="-34"/>
              </a:rPr>
              <a:t>	- Discharge Type: Transfer/not 130 DRG</a:t>
            </a:r>
          </a:p>
        </p:txBody>
      </p:sp>
    </p:spTree>
    <p:extLst>
      <p:ext uri="{BB962C8B-B14F-4D97-AF65-F5344CB8AC3E}">
        <p14:creationId xmlns:p14="http://schemas.microsoft.com/office/powerpoint/2010/main" val="1747554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"/>
            <a:ext cx="9144000" cy="85010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Discharge Type: Refer/Not Refer</a:t>
            </a:r>
            <a:endParaRPr lang="th-TH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089"/>
          <a:stretch/>
        </p:blipFill>
        <p:spPr>
          <a:xfrm>
            <a:off x="666205" y="1549275"/>
            <a:ext cx="7758223" cy="1935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4"/>
          <a:stretch/>
        </p:blipFill>
        <p:spPr>
          <a:xfrm>
            <a:off x="561700" y="4377418"/>
            <a:ext cx="7942219" cy="224684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3CF10-D694-46C9-8456-B62A7FD94037}" type="slidenum">
              <a:rPr lang="en-US" smtClean="0"/>
              <a:pPr>
                <a:defRPr/>
              </a:pPr>
              <a:t>52</a:t>
            </a:fld>
            <a:endParaRPr lang="th-TH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1033463"/>
            <a:ext cx="9144000" cy="50359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36000" tIns="36000" rIns="36000" bIns="36000">
            <a:spAutoFit/>
          </a:bodyPr>
          <a:lstStyle/>
          <a:p>
            <a:pPr marL="533400" indent="-533400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TDRG V4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3910013"/>
            <a:ext cx="9144000" cy="503590"/>
          </a:xfrm>
          <a:prstGeom prst="rect">
            <a:avLst/>
          </a:prstGeom>
          <a:solidFill>
            <a:srgbClr val="BDEEFF"/>
          </a:solidFill>
          <a:ln>
            <a:solidFill>
              <a:srgbClr val="0000FF"/>
            </a:solidFill>
          </a:ln>
          <a:effectLst/>
        </p:spPr>
        <p:txBody>
          <a:bodyPr wrap="square" lIns="36000" tIns="36000" rIns="36000" bIns="36000">
            <a:spAutoFit/>
          </a:bodyPr>
          <a:lstStyle/>
          <a:p>
            <a:pPr marL="533400" indent="-533400"/>
            <a:r>
              <a:rPr lang="en-US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TDRG V5</a:t>
            </a:r>
          </a:p>
        </p:txBody>
      </p:sp>
    </p:spTree>
    <p:extLst>
      <p:ext uri="{BB962C8B-B14F-4D97-AF65-F5344CB8AC3E}">
        <p14:creationId xmlns:p14="http://schemas.microsoft.com/office/powerpoint/2010/main" val="3891186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 bwMode="auto">
          <a:xfrm>
            <a:off x="4297675" y="3526972"/>
            <a:ext cx="496391" cy="470263"/>
          </a:xfrm>
          <a:prstGeom prst="down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984" y="5019402"/>
            <a:ext cx="7962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84" y="1962150"/>
            <a:ext cx="8528141" cy="113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3CF10-D694-46C9-8456-B62A7FD94037}" type="slidenum">
              <a:rPr lang="en-US" smtClean="0"/>
              <a:pPr>
                <a:defRPr/>
              </a:pPr>
              <a:t>53</a:t>
            </a:fld>
            <a:endParaRPr lang="th-TH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13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Discharge Type: Refer/Not Refer</a:t>
            </a:r>
            <a:endParaRPr lang="th-TH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1195388"/>
            <a:ext cx="9144000" cy="50359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36000" tIns="36000" rIns="36000" bIns="36000">
            <a:spAutoFit/>
          </a:bodyPr>
          <a:lstStyle/>
          <a:p>
            <a:pPr marL="533400" indent="-533400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TDRG V4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4348163"/>
            <a:ext cx="9144000" cy="503590"/>
          </a:xfrm>
          <a:prstGeom prst="rect">
            <a:avLst/>
          </a:prstGeom>
          <a:solidFill>
            <a:srgbClr val="BDEEFF"/>
          </a:solidFill>
          <a:ln>
            <a:solidFill>
              <a:srgbClr val="0000FF"/>
            </a:solidFill>
          </a:ln>
          <a:effectLst/>
        </p:spPr>
        <p:txBody>
          <a:bodyPr wrap="square" lIns="36000" tIns="36000" rIns="36000" bIns="36000">
            <a:spAutoFit/>
          </a:bodyPr>
          <a:lstStyle/>
          <a:p>
            <a:pPr marL="533400" indent="-533400"/>
            <a:r>
              <a:rPr lang="en-US" sz="2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TDRG V5</a:t>
            </a:r>
          </a:p>
        </p:txBody>
      </p:sp>
    </p:spTree>
    <p:extLst>
      <p:ext uri="{BB962C8B-B14F-4D97-AF65-F5344CB8AC3E}">
        <p14:creationId xmlns:p14="http://schemas.microsoft.com/office/powerpoint/2010/main" val="1701312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3.sphotos.ak.fbcdn.net/hphotos-ak-ash3/582057_424558560927773_130080659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1538" y="3906758"/>
            <a:ext cx="7072362" cy="132343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b="1" spc="5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99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Fah kwang" pitchFamily="2" charset="-34"/>
                <a:cs typeface="TH Fah kwang" pitchFamily="2" charset="-34"/>
              </a:rPr>
              <a:t>เงื่อนไขการตรวจสอบเวชระเบียน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2876"/>
            <a:ext cx="9144000" cy="6715148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ชนิดของเชื้อ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bacteria,virus,HIV,parasite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, mycoses</a:t>
            </a:r>
          </a:p>
          <a:p>
            <a:pPr eaLnBrk="1" hangingPunct="1">
              <a:lnSpc>
                <a:spcPct val="90000"/>
              </a:lnSpc>
            </a:pP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อวัยวะที่เกิดโรค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th-TH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Confirmed lab : for </a:t>
            </a:r>
            <a:r>
              <a:rPr lang="en-US" sz="2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respiratory TB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   gram stain, culture, histology</a:t>
            </a:r>
          </a:p>
          <a:p>
            <a:pPr eaLnBrk="1" hangingPunct="1">
              <a:lnSpc>
                <a:spcPct val="90000"/>
              </a:lnSpc>
            </a:pP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เป็นรหัส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Dragger (</a:t>
            </a: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†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) &amp; Asterisk (*)</a:t>
            </a:r>
          </a:p>
          <a:p>
            <a:pPr>
              <a:lnSpc>
                <a:spcPct val="90000"/>
              </a:lnSpc>
            </a:pPr>
            <a:r>
              <a:rPr lang="th-TH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ในบางกรณีเป็น </a:t>
            </a:r>
            <a:r>
              <a:rPr lang="en-US" sz="2800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Clinical diagnosis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With/without complication</a:t>
            </a:r>
            <a:endParaRPr lang="en-US" sz="2800" i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510" name="Picture 4" descr="virus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1643050"/>
            <a:ext cx="9906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1" name="Picture 5" descr="fun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367" y="928670"/>
            <a:ext cx="969963" cy="50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2" name="Picture 6" descr="Tuberculosis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724400"/>
            <a:ext cx="1676400" cy="163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4" name="Picture 8" descr="8201W"/>
          <p:cNvPicPr>
            <a:picLocks noChangeAspect="1" noChangeArrowheads="1"/>
          </p:cNvPicPr>
          <p:nvPr/>
        </p:nvPicPr>
        <p:blipFill>
          <a:blip r:embed="rId5" cstate="print"/>
          <a:srcRect l="1086" t="5249" r="1086" b="9624"/>
          <a:stretch>
            <a:fillRect/>
          </a:stretch>
        </p:blipFill>
        <p:spPr bwMode="auto">
          <a:xfrm>
            <a:off x="4038600" y="2590800"/>
            <a:ext cx="2105036" cy="140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5" name="Picture 9" descr="bacter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2367" y="1714488"/>
            <a:ext cx="969963" cy="46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6" name="Picture 10" descr="General%20Bacter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9338" y="928670"/>
            <a:ext cx="969963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aboratory investigations"/>
          <p:cNvPicPr/>
          <p:nvPr/>
        </p:nvPicPr>
        <p:blipFill>
          <a:blip r:embed="rId8" cstate="print"/>
          <a:srcRect r="47668" b="12353"/>
          <a:stretch>
            <a:fillRect/>
          </a:stretch>
        </p:blipFill>
        <p:spPr bwMode="auto">
          <a:xfrm>
            <a:off x="1150938" y="714356"/>
            <a:ext cx="1709738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781800" y="2926140"/>
            <a:ext cx="968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Rectangle 2"/>
          <p:cNvSpPr>
            <a:spLocks noChangeArrowheads="1"/>
          </p:cNvSpPr>
          <p:nvPr/>
        </p:nvSpPr>
        <p:spPr bwMode="auto">
          <a:xfrm>
            <a:off x="3428992" y="2071678"/>
            <a:ext cx="2571768" cy="503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Tahoma" pitchFamily="34" charset="0"/>
                <a:cs typeface="Tahoma" pitchFamily="34" charset="0"/>
              </a:rPr>
              <a:t>Stool Exam</a:t>
            </a:r>
            <a:endParaRPr lang="th-TH" sz="4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0707" name="WordArt 3"/>
          <p:cNvSpPr>
            <a:spLocks noChangeArrowheads="1" noChangeShapeType="1" noTextEdit="1"/>
          </p:cNvSpPr>
          <p:nvPr/>
        </p:nvSpPr>
        <p:spPr bwMode="auto">
          <a:xfrm>
            <a:off x="2714612" y="785794"/>
            <a:ext cx="4286280" cy="928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682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10" spc="5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0000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Diarrhea</a:t>
            </a:r>
            <a:endParaRPr lang="th-TH" kern="10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0000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33892" name="AutoShape 4"/>
          <p:cNvSpPr>
            <a:spLocks noChangeArrowheads="1"/>
          </p:cNvSpPr>
          <p:nvPr/>
        </p:nvSpPr>
        <p:spPr bwMode="auto">
          <a:xfrm rot="10800000">
            <a:off x="684213" y="1201732"/>
            <a:ext cx="1657350" cy="129857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No</a:t>
            </a:r>
            <a:endParaRPr lang="th-TH" b="1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33893" name="Rectangle 5"/>
          <p:cNvSpPr>
            <a:spLocks noChangeArrowheads="1"/>
          </p:cNvSpPr>
          <p:nvPr/>
        </p:nvSpPr>
        <p:spPr bwMode="auto">
          <a:xfrm>
            <a:off x="179388" y="2571744"/>
            <a:ext cx="2963852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Diarrhea &amp;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Gastroenteritis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(A09.9)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ถ้า</a:t>
            </a:r>
            <a: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clinical </a:t>
            </a:r>
            <a:r>
              <a:rPr lang="th-TH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เป็น </a:t>
            </a:r>
            <a:r>
              <a:rPr lang="en-US" sz="320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Ac.infectious</a:t>
            </a:r>
            <a:r>
              <a:rPr lang="en-US" sz="3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diarrhea (A09.0)</a:t>
            </a:r>
          </a:p>
        </p:txBody>
      </p:sp>
      <p:sp>
        <p:nvSpPr>
          <p:cNvPr id="933894" name="AutoShape 6"/>
          <p:cNvSpPr>
            <a:spLocks noChangeArrowheads="1"/>
          </p:cNvSpPr>
          <p:nvPr/>
        </p:nvSpPr>
        <p:spPr bwMode="auto">
          <a:xfrm>
            <a:off x="4059245" y="3409965"/>
            <a:ext cx="1512887" cy="2019299"/>
          </a:xfrm>
          <a:prstGeom prst="downArrow">
            <a:avLst>
              <a:gd name="adj1" fmla="val 50000"/>
              <a:gd name="adj2" fmla="val 3691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33895" name="Rectangle 7"/>
          <p:cNvSpPr>
            <a:spLocks noChangeArrowheads="1"/>
          </p:cNvSpPr>
          <p:nvPr/>
        </p:nvSpPr>
        <p:spPr bwMode="auto">
          <a:xfrm>
            <a:off x="3500430" y="2928934"/>
            <a:ext cx="2665413" cy="1031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th-TH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Microsoft Sans Serif" pitchFamily="34" charset="0"/>
                <a:cs typeface="Microsoft Sans Serif" pitchFamily="34" charset="0"/>
              </a:rPr>
              <a:t>พบ </a:t>
            </a:r>
            <a:r>
              <a:rPr lang="en-US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Microsoft Sans Serif" pitchFamily="34" charset="0"/>
                <a:cs typeface="Microsoft Sans Serif" pitchFamily="34" charset="0"/>
              </a:rPr>
              <a:t>WBC </a:t>
            </a:r>
            <a:endParaRPr lang="th-TH" b="1" dirty="0">
              <a:ln>
                <a:solidFill>
                  <a:schemeClr val="accent6">
                    <a:lumMod val="50000"/>
                  </a:schemeClr>
                </a:solidFill>
              </a:ln>
              <a:latin typeface="Microsoft Sans Serif" pitchFamily="34" charset="0"/>
              <a:cs typeface="Microsoft Sans Serif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th-TH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Microsoft Sans Serif" pitchFamily="34" charset="0"/>
                <a:cs typeface="Microsoft Sans Serif" pitchFamily="34" charset="0"/>
              </a:rPr>
              <a:t>แต่ไม่ได้เพาะเชื้อ</a:t>
            </a:r>
          </a:p>
        </p:txBody>
      </p:sp>
      <p:sp>
        <p:nvSpPr>
          <p:cNvPr id="933896" name="Rectangle 8"/>
          <p:cNvSpPr>
            <a:spLocks noChangeArrowheads="1"/>
          </p:cNvSpPr>
          <p:nvPr/>
        </p:nvSpPr>
        <p:spPr bwMode="auto">
          <a:xfrm>
            <a:off x="2827351" y="5572140"/>
            <a:ext cx="3744913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Microsoft Sans Serif" pitchFamily="34" charset="0"/>
                <a:cs typeface="Microsoft Sans Serif" pitchFamily="34" charset="0"/>
              </a:rPr>
              <a:t>Bacterial enteritis(A04.9) </a:t>
            </a:r>
            <a:endParaRPr lang="th-TH" sz="3200" b="1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33897" name="Rectangle 9"/>
          <p:cNvSpPr>
            <a:spLocks noChangeArrowheads="1"/>
          </p:cNvSpPr>
          <p:nvPr/>
        </p:nvSpPr>
        <p:spPr bwMode="auto">
          <a:xfrm>
            <a:off x="6480206" y="2874963"/>
            <a:ext cx="2520950" cy="1660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3200" dirty="0">
                <a:latin typeface="Microsoft Sans Serif" pitchFamily="34" charset="0"/>
                <a:cs typeface="Microsoft Sans Serif" pitchFamily="34" charset="0"/>
              </a:rPr>
              <a:t>ถ้าเพาะเชื้อขึ้น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th-TH" sz="3200" dirty="0">
                <a:latin typeface="Microsoft Sans Serif" pitchFamily="34" charset="0"/>
                <a:cs typeface="Microsoft Sans Serif" pitchFamily="34" charset="0"/>
              </a:rPr>
              <a:t>ให้สรุปตามเชื้อที่พบ</a:t>
            </a:r>
          </a:p>
        </p:txBody>
      </p:sp>
      <p:pic>
        <p:nvPicPr>
          <p:cNvPr id="933899" name="Picture 11" descr="Salmonella typ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57" y="4797425"/>
            <a:ext cx="23399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3900" name="AutoShape 12"/>
          <p:cNvSpPr>
            <a:spLocks noChangeArrowheads="1"/>
          </p:cNvSpPr>
          <p:nvPr/>
        </p:nvSpPr>
        <p:spPr bwMode="auto">
          <a:xfrm>
            <a:off x="6826294" y="1341438"/>
            <a:ext cx="1889110" cy="1301744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933901" name="Rectangle 13"/>
          <p:cNvSpPr>
            <a:spLocks noChangeArrowheads="1"/>
          </p:cNvSpPr>
          <p:nvPr/>
        </p:nvSpPr>
        <p:spPr bwMode="auto">
          <a:xfrm>
            <a:off x="6732588" y="1557338"/>
            <a:ext cx="20875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latin typeface="Microsoft Sans Serif" pitchFamily="34" charset="0"/>
                <a:cs typeface="Microsoft Sans Serif" pitchFamily="34" charset="0"/>
              </a:rPr>
              <a:t>Culture</a:t>
            </a:r>
            <a:endParaRPr lang="th-TH" sz="2400" b="1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8532813" y="6284913"/>
            <a:ext cx="611187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890" grpId="0" animBg="1"/>
      <p:bldP spid="933892" grpId="0" animBg="1"/>
      <p:bldP spid="933893" grpId="0" animBg="1"/>
      <p:bldP spid="933894" grpId="0" animBg="1"/>
      <p:bldP spid="933895" grpId="0" animBg="1"/>
      <p:bldP spid="933896" grpId="0" animBg="1"/>
      <p:bldP spid="933897" grpId="0" animBg="1"/>
      <p:bldP spid="933900" grpId="0" animBg="1"/>
      <p:bldP spid="93390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80" y="260648"/>
            <a:ext cx="6918208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chaiyot\Desktop\Cover ICD\cover i10v1 2.jpg"/>
          <p:cNvPicPr>
            <a:picLocks noChangeAspect="1" noChangeArrowheads="1"/>
          </p:cNvPicPr>
          <p:nvPr/>
        </p:nvPicPr>
        <p:blipFill>
          <a:blip r:embed="rId3" cstate="print"/>
          <a:srcRect l="56224"/>
          <a:stretch>
            <a:fillRect/>
          </a:stretch>
        </p:blipFill>
        <p:spPr bwMode="auto">
          <a:xfrm>
            <a:off x="7812360" y="5013176"/>
            <a:ext cx="1121852" cy="158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3"/>
          <p:cNvGrpSpPr/>
          <p:nvPr/>
        </p:nvGrpSpPr>
        <p:grpSpPr>
          <a:xfrm>
            <a:off x="4355976" y="3212976"/>
            <a:ext cx="4013104" cy="769441"/>
            <a:chOff x="4355976" y="3212976"/>
            <a:chExt cx="4013104" cy="769441"/>
          </a:xfrm>
        </p:grpSpPr>
        <p:sp>
          <p:nvSpPr>
            <p:cNvPr id="6" name="Rectangle 5"/>
            <p:cNvSpPr/>
            <p:nvPr/>
          </p:nvSpPr>
          <p:spPr>
            <a:xfrm>
              <a:off x="4355976" y="3212976"/>
              <a:ext cx="4013104" cy="7694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sz="440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= New codes </a:t>
              </a:r>
              <a:endParaRPr lang="th-TH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1720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9992" y="3284984"/>
              <a:ext cx="723900" cy="571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9" name="Straight Arrow Connector 8"/>
          <p:cNvCxnSpPr>
            <a:stCxn id="6" idx="0"/>
          </p:cNvCxnSpPr>
          <p:nvPr/>
        </p:nvCxnSpPr>
        <p:spPr>
          <a:xfrm flipH="1" flipV="1">
            <a:off x="2195736" y="2492896"/>
            <a:ext cx="4166792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</p:cNvCxnSpPr>
          <p:nvPr/>
        </p:nvCxnSpPr>
        <p:spPr>
          <a:xfrm flipH="1">
            <a:off x="5796136" y="3982417"/>
            <a:ext cx="566392" cy="16068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มุมมน 4"/>
          <p:cNvSpPr/>
          <p:nvPr/>
        </p:nvSpPr>
        <p:spPr>
          <a:xfrm>
            <a:off x="144016" y="1280848"/>
            <a:ext cx="2843808" cy="5788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Invalid code</a:t>
            </a:r>
            <a:endParaRPr lang="th-TH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1297750" flipV="1">
            <a:off x="490907" y="728783"/>
            <a:ext cx="305817" cy="57589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42" name="WordArt 14"/>
          <p:cNvSpPr>
            <a:spLocks noChangeArrowheads="1" noChangeShapeType="1" noTextEdit="1"/>
          </p:cNvSpPr>
          <p:nvPr/>
        </p:nvSpPr>
        <p:spPr bwMode="auto">
          <a:xfrm>
            <a:off x="0" y="71414"/>
            <a:ext cx="9144000" cy="7858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Diarrhea</a:t>
            </a:r>
            <a:endParaRPr lang="th-TH" sz="4400" b="1" kern="1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928670"/>
            <a:ext cx="9072594" cy="585801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A04.9 : Acute Bacterial Diarrhea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A08.0 : </a:t>
            </a:r>
            <a:r>
              <a:rPr lang="en-US" b="1" dirty="0" err="1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Rotaviral</a:t>
            </a: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Diarrhea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A08.4 : Viral Intestinal Infection, unspecified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A09.0 : Acute Infectious Diarrhea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A09.9 : Other gastroenteritis  and colitis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K52.1 : Drug-induced Diarrhea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K52.9 : </a:t>
            </a:r>
            <a:r>
              <a:rPr lang="en-US" b="1" dirty="0" err="1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Noninfective</a:t>
            </a: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 gastroenteritis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กรณีมีการทำ </a:t>
            </a:r>
            <a:endParaRPr lang="en-US" b="1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stool culture </a:t>
            </a: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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พบเชื้อ </a:t>
            </a: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bacteria 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ให้ รหัสตามเชื้อ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Stool exam.  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พบเชื้อเฉพาะให้ รหัสตามเชื้อที่พบได้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                        เช่น เชื้อรา</a:t>
            </a: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,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  เชื้อ </a:t>
            </a:r>
            <a:r>
              <a:rPr lang="en-US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amoeba , </a:t>
            </a:r>
            <a:r>
              <a:rPr lang="th-TH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  <a:sym typeface="Wingdings" pitchFamily="2" charset="2"/>
              </a:rPr>
              <a:t>พยาธิ์</a:t>
            </a:r>
            <a:endParaRPr lang="en-US" b="1" dirty="0">
              <a:solidFill>
                <a:schemeClr val="tx1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9" name="Rectangle 3"/>
          <p:cNvSpPr>
            <a:spLocks noChangeArrowheads="1"/>
          </p:cNvSpPr>
          <p:nvPr/>
        </p:nvSpPr>
        <p:spPr bwMode="auto">
          <a:xfrm>
            <a:off x="0" y="4286257"/>
            <a:ext cx="3313113" cy="23698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Microsoft Sans Serif" pitchFamily="34" charset="0"/>
                <a:cs typeface="Microsoft Sans Serif" pitchFamily="34" charset="0"/>
              </a:rPr>
              <a:t>A05.9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Bacterial </a:t>
            </a:r>
            <a:r>
              <a:rPr lang="en-US" dirty="0" err="1">
                <a:latin typeface="Tahoma" pitchFamily="34" charset="0"/>
                <a:cs typeface="Tahoma" pitchFamily="34" charset="0"/>
              </a:rPr>
              <a:t>foodborne</a:t>
            </a:r>
            <a:r>
              <a:rPr lang="en-US" dirty="0">
                <a:latin typeface="Tahoma" pitchFamily="34" charset="0"/>
                <a:cs typeface="Tahoma" pitchFamily="34" charset="0"/>
              </a:rPr>
              <a:t> intoxication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ahoma" pitchFamily="34" charset="0"/>
                <a:cs typeface="Tahoma" pitchFamily="34" charset="0"/>
              </a:rPr>
              <a:t> Food Poisoning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35940" name="Rectangle 4"/>
          <p:cNvSpPr>
            <a:spLocks noChangeArrowheads="1"/>
          </p:cNvSpPr>
          <p:nvPr/>
        </p:nvSpPr>
        <p:spPr bwMode="auto">
          <a:xfrm>
            <a:off x="5580063" y="3860800"/>
            <a:ext cx="3348037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Microsoft Sans Serif" pitchFamily="34" charset="0"/>
                <a:cs typeface="Microsoft Sans Serif" pitchFamily="34" charset="0"/>
              </a:rPr>
              <a:t>T61-62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Microsoft Sans Serif" pitchFamily="34" charset="0"/>
                <a:cs typeface="Microsoft Sans Serif" pitchFamily="34" charset="0"/>
              </a:rPr>
              <a:t>Toxic effect of </a:t>
            </a:r>
            <a:r>
              <a:rPr lang="th-TH" sz="3200" b="1" dirty="0">
                <a:latin typeface="Microsoft Sans Serif" pitchFamily="34" charset="0"/>
                <a:cs typeface="Microsoft Sans Serif" pitchFamily="34" charset="0"/>
              </a:rPr>
              <a:t>ระบุชนิดของอาหาร</a:t>
            </a:r>
          </a:p>
        </p:txBody>
      </p:sp>
      <p:sp>
        <p:nvSpPr>
          <p:cNvPr id="935941" name="AutoShape 5"/>
          <p:cNvSpPr>
            <a:spLocks noChangeArrowheads="1"/>
          </p:cNvSpPr>
          <p:nvPr/>
        </p:nvSpPr>
        <p:spPr bwMode="auto">
          <a:xfrm>
            <a:off x="5143504" y="1700213"/>
            <a:ext cx="4000496" cy="187325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3600"/>
          </a:p>
        </p:txBody>
      </p:sp>
      <p:sp>
        <p:nvSpPr>
          <p:cNvPr id="935942" name="Rectangle 6"/>
          <p:cNvSpPr>
            <a:spLocks noChangeArrowheads="1"/>
          </p:cNvSpPr>
          <p:nvPr/>
        </p:nvSpPr>
        <p:spPr bwMode="auto">
          <a:xfrm>
            <a:off x="5764241" y="1916113"/>
            <a:ext cx="28797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3200" b="1" dirty="0">
                <a:latin typeface="Microsoft Sans Serif" pitchFamily="34" charset="0"/>
                <a:cs typeface="Microsoft Sans Serif" pitchFamily="34" charset="0"/>
              </a:rPr>
              <a:t>ไม่ใช่อาหารปกติ</a:t>
            </a:r>
          </a:p>
          <a:p>
            <a:pPr algn="ctr"/>
            <a:r>
              <a:rPr lang="th-TH" sz="3200" b="1" dirty="0">
                <a:latin typeface="Microsoft Sans Serif" pitchFamily="34" charset="0"/>
                <a:cs typeface="Microsoft Sans Serif" pitchFamily="34" charset="0"/>
              </a:rPr>
              <a:t>หรือกินโดยอุบัติเหตุ</a:t>
            </a:r>
          </a:p>
        </p:txBody>
      </p:sp>
      <p:sp>
        <p:nvSpPr>
          <p:cNvPr id="935943" name="AutoShape 7"/>
          <p:cNvSpPr>
            <a:spLocks noChangeArrowheads="1"/>
          </p:cNvSpPr>
          <p:nvPr/>
        </p:nvSpPr>
        <p:spPr bwMode="auto">
          <a:xfrm>
            <a:off x="0" y="2997200"/>
            <a:ext cx="4140200" cy="1150938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935944" name="Rectangle 8"/>
          <p:cNvSpPr>
            <a:spLocks noChangeArrowheads="1"/>
          </p:cNvSpPr>
          <p:nvPr/>
        </p:nvSpPr>
        <p:spPr bwMode="auto">
          <a:xfrm>
            <a:off x="971550" y="2997200"/>
            <a:ext cx="23764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3200" b="1">
                <a:latin typeface="Microsoft Sans Serif" pitchFamily="34" charset="0"/>
                <a:cs typeface="Microsoft Sans Serif" pitchFamily="34" charset="0"/>
              </a:rPr>
              <a:t>อาหารปกติ</a:t>
            </a:r>
          </a:p>
        </p:txBody>
      </p:sp>
      <p:sp>
        <p:nvSpPr>
          <p:cNvPr id="935945" name="AutoShape 9"/>
          <p:cNvSpPr>
            <a:spLocks noChangeArrowheads="1"/>
          </p:cNvSpPr>
          <p:nvPr/>
        </p:nvSpPr>
        <p:spPr bwMode="auto">
          <a:xfrm>
            <a:off x="5545138" y="5346722"/>
            <a:ext cx="3598862" cy="1296988"/>
          </a:xfrm>
          <a:prstGeom prst="rightArrow">
            <a:avLst>
              <a:gd name="adj1" fmla="val 50000"/>
              <a:gd name="adj2" fmla="val 6937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External Cause</a:t>
            </a:r>
            <a:endParaRPr lang="th-TH" sz="3600" b="1" dirty="0">
              <a:effectLst>
                <a:outerShdw blurRad="38100" dist="38100" dir="2700000" algn="tl">
                  <a:srgbClr val="C0C0C0"/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935946" name="Picture 10" descr="Green_tongu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9325" y="2492375"/>
            <a:ext cx="18446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42" name="WordArt 14"/>
          <p:cNvSpPr>
            <a:spLocks noChangeArrowheads="1" noChangeShapeType="1" noTextEdit="1"/>
          </p:cNvSpPr>
          <p:nvPr/>
        </p:nvSpPr>
        <p:spPr bwMode="auto">
          <a:xfrm>
            <a:off x="0" y="71414"/>
            <a:ext cx="9144000" cy="7858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kern="1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Food Poisoning</a:t>
            </a:r>
            <a:endParaRPr lang="th-TH" sz="4400" b="1" kern="1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0929" name="Picture 1" descr="D:\Data\Animation2\cid36a20a48341644d5a1aafj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25"/>
            <a:ext cx="30400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5938" name="Picture 2" descr="[LoOkKaEW] G-06042104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AF6"/>
              </a:clrFrom>
              <a:clrTo>
                <a:srgbClr val="FFFAF6">
                  <a:alpha val="0"/>
                </a:srgbClr>
              </a:clrTo>
            </a:clrChange>
            <a:lum contrast="24000"/>
          </a:blip>
          <a:srcRect l="18311" r="15118" b="3780"/>
          <a:stretch>
            <a:fillRect/>
          </a:stretch>
        </p:blipFill>
        <p:spPr bwMode="auto">
          <a:xfrm>
            <a:off x="3286115" y="1071546"/>
            <a:ext cx="2311409" cy="2146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935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3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939" grpId="0" animBg="1"/>
      <p:bldP spid="935940" grpId="0" animBg="1"/>
      <p:bldP spid="935941" grpId="0" animBg="1"/>
      <p:bldP spid="935942" grpId="0"/>
      <p:bldP spid="935943" grpId="0" animBg="1"/>
      <p:bldP spid="935944" grpId="0"/>
      <p:bldP spid="9359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"/>
            <a:ext cx="9144000" cy="857256"/>
          </a:xfrm>
          <a:prstGeom prst="rect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แผนการตรวจสอบ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B1EAD"/>
                </a:solidFill>
                <a:latin typeface="TH SarabunPSK" pitchFamily="34" charset="-34"/>
                <a:cs typeface="TH SarabunPSK" pitchFamily="34" charset="-34"/>
              </a:rPr>
              <a:t>Billing audit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70" y="100010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   กรณีที่มีการจ่าย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latin typeface="TH SarabunPSK" pitchFamily="34" charset="-34"/>
                <a:cs typeface="TH SarabunPSK" pitchFamily="34" charset="-34"/>
              </a:rPr>
              <a:t>Ontop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DRG /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รายการที่จ่าย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Fee for service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เพื่อตรวจสอบต้นทุนว่ามีการใช้ทรัพยากรไปมากน้อยเพียงใด ถูกต้องตามเงื่อนไขที่กำหนดหรือไม่ 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marL="0" lvl="1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 1.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เป็นพี่เลี้ยงเขตในการตรวจสอบ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Instrument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ที่พัฒนารูปแบบการตรวจสอบแล้วได้แก่ </a:t>
            </a:r>
            <a:r>
              <a:rPr lang="en-US" sz="2400" b="1" i="1" dirty="0">
                <a:latin typeface="TH SarabunPSK" pitchFamily="34" charset="-34"/>
                <a:cs typeface="TH SarabunPSK" pitchFamily="34" charset="-34"/>
              </a:rPr>
              <a:t>Total knee replacement, Hearing aids </a:t>
            </a:r>
            <a:endParaRPr lang="th-TH" sz="2400" b="1" i="1" dirty="0">
              <a:latin typeface="TH SarabunPSK" pitchFamily="34" charset="-34"/>
              <a:cs typeface="TH SarabunPSK" pitchFamily="34" charset="-34"/>
            </a:endParaRPr>
          </a:p>
          <a:p>
            <a:pPr marL="0" lvl="1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2.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พัฒนารูปแบบการตรวจสอบและลงตรวจสอบโดยส่วนกลางหรือเขตที่พร้อมได้แก่ 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รองเท้าเบาหวาน </a:t>
            </a:r>
            <a:r>
              <a:rPr lang="en-US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, stent , 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การแพทย์แผนไทย</a:t>
            </a:r>
            <a:endParaRPr lang="en-US" sz="2400" b="1" i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1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 3.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พัฒนารูปแบบการตรวจสอบการเรียกเก็บค่าบริการกรณี </a:t>
            </a:r>
            <a:r>
              <a:rPr lang="en-US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EMCO</a:t>
            </a:r>
            <a:endParaRPr lang="en-US" sz="2400" b="1" i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lvl="1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  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-71470" y="-24"/>
            <a:ext cx="9144000" cy="6477000"/>
            <a:chOff x="0" y="96"/>
            <a:chExt cx="5760" cy="4080"/>
          </a:xfrm>
        </p:grpSpPr>
        <p:sp>
          <p:nvSpPr>
            <p:cNvPr id="103433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96"/>
              <a:ext cx="5760" cy="40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03434" name="_s7172"/>
            <p:cNvCxnSpPr>
              <a:cxnSpLocks noChangeShapeType="1"/>
              <a:stCxn id="0" idx="0"/>
              <a:endCxn id="0" idx="3"/>
            </p:cNvCxnSpPr>
            <p:nvPr/>
          </p:nvCxnSpPr>
          <p:spPr bwMode="auto">
            <a:xfrm rot="-5400000">
              <a:off x="2057" y="298"/>
              <a:ext cx="210" cy="1438"/>
            </a:xfrm>
            <a:prstGeom prst="bentConnector3">
              <a:avLst>
                <a:gd name="adj1" fmla="val 34287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</p:spPr>
        </p:cxnSp>
        <p:cxnSp>
          <p:nvCxnSpPr>
            <p:cNvPr id="103435" name="_s7173"/>
            <p:cNvCxnSpPr>
              <a:cxnSpLocks noChangeShapeType="1"/>
              <a:stCxn id="0" idx="0"/>
              <a:endCxn id="0" idx="3"/>
            </p:cNvCxnSpPr>
            <p:nvPr/>
          </p:nvCxnSpPr>
          <p:spPr bwMode="auto">
            <a:xfrm rot="5400000" flipH="1">
              <a:off x="3553" y="240"/>
              <a:ext cx="205" cy="1550"/>
            </a:xfrm>
            <a:prstGeom prst="bentConnector3">
              <a:avLst>
                <a:gd name="adj1" fmla="val 35120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</p:spPr>
        </p:cxnSp>
        <p:cxnSp>
          <p:nvCxnSpPr>
            <p:cNvPr id="103436" name="_s7174"/>
            <p:cNvCxnSpPr>
              <a:cxnSpLocks noChangeShapeType="1"/>
              <a:stCxn id="0" idx="0"/>
              <a:endCxn id="0" idx="3"/>
            </p:cNvCxnSpPr>
            <p:nvPr/>
          </p:nvCxnSpPr>
          <p:spPr bwMode="auto">
            <a:xfrm rot="5400000" flipH="1">
              <a:off x="1684" y="2109"/>
              <a:ext cx="2427" cy="33"/>
            </a:xfrm>
            <a:prstGeom prst="bentConnector3">
              <a:avLst>
                <a:gd name="adj1" fmla="val 2968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</p:spPr>
        </p:cxnSp>
        <p:cxnSp>
          <p:nvCxnSpPr>
            <p:cNvPr id="103437" name="_s7175"/>
            <p:cNvCxnSpPr>
              <a:cxnSpLocks noChangeShapeType="1"/>
              <a:stCxn id="0" idx="0"/>
              <a:endCxn id="0" idx="3"/>
            </p:cNvCxnSpPr>
            <p:nvPr/>
          </p:nvCxnSpPr>
          <p:spPr bwMode="auto">
            <a:xfrm rot="5400000" flipH="1">
              <a:off x="2844" y="949"/>
              <a:ext cx="1611" cy="1537"/>
            </a:xfrm>
            <a:prstGeom prst="bentConnector3">
              <a:avLst>
                <a:gd name="adj1" fmla="val 4468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</p:spPr>
        </p:cxnSp>
        <p:cxnSp>
          <p:nvCxnSpPr>
            <p:cNvPr id="103438" name="_s7176"/>
            <p:cNvCxnSpPr>
              <a:cxnSpLocks noChangeShapeType="1"/>
              <a:stCxn id="0" idx="0"/>
              <a:endCxn id="0" idx="3"/>
            </p:cNvCxnSpPr>
            <p:nvPr/>
          </p:nvCxnSpPr>
          <p:spPr bwMode="auto">
            <a:xfrm rot="-5400000">
              <a:off x="1265" y="908"/>
              <a:ext cx="1611" cy="1620"/>
            </a:xfrm>
            <a:prstGeom prst="bentConnector3">
              <a:avLst>
                <a:gd name="adj1" fmla="val 4468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</p:spPr>
        </p:cxnSp>
        <p:sp>
          <p:nvSpPr>
            <p:cNvPr id="14" name="_s7177"/>
            <p:cNvSpPr>
              <a:spLocks noChangeArrowheads="1"/>
            </p:cNvSpPr>
            <p:nvPr/>
          </p:nvSpPr>
          <p:spPr bwMode="auto">
            <a:xfrm>
              <a:off x="1655" y="96"/>
              <a:ext cx="2540" cy="816"/>
            </a:xfrm>
            <a:prstGeom prst="cube">
              <a:avLst>
                <a:gd name="adj" fmla="val 10764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36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Tuberculosis</a:t>
              </a:r>
            </a:p>
            <a:p>
              <a:pPr algn="ctr">
                <a:defRPr/>
              </a:pPr>
              <a:r>
                <a:rPr lang="en-US" sz="36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A15-A19</a:t>
              </a:r>
              <a:endParaRPr lang="th-TH" sz="36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_s7178"/>
            <p:cNvSpPr>
              <a:spLocks noChangeArrowheads="1"/>
            </p:cNvSpPr>
            <p:nvPr/>
          </p:nvSpPr>
          <p:spPr bwMode="auto">
            <a:xfrm>
              <a:off x="0" y="2523"/>
              <a:ext cx="2448" cy="680"/>
            </a:xfrm>
            <a:prstGeom prst="cube">
              <a:avLst>
                <a:gd name="adj" fmla="val 10764"/>
              </a:avLst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A17 Tuberculous of</a:t>
              </a:r>
            </a:p>
            <a:p>
              <a:pPr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Nervous system</a:t>
              </a:r>
              <a:endParaRPr lang="th-TH"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_s7179"/>
            <p:cNvSpPr>
              <a:spLocks noChangeArrowheads="1"/>
            </p:cNvSpPr>
            <p:nvPr/>
          </p:nvSpPr>
          <p:spPr bwMode="auto">
            <a:xfrm>
              <a:off x="3198" y="2523"/>
              <a:ext cx="2371" cy="635"/>
            </a:xfrm>
            <a:prstGeom prst="cube">
              <a:avLst>
                <a:gd name="adj" fmla="val 10764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A18 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Tuberculusis</a:t>
              </a:r>
              <a:endParaRPr lang="en-US" sz="2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Of other organ</a:t>
              </a:r>
              <a:endParaRPr lang="th-TH" sz="2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" name="_s7180"/>
            <p:cNvSpPr>
              <a:spLocks noChangeArrowheads="1"/>
            </p:cNvSpPr>
            <p:nvPr/>
          </p:nvSpPr>
          <p:spPr bwMode="auto">
            <a:xfrm>
              <a:off x="1519" y="3339"/>
              <a:ext cx="2721" cy="636"/>
            </a:xfrm>
            <a:prstGeom prst="cube">
              <a:avLst>
                <a:gd name="adj" fmla="val 10764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A19 Miliary tuberculosis</a:t>
              </a:r>
              <a:endParaRPr lang="th-TH" sz="24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8" name="_s7181"/>
            <p:cNvSpPr>
              <a:spLocks noChangeArrowheads="1"/>
            </p:cNvSpPr>
            <p:nvPr/>
          </p:nvSpPr>
          <p:spPr bwMode="auto">
            <a:xfrm>
              <a:off x="2971" y="1117"/>
              <a:ext cx="2789" cy="1224"/>
            </a:xfrm>
            <a:prstGeom prst="cube">
              <a:avLst>
                <a:gd name="adj" fmla="val 10764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A16 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Respiratory Tuberculosis, 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not confirmed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Bacteriological  &amp; </a:t>
              </a:r>
              <a:r>
                <a:rPr lang="en-US" sz="20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histologically</a:t>
              </a:r>
              <a:endPara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_s7182"/>
            <p:cNvSpPr>
              <a:spLocks noChangeArrowheads="1"/>
            </p:cNvSpPr>
            <p:nvPr/>
          </p:nvSpPr>
          <p:spPr bwMode="auto">
            <a:xfrm>
              <a:off x="0" y="1122"/>
              <a:ext cx="2744" cy="1315"/>
            </a:xfrm>
            <a:prstGeom prst="cube">
              <a:avLst>
                <a:gd name="adj" fmla="val 10764"/>
              </a:avLst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A15 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Respiratory Tuberculosis, 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Bacteriological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&amp; </a:t>
              </a:r>
              <a:r>
                <a:rPr lang="en-US" sz="24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histologically</a:t>
              </a:r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confirm</a:t>
              </a:r>
              <a:endParaRPr lang="th-TH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01487" name="Rectangle 15"/>
          <p:cNvSpPr>
            <a:spLocks noChangeArrowheads="1"/>
          </p:cNvSpPr>
          <p:nvPr/>
        </p:nvSpPr>
        <p:spPr bwMode="auto">
          <a:xfrm>
            <a:off x="-71470" y="1500174"/>
            <a:ext cx="9215470" cy="49927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001488" name="Rectangle 16"/>
          <p:cNvSpPr>
            <a:spLocks noChangeArrowheads="1"/>
          </p:cNvSpPr>
          <p:nvPr/>
        </p:nvSpPr>
        <p:spPr bwMode="auto">
          <a:xfrm>
            <a:off x="468313" y="5251450"/>
            <a:ext cx="7920037" cy="865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Microsoft Sans Serif" pitchFamily="34" charset="0"/>
                <a:cs typeface="Arial" pitchFamily="34" charset="0"/>
              </a:rPr>
              <a:t>Sputum AFB, Culture, Histology</a:t>
            </a:r>
            <a:endParaRPr lang="th-TH" sz="3600" b="1" dirty="0">
              <a:effectLst>
                <a:outerShdw blurRad="38100" dist="38100" dir="2700000" algn="tl">
                  <a:srgbClr val="FFFFFF"/>
                </a:outerShdw>
              </a:effectLst>
              <a:latin typeface="Microsoft Sans Serif" pitchFamily="34" charset="0"/>
              <a:cs typeface="Arial" pitchFamily="34" charset="0"/>
            </a:endParaRPr>
          </a:p>
        </p:txBody>
      </p:sp>
      <p:sp>
        <p:nvSpPr>
          <p:cNvPr id="1001489" name="Rectangle 17"/>
          <p:cNvSpPr>
            <a:spLocks noChangeArrowheads="1"/>
          </p:cNvSpPr>
          <p:nvPr/>
        </p:nvSpPr>
        <p:spPr bwMode="auto">
          <a:xfrm>
            <a:off x="250857" y="2874986"/>
            <a:ext cx="2017713" cy="8651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Microsoft Sans Serif" pitchFamily="34" charset="0"/>
                <a:cs typeface="Arial" pitchFamily="34" charset="0"/>
              </a:rPr>
              <a:t>Organ</a:t>
            </a:r>
            <a:endParaRPr lang="th-TH" sz="4000" b="1">
              <a:effectLst>
                <a:outerShdw blurRad="38100" dist="38100" dir="2700000" algn="tl">
                  <a:srgbClr val="FFFFFF"/>
                </a:outerShdw>
              </a:effectLst>
              <a:latin typeface="Microsoft Sans Serif" pitchFamily="34" charset="0"/>
              <a:cs typeface="Arial" pitchFamily="34" charset="0"/>
            </a:endParaRPr>
          </a:p>
        </p:txBody>
      </p:sp>
      <p:pic>
        <p:nvPicPr>
          <p:cNvPr id="1001490" name="Picture 18" descr="rccm_tuberculosis_bod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</a:blip>
          <a:srcRect l="1303" t="11339" r="1955" b="5040"/>
          <a:stretch>
            <a:fillRect/>
          </a:stretch>
        </p:blipFill>
        <p:spPr bwMode="auto">
          <a:xfrm>
            <a:off x="2411413" y="1857364"/>
            <a:ext cx="6732587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0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0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487" grpId="0" animBg="1"/>
      <p:bldP spid="100148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0" y="142852"/>
            <a:ext cx="4143404" cy="65403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br>
              <a:rPr lang="en-US" sz="4000" i="1" dirty="0">
                <a:latin typeface="Tahoma" pitchFamily="34" charset="0"/>
                <a:cs typeface="Tahoma" pitchFamily="34" charset="0"/>
              </a:rPr>
            </a:br>
            <a:r>
              <a:rPr lang="en-US" sz="4000" i="1" dirty="0">
                <a:latin typeface="Tahoma" pitchFamily="34" charset="0"/>
                <a:cs typeface="Tahoma" pitchFamily="34" charset="0"/>
              </a:rPr>
              <a:t>TUBERCULOSIS</a:t>
            </a:r>
            <a:br>
              <a:rPr lang="en-US" sz="4000" i="1" dirty="0">
                <a:latin typeface="Tahoma" pitchFamily="34" charset="0"/>
                <a:cs typeface="Tahoma" pitchFamily="34" charset="0"/>
              </a:rPr>
            </a:br>
            <a:endParaRPr lang="en-US" sz="4000" i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282" y="1000108"/>
            <a:ext cx="8786874" cy="57554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i="1" dirty="0">
                <a:latin typeface="Tahoma" pitchFamily="34" charset="0"/>
                <a:cs typeface="Tahoma" pitchFamily="34" charset="0"/>
              </a:rPr>
              <a:t>การวินิจฉัยวัณโรคปอด เลือกให้รหัสในกลุ่ม </a:t>
            </a:r>
            <a:r>
              <a:rPr lang="en-US" sz="2400" b="1" i="1" dirty="0">
                <a:latin typeface="Tahoma" pitchFamily="34" charset="0"/>
                <a:cs typeface="Tahoma" pitchFamily="34" charset="0"/>
              </a:rPr>
              <a:t>A15.- </a:t>
            </a:r>
            <a:r>
              <a:rPr lang="th-TH" sz="2400" b="1" i="1" dirty="0">
                <a:latin typeface="Tahoma" pitchFamily="34" charset="0"/>
                <a:cs typeface="Tahoma" pitchFamily="34" charset="0"/>
              </a:rPr>
              <a:t>และ </a:t>
            </a:r>
            <a:r>
              <a:rPr lang="en-US" sz="2400" b="1" i="1" dirty="0">
                <a:latin typeface="Tahoma" pitchFamily="34" charset="0"/>
                <a:cs typeface="Tahoma" pitchFamily="34" charset="0"/>
              </a:rPr>
              <a:t>A16.- </a:t>
            </a:r>
            <a:r>
              <a:rPr lang="th-TH" sz="2400" b="1" i="1" dirty="0">
                <a:latin typeface="Tahoma" pitchFamily="34" charset="0"/>
                <a:cs typeface="Tahoma" pitchFamily="34" charset="0"/>
              </a:rPr>
              <a:t>ตามวิธีการยืนยันการวินิจฉัย ได้แก่</a:t>
            </a:r>
            <a:endParaRPr lang="th-TH" sz="2000" b="1" i="1" dirty="0">
              <a:latin typeface="Tahoma" pitchFamily="34" charset="0"/>
              <a:cs typeface="Tahoma" pitchFamily="34" charset="0"/>
            </a:endParaRPr>
          </a:p>
          <a:p>
            <a:endParaRPr lang="th-TH" sz="2000" b="1" i="1" dirty="0">
              <a:latin typeface="Tahoma" pitchFamily="34" charset="0"/>
              <a:cs typeface="Tahoma" pitchFamily="34" charset="0"/>
            </a:endParaRPr>
          </a:p>
          <a:p>
            <a:pPr marL="273050" indent="-273050"/>
            <a:r>
              <a:rPr lang="th-TH" sz="2000" dirty="0">
                <a:latin typeface="Tahoma" pitchFamily="34" charset="0"/>
                <a:cs typeface="Tahoma" pitchFamily="34" charset="0"/>
              </a:rPr>
              <a:t>ก. ยืนยันโดยการตรวจเสมหะ พบ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AFB + </a:t>
            </a:r>
            <a:r>
              <a:rPr lang="th-TH" sz="2000" dirty="0">
                <a:latin typeface="Tahoma" pitchFamily="34" charset="0"/>
                <a:cs typeface="Tahoma" pitchFamily="34" charset="0"/>
              </a:rPr>
              <a:t>รวมทั้งจากการตรวจด้วยวิธี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PCR </a:t>
            </a:r>
            <a:r>
              <a:rPr lang="th-TH" sz="2000" dirty="0">
                <a:latin typeface="Tahoma" pitchFamily="34" charset="0"/>
                <a:cs typeface="Tahoma" pitchFamily="34" charset="0"/>
              </a:rPr>
              <a:t>ให้รหัส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 </a:t>
            </a:r>
            <a:r>
              <a:rPr lang="en-US" sz="2000" i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A15.0 Tuberculosis of lung, confirmed by sputum microscopy with or without culture</a:t>
            </a:r>
          </a:p>
          <a:p>
            <a:r>
              <a:rPr lang="th-TH" sz="2000" dirty="0">
                <a:latin typeface="Tahoma" pitchFamily="34" charset="0"/>
                <a:cs typeface="Tahoma" pitchFamily="34" charset="0"/>
              </a:rPr>
              <a:t>ข. ยืนยันโดยการเพาะเชื้อแต่</a:t>
            </a:r>
            <a:r>
              <a:rPr lang="th-TH" sz="2000" dirty="0" err="1">
                <a:latin typeface="Tahoma" pitchFamily="34" charset="0"/>
                <a:cs typeface="Tahoma" pitchFamily="34" charset="0"/>
              </a:rPr>
              <a:t>ลําพัง</a:t>
            </a:r>
            <a:r>
              <a:rPr lang="th-TH" sz="2000" dirty="0">
                <a:latin typeface="Tahoma" pitchFamily="34" charset="0"/>
                <a:cs typeface="Tahoma" pitchFamily="34" charset="0"/>
              </a:rPr>
              <a:t> ให้รหัส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273050"/>
            <a:r>
              <a:rPr lang="th-TH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i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A15.1 Tuberculosis of  lung, confirmed by culture only</a:t>
            </a:r>
          </a:p>
          <a:p>
            <a:r>
              <a:rPr lang="th-TH" sz="2000" dirty="0">
                <a:latin typeface="Tahoma" pitchFamily="34" charset="0"/>
                <a:cs typeface="Tahoma" pitchFamily="34" charset="0"/>
              </a:rPr>
              <a:t>ค. ยืนยันโดยการตรวจทางพยาธิวิทยา (การตรวจชิ้นเนื้อ) ให้รหัส</a:t>
            </a: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355600" indent="-355600"/>
            <a:r>
              <a:rPr lang="th-TH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   </a:t>
            </a:r>
            <a:r>
              <a:rPr lang="en-US" sz="2000" i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A15.2 Tuberculosis of lung, confirmed </a:t>
            </a:r>
            <a:r>
              <a:rPr lang="en-US" sz="2000" i="1" dirty="0" err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histologically</a:t>
            </a:r>
            <a:endParaRPr lang="en-US" sz="2000" i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th-TH" sz="2000" dirty="0">
                <a:latin typeface="Tahoma" pitchFamily="34" charset="0"/>
                <a:cs typeface="Tahoma" pitchFamily="34" charset="0"/>
              </a:rPr>
              <a:t>ง. วินิจฉัยจากอาการทางคลินิก เช่น ไอเรื้อรัง รวมกับภาพรังสีปอดที่เข้าได้กับวัณโรค เช่น มี </a:t>
            </a:r>
            <a:r>
              <a:rPr lang="en-US" sz="2000" dirty="0">
                <a:latin typeface="Tahoma" pitchFamily="34" charset="0"/>
                <a:cs typeface="Tahoma" pitchFamily="34" charset="0"/>
              </a:rPr>
              <a:t>cavity </a:t>
            </a:r>
            <a:r>
              <a:rPr lang="th-TH" sz="2000" dirty="0">
                <a:latin typeface="Tahoma" pitchFamily="34" charset="0"/>
                <a:cs typeface="Tahoma" pitchFamily="34" charset="0"/>
              </a:rPr>
              <a:t>ที่บริเวณปอดส่วนบน </a:t>
            </a:r>
            <a:r>
              <a:rPr lang="th-TH" sz="2000" i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โดยตรวจทางจุลชีววิทยาและทางพยาธิวิทยาไมพบเชื้อ วัณโรค ใหรหัส</a:t>
            </a:r>
            <a:r>
              <a:rPr lang="en-US" sz="2000" i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en-US" sz="2000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en-US" sz="2000" i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A16.0 Tuberculosis of lung, </a:t>
            </a:r>
            <a:r>
              <a:rPr lang="en-US" sz="2000" i="1" dirty="0" err="1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bacteriologically</a:t>
            </a:r>
            <a:r>
              <a:rPr lang="en-US" sz="2000" i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en-US" sz="2000" i="1" dirty="0" err="1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histologically</a:t>
            </a:r>
            <a:r>
              <a:rPr lang="en-US" sz="2000" i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 negative</a:t>
            </a:r>
          </a:p>
          <a:p>
            <a:r>
              <a:rPr lang="th-TH" sz="2000" dirty="0">
                <a:latin typeface="Tahoma" pitchFamily="34" charset="0"/>
                <a:cs typeface="Tahoma" pitchFamily="34" charset="0"/>
              </a:rPr>
              <a:t>จ. วินิจฉัยจากอาการทางคลินิกและภาพรังสีปอด </a:t>
            </a:r>
            <a:r>
              <a:rPr lang="th-TH" sz="2000" i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โดยไมไดตรวจเสมหะหรือตรวจชิ้นเนื้อ ใหรหัส</a:t>
            </a:r>
            <a:endParaRPr lang="en-US" sz="2000" i="1" dirty="0">
              <a:solidFill>
                <a:srgbClr val="00FF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2000" dirty="0">
                <a:latin typeface="Tahoma" pitchFamily="34" charset="0"/>
                <a:cs typeface="Tahoma" pitchFamily="34" charset="0"/>
              </a:rPr>
              <a:t>    </a:t>
            </a:r>
            <a:r>
              <a:rPr lang="en-US" sz="2000" i="1" dirty="0">
                <a:solidFill>
                  <a:srgbClr val="00FF00"/>
                </a:solidFill>
                <a:latin typeface="Tahoma" pitchFamily="34" charset="0"/>
                <a:cs typeface="Tahoma" pitchFamily="34" charset="0"/>
              </a:rPr>
              <a:t>A16.1 Tuberculosis of lung, bacteriological and histological examination not done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85926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Sepsis</a:t>
            </a:r>
          </a:p>
          <a:p>
            <a:r>
              <a:rPr lang="en-US" b="1" dirty="0" err="1"/>
              <a:t>Septicaemia</a:t>
            </a:r>
            <a:endParaRPr lang="en-US" b="1" dirty="0"/>
          </a:p>
          <a:p>
            <a:r>
              <a:rPr lang="en-US" b="1" dirty="0"/>
              <a:t>Systemic inflammatory response syndrome [SIRS]</a:t>
            </a:r>
          </a:p>
          <a:p>
            <a:r>
              <a:rPr lang="en-US" b="1" dirty="0"/>
              <a:t>Shock</a:t>
            </a:r>
          </a:p>
          <a:p>
            <a:r>
              <a:rPr lang="en-US" b="1" dirty="0"/>
              <a:t> 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71462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b="1" dirty="0"/>
              <a:t>T &gt;38.0 </a:t>
            </a:r>
            <a:r>
              <a:rPr lang="th-TH" b="1" dirty="0"/>
              <a:t>องศาเซลเซียส  หรือ </a:t>
            </a:r>
            <a:r>
              <a:rPr lang="en-US" b="1" dirty="0"/>
              <a:t>&lt;36.0 </a:t>
            </a:r>
            <a:r>
              <a:rPr lang="th-TH" b="1" dirty="0"/>
              <a:t>องศาเซลเซียส</a:t>
            </a: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/>
              <a:t>P &gt;90 </a:t>
            </a:r>
            <a:r>
              <a:rPr lang="th-TH" b="1" dirty="0"/>
              <a:t>ครั้งต่อนาที</a:t>
            </a:r>
          </a:p>
          <a:p>
            <a:pPr marL="514350" indent="-514350">
              <a:buAutoNum type="arabicPeriod"/>
            </a:pPr>
            <a:r>
              <a:rPr lang="en-US" b="1" dirty="0"/>
              <a:t>R &gt;24 </a:t>
            </a:r>
            <a:r>
              <a:rPr lang="th-TH" b="1" dirty="0"/>
              <a:t>ครั้งต่อนาที   หรือ </a:t>
            </a:r>
            <a:r>
              <a:rPr lang="en-US" b="1" dirty="0"/>
              <a:t>PaCO2  &lt;32 </a:t>
            </a:r>
            <a:r>
              <a:rPr lang="th-TH" b="1" dirty="0"/>
              <a:t>มิลลิเมตรปรอท</a:t>
            </a:r>
          </a:p>
          <a:p>
            <a:pPr marL="514350" indent="-514350">
              <a:buAutoNum type="arabicPeriod"/>
            </a:pPr>
            <a:r>
              <a:rPr lang="en-US" b="1" dirty="0"/>
              <a:t>WBC &lt;4,000 </a:t>
            </a:r>
            <a:r>
              <a:rPr lang="th-TH" b="1" dirty="0"/>
              <a:t>เซลล์ต่อลูกบาศก์มิลลิเมตร   หรือ</a:t>
            </a:r>
          </a:p>
          <a:p>
            <a:pPr marL="514350" indent="-514350"/>
            <a:r>
              <a:rPr lang="th-TH" b="1" dirty="0"/>
              <a:t>                          </a:t>
            </a:r>
            <a:r>
              <a:rPr lang="en-US" b="1" dirty="0"/>
              <a:t>&gt;12,000 </a:t>
            </a:r>
            <a:r>
              <a:rPr lang="th-TH" b="1" dirty="0"/>
              <a:t>เซลล์ต่อลูกบาศก์มิลลิเมตร   หรือ</a:t>
            </a:r>
            <a:endParaRPr lang="en-US" b="1" dirty="0"/>
          </a:p>
          <a:p>
            <a:pPr marL="514350" indent="-514350"/>
            <a:r>
              <a:rPr lang="en-US" b="1" dirty="0"/>
              <a:t>                </a:t>
            </a:r>
            <a:r>
              <a:rPr lang="th-TH" b="1" dirty="0"/>
              <a:t>มี </a:t>
            </a:r>
            <a:r>
              <a:rPr lang="en-US" b="1" dirty="0"/>
              <a:t>band form &gt;</a:t>
            </a:r>
            <a:r>
              <a:rPr lang="th-TH" b="1" dirty="0"/>
              <a:t>ร้อยละ </a:t>
            </a:r>
            <a:r>
              <a:rPr lang="en-US" b="1" dirty="0"/>
              <a:t>10  </a:t>
            </a:r>
            <a:endParaRPr lang="th-TH" b="1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400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Systemic inflammatory response syndrome [SIRS]</a:t>
            </a:r>
          </a:p>
          <a:p>
            <a:pPr algn="ctr"/>
            <a:r>
              <a:rPr lang="th-TH" sz="32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เกณฑ์ให้รหัส</a:t>
            </a:r>
            <a:endParaRPr lang="th-TH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25 , 363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7167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b="1" dirty="0"/>
              <a:t>   </a:t>
            </a:r>
            <a:r>
              <a:rPr lang="th-TH" b="1" dirty="0"/>
              <a:t>                          ต้องมีข้อมูลสนับสนุนอย่างน้อย </a:t>
            </a:r>
            <a:r>
              <a:rPr lang="en-US" b="1" dirty="0"/>
              <a:t>2 </a:t>
            </a:r>
            <a:r>
              <a:rPr lang="th-TH" b="1" dirty="0"/>
              <a:t>ข้อ  ดังนี้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43644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ห้ามใช้เป็น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PDx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, </a:t>
            </a:r>
            <a:r>
              <a:rPr lang="th-TH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ไม่รุนแรง เป็นแค่อาการของโรค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th-TH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ไม่สรุป</a:t>
            </a:r>
            <a:endParaRPr lang="th-TH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285992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b="1" dirty="0"/>
              <a:t>SIRS </a:t>
            </a:r>
            <a:r>
              <a:rPr lang="th-TH" b="1" dirty="0"/>
              <a:t>อาจเกิดจาก การติดเชื้อ หรือ ไม่ติดเชื้อก็ได้</a:t>
            </a:r>
          </a:p>
          <a:p>
            <a:pPr marL="514350" indent="-514350">
              <a:buAutoNum type="arabicPeriod"/>
            </a:pPr>
            <a:r>
              <a:rPr lang="en-US" b="1" dirty="0"/>
              <a:t>SIRS without organ failure (R65.0  , R65.2 , R65.9)</a:t>
            </a:r>
          </a:p>
          <a:p>
            <a:pPr marL="514350" indent="-514350"/>
            <a:r>
              <a:rPr lang="en-US" b="1" dirty="0"/>
              <a:t>      </a:t>
            </a:r>
            <a:r>
              <a:rPr lang="th-TH" b="1" dirty="0"/>
              <a:t>ไม่ต้องสรุปเป็นโรคร่วม เนื่องจากไม่ได้บอกความรุนแรงของโรค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SIRS with organ failure (R65.1  , R65.3 ) </a:t>
            </a:r>
            <a:r>
              <a:rPr lang="th-TH" b="1" dirty="0"/>
              <a:t>หรือ </a:t>
            </a:r>
            <a:r>
              <a:rPr lang="en-US" b="1" dirty="0"/>
              <a:t> Severe Sepsis </a:t>
            </a:r>
            <a:r>
              <a:rPr lang="th-TH" b="1" dirty="0"/>
              <a:t>จึงสามารถสรุปเป็นโรคร่วมได้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SIRS(R65.--)  </a:t>
            </a:r>
            <a:r>
              <a:rPr lang="th-TH" b="1" dirty="0"/>
              <a:t>ไม่สามารถสรุปเป็นโรคหลักได้ทุกกรณี</a:t>
            </a:r>
          </a:p>
          <a:p>
            <a:pPr marL="514350" indent="-514350">
              <a:buAutoNum type="arabicPeriod" startAt="3"/>
            </a:pPr>
            <a:r>
              <a:rPr lang="en-US" b="1" dirty="0" err="1"/>
              <a:t>Multiorgan</a:t>
            </a:r>
            <a:r>
              <a:rPr lang="en-US" b="1" dirty="0"/>
              <a:t> dysfunction(MOD) </a:t>
            </a:r>
            <a:r>
              <a:rPr lang="th-TH" b="1" dirty="0"/>
              <a:t>หรือ </a:t>
            </a:r>
            <a:r>
              <a:rPr lang="en-US" b="1" dirty="0"/>
              <a:t>Severe Sepsis </a:t>
            </a:r>
            <a:r>
              <a:rPr lang="th-TH" b="1" dirty="0"/>
              <a:t>คือ ภาวะที่อวัยวะภายในมีการทำงานผิดปกติอย่างน้อย </a:t>
            </a:r>
            <a:r>
              <a:rPr lang="en-US" b="1" dirty="0"/>
              <a:t>2 </a:t>
            </a:r>
            <a:r>
              <a:rPr lang="th-TH" b="1" dirty="0"/>
              <a:t>ระบบ ขึ้นไป </a:t>
            </a:r>
            <a:r>
              <a:rPr lang="en-US" b="1" dirty="0"/>
              <a:t>(</a:t>
            </a:r>
            <a:r>
              <a:rPr lang="th-TH" b="1" dirty="0"/>
              <a:t>ดูรายละเอียดเพิ่ม</a:t>
            </a:r>
            <a:r>
              <a:rPr lang="en-US" b="1" dirty="0"/>
              <a:t>)</a:t>
            </a:r>
          </a:p>
          <a:p>
            <a:pPr marL="514350" indent="-514350"/>
            <a:r>
              <a:rPr lang="en-US" b="1" dirty="0"/>
              <a:t>     </a:t>
            </a:r>
            <a:r>
              <a:rPr lang="th-TH" b="1" dirty="0"/>
              <a:t>สามารถสรุปอวัยวะที่ล้มเหลว เป็นโรคร่วมได้   ถ้าล้มเหลวจนเข้าเกณฑ์อวัยวะล้มเหลว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400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Systemic inflammatory response syndrome [SIRS]</a:t>
            </a:r>
          </a:p>
          <a:p>
            <a:pPr algn="ctr"/>
            <a:r>
              <a:rPr lang="th-TH" sz="32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เกณฑ์ให้รหัส</a:t>
            </a:r>
            <a:endParaRPr lang="th-TH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24921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25 , 363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77114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4572000" y="1268760"/>
            <a:ext cx="33843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23528" y="2834933"/>
            <a:ext cx="18002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รักษาด้วย</a:t>
            </a:r>
          </a:p>
          <a:p>
            <a:r>
              <a:rPr lang="th-TH" sz="2400" dirty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ยาปฏิชีวนะ</a:t>
            </a:r>
            <a:endParaRPr lang="th-TH" sz="24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23528" y="3861048"/>
            <a:ext cx="1800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ตอบสนองต่อการรักษาหรือเสียชีวิต</a:t>
            </a:r>
            <a:endParaRPr lang="th-TH" sz="24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71414"/>
            <a:ext cx="2082621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</a:t>
            </a:r>
            <a:endParaRPr lang="en-US" sz="8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343800" y="5661248"/>
            <a:ext cx="1548680" cy="64807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Fever</a:t>
            </a:r>
            <a:endParaRPr lang="th-TH" sz="4000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35896" y="908720"/>
            <a:ext cx="1584176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4400" dirty="0">
                <a:solidFill>
                  <a:prstClr val="white"/>
                </a:solidFill>
              </a:rPr>
              <a:t>SIRS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3688" y="3501008"/>
            <a:ext cx="1800200" cy="72008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Sepsis</a:t>
            </a:r>
            <a:endParaRPr lang="th-TH" sz="4400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7624" y="5661248"/>
            <a:ext cx="2952328" cy="648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Septic shock</a:t>
            </a:r>
            <a:endParaRPr lang="th-TH" sz="4000" dirty="0">
              <a:solidFill>
                <a:prstClr val="white"/>
              </a:solidFill>
            </a:endParaRPr>
          </a:p>
        </p:txBody>
      </p:sp>
      <p:sp>
        <p:nvSpPr>
          <p:cNvPr id="8" name="Flowchart: Decision 7"/>
          <p:cNvSpPr/>
          <p:nvPr/>
        </p:nvSpPr>
        <p:spPr>
          <a:xfrm>
            <a:off x="2843808" y="1916832"/>
            <a:ext cx="3168352" cy="733663"/>
          </a:xfrm>
          <a:prstGeom prst="flowChartDecisi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1433513" algn="l"/>
              </a:tabLst>
            </a:pPr>
            <a:r>
              <a:rPr lang="en-US" sz="2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Hemo</a:t>
            </a: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C/S</a:t>
            </a:r>
            <a:r>
              <a:rPr lang="th-TH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0072" y="961564"/>
            <a:ext cx="3423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(ห้ามใช้เป็น </a:t>
            </a:r>
            <a:r>
              <a:rPr lang="en-US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PDx</a:t>
            </a:r>
            <a:r>
              <a:rPr lang="en-US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th-TH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Flowchart: Decision 10"/>
          <p:cNvSpPr/>
          <p:nvPr/>
        </p:nvSpPr>
        <p:spPr>
          <a:xfrm>
            <a:off x="4788024" y="3346127"/>
            <a:ext cx="2520280" cy="1018977"/>
          </a:xfrm>
          <a:prstGeom prst="flowChartDecisi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lnSpc>
                <a:spcPts val="2000"/>
              </a:lnSpc>
              <a:tabLst>
                <a:tab pos="1433513" algn="l"/>
              </a:tabLst>
            </a:pP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Low immune</a:t>
            </a:r>
            <a:endParaRPr lang="th-TH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6" name="Straight Arrow Connector 15"/>
          <p:cNvCxnSpPr>
            <a:stCxn id="4" idx="2"/>
            <a:endCxn id="8" idx="0"/>
          </p:cNvCxnSpPr>
          <p:nvPr/>
        </p:nvCxnSpPr>
        <p:spPr>
          <a:xfrm>
            <a:off x="4427984" y="15567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hape 18"/>
          <p:cNvCxnSpPr>
            <a:endCxn id="5" idx="0"/>
          </p:cNvCxnSpPr>
          <p:nvPr/>
        </p:nvCxnSpPr>
        <p:spPr>
          <a:xfrm rot="5400000">
            <a:off x="2177735" y="2762927"/>
            <a:ext cx="1224134" cy="252028"/>
          </a:xfrm>
          <a:prstGeom prst="bentConnector3">
            <a:avLst>
              <a:gd name="adj1" fmla="val -12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1"/>
            <a:endCxn id="5" idx="3"/>
          </p:cNvCxnSpPr>
          <p:nvPr/>
        </p:nvCxnSpPr>
        <p:spPr>
          <a:xfrm flipH="1">
            <a:off x="3563888" y="3855616"/>
            <a:ext cx="1224136" cy="5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5" idx="3"/>
            <a:endCxn id="3" idx="0"/>
          </p:cNvCxnSpPr>
          <p:nvPr/>
        </p:nvCxnSpPr>
        <p:spPr>
          <a:xfrm>
            <a:off x="8100392" y="4835872"/>
            <a:ext cx="17748" cy="825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195736" y="4581128"/>
            <a:ext cx="9361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108000" rIns="0" bIns="108000">
            <a:noAutofit/>
          </a:bodyPr>
          <a:lstStyle/>
          <a:p>
            <a:pPr algn="ctr">
              <a:tabLst>
                <a:tab pos="1433513" algn="l"/>
              </a:tabLst>
            </a:pP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BP </a:t>
            </a: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</a:t>
            </a: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5" name="Straight Arrow Connector 34"/>
          <p:cNvCxnSpPr>
            <a:stCxn id="5" idx="2"/>
            <a:endCxn id="34" idx="0"/>
          </p:cNvCxnSpPr>
          <p:nvPr/>
        </p:nvCxnSpPr>
        <p:spPr>
          <a:xfrm>
            <a:off x="2663788" y="4221088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4" idx="2"/>
            <a:endCxn id="6" idx="0"/>
          </p:cNvCxnSpPr>
          <p:nvPr/>
        </p:nvCxnSpPr>
        <p:spPr>
          <a:xfrm>
            <a:off x="2663788" y="515719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699792" y="1844824"/>
            <a:ext cx="482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</a:t>
            </a:r>
            <a:endParaRPr lang="th-TH" sz="3600" dirty="0">
              <a:solidFill>
                <a:prstClr val="black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796136" y="1772816"/>
            <a:ext cx="389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endParaRPr lang="th-TH" sz="4800" dirty="0">
              <a:solidFill>
                <a:prstClr val="black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283968" y="3429000"/>
            <a:ext cx="565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308304" y="3861048"/>
            <a:ext cx="495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  <a:endParaRPr lang="th-TH" sz="2400" dirty="0">
              <a:solidFill>
                <a:prstClr val="black"/>
              </a:solidFill>
            </a:endParaRPr>
          </a:p>
        </p:txBody>
      </p:sp>
      <p:cxnSp>
        <p:nvCxnSpPr>
          <p:cNvPr id="26" name="Shape 25"/>
          <p:cNvCxnSpPr>
            <a:stCxn id="8" idx="3"/>
            <a:endCxn id="11" idx="0"/>
          </p:cNvCxnSpPr>
          <p:nvPr/>
        </p:nvCxnSpPr>
        <p:spPr>
          <a:xfrm>
            <a:off x="6012160" y="2283664"/>
            <a:ext cx="36004" cy="106246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Decision 24"/>
          <p:cNvSpPr/>
          <p:nvPr/>
        </p:nvSpPr>
        <p:spPr>
          <a:xfrm>
            <a:off x="6516216" y="4509120"/>
            <a:ext cx="1584176" cy="653504"/>
          </a:xfrm>
          <a:prstGeom prst="flowChartDecisi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2000"/>
              </a:lnSpc>
              <a:tabLst>
                <a:tab pos="1433513" algn="l"/>
              </a:tabLst>
            </a:pPr>
            <a:r>
              <a:rPr lang="en-US" sz="2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PDx</a:t>
            </a:r>
            <a:endParaRPr lang="th-TH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8" name="Straight Arrow Connector 57"/>
          <p:cNvCxnSpPr>
            <a:stCxn id="11" idx="3"/>
            <a:endCxn id="25" idx="0"/>
          </p:cNvCxnSpPr>
          <p:nvPr/>
        </p:nvCxnSpPr>
        <p:spPr>
          <a:xfrm>
            <a:off x="7308304" y="3855616"/>
            <a:ext cx="0" cy="653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hape 68"/>
          <p:cNvCxnSpPr>
            <a:stCxn id="25" idx="1"/>
            <a:endCxn id="73" idx="0"/>
          </p:cNvCxnSpPr>
          <p:nvPr/>
        </p:nvCxnSpPr>
        <p:spPr>
          <a:xfrm rot="10800000" flipV="1">
            <a:off x="6084168" y="4835872"/>
            <a:ext cx="432048" cy="82537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172400" y="4797152"/>
            <a:ext cx="565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  <a:endParaRPr lang="th-TH" sz="2400" dirty="0">
              <a:solidFill>
                <a:prstClr val="black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292080" y="5661248"/>
            <a:ext cx="1584176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prstClr val="white"/>
                </a:solidFill>
              </a:rPr>
              <a:t>SIRS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580112" y="4797152"/>
            <a:ext cx="495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  <a:endParaRPr lang="th-TH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67545" y="2365004"/>
            <a:ext cx="5544616" cy="120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639" y="4557758"/>
            <a:ext cx="837383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cd10nhso1.gif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6485436" y="2312398"/>
            <a:ext cx="1944216" cy="1330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62596"/>
            <a:ext cx="914400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Septicaemia</a:t>
            </a:r>
            <a:r>
              <a:rPr lang="en-US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 Sepsis  </a:t>
            </a:r>
            <a:r>
              <a:rPr lang="th-TH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เกณฑ์เดิม</a:t>
            </a:r>
            <a:endParaRPr lang="th-TH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00024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1.</a:t>
            </a:r>
            <a:r>
              <a:rPr lang="th-TH" b="1" dirty="0"/>
              <a:t>มีอาการของ</a:t>
            </a:r>
            <a:r>
              <a:rPr lang="en-US" b="1" dirty="0"/>
              <a:t> Systemic inflammatory response syndrome </a:t>
            </a:r>
          </a:p>
          <a:p>
            <a:r>
              <a:rPr lang="en-US" b="1" dirty="0"/>
              <a:t>2.</a:t>
            </a:r>
            <a:r>
              <a:rPr lang="th-TH" b="1" dirty="0"/>
              <a:t>มีการสงสัย หรือ</a:t>
            </a:r>
            <a:r>
              <a:rPr lang="en-US" b="1" dirty="0"/>
              <a:t> </a:t>
            </a:r>
            <a:r>
              <a:rPr lang="th-TH" b="1" dirty="0"/>
              <a:t>วินิจฉัยว่า ติดเชื้อที่อวัยวะใด อวัยวะหนี่ง หรือเป็นติดเชื้อตามระบบ</a:t>
            </a:r>
          </a:p>
          <a:p>
            <a:r>
              <a:rPr lang="en-US" b="1" dirty="0"/>
              <a:t>3.</a:t>
            </a:r>
            <a:r>
              <a:rPr lang="th-TH" b="1" dirty="0"/>
              <a:t>มีผล </a:t>
            </a:r>
            <a:r>
              <a:rPr lang="en-US" b="1" dirty="0"/>
              <a:t>H/C positive </a:t>
            </a:r>
            <a:r>
              <a:rPr lang="th-TH" b="1" dirty="0"/>
              <a:t>เป็น </a:t>
            </a:r>
            <a:r>
              <a:rPr lang="en-US" b="1" dirty="0"/>
              <a:t>final official report </a:t>
            </a:r>
          </a:p>
          <a:p>
            <a:r>
              <a:rPr lang="en-US" b="1" dirty="0"/>
              <a:t>    *</a:t>
            </a:r>
            <a:r>
              <a:rPr lang="th-TH" b="1" dirty="0"/>
              <a:t>ยกเว้นในกรณีผู้ป่วยที่มีภาวะภูมิคุ้มกันปกพร่อง เช่น โรคตับแข็ง โรคเบาหวานที่ควบคุม</a:t>
            </a:r>
          </a:p>
          <a:p>
            <a:r>
              <a:rPr lang="th-TH" b="1" dirty="0"/>
              <a:t>         ไม่ได้  ภาวะเม็ดเลือดขาวต่ำ  ผู้ป่วยหลังตัดม้าม   โรคเอดส็  เป็นต้น                                </a:t>
            </a:r>
          </a:p>
          <a:p>
            <a:r>
              <a:rPr lang="th-TH" b="1" dirty="0"/>
              <a:t>          </a:t>
            </a:r>
            <a:r>
              <a:rPr lang="th-TH" b="1" u="sng" dirty="0"/>
              <a:t>การเพาะเชื้ออาจให้ผล </a:t>
            </a:r>
            <a:r>
              <a:rPr lang="en-US" b="1" u="sng" dirty="0"/>
              <a:t>negative </a:t>
            </a:r>
            <a:r>
              <a:rPr lang="th-TH" b="1" u="sng" dirty="0"/>
              <a:t>ได้   และสามารถสรุป </a:t>
            </a:r>
            <a:r>
              <a:rPr lang="en-US" b="1" u="sng" dirty="0"/>
              <a:t>Sepsis </a:t>
            </a:r>
            <a:r>
              <a:rPr lang="th-TH" b="1" u="sng" dirty="0"/>
              <a:t>ได้ </a:t>
            </a:r>
          </a:p>
          <a:p>
            <a:r>
              <a:rPr lang="en-US" b="1" dirty="0"/>
              <a:t>4.</a:t>
            </a:r>
            <a:r>
              <a:rPr lang="th-TH" b="1" dirty="0"/>
              <a:t>มีการรักษาโดยการให้ยาปฏิชีวนะในระยะเวลา ที่เหมาะสม เช่น </a:t>
            </a:r>
            <a:r>
              <a:rPr lang="en-US" b="1" dirty="0"/>
              <a:t>5-7</a:t>
            </a:r>
            <a:r>
              <a:rPr lang="th-TH" b="1" dirty="0"/>
              <a:t> วัน แล้วตอบสนองต่อ</a:t>
            </a:r>
          </a:p>
          <a:p>
            <a:r>
              <a:rPr lang="th-TH" b="1" dirty="0"/>
              <a:t>     การรักษา   </a:t>
            </a:r>
          </a:p>
          <a:p>
            <a:r>
              <a:rPr lang="th-TH" b="1" dirty="0"/>
              <a:t>     </a:t>
            </a:r>
            <a:r>
              <a:rPr lang="en-US" b="1" dirty="0"/>
              <a:t>* </a:t>
            </a:r>
            <a:r>
              <a:rPr lang="th-TH" b="1" u="sng" dirty="0"/>
              <a:t>ยกเว้น กรณี  เสียชีวิตระหว่างการรักษา  หรือ  ส่งรักษาต่อ</a:t>
            </a:r>
            <a:endParaRPr lang="en-US" b="1" u="sng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400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Septicaemia</a:t>
            </a:r>
            <a:r>
              <a:rPr lang="en-US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 Sepsis  </a:t>
            </a:r>
            <a:r>
              <a:rPr lang="th-TH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เกณฑ์ใหม่</a:t>
            </a:r>
            <a:endParaRPr lang="th-TH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72206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25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14488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b="1" dirty="0"/>
              <a:t>แรกรับ </a:t>
            </a:r>
            <a:r>
              <a:rPr lang="en-US" b="1" dirty="0" err="1"/>
              <a:t>Dx</a:t>
            </a:r>
            <a:r>
              <a:rPr lang="en-US" b="1" dirty="0"/>
              <a:t>=Sepsis , </a:t>
            </a:r>
            <a:r>
              <a:rPr lang="th-TH" b="1" dirty="0"/>
              <a:t>ให้ยาปฏิชีวนะ </a:t>
            </a:r>
            <a:r>
              <a:rPr lang="en-US" b="1" dirty="0"/>
              <a:t>1-2 </a:t>
            </a:r>
            <a:r>
              <a:rPr lang="th-TH" b="1" dirty="0"/>
              <a:t>วันไข้ลดลง จำหน่ายกลับบ้าน</a:t>
            </a:r>
          </a:p>
          <a:p>
            <a:pPr marL="514350" indent="-514350"/>
            <a:r>
              <a:rPr lang="th-TH" b="1" dirty="0"/>
              <a:t>         แพทย์ควร </a:t>
            </a:r>
            <a:r>
              <a:rPr lang="en-US" b="1" dirty="0" err="1"/>
              <a:t>Dx</a:t>
            </a:r>
            <a:r>
              <a:rPr lang="en-US" b="1" dirty="0"/>
              <a:t>=Fever , unspecified : R509 </a:t>
            </a:r>
          </a:p>
          <a:p>
            <a:pPr marL="514350" indent="-514350">
              <a:buAutoNum type="arabicPeriod" startAt="2"/>
            </a:pPr>
            <a:r>
              <a:rPr lang="th-TH" b="1" dirty="0"/>
              <a:t>กรณีพบการติดเชื้อที่อวัยวะต่างๆ เช่น ปอด </a:t>
            </a:r>
            <a:r>
              <a:rPr lang="en-US" b="1" dirty="0"/>
              <a:t>, </a:t>
            </a:r>
            <a:r>
              <a:rPr lang="th-TH" b="1" dirty="0"/>
              <a:t>ไต </a:t>
            </a:r>
            <a:r>
              <a:rPr lang="en-US" b="1" dirty="0"/>
              <a:t>, </a:t>
            </a:r>
            <a:r>
              <a:rPr lang="th-TH" b="1" dirty="0"/>
              <a:t>ถุงน้ำดี เป็นต้น</a:t>
            </a:r>
          </a:p>
          <a:p>
            <a:pPr marL="514350" indent="-514350"/>
            <a:r>
              <a:rPr lang="th-TH" b="1" dirty="0"/>
              <a:t>        ให้สรุป </a:t>
            </a:r>
            <a:r>
              <a:rPr lang="en-US" b="1" dirty="0" err="1"/>
              <a:t>PDx</a:t>
            </a:r>
            <a:r>
              <a:rPr lang="en-US" b="1" dirty="0"/>
              <a:t>. = </a:t>
            </a:r>
            <a:r>
              <a:rPr lang="th-TH" b="1" dirty="0"/>
              <a:t>อวัยวะที่ติดเชื้อ และ</a:t>
            </a:r>
          </a:p>
          <a:p>
            <a:pPr marL="514350" indent="-514350"/>
            <a:r>
              <a:rPr lang="th-TH" b="1" dirty="0"/>
              <a:t>        ให้สรุป </a:t>
            </a:r>
            <a:r>
              <a:rPr lang="en-US" b="1" dirty="0"/>
              <a:t>CC.   = Sepsis </a:t>
            </a:r>
            <a:r>
              <a:rPr lang="th-TH" b="1" dirty="0"/>
              <a:t>ถ้า </a:t>
            </a:r>
            <a:r>
              <a:rPr lang="en-US" b="1" dirty="0"/>
              <a:t>H/C = +</a:t>
            </a:r>
            <a:r>
              <a:rPr lang="en-US" b="1" dirty="0" err="1"/>
              <a:t>ve</a:t>
            </a:r>
            <a:r>
              <a:rPr lang="en-US" b="1" dirty="0"/>
              <a:t>   </a:t>
            </a:r>
            <a:r>
              <a:rPr lang="th-TH" b="1" dirty="0"/>
              <a:t>หรือ</a:t>
            </a:r>
          </a:p>
          <a:p>
            <a:pPr marL="514350" indent="-514350"/>
            <a:r>
              <a:rPr lang="th-TH" b="1" dirty="0"/>
              <a:t>                                         </a:t>
            </a:r>
            <a:r>
              <a:rPr lang="en-US" b="1" dirty="0"/>
              <a:t>SIRS </a:t>
            </a:r>
            <a:r>
              <a:rPr lang="th-TH" b="1" dirty="0"/>
              <a:t>      ถ้า </a:t>
            </a:r>
            <a:r>
              <a:rPr lang="en-US" b="1" dirty="0"/>
              <a:t>H/C = -</a:t>
            </a:r>
            <a:r>
              <a:rPr lang="en-US" b="1" dirty="0" err="1"/>
              <a:t>ve</a:t>
            </a:r>
            <a:r>
              <a:rPr lang="en-US" b="1" dirty="0"/>
              <a:t>  </a:t>
            </a:r>
            <a:r>
              <a:rPr lang="th-TH" b="1" dirty="0"/>
              <a:t>แต่ถ้าไม่มี </a:t>
            </a:r>
            <a:r>
              <a:rPr lang="en-US" b="1" dirty="0"/>
              <a:t>H/C </a:t>
            </a:r>
            <a:r>
              <a:rPr lang="th-TH" b="1" dirty="0"/>
              <a:t>ห้ามสรุป</a:t>
            </a:r>
          </a:p>
          <a:p>
            <a:pPr marL="514350" indent="-514350"/>
            <a:r>
              <a:rPr lang="en-US" b="1" dirty="0"/>
              <a:t>3. </a:t>
            </a:r>
            <a:r>
              <a:rPr lang="th-TH" b="1" dirty="0"/>
              <a:t>กรณี </a:t>
            </a:r>
            <a:r>
              <a:rPr lang="en-US" b="1" dirty="0"/>
              <a:t>H/C = -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th-TH" b="1" dirty="0"/>
              <a:t>แต่มีผลเพาะเชื้อ </a:t>
            </a:r>
            <a:r>
              <a:rPr lang="en-US" b="1" dirty="0"/>
              <a:t>+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th-TH" b="1" dirty="0"/>
              <a:t>จากแหล่งติดเชื้อ</a:t>
            </a:r>
          </a:p>
          <a:p>
            <a:pPr marL="514350" indent="-514350"/>
            <a:r>
              <a:rPr lang="th-TH" b="1" dirty="0"/>
              <a:t>       </a:t>
            </a:r>
            <a:r>
              <a:rPr lang="th-TH" b="1" u="sng" dirty="0"/>
              <a:t>ไม่สามารถนำมาประกอบการสรุป </a:t>
            </a:r>
            <a:r>
              <a:rPr lang="en-US" b="1" u="sng" dirty="0"/>
              <a:t>Sepsis  </a:t>
            </a:r>
            <a:r>
              <a:rPr lang="th-TH" b="1" u="sng" dirty="0"/>
              <a:t>ได้</a:t>
            </a:r>
          </a:p>
          <a:p>
            <a:pPr marL="514350" indent="-514350">
              <a:buAutoNum type="arabicPeriod" startAt="4"/>
            </a:pPr>
            <a:r>
              <a:rPr lang="th-TH" b="1" dirty="0"/>
              <a:t>เมื่อสรุปให้ </a:t>
            </a:r>
            <a:r>
              <a:rPr lang="en-US" b="1" dirty="0"/>
              <a:t>Sepsis </a:t>
            </a:r>
            <a:r>
              <a:rPr lang="th-TH" b="1" dirty="0"/>
              <a:t>แล้ว ไม่ต้องสรุป </a:t>
            </a:r>
            <a:r>
              <a:rPr lang="en-US" b="1" dirty="0"/>
              <a:t>SIRS </a:t>
            </a:r>
            <a:r>
              <a:rPr lang="th-TH" b="1" dirty="0"/>
              <a:t>อีก </a:t>
            </a:r>
          </a:p>
          <a:p>
            <a:pPr marL="514350" indent="-514350"/>
            <a:r>
              <a:rPr lang="th-TH" b="1" dirty="0"/>
              <a:t>         </a:t>
            </a:r>
            <a:r>
              <a:rPr lang="th-TH" b="1" u="sng" dirty="0"/>
              <a:t>ยกเว้น </a:t>
            </a:r>
            <a:r>
              <a:rPr lang="en-US" b="1" u="sng" dirty="0"/>
              <a:t>SIRS with multiple organ failure </a:t>
            </a:r>
            <a:r>
              <a:rPr lang="th-TH" b="1" u="sng" dirty="0"/>
              <a:t>หรือ </a:t>
            </a:r>
            <a:endParaRPr lang="en-US" b="1" u="sng" dirty="0"/>
          </a:p>
          <a:p>
            <a:pPr marL="514350" indent="-514350"/>
            <a:r>
              <a:rPr lang="en-US" b="1" dirty="0"/>
              <a:t>    </a:t>
            </a:r>
            <a:r>
              <a:rPr lang="en-US" b="1" u="sng" dirty="0"/>
              <a:t> Severe Sepsis </a:t>
            </a:r>
            <a:r>
              <a:rPr lang="th-TH" b="1" u="sng" dirty="0"/>
              <a:t>สามารถสรุปและให้รหัสโรคร่วมได้</a:t>
            </a:r>
            <a:endParaRPr lang="en-US" b="1" u="sng" dirty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4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Septicaemia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 Sepsis  </a:t>
            </a:r>
            <a:r>
              <a:rPr lang="th-TH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เกณฑ์ให้รหัส</a:t>
            </a:r>
            <a:endParaRPr lang="th-TH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25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158" y="1500174"/>
            <a:ext cx="8786842" cy="5000660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ประชุมเพื่อการพัฒนาศักยภาพผู้ตรวจสอบ</a:t>
            </a:r>
          </a:p>
          <a:p>
            <a:pPr>
              <a:buFontTx/>
              <a:buNone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ผู้ตรวจสอบเดิม</a:t>
            </a:r>
            <a:r>
              <a:rPr lang="en-US" sz="24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เพิ่มเติมความรู้เฉพาะประเด็นที่เป็นเงื่อนไขที่ลงตรวจสอบ  โดยวิทยากรที่เป็นตัวแทนของ สปสช เขต  ดำเนินการอบรมเตรียมวิทยากรโดย สตช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FontTx/>
              <a:buNone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ผู้ตรวจสอบใหม่</a:t>
            </a:r>
            <a:r>
              <a:rPr lang="en-US" sz="24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อบรมในหลักสูตร </a:t>
            </a:r>
            <a:r>
              <a:rPr lang="th-TH" sz="2400" b="1" i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ผู้ตรวจสอบเวชระเบียน โดยวิทยาลัยเทคโนโลยีทางการแพทย์และสาธารณสุข กาญจนาภิเษก  กระทรวงสาธารณสุข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None/>
            </a:pP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การควบคุมคุณภาพการตรวจสอบโดยผู้เชี่ยวชาญด้านการตรวจสอบ     ของส่วนกลางชุดเดียวกัน  เพื่อควบคุมมาตรฐานของ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auditor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รายบุคคลและสร้างทีม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Reaudit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ให้ทางสปสช.เขตทุกเขต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14356"/>
            <a:ext cx="9144000" cy="461665"/>
          </a:xfrm>
          <a:prstGeom prst="rect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rgbClr val="0B1EAD"/>
                </a:solidFill>
                <a:latin typeface="TH SarabunPSK" pitchFamily="34" charset="-34"/>
                <a:cs typeface="TH SarabunPSK" pitchFamily="34" charset="-34"/>
              </a:rPr>
              <a:t>การพัฒนาทีมผู้ตรวจสอบภายนอก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71472" y="928670"/>
          <a:ext cx="814393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entagon 2"/>
          <p:cNvSpPr/>
          <p:nvPr/>
        </p:nvSpPr>
        <p:spPr>
          <a:xfrm>
            <a:off x="571472" y="5857892"/>
            <a:ext cx="8215370" cy="92869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หลักฐานในเวชระเบียน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Hx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-PE-Progress note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57884" y="214290"/>
            <a:ext cx="2714644" cy="642942"/>
          </a:xfrm>
          <a:prstGeom prst="roundRect">
            <a:avLst/>
          </a:prstGeom>
          <a:solidFill>
            <a:srgbClr val="FF33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ahoma" pitchFamily="34" charset="0"/>
                <a:cs typeface="Tahoma" pitchFamily="34" charset="0"/>
              </a:rPr>
              <a:t>SEPSIS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C952D-86B5-4767-8C79-4B6604398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B7DC952D-86B5-4767-8C79-4B6604398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B7DC952D-86B5-4767-8C79-4B6604398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graphicEl>
                                              <a:dgm id="{B7DC952D-86B5-4767-8C79-4B6604398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EABF2D-3232-4CE9-9AFE-55F1B3C13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ECEABF2D-3232-4CE9-9AFE-55F1B3C13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ECEABF2D-3232-4CE9-9AFE-55F1B3C13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ECEABF2D-3232-4CE9-9AFE-55F1B3C13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A47CF7-DC24-4E8E-80B4-9D0C52C28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0DA47CF7-DC24-4E8E-80B4-9D0C52C28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0DA47CF7-DC24-4E8E-80B4-9D0C52C28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">
                                            <p:graphicEl>
                                              <a:dgm id="{0DA47CF7-DC24-4E8E-80B4-9D0C52C28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38C00F-446E-4FAC-8A4C-EB5C141F4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2738C00F-446E-4FAC-8A4C-EB5C141F4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2738C00F-446E-4FAC-8A4C-EB5C141F4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2738C00F-446E-4FAC-8A4C-EB5C141F4E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A01D84-BB76-4158-A040-A466362E4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3BA01D84-BB76-4158-A040-A466362E4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3BA01D84-BB76-4158-A040-A466362E4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">
                                            <p:graphicEl>
                                              <a:dgm id="{3BA01D84-BB76-4158-A040-A466362E4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43050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1.</a:t>
            </a:r>
            <a:r>
              <a:rPr lang="th-TH" sz="2400" b="1" dirty="0"/>
              <a:t>แพทย์ </a:t>
            </a:r>
            <a:r>
              <a:rPr lang="en-US" sz="2400" b="1" dirty="0" err="1"/>
              <a:t>Dx</a:t>
            </a:r>
            <a:r>
              <a:rPr lang="en-US" sz="2400" b="1" dirty="0"/>
              <a:t>=Septic shock </a:t>
            </a:r>
            <a:r>
              <a:rPr lang="th-TH" sz="2400" b="1" dirty="0"/>
              <a:t>จากการตรวจพบ </a:t>
            </a:r>
            <a:r>
              <a:rPr lang="en-US" sz="2400" b="1" u="sng" dirty="0"/>
              <a:t>Sepsis</a:t>
            </a:r>
            <a:r>
              <a:rPr lang="en-US" sz="2400" b="1" dirty="0"/>
              <a:t> or </a:t>
            </a:r>
            <a:r>
              <a:rPr lang="en-US" sz="2400" b="1" u="sng" dirty="0"/>
              <a:t>SIRS due </a:t>
            </a:r>
          </a:p>
          <a:p>
            <a:r>
              <a:rPr lang="en-US" sz="2400" b="1" dirty="0"/>
              <a:t>   </a:t>
            </a:r>
            <a:r>
              <a:rPr lang="en-US" sz="2400" b="1" u="sng" dirty="0"/>
              <a:t>to infection</a:t>
            </a:r>
            <a:r>
              <a:rPr lang="en-US" sz="2400" b="1" dirty="0"/>
              <a:t>  </a:t>
            </a:r>
            <a:r>
              <a:rPr lang="th-TH" sz="2400" b="1" dirty="0"/>
              <a:t>ร่วมกับมี </a:t>
            </a:r>
            <a:r>
              <a:rPr lang="en-US" sz="2400" b="1" dirty="0"/>
              <a:t>Hypotension( BP&lt;90 </a:t>
            </a:r>
            <a:r>
              <a:rPr lang="en-US" sz="2400" b="1" dirty="0" err="1"/>
              <a:t>mm.Hg</a:t>
            </a:r>
            <a:r>
              <a:rPr lang="en-US" sz="2400" b="1" dirty="0"/>
              <a:t>.  </a:t>
            </a:r>
            <a:r>
              <a:rPr lang="th-TH" sz="2400" b="1" dirty="0"/>
              <a:t>หรือ </a:t>
            </a:r>
            <a:endParaRPr lang="en-US" sz="2400" b="1" dirty="0"/>
          </a:p>
          <a:p>
            <a:r>
              <a:rPr lang="en-US" sz="2400" b="1" dirty="0"/>
              <a:t>   BP </a:t>
            </a:r>
            <a:r>
              <a:rPr lang="th-TH" sz="2400" b="1" dirty="0"/>
              <a:t>ต่ำกว่าเดิม </a:t>
            </a:r>
            <a:r>
              <a:rPr lang="en-US" sz="2400" b="1" dirty="0"/>
              <a:t>40 </a:t>
            </a:r>
            <a:r>
              <a:rPr lang="en-US" sz="2400" b="1" dirty="0" err="1"/>
              <a:t>mm.Hg</a:t>
            </a:r>
            <a:r>
              <a:rPr lang="en-US" sz="2400" b="1" dirty="0"/>
              <a:t>.  </a:t>
            </a:r>
            <a:r>
              <a:rPr lang="th-TH" sz="2400" b="1" dirty="0"/>
              <a:t>หรือ </a:t>
            </a:r>
            <a:r>
              <a:rPr lang="en-US" sz="2400" b="1" dirty="0"/>
              <a:t> mean arterial pressure </a:t>
            </a:r>
            <a:r>
              <a:rPr lang="th-TH" sz="2400" b="1" dirty="0"/>
              <a:t>      </a:t>
            </a:r>
          </a:p>
          <a:p>
            <a:r>
              <a:rPr lang="th-TH" sz="2400" b="1" dirty="0"/>
              <a:t>     ต่ำกว่า </a:t>
            </a:r>
            <a:r>
              <a:rPr lang="en-US" sz="2400" b="1" dirty="0"/>
              <a:t>60 </a:t>
            </a:r>
            <a:r>
              <a:rPr lang="en-US" sz="2400" b="1" dirty="0" err="1"/>
              <a:t>mm.Hg</a:t>
            </a:r>
            <a:r>
              <a:rPr lang="en-US" sz="2400" b="1" dirty="0"/>
              <a:t>.</a:t>
            </a:r>
            <a:r>
              <a:rPr lang="th-TH" sz="2400" b="1" dirty="0"/>
              <a:t>    </a:t>
            </a:r>
          </a:p>
          <a:p>
            <a:r>
              <a:rPr lang="th-TH" sz="2400" b="1" dirty="0"/>
              <a:t>        </a:t>
            </a:r>
            <a:r>
              <a:rPr lang="en-US" sz="2400" b="1" dirty="0">
                <a:sym typeface="Wingdings" pitchFamily="2" charset="2"/>
              </a:rPr>
              <a:t></a:t>
            </a:r>
            <a:r>
              <a:rPr lang="th-TH" sz="2400" b="1" dirty="0"/>
              <a:t> เป็นเวลาอย่างน้อย </a:t>
            </a:r>
            <a:r>
              <a:rPr lang="en-US" sz="2400" b="1" dirty="0"/>
              <a:t>1 </a:t>
            </a:r>
            <a:r>
              <a:rPr lang="th-TH" sz="2400" b="1" dirty="0"/>
              <a:t>ชั่วโมงหลังจากได้รับ </a:t>
            </a:r>
            <a:r>
              <a:rPr lang="en-US" sz="2400" b="1" dirty="0"/>
              <a:t>fluid </a:t>
            </a:r>
            <a:r>
              <a:rPr lang="th-TH" sz="2400" b="1" dirty="0"/>
              <a:t>เพียงพอแล้ว     หรือ</a:t>
            </a:r>
          </a:p>
          <a:p>
            <a:r>
              <a:rPr lang="th-TH" sz="2400" b="1" dirty="0"/>
              <a:t>        </a:t>
            </a:r>
            <a:r>
              <a:rPr lang="en-US" sz="2400" b="1" dirty="0">
                <a:sym typeface="Wingdings" pitchFamily="2" charset="2"/>
              </a:rPr>
              <a:t></a:t>
            </a:r>
            <a:r>
              <a:rPr lang="th-TH" sz="2400" b="1" dirty="0">
                <a:sym typeface="Wingdings" pitchFamily="2" charset="2"/>
              </a:rPr>
              <a:t>ต้องใช้ยา </a:t>
            </a:r>
            <a:r>
              <a:rPr lang="en-US" sz="2400" b="1" dirty="0" err="1">
                <a:sym typeface="Wingdings" pitchFamily="2" charset="2"/>
              </a:rPr>
              <a:t>vasopressure</a:t>
            </a:r>
            <a:r>
              <a:rPr lang="en-US" sz="2400" b="1" dirty="0">
                <a:sym typeface="Wingdings" pitchFamily="2" charset="2"/>
              </a:rPr>
              <a:t> </a:t>
            </a:r>
            <a:r>
              <a:rPr lang="th-TH" sz="2400" b="1" dirty="0">
                <a:sym typeface="Wingdings" pitchFamily="2" charset="2"/>
              </a:rPr>
              <a:t>เพื่อรักษาระดับ </a:t>
            </a:r>
            <a:r>
              <a:rPr lang="en-US" sz="2400" b="1" dirty="0">
                <a:sym typeface="Wingdings" pitchFamily="2" charset="2"/>
              </a:rPr>
              <a:t>Systolic BP </a:t>
            </a:r>
            <a:r>
              <a:rPr lang="en-US" sz="2400" b="1" u="sng" dirty="0">
                <a:sym typeface="Wingdings" pitchFamily="2" charset="2"/>
              </a:rPr>
              <a:t>&gt;</a:t>
            </a:r>
            <a:r>
              <a:rPr lang="en-US" sz="2400" b="1" dirty="0">
                <a:sym typeface="Wingdings" pitchFamily="2" charset="2"/>
              </a:rPr>
              <a:t>90 </a:t>
            </a:r>
            <a:r>
              <a:rPr lang="en-US" sz="2400" b="1" dirty="0" err="1">
                <a:sym typeface="Wingdings" pitchFamily="2" charset="2"/>
              </a:rPr>
              <a:t>mm.Hg</a:t>
            </a:r>
            <a:r>
              <a:rPr lang="en-US" sz="2400" b="1" dirty="0">
                <a:sym typeface="Wingdings" pitchFamily="2" charset="2"/>
              </a:rPr>
              <a:t>.   </a:t>
            </a:r>
            <a:r>
              <a:rPr lang="th-TH" sz="2400" b="1" dirty="0">
                <a:sym typeface="Wingdings" pitchFamily="2" charset="2"/>
              </a:rPr>
              <a:t>หรือ</a:t>
            </a:r>
          </a:p>
          <a:p>
            <a:r>
              <a:rPr lang="th-TH" sz="2400" b="1" dirty="0">
                <a:sym typeface="Wingdings" pitchFamily="2" charset="2"/>
              </a:rPr>
              <a:t>              ระดับ </a:t>
            </a:r>
            <a:r>
              <a:rPr lang="en-US" sz="2400" b="1" dirty="0">
                <a:sym typeface="Wingdings" pitchFamily="2" charset="2"/>
              </a:rPr>
              <a:t>Mean </a:t>
            </a:r>
            <a:r>
              <a:rPr lang="en-US" sz="2400" b="1" dirty="0" err="1">
                <a:sym typeface="Wingdings" pitchFamily="2" charset="2"/>
              </a:rPr>
              <a:t>artearial</a:t>
            </a:r>
            <a:r>
              <a:rPr lang="en-US" sz="2400" b="1" dirty="0">
                <a:sym typeface="Wingdings" pitchFamily="2" charset="2"/>
              </a:rPr>
              <a:t> BP&gt;70 </a:t>
            </a:r>
            <a:r>
              <a:rPr lang="en-US" sz="2400" b="1" dirty="0" err="1">
                <a:sym typeface="Wingdings" pitchFamily="2" charset="2"/>
              </a:rPr>
              <a:t>mm.Hg</a:t>
            </a:r>
            <a:r>
              <a:rPr lang="en-US" sz="2400" b="1" dirty="0">
                <a:sym typeface="Wingdings" pitchFamily="2" charset="2"/>
              </a:rPr>
              <a:t>.</a:t>
            </a:r>
          </a:p>
          <a:p>
            <a:r>
              <a:rPr lang="en-US" sz="2400" b="1" dirty="0">
                <a:sym typeface="Wingdings" pitchFamily="2" charset="2"/>
              </a:rPr>
              <a:t>2.</a:t>
            </a:r>
            <a:r>
              <a:rPr lang="th-TH" sz="2400" b="1" dirty="0">
                <a:sym typeface="Wingdings" pitchFamily="2" charset="2"/>
              </a:rPr>
              <a:t>มีอาการแสดงของ </a:t>
            </a:r>
            <a:r>
              <a:rPr lang="en-US" sz="2400" b="1" dirty="0">
                <a:sym typeface="Wingdings" pitchFamily="2" charset="2"/>
              </a:rPr>
              <a:t>poor tissue perfusion </a:t>
            </a:r>
            <a:r>
              <a:rPr lang="th-TH" sz="2400" b="1" dirty="0">
                <a:sym typeface="Wingdings" pitchFamily="2" charset="2"/>
              </a:rPr>
              <a:t>เช่น </a:t>
            </a:r>
            <a:r>
              <a:rPr lang="en-US" sz="2400" b="1" dirty="0">
                <a:sym typeface="Wingdings" pitchFamily="2" charset="2"/>
              </a:rPr>
              <a:t>conscious change, </a:t>
            </a:r>
            <a:r>
              <a:rPr lang="th-TH" sz="2400" b="1" dirty="0">
                <a:sym typeface="Wingdings" pitchFamily="2" charset="2"/>
              </a:rPr>
              <a:t>   </a:t>
            </a:r>
          </a:p>
          <a:p>
            <a:r>
              <a:rPr lang="th-TH" sz="2400" b="1" dirty="0">
                <a:sym typeface="Wingdings" pitchFamily="2" charset="2"/>
              </a:rPr>
              <a:t>     ปัสสาวะ </a:t>
            </a:r>
            <a:r>
              <a:rPr lang="en-US" sz="2400" b="1" dirty="0">
                <a:sym typeface="Wingdings" pitchFamily="2" charset="2"/>
              </a:rPr>
              <a:t>&lt;0.5 ml./BW </a:t>
            </a:r>
            <a:r>
              <a:rPr lang="th-TH" sz="2400" b="1" dirty="0">
                <a:sym typeface="Wingdings" pitchFamily="2" charset="2"/>
              </a:rPr>
              <a:t>กก.  </a:t>
            </a:r>
            <a:r>
              <a:rPr lang="en-US" sz="2400" b="1" dirty="0">
                <a:sym typeface="Wingdings" pitchFamily="2" charset="2"/>
              </a:rPr>
              <a:t>, delay capillary filling time , metabolic </a:t>
            </a:r>
          </a:p>
          <a:p>
            <a:r>
              <a:rPr lang="en-US" sz="2400" b="1" dirty="0">
                <a:sym typeface="Wingdings" pitchFamily="2" charset="2"/>
              </a:rPr>
              <a:t>   acidosis</a:t>
            </a:r>
          </a:p>
          <a:p>
            <a:r>
              <a:rPr lang="en-US" sz="2400" b="1" dirty="0">
                <a:sym typeface="Wingdings" pitchFamily="2" charset="2"/>
              </a:rPr>
              <a:t>3.</a:t>
            </a:r>
            <a:r>
              <a:rPr lang="th-TH" sz="2400" b="1" dirty="0"/>
              <a:t> มีการรักษาโดยการให้ยาปฏิชีวนะในระยะเวลา ที่เหมาะสม เช่น </a:t>
            </a:r>
            <a:r>
              <a:rPr lang="en-US" sz="2400" b="1" dirty="0"/>
              <a:t>5-7</a:t>
            </a:r>
            <a:r>
              <a:rPr lang="th-TH" sz="2400" b="1" dirty="0"/>
              <a:t> วัน แล้วตอบสนองต่อ</a:t>
            </a:r>
            <a:r>
              <a:rPr lang="th-TH" b="1" dirty="0"/>
              <a:t>การรักษา    </a:t>
            </a:r>
          </a:p>
          <a:p>
            <a:r>
              <a:rPr lang="th-TH" b="1" dirty="0"/>
              <a:t>     </a:t>
            </a:r>
            <a:r>
              <a:rPr lang="th-TH" b="1" u="sng" dirty="0"/>
              <a:t>ยกเว้น กรณี  เสียชีวิตระหว่างการรักษา  หรือ  ส่งรักษาต่อ</a:t>
            </a:r>
            <a:r>
              <a:rPr lang="th-TH" b="1" dirty="0"/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4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Septic Shock(R57.2)  </a:t>
            </a:r>
            <a:r>
              <a:rPr lang="th-TH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ต้องมีข้อมูลสนับสนุน</a:t>
            </a:r>
            <a:endParaRPr lang="th-TH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360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4305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b="1" dirty="0"/>
              <a:t>T78.0 Anaphylactic shock due to adverse food reaction</a:t>
            </a:r>
          </a:p>
          <a:p>
            <a:pPr marL="514350" indent="-514350">
              <a:buFontTx/>
              <a:buAutoNum type="arabicPeriod"/>
            </a:pPr>
            <a:r>
              <a:rPr lang="en-US" b="1" dirty="0"/>
              <a:t>T80.5 Anaphylactic shock due to serum</a:t>
            </a:r>
          </a:p>
          <a:p>
            <a:pPr marL="514350" indent="-514350">
              <a:buFontTx/>
              <a:buAutoNum type="arabicPeriod"/>
            </a:pPr>
            <a:r>
              <a:rPr lang="en-US" b="1" dirty="0"/>
              <a:t>T78.2 Anaphylactic shock, unspecified</a:t>
            </a:r>
          </a:p>
          <a:p>
            <a:pPr marL="514350" indent="-514350">
              <a:buFontTx/>
              <a:buAutoNum type="arabicPeriod"/>
            </a:pPr>
            <a:r>
              <a:rPr lang="en-US" b="1" dirty="0"/>
              <a:t>T88.6 Anaphylactic shock due to adverse effect of correct drug </a:t>
            </a:r>
          </a:p>
          <a:p>
            <a:pPr marL="514350" indent="-514350">
              <a:buFontTx/>
              <a:buAutoNum type="arabicPeriod"/>
            </a:pPr>
            <a:r>
              <a:rPr lang="en-US" b="1" dirty="0"/>
              <a:t>T88.2 Shock due to </a:t>
            </a:r>
            <a:r>
              <a:rPr lang="en-US" b="1" dirty="0" err="1"/>
              <a:t>anaesthesia</a:t>
            </a:r>
            <a:endParaRPr lang="en-US" b="1" dirty="0"/>
          </a:p>
          <a:p>
            <a:pPr marL="514350" indent="-514350">
              <a:buFontTx/>
              <a:buAutoNum type="arabicPeriod"/>
            </a:pPr>
            <a:r>
              <a:rPr lang="en-US" b="1" dirty="0"/>
              <a:t>T81.1 Shock during or resulting from a procedure, </a:t>
            </a:r>
          </a:p>
          <a:p>
            <a:pPr marL="514350" indent="-514350">
              <a:buFontTx/>
              <a:buAutoNum type="arabicPeriod"/>
            </a:pPr>
            <a:r>
              <a:rPr lang="en-US" b="1" dirty="0"/>
              <a:t>T79.4 Traumatic shock</a:t>
            </a:r>
          </a:p>
          <a:p>
            <a:endParaRPr lang="th-T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4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Shock</a:t>
            </a:r>
            <a:endParaRPr lang="th-TH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289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4305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8. A48.3 Toxic shock syndrome</a:t>
            </a:r>
          </a:p>
          <a:p>
            <a:r>
              <a:rPr lang="en-US" b="1" dirty="0"/>
              <a:t> 9. F43.0 Acute stress reaction , Psychic shock</a:t>
            </a:r>
          </a:p>
          <a:p>
            <a:r>
              <a:rPr lang="en-US" b="1" dirty="0"/>
              <a:t>10. O75.1 Shock during or following </a:t>
            </a:r>
            <a:r>
              <a:rPr lang="en-US" b="1" dirty="0" err="1"/>
              <a:t>labour</a:t>
            </a:r>
            <a:r>
              <a:rPr lang="en-US" b="1" dirty="0"/>
              <a:t> and </a:t>
            </a:r>
          </a:p>
          <a:p>
            <a:r>
              <a:rPr lang="en-US" b="1" dirty="0"/>
              <a:t>      delivery  ,Obstetric shock</a:t>
            </a:r>
          </a:p>
          <a:p>
            <a:r>
              <a:rPr lang="en-US" b="1" dirty="0"/>
              <a:t>11. O08.3 Shock following abortion and ectopic and </a:t>
            </a:r>
          </a:p>
          <a:p>
            <a:r>
              <a:rPr lang="en-US" b="1" dirty="0"/>
              <a:t>      molar pregnancy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th-T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4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Shock</a:t>
            </a:r>
            <a:endParaRPr lang="th-TH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289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08608"/>
            <a:ext cx="8136905" cy="92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44712"/>
            <a:ext cx="8136904" cy="493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7232"/>
            <a:ext cx="9144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HIV</a:t>
            </a:r>
            <a:endParaRPr lang="th-TH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4305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1.R75 Laboratory evidence of human </a:t>
            </a:r>
          </a:p>
          <a:p>
            <a:r>
              <a:rPr lang="en-US" b="1" dirty="0"/>
              <a:t>             immunodeficiency virus [HIV]</a:t>
            </a:r>
          </a:p>
          <a:p>
            <a:r>
              <a:rPr lang="en-US" b="1" dirty="0"/>
              <a:t>2.B23.0 Acute HIV infection syndrome</a:t>
            </a:r>
          </a:p>
          <a:p>
            <a:r>
              <a:rPr lang="en-US" b="1" dirty="0"/>
              <a:t>3.Z21 Asymptomatic human immunodeficiency </a:t>
            </a:r>
          </a:p>
          <a:p>
            <a:r>
              <a:rPr lang="en-US" b="1" dirty="0"/>
              <a:t>            virus [HIV] infection status ,</a:t>
            </a:r>
            <a:r>
              <a:rPr lang="en-US" b="1" i="1" dirty="0"/>
              <a:t> </a:t>
            </a:r>
          </a:p>
          <a:p>
            <a:r>
              <a:rPr lang="en-US" b="1" i="1" dirty="0"/>
              <a:t>            Incl.: HIV positive NOS</a:t>
            </a:r>
          </a:p>
          <a:p>
            <a:r>
              <a:rPr lang="en-US" b="1" dirty="0"/>
              <a:t>4.B20.-,B21.-,B22.-,B23.-(</a:t>
            </a:r>
            <a:r>
              <a:rPr lang="th-TH" b="1" dirty="0"/>
              <a:t>เว้น </a:t>
            </a:r>
            <a:r>
              <a:rPr lang="en-US" b="1" dirty="0"/>
              <a:t>B23.0),B24.-, HIV disease</a:t>
            </a:r>
          </a:p>
          <a:p>
            <a:r>
              <a:rPr lang="en-US" b="1" dirty="0"/>
              <a:t>5. D89.3 Immune reconstitution syndrome</a:t>
            </a:r>
          </a:p>
          <a:p>
            <a:r>
              <a:rPr lang="fr-FR" dirty="0"/>
              <a:t>    Immune reconstitution </a:t>
            </a:r>
            <a:r>
              <a:rPr lang="fr-FR" dirty="0" err="1"/>
              <a:t>inflammatory</a:t>
            </a:r>
            <a:r>
              <a:rPr lang="fr-FR" dirty="0"/>
              <a:t> syndrome [IRIS] </a:t>
            </a:r>
          </a:p>
          <a:p>
            <a:r>
              <a:rPr lang="fr-FR" dirty="0"/>
              <a:t>    </a:t>
            </a:r>
            <a:r>
              <a:rPr lang="en-US" dirty="0"/>
              <a:t>          *</a:t>
            </a:r>
            <a:r>
              <a:rPr lang="th-TH" dirty="0"/>
              <a:t> ห้ามให้รหัสโรค </a:t>
            </a:r>
            <a:r>
              <a:rPr lang="en-US" dirty="0"/>
              <a:t>HIV </a:t>
            </a:r>
            <a:r>
              <a:rPr lang="th-TH" dirty="0"/>
              <a:t>มากกว่า </a:t>
            </a:r>
            <a:r>
              <a:rPr lang="en-US" dirty="0"/>
              <a:t>1 </a:t>
            </a:r>
            <a:r>
              <a:rPr lang="th-TH" dirty="0"/>
              <a:t>ระยะพร้อมกัน </a:t>
            </a:r>
            <a:r>
              <a:rPr lang="en-US" dirty="0"/>
              <a:t>*</a:t>
            </a:r>
            <a:endParaRPr lang="fr-FR" dirty="0"/>
          </a:p>
          <a:p>
            <a:r>
              <a:rPr lang="en-US" b="1" dirty="0"/>
              <a:t>              * </a:t>
            </a:r>
            <a:r>
              <a:rPr lang="th-TH" b="1" dirty="0"/>
              <a:t> ไม่ควรให้รหัส </a:t>
            </a:r>
            <a:r>
              <a:rPr lang="en-US" b="1" dirty="0"/>
              <a:t>R75 </a:t>
            </a:r>
            <a:r>
              <a:rPr lang="th-TH" b="1" dirty="0"/>
              <a:t>และ </a:t>
            </a:r>
            <a:r>
              <a:rPr lang="en-US" b="1" dirty="0"/>
              <a:t>Z21 </a:t>
            </a:r>
            <a:r>
              <a:rPr lang="th-TH" b="1" dirty="0"/>
              <a:t>เป็น </a:t>
            </a:r>
            <a:r>
              <a:rPr lang="en-US" b="1" dirty="0" err="1"/>
              <a:t>PDx</a:t>
            </a:r>
            <a:r>
              <a:rPr lang="en-US" b="1" dirty="0"/>
              <a:t>  *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th-T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42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7232"/>
            <a:ext cx="9144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HIV</a:t>
            </a:r>
            <a:endParaRPr lang="th-TH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4305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b="1" dirty="0"/>
              <a:t>O98.7 Human  </a:t>
            </a:r>
            <a:r>
              <a:rPr lang="en-US" b="1" dirty="0" err="1"/>
              <a:t>immuno</a:t>
            </a:r>
            <a:r>
              <a:rPr lang="en-US" b="1" dirty="0"/>
              <a:t>-deficiency virus [HIV] diseases complicating pregnancy ,childbirth and the </a:t>
            </a:r>
            <a:r>
              <a:rPr lang="en-US" b="1" dirty="0" err="1"/>
              <a:t>puerperium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th-T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43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85794"/>
            <a:ext cx="91440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Dengue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57298"/>
            <a:ext cx="91440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1. A97.0 Dengue without warning signs</a:t>
            </a:r>
          </a:p>
          <a:p>
            <a:r>
              <a:rPr lang="en-US" b="1" i="1" dirty="0"/>
              <a:t>  I</a:t>
            </a:r>
            <a:r>
              <a:rPr lang="en-US" sz="2400" b="1" i="1" dirty="0"/>
              <a:t>ncl</a:t>
            </a:r>
            <a:r>
              <a:rPr lang="en-US" b="1" i="1" dirty="0"/>
              <a:t>.: </a:t>
            </a:r>
            <a:r>
              <a:rPr lang="en-US" sz="2400" b="1" i="1" dirty="0"/>
              <a:t>dengue </a:t>
            </a:r>
            <a:r>
              <a:rPr lang="en-US" sz="2400" b="1" i="1" dirty="0" err="1"/>
              <a:t>haemorrhagic</a:t>
            </a:r>
            <a:r>
              <a:rPr lang="en-US" sz="2400" b="1" i="1" dirty="0"/>
              <a:t> fever grades 1 and 2 </a:t>
            </a:r>
          </a:p>
          <a:p>
            <a:r>
              <a:rPr lang="en-US" sz="2400" dirty="0"/>
              <a:t>             </a:t>
            </a:r>
            <a:r>
              <a:rPr lang="en-US" sz="2400" b="1" dirty="0"/>
              <a:t>dengue </a:t>
            </a:r>
            <a:r>
              <a:rPr lang="en-US" sz="2400" b="1" dirty="0" err="1"/>
              <a:t>haemorrhagic</a:t>
            </a:r>
            <a:r>
              <a:rPr lang="en-US" sz="2400" b="1" dirty="0"/>
              <a:t> fever without warning signs</a:t>
            </a:r>
          </a:p>
          <a:p>
            <a:r>
              <a:rPr lang="en-US" sz="2400" b="1" dirty="0"/>
              <a:t>2. A97.1 Dengue with warning signs</a:t>
            </a:r>
          </a:p>
          <a:p>
            <a:r>
              <a:rPr lang="en-US" sz="2400" b="1" dirty="0"/>
              <a:t>  </a:t>
            </a:r>
            <a:r>
              <a:rPr lang="en-US" sz="2400" b="1" i="1" dirty="0"/>
              <a:t>Incl.: dengue </a:t>
            </a:r>
            <a:r>
              <a:rPr lang="en-US" sz="2400" b="1" i="1" dirty="0" err="1"/>
              <a:t>haemorrhagic</a:t>
            </a:r>
            <a:r>
              <a:rPr lang="en-US" sz="2400" b="1" i="1" dirty="0"/>
              <a:t> fever with warning signs</a:t>
            </a:r>
          </a:p>
          <a:p>
            <a:r>
              <a:rPr lang="en-US" sz="2400" b="1" i="1" dirty="0"/>
              <a:t>           dengue </a:t>
            </a:r>
            <a:r>
              <a:rPr lang="en-US" sz="2400" b="1" i="1" dirty="0" err="1"/>
              <a:t>haemorrhagic</a:t>
            </a:r>
            <a:r>
              <a:rPr lang="en-US" sz="2400" b="1" i="1" dirty="0"/>
              <a:t> fever grades 3</a:t>
            </a:r>
          </a:p>
          <a:p>
            <a:r>
              <a:rPr lang="en-US" sz="2400" b="1" i="1" dirty="0"/>
              <a:t>3.</a:t>
            </a:r>
            <a:r>
              <a:rPr lang="en-US" sz="2400" b="1" dirty="0"/>
              <a:t> A97.2 Severe dengue</a:t>
            </a:r>
          </a:p>
          <a:p>
            <a:r>
              <a:rPr lang="en-US" sz="2400" b="1" i="1" dirty="0"/>
              <a:t>  Incl.: Severe dengue fever </a:t>
            </a:r>
          </a:p>
          <a:p>
            <a:r>
              <a:rPr lang="en-US" sz="2400" dirty="0"/>
              <a:t>            </a:t>
            </a:r>
            <a:r>
              <a:rPr lang="en-US" sz="2400" b="1" dirty="0"/>
              <a:t>Severe dengue </a:t>
            </a:r>
            <a:r>
              <a:rPr lang="en-US" sz="2400" b="1" dirty="0" err="1"/>
              <a:t>haemorrhagic</a:t>
            </a:r>
            <a:r>
              <a:rPr lang="en-US" sz="2400" b="1" dirty="0"/>
              <a:t> fever </a:t>
            </a:r>
          </a:p>
          <a:p>
            <a:r>
              <a:rPr lang="en-US" sz="2400" b="1" i="1" dirty="0"/>
              <a:t>            Dengue Shock syndrome </a:t>
            </a:r>
          </a:p>
          <a:p>
            <a:r>
              <a:rPr lang="en-US" sz="2400" b="1" i="1" dirty="0"/>
              <a:t>   </a:t>
            </a:r>
            <a:endParaRPr lang="th-TH" sz="2400" b="1" i="1" dirty="0"/>
          </a:p>
          <a:p>
            <a:r>
              <a:rPr lang="th-TH" sz="2400" b="1" i="1" dirty="0"/>
              <a:t>    ไม่ต้องสรุปหรือให้รหัสของอาการแสดงของไข้เลือดออก  เช่น  ไข้ ติดเชื้อไวรัส  ตับโต เลือดออกไรฟัน</a:t>
            </a:r>
          </a:p>
          <a:p>
            <a:r>
              <a:rPr lang="th-TH" sz="2400" b="1" i="1" dirty="0"/>
              <a:t>       ยกเว้นอาการ หรือภาวะที่รุนแรงจนต้องใช้ทรัพยกรเพิ่มมากขึ้น เช่น เกล็ดเลือดต่ำจนให้เล็ดเลือด 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i="1" dirty="0"/>
          </a:p>
          <a:p>
            <a:endParaRPr lang="en-US" sz="2400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th-T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37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0" y="1500174"/>
            <a:ext cx="9144000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Includes all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FFFFCC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neoplasms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r>
              <a:rPr kumimoji="0" lang="en-US" sz="3200" b="0" i="0" u="sng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except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benign polyps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 </a:t>
            </a:r>
            <a:r>
              <a:rPr lang="en-US" sz="3200" dirty="0">
                <a:solidFill>
                  <a:srgbClr val="FFFFCC"/>
                </a:solidFill>
                <a:latin typeface="Calibri"/>
                <a:ea typeface="Times New Roman" pitchFamily="18" charset="0"/>
                <a:cs typeface="Tahoma" pitchFamily="34" charset="0"/>
              </a:rPr>
              <a:t>(</a:t>
            </a:r>
            <a:r>
              <a:rPr kumimoji="0" lang="th-TH" sz="32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Calibri"/>
                <a:ea typeface="Times New Roman" pitchFamily="18" charset="0"/>
                <a:cs typeface="Tahoma" pitchFamily="34" charset="0"/>
                <a:sym typeface="Symbol"/>
              </a:rPr>
              <a:t>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coded to </a:t>
            </a:r>
            <a:r>
              <a:rPr lang="en-US" sz="3200" dirty="0">
                <a:solidFill>
                  <a:srgbClr val="FFFFCC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body system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FFFFCC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chapter)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135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4509120"/>
            <a:ext cx="6624737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66904"/>
            <a:ext cx="6552728" cy="98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708919"/>
            <a:ext cx="4896544" cy="163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 t="7692"/>
          <a:stretch>
            <a:fillRect/>
          </a:stretch>
        </p:blipFill>
        <p:spPr bwMode="auto">
          <a:xfrm>
            <a:off x="4644008" y="3789040"/>
            <a:ext cx="3965441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 r="28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438" y="857232"/>
            <a:ext cx="8929718" cy="4952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28802"/>
            <a:ext cx="9144000" cy="4572032"/>
          </a:xfrm>
        </p:spPr>
        <p:txBody>
          <a:bodyPr>
            <a:noAutofit/>
          </a:bodyPr>
          <a:lstStyle/>
          <a:p>
            <a:pPr algn="l"/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พัฒนา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Process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การลง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Audit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หน่วยบริการให้เหมือนกันเพื่อให้หน่วยบริการได้ทำงานครั้งเดียว รองรับการตรวจสอบได้ทั้ง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กองทุน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Audit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ในโรคเดียวกันหรือการผ่าตัดประเภทเดียวกัน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ระหว่าง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กองทุน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มีแผนดำเนินการกรณี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Hemodialysis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, EMCO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ร่วมพัฒนาการเชื่อมโยงการปฏิบัติงานระหว่างศรท.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ศูนย์พัฒนาโรคร่วมไทย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= Case mixed Center)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และงาน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Audit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ทั้ง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กองทุน</a:t>
            </a:r>
            <a:br>
              <a:rPr lang="th-TH" sz="2400" b="1" dirty="0">
                <a:latin typeface="TH SarabunPSK" pitchFamily="34" charset="-34"/>
                <a:cs typeface="TH SarabunPSK" pitchFamily="34" charset="-34"/>
              </a:rPr>
            </a:br>
            <a:r>
              <a:rPr lang="en-US" sz="24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4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ร่วมพัฒนา</a:t>
            </a:r>
            <a:r>
              <a:rPr lang="en-US" sz="24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Auditor</a:t>
            </a:r>
            <a:r>
              <a:rPr lang="th-TH" sz="24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 ที่เป็นบุคคลภายนอก </a:t>
            </a:r>
            <a:r>
              <a:rPr lang="en-US" sz="2400" b="1" dirty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(Outsource auditor)</a:t>
            </a:r>
            <a:endParaRPr lang="th-TH" sz="2400" b="1" dirty="0">
              <a:solidFill>
                <a:srgbClr val="00B050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en-US" sz="2400" b="1" i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i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928670"/>
            <a:ext cx="9144000" cy="857256"/>
          </a:xfrm>
          <a:ln w="38100"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2400" b="1" dirty="0">
                <a:solidFill>
                  <a:srgbClr val="0B1EAD"/>
                </a:solidFill>
                <a:latin typeface="TH SarabunPSK" pitchFamily="34" charset="-34"/>
                <a:cs typeface="TH SarabunPSK" pitchFamily="34" charset="-34"/>
              </a:rPr>
              <a:t>พัฒนาการทำงานร่วม </a:t>
            </a:r>
            <a:r>
              <a:rPr lang="en-US" sz="2400" b="1" dirty="0">
                <a:solidFill>
                  <a:srgbClr val="0B1EAD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b="1" dirty="0">
                <a:solidFill>
                  <a:srgbClr val="0B1EAD"/>
                </a:solidFill>
                <a:latin typeface="TH SarabunPSK" pitchFamily="34" charset="-34"/>
                <a:cs typeface="TH SarabunPSK" pitchFamily="34" charset="-34"/>
              </a:rPr>
              <a:t>กองทุนในระบบ</a:t>
            </a:r>
            <a:r>
              <a:rPr lang="en-US" sz="2400" b="1" dirty="0">
                <a:solidFill>
                  <a:srgbClr val="0B1EAD"/>
                </a:solidFill>
                <a:latin typeface="TH SarabunPSK" pitchFamily="34" charset="-34"/>
                <a:cs typeface="TH SarabunPSK" pitchFamily="34" charset="-34"/>
              </a:rPr>
              <a:t>audit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5720" y="1000108"/>
            <a:ext cx="8715436" cy="2786082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lvl="1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th-TH" dirty="0">
                <a:latin typeface="Tahoma" pitchFamily="34" charset="0"/>
                <a:cs typeface="Tahoma" pitchFamily="34" charset="0"/>
              </a:rPr>
              <a:t>ตำแหน่งอวัยวะที่เกิดเนื้องอก </a:t>
            </a:r>
            <a:r>
              <a:rPr lang="th-TH" i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i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Site not Organ</a:t>
            </a:r>
            <a:r>
              <a:rPr lang="th-TH" i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marL="285750" lvl="1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Primary/ Secondary</a:t>
            </a:r>
            <a:endParaRPr lang="th-TH" dirty="0">
              <a:latin typeface="Tahoma" pitchFamily="34" charset="0"/>
              <a:cs typeface="Tahoma" pitchFamily="34" charset="0"/>
            </a:endParaRPr>
          </a:p>
          <a:p>
            <a:pPr marL="285750" lvl="1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th-TH" dirty="0">
                <a:latin typeface="Tahoma" pitchFamily="34" charset="0"/>
                <a:cs typeface="Tahoma" pitchFamily="34" charset="0"/>
              </a:rPr>
              <a:t>ลักษณะรูปร่างและพฤติกรรมของเซลเนื้องอก</a:t>
            </a:r>
          </a:p>
          <a:p>
            <a:pPr marL="285750" lvl="1" eaLnBrk="1" hangingPunct="1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th-TH" dirty="0">
                <a:latin typeface="Tahoma" pitchFamily="34" charset="0"/>
                <a:cs typeface="Tahoma" pitchFamily="34" charset="0"/>
              </a:rPr>
              <a:t>   (</a:t>
            </a:r>
            <a:r>
              <a:rPr lang="en-US" dirty="0">
                <a:latin typeface="Tahoma" pitchFamily="34" charset="0"/>
                <a:cs typeface="Tahoma" pitchFamily="34" charset="0"/>
              </a:rPr>
              <a:t>morphology/ histology/ behavior</a:t>
            </a:r>
            <a:r>
              <a:rPr lang="th-TH" dirty="0">
                <a:latin typeface="Tahoma" pitchFamily="34" charset="0"/>
                <a:cs typeface="Tahoma" pitchFamily="34" charset="0"/>
              </a:rPr>
              <a:t>) 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marL="285750" lvl="1" eaLnBrk="1" hangingPunct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th-TH" dirty="0">
                <a:latin typeface="Tahoma" pitchFamily="34" charset="0"/>
                <a:cs typeface="Tahoma" pitchFamily="34" charset="0"/>
              </a:rPr>
              <a:t>ผู้ป่วยมารับการรักษาด้วยเรื่องอะไร</a:t>
            </a:r>
          </a:p>
        </p:txBody>
      </p:sp>
      <p:sp>
        <p:nvSpPr>
          <p:cNvPr id="860163" name="Rectangle 3"/>
          <p:cNvSpPr>
            <a:spLocks noChangeArrowheads="1"/>
          </p:cNvSpPr>
          <p:nvPr/>
        </p:nvSpPr>
        <p:spPr bwMode="auto">
          <a:xfrm>
            <a:off x="357158" y="4000504"/>
            <a:ext cx="8501122" cy="26161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76213">
              <a:defRPr/>
            </a:pPr>
            <a:r>
              <a:rPr lang="th-TH" sz="36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หลักฐานประกอบการวินิจฉัย</a:t>
            </a:r>
          </a:p>
          <a:p>
            <a:pPr lvl="1">
              <a:buFontTx/>
              <a:buChar char="•"/>
              <a:defRPr/>
            </a:pPr>
            <a:r>
              <a:rPr lang="th-TH" sz="3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ผลชิ้นเนื้อ</a:t>
            </a:r>
          </a:p>
          <a:p>
            <a:pPr lvl="1">
              <a:buFontTx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Lab</a:t>
            </a:r>
          </a:p>
          <a:p>
            <a:pPr lvl="1">
              <a:buFontTx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Imaging</a:t>
            </a:r>
          </a:p>
          <a:p>
            <a:pPr lvl="1">
              <a:buFontTx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History</a:t>
            </a:r>
            <a:endParaRPr lang="th-TH" sz="32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2852"/>
            <a:ext cx="9144000" cy="7017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th-TH" sz="4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องค์ประกอบสำคัญในการสรุปโรค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62" grpId="0" build="p" animBg="1"/>
      <p:bldP spid="86016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7" name="Text Box 3"/>
          <p:cNvSpPr txBox="1">
            <a:spLocks noChangeArrowheads="1"/>
          </p:cNvSpPr>
          <p:nvPr/>
        </p:nvSpPr>
        <p:spPr bwMode="auto">
          <a:xfrm>
            <a:off x="571472" y="857232"/>
            <a:ext cx="792961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Coding Cancer</a:t>
            </a:r>
            <a:endParaRPr lang="th-TH" sz="3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25668" name="Text Box 4"/>
          <p:cNvSpPr txBox="1">
            <a:spLocks noChangeArrowheads="1"/>
          </p:cNvSpPr>
          <p:nvPr/>
        </p:nvSpPr>
        <p:spPr bwMode="auto">
          <a:xfrm>
            <a:off x="0" y="1545098"/>
            <a:ext cx="9144000" cy="531290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16000" tIns="360000" rIns="216000" bIns="360000">
            <a:spAutoFit/>
          </a:bodyPr>
          <a:lstStyle/>
          <a:p>
            <a:pPr>
              <a:spcBef>
                <a:spcPts val="1200"/>
              </a:spcBef>
            </a:pPr>
            <a:r>
              <a:rPr lang="th-TH" b="1" spc="-15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ให้รหัสโรคมะเร็งเป็น</a:t>
            </a:r>
            <a:r>
              <a:rPr lang="en-US" b="1" spc="-15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PDx</a:t>
            </a:r>
            <a:r>
              <a:rPr lang="th-TH" b="1" spc="-15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ทุกครั้ง จนกว่าการรักษาจะสิ้นสุด  แม้ว่าก้อนมะเร็งถูกตัดออกไประหว่างการรักษา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th-TH" spc="-150" dirty="0">
                <a:latin typeface="Tahoma" pitchFamily="34" charset="0"/>
                <a:cs typeface="Tahoma" pitchFamily="34" charset="0"/>
              </a:rPr>
              <a:t>ถ้ารับไว้</a:t>
            </a:r>
            <a:r>
              <a:rPr lang="th-TH" u="sng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รักษามะเร็งปฐมภูมิ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ให้รหัสมะเร็งปฐมภูมิเป็น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pc="-150" dirty="0" err="1">
                <a:latin typeface="Tahoma" pitchFamily="34" charset="0"/>
                <a:cs typeface="Tahoma" pitchFamily="34" charset="0"/>
              </a:rPr>
              <a:t>PDx</a:t>
            </a:r>
            <a:endParaRPr lang="en-US" spc="-150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th-TH" spc="-150" dirty="0">
                <a:latin typeface="Tahoma" pitchFamily="34" charset="0"/>
                <a:cs typeface="Tahoma" pitchFamily="34" charset="0"/>
              </a:rPr>
              <a:t>ถ้ารับไว้</a:t>
            </a:r>
            <a:r>
              <a:rPr lang="th-TH" u="sng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รักษามะเร็งทุติยภูมิ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ให้รหัสมะเร็งทุติยภูมิเป็น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pc="-150" dirty="0" err="1">
                <a:latin typeface="Tahoma" pitchFamily="34" charset="0"/>
                <a:cs typeface="Tahoma" pitchFamily="34" charset="0"/>
              </a:rPr>
              <a:t>PDx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  ให้รหัสมะเร็งที่ตำแหน่งเริ่มต้นเป็น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pc="-150" dirty="0" err="1">
                <a:latin typeface="Tahoma" pitchFamily="34" charset="0"/>
                <a:cs typeface="Tahoma" pitchFamily="34" charset="0"/>
              </a:rPr>
              <a:t>SDx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 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ถ้าไม่ทราบให้ </a:t>
            </a:r>
            <a:endParaRPr lang="en-US" spc="-150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ts val="1200"/>
              </a:spcBef>
            </a:pPr>
            <a:r>
              <a:rPr lang="en-US" b="1" spc="-15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/>
              <a:t>C80.0 Malignant neoplasm, primary site unknown</a:t>
            </a:r>
            <a:endParaRPr lang="th-TH" spc="-150" dirty="0">
              <a:solidFill>
                <a:schemeClr val="accent6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176213" indent="-176213">
              <a:lnSpc>
                <a:spcPts val="3600"/>
              </a:lnSpc>
              <a:spcBef>
                <a:spcPts val="1200"/>
              </a:spcBef>
              <a:buFontTx/>
              <a:buChar char="•"/>
            </a:pPr>
            <a:r>
              <a:rPr lang="th-TH" spc="-150" dirty="0">
                <a:latin typeface="Tahoma" pitchFamily="34" charset="0"/>
                <a:cs typeface="Tahoma" pitchFamily="34" charset="0"/>
              </a:rPr>
              <a:t>กรณีรับไว้</a:t>
            </a:r>
            <a:r>
              <a:rPr lang="th-TH" u="sng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รักษาโรคแทรกซ้อน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ที่</a:t>
            </a:r>
            <a:r>
              <a:rPr lang="th-TH" i="1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เกิดจากการรักษามะเร็ง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           ให้รหัสของมะเร็งที่เป็นอยู่  หรือรหัสเคยเป็นมะเร็งกลุ่ม 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Z85.- 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  เป็น </a:t>
            </a:r>
            <a:r>
              <a:rPr lang="en-US" spc="-150" dirty="0" err="1">
                <a:latin typeface="Tahoma" pitchFamily="34" charset="0"/>
                <a:cs typeface="Tahoma" pitchFamily="34" charset="0"/>
              </a:rPr>
              <a:t>SDx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 และให้รหัสของโรคแทรกซ้อนจากการรักษาเป็น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pc="-150" dirty="0" err="1">
                <a:latin typeface="Tahoma" pitchFamily="34" charset="0"/>
                <a:cs typeface="Tahoma" pitchFamily="34" charset="0"/>
              </a:rPr>
              <a:t>PDx</a:t>
            </a:r>
            <a:endParaRPr lang="th-TH" spc="-15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8" name="Text Box 4"/>
          <p:cNvSpPr txBox="1">
            <a:spLocks noChangeArrowheads="1"/>
          </p:cNvSpPr>
          <p:nvPr/>
        </p:nvSpPr>
        <p:spPr bwMode="auto">
          <a:xfrm>
            <a:off x="285720" y="1285860"/>
            <a:ext cx="8643998" cy="528212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16000" tIns="360000" rIns="216000" bIns="360000">
            <a:spAutoFit/>
          </a:bodyPr>
          <a:lstStyle/>
          <a:p>
            <a:pPr>
              <a:spcBef>
                <a:spcPts val="1200"/>
              </a:spcBef>
            </a:pP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ให้รหัสโรคมะเร็งเป็น</a:t>
            </a:r>
            <a:r>
              <a:rPr lang="en-US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PDx</a:t>
            </a: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ทุกครั้ง จนกว่าการรักษาจะสิ้นสุด  แม้ว่าก้อนมะเร็งถูกตัดออกไประหว่างการรักษา </a:t>
            </a:r>
          </a:p>
          <a:p>
            <a:pPr marL="176213" indent="-176213">
              <a:lnSpc>
                <a:spcPts val="3600"/>
              </a:lnSpc>
              <a:spcBef>
                <a:spcPts val="1200"/>
              </a:spcBef>
            </a:pPr>
            <a:r>
              <a:rPr lang="th-TH" spc="-150" dirty="0">
                <a:latin typeface="Tahoma" pitchFamily="34" charset="0"/>
                <a:cs typeface="Tahoma" pitchFamily="34" charset="0"/>
              </a:rPr>
              <a:t>     กรณีรับไว้เพื่อให้ 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chemotherapy 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radiation 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ฯลฯในผู้ป่วยที่มีปัญหาเรื่อง</a:t>
            </a:r>
            <a:r>
              <a:rPr lang="en-US" spc="-150" dirty="0">
                <a:latin typeface="Tahoma" pitchFamily="34" charset="0"/>
                <a:cs typeface="Tahoma" pitchFamily="34" charset="0"/>
              </a:rPr>
              <a:t>metastasis  </a:t>
            </a:r>
            <a:r>
              <a:rPr lang="th-TH" spc="-150" dirty="0">
                <a:latin typeface="Tahoma" pitchFamily="34" charset="0"/>
                <a:cs typeface="Tahoma" pitchFamily="34" charset="0"/>
              </a:rPr>
              <a:t>มีข้อพิจารณา  ดังนี้</a:t>
            </a:r>
          </a:p>
          <a:p>
            <a:pPr marL="176213" indent="-176213">
              <a:lnSpc>
                <a:spcPts val="36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th-TH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ถ้ามะเร็งปฐมภูมิยังไม่หายไปจากตัวผู้ป่วย </a:t>
            </a:r>
            <a:r>
              <a:rPr lang="th-TH" i="1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ให้รหัสของมะเร็งปฐมภูมิเป็น </a:t>
            </a:r>
            <a:r>
              <a:rPr lang="en-US" i="1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PDx</a:t>
            </a:r>
            <a:r>
              <a:rPr lang="th-TH" i="1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และให้รหัสของมะเร็งทุติยภูมิเป็น</a:t>
            </a:r>
            <a:r>
              <a:rPr lang="en-US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pc="-150" dirty="0" err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SDx</a:t>
            </a:r>
            <a:endParaRPr lang="th-TH" spc="-15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176213" indent="-176213">
              <a:lnSpc>
                <a:spcPts val="36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th-TH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ถ้ารับไว้รักษาด้วยปัญหามะเร็งทุติยภูมิ และมะเร็งปฐมภูมิหายไป</a:t>
            </a:r>
            <a:r>
              <a:rPr lang="en-US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th-TH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ตัดออกจากตัวผู้ป่วยแล้ว </a:t>
            </a:r>
            <a:r>
              <a:rPr lang="th-TH" i="1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ให้รหัสมะเร็งทุติยภูมิเป็น</a:t>
            </a:r>
            <a:r>
              <a:rPr lang="en-US" i="1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i="1" spc="-15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PDx</a:t>
            </a:r>
            <a:r>
              <a:rPr lang="th-TH" i="1" spc="-15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th-TH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และให้รหัสมะเร็งที่ตำแหน่งเริ่มต้นเป็น</a:t>
            </a:r>
            <a:r>
              <a:rPr lang="en-US" spc="-15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SDx</a:t>
            </a:r>
            <a:endParaRPr lang="th-TH" spc="-15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71472" y="714356"/>
            <a:ext cx="792961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Coding Cancer</a:t>
            </a:r>
            <a:endParaRPr lang="th-TH" sz="3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8" name="Text Box 4"/>
          <p:cNvSpPr txBox="1">
            <a:spLocks noChangeArrowheads="1"/>
          </p:cNvSpPr>
          <p:nvPr/>
        </p:nvSpPr>
        <p:spPr bwMode="auto">
          <a:xfrm>
            <a:off x="285720" y="1285860"/>
            <a:ext cx="8643998" cy="448190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16000" tIns="360000" rIns="216000" bIns="360000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ให้รหัสโรคมะเร็งเป็น</a:t>
            </a:r>
            <a:r>
              <a:rPr lang="en-US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PDx</a:t>
            </a: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ทุกครั้ง จนกว่าการรักษาจะสิ้นสุด  แม้ว่าก้อนมะเร็งถูกตัดออกไประหว่างการรักษา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กรณีที่รับผู้ป่วยไว้เพื่อรักษาโรคแทรกซ้อนที่เกิดจากโรคมะเร็ง ให้โรคมะเร็งเป็น </a:t>
            </a:r>
            <a:r>
              <a:rPr lang="en-US" b="1" spc="-15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PDx</a:t>
            </a:r>
            <a:r>
              <a:rPr lang="en-US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และโรคแทรกซ้อนเป็น </a:t>
            </a:r>
            <a:r>
              <a:rPr lang="en-US" b="1" spc="-15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SDx</a:t>
            </a:r>
            <a:r>
              <a:rPr lang="en-US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แม้จะรักษาเพียงโรคแทรกซ้อนอย่างเดียว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th-TH" b="1" spc="-15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กรณีที่มีมะเร็งปฐมภูมิและมีการกระจายไปอวัยวะใกล้เคียง ให้รหัสอวัยวะใกล้เคียงที่กระจายไปเป็น       โรคร่วม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71472" y="714356"/>
            <a:ext cx="792961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Coding Cancer</a:t>
            </a:r>
            <a:endParaRPr lang="th-TH" sz="3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i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DIAGNOSIS AS MALIGNANCY</a:t>
            </a:r>
          </a:p>
        </p:txBody>
      </p:sp>
      <p:pic>
        <p:nvPicPr>
          <p:cNvPr id="7251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4143380"/>
            <a:ext cx="864399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51973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4282" y="1142984"/>
            <a:ext cx="871543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428596" y="4429132"/>
            <a:ext cx="821537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00694" y="1357298"/>
            <a:ext cx="335758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5720" y="1643050"/>
            <a:ext cx="192882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92869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COMPLICATIONS ASSOCIATED WITH MALIGNANCY</a:t>
            </a:r>
          </a:p>
        </p:txBody>
      </p:sp>
      <p:pic>
        <p:nvPicPr>
          <p:cNvPr id="725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928802"/>
            <a:ext cx="8429684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500034" y="2643182"/>
            <a:ext cx="807249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92869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COMPLICATIONS ASSOCIATED WITH MALIGNANCY</a:t>
            </a:r>
          </a:p>
        </p:txBody>
      </p:sp>
      <p:pic>
        <p:nvPicPr>
          <p:cNvPr id="725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8358246" cy="4443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85725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COMPLICATIONS ASSOCIATED WITH MALIGNANCY</a:t>
            </a:r>
          </a:p>
        </p:txBody>
      </p:sp>
      <p:pic>
        <p:nvPicPr>
          <p:cNvPr id="725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871543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785786" y="2143116"/>
            <a:ext cx="785818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5720" y="2498718"/>
            <a:ext cx="650085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71438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COMPLICATIONS ASSOCIATED WITH MALIGNANCY</a:t>
            </a:r>
          </a:p>
        </p:txBody>
      </p:sp>
      <p:pic>
        <p:nvPicPr>
          <p:cNvPr id="7256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662507"/>
            <a:ext cx="8572560" cy="198120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25606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928670"/>
            <a:ext cx="8572560" cy="3714776"/>
          </a:xfrm>
          <a:prstGeom prst="rect">
            <a:avLst/>
          </a:prstGeom>
          <a:solidFill>
            <a:srgbClr val="FFFFCC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3500430" y="1141396"/>
            <a:ext cx="371477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28743" y="1000108"/>
            <a:ext cx="7300858" cy="5500726"/>
            <a:chOff x="241" y="192"/>
            <a:chExt cx="4367" cy="3552"/>
          </a:xfrm>
        </p:grpSpPr>
        <p:graphicFrame>
          <p:nvGraphicFramePr>
            <p:cNvPr id="6146" name="Object 3"/>
            <p:cNvGraphicFramePr>
              <a:graphicFrameLocks noChangeAspect="1"/>
            </p:cNvGraphicFramePr>
            <p:nvPr/>
          </p:nvGraphicFramePr>
          <p:xfrm>
            <a:off x="241" y="192"/>
            <a:ext cx="3888" cy="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7672" name="Bitmap Image" r:id="rId3" imgW="5961905" imgH="3610479" progId="PBrush">
                    <p:embed/>
                  </p:oleObj>
                </mc:Choice>
                <mc:Fallback>
                  <p:oleObj name="Bitmap Image" r:id="rId3" imgW="5961905" imgH="3610479" progId="PBrush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" y="192"/>
                          <a:ext cx="3888" cy="1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7" name="Object 4"/>
            <p:cNvGraphicFramePr>
              <a:graphicFrameLocks noChangeAspect="1"/>
            </p:cNvGraphicFramePr>
            <p:nvPr/>
          </p:nvGraphicFramePr>
          <p:xfrm>
            <a:off x="278" y="2064"/>
            <a:ext cx="4330" cy="1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7673" name="Bitmap Image" r:id="rId5" imgW="6523810" imgH="3296110" progId="PBrush">
                    <p:embed/>
                  </p:oleObj>
                </mc:Choice>
                <mc:Fallback>
                  <p:oleObj name="Bitmap Image" r:id="rId5" imgW="6523810" imgH="3296110" progId="PBrush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" y="2064"/>
                          <a:ext cx="4330" cy="16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27717" name="Rectangle 5"/>
          <p:cNvSpPr>
            <a:spLocks noChangeArrowheads="1"/>
          </p:cNvSpPr>
          <p:nvPr/>
        </p:nvSpPr>
        <p:spPr bwMode="auto">
          <a:xfrm>
            <a:off x="2857500" y="285728"/>
            <a:ext cx="34290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63500" dist="76200" dir="3300000" algn="tl">
                    <a:srgbClr val="000000">
                      <a:alpha val="55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CA Colon</a:t>
            </a:r>
            <a:endParaRPr lang="th-TH" sz="48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63500" dist="76200" dir="3300000" algn="tl">
                  <a:srgbClr val="000000">
                    <a:alpha val="55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Picture 9" descr="tot_img_02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8" t="1961" r="2128" b="11771"/>
          <a:stretch>
            <a:fillRect/>
          </a:stretch>
        </p:blipFill>
        <p:spPr>
          <a:xfrm>
            <a:off x="4929190" y="1785926"/>
            <a:ext cx="3214710" cy="31432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14414" y="857232"/>
            <a:ext cx="6786610" cy="2209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i="0" u="none" strike="noStrike" kern="1200" cap="none" spc="0" normalizeH="0" baseline="0" noProof="0" dirty="0">
                <a:ln w="10541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  <a:t>จรรยาบรรณผู้ตรวจสอบของ</a:t>
            </a:r>
            <a:br>
              <a:rPr kumimoji="0" lang="en-US" i="0" u="none" strike="noStrike" kern="1200" cap="none" spc="0" normalizeH="0" baseline="0" noProof="0" dirty="0">
                <a:ln w="10541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</a:br>
            <a:r>
              <a:rPr kumimoji="0" lang="th-TH" i="0" u="none" strike="noStrike" kern="1200" cap="none" spc="0" normalizeH="0" baseline="0" noProof="0" dirty="0">
                <a:ln w="10541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  <a:t>สำนักงานหลักประกันสุขภาพแห่งชาติ</a:t>
            </a:r>
            <a:br>
              <a:rPr kumimoji="0" lang="en-US" i="0" u="none" strike="noStrike" kern="1200" cap="none" spc="0" normalizeH="0" baseline="0" noProof="0" dirty="0">
                <a:ln w="10541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</a:br>
            <a:r>
              <a:rPr kumimoji="0" lang="en-US" i="0" u="none" strike="noStrike" kern="1200" cap="none" spc="0" normalizeH="0" baseline="0" noProof="0" dirty="0">
                <a:ln w="10541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  <a:t>(Code of  Conduct)</a:t>
            </a:r>
            <a:endParaRPr kumimoji="0" lang="th-TH" i="0" u="none" strike="noStrike" kern="1200" cap="none" spc="0" normalizeH="0" baseline="0" noProof="0" dirty="0">
              <a:ln w="10541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071538" y="3286124"/>
            <a:ext cx="7358113" cy="15065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  <a:t>การปกปิดความลับของผู้ป่วยและหน่วยบริการ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Niramit AS" pitchFamily="2" charset="-34"/>
                <a:cs typeface="TH Niramit AS" pitchFamily="2" charset="-34"/>
              </a:rPr>
              <a:t>ถือเป็นความสำคัญสูงสุด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786" y="5143512"/>
            <a:ext cx="7929618" cy="128588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CCFF33"/>
                </a:solidFill>
                <a:latin typeface="TH Niramit AS" pitchFamily="2" charset="-34"/>
                <a:cs typeface="TH Niramit AS" pitchFamily="2" charset="-34"/>
              </a:rPr>
              <a:t>เอกสารฉบับนี้ใช้สำหรับเป็นสื่อการสอนสำหรับ           ผู้ตรวจสอบเวชระเบียนของสปสช.เท่านั้น</a:t>
            </a:r>
            <a:endParaRPr lang="en-US" dirty="0">
              <a:solidFill>
                <a:srgbClr val="CCFF33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55181"/>
            <a:ext cx="6429420" cy="548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8739" name="Rectangle 3"/>
          <p:cNvSpPr>
            <a:spLocks noChangeArrowheads="1"/>
          </p:cNvSpPr>
          <p:nvPr/>
        </p:nvSpPr>
        <p:spPr bwMode="auto">
          <a:xfrm>
            <a:off x="2250265" y="285728"/>
            <a:ext cx="464347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Handwriting" pitchFamily="66" charset="0"/>
                <a:cs typeface="Tahoma" pitchFamily="34" charset="0"/>
              </a:rPr>
              <a:t>Ca Breast</a:t>
            </a:r>
            <a:endParaRPr lang="th-TH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ucida Handwriting" pitchFamily="66" charset="0"/>
              <a:cs typeface="Tahoma" pitchFamily="34" charset="0"/>
            </a:endParaRPr>
          </a:p>
        </p:txBody>
      </p:sp>
      <p:pic>
        <p:nvPicPr>
          <p:cNvPr id="56327" name="Picture 5" descr="fig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492375"/>
            <a:ext cx="285752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Lymph node metastasis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897692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143116"/>
            <a:ext cx="35242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28670"/>
            <a:ext cx="796210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71414"/>
            <a:ext cx="914400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New ICD-10 WHO </a:t>
            </a:r>
            <a:endParaRPr lang="en-US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314"/>
            <a:ext cx="800105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50006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การให้รหัสภาวะ </a:t>
            </a:r>
            <a:r>
              <a:rPr lang="en-US" sz="2400" b="1" dirty="0" err="1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Anaemia</a:t>
            </a:r>
            <a:endParaRPr lang="en-US" sz="2400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410355"/>
            <a:ext cx="9144000" cy="54476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 D50.0 Iron deficiency </a:t>
            </a:r>
            <a:r>
              <a:rPr lang="en-US" sz="2400" b="1" dirty="0" err="1"/>
              <a:t>anaemia</a:t>
            </a:r>
            <a:r>
              <a:rPr lang="en-US" sz="2400" b="1" dirty="0"/>
              <a:t> secondary to blood loss (chronic)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D51.- Vitamin B12 deficiency </a:t>
            </a:r>
            <a:r>
              <a:rPr lang="en-US" sz="2400" b="1" dirty="0" err="1"/>
              <a:t>anaemia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/>
              <a:t>D56.- </a:t>
            </a:r>
            <a:r>
              <a:rPr lang="en-US" sz="2400" b="1" dirty="0" err="1"/>
              <a:t>Thalassaemia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/>
              <a:t>D59.- Acquired </a:t>
            </a:r>
            <a:r>
              <a:rPr lang="en-US" sz="2400" b="1" dirty="0" err="1"/>
              <a:t>haemolytic</a:t>
            </a:r>
            <a:r>
              <a:rPr lang="en-US" sz="2400" b="1" dirty="0"/>
              <a:t> </a:t>
            </a:r>
            <a:r>
              <a:rPr lang="en-US" sz="2400" b="1" dirty="0" err="1"/>
              <a:t>anaemia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/>
              <a:t>D61.- Other </a:t>
            </a:r>
            <a:r>
              <a:rPr lang="en-US" sz="2400" b="1" dirty="0" err="1"/>
              <a:t>aplastic</a:t>
            </a:r>
            <a:r>
              <a:rPr lang="en-US" sz="2400" b="1" dirty="0"/>
              <a:t> </a:t>
            </a:r>
            <a:r>
              <a:rPr lang="en-US" sz="2400" b="1" dirty="0" err="1"/>
              <a:t>anaemias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/>
              <a:t>D62 Acute </a:t>
            </a:r>
            <a:r>
              <a:rPr lang="en-US" sz="2400" b="1" dirty="0" err="1"/>
              <a:t>posthaemorrhagic</a:t>
            </a:r>
            <a:r>
              <a:rPr lang="en-US" sz="2400" b="1" dirty="0"/>
              <a:t> </a:t>
            </a:r>
            <a:r>
              <a:rPr lang="en-US" sz="2400" b="1" dirty="0" err="1"/>
              <a:t>anaemia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/>
              <a:t>D63.* </a:t>
            </a:r>
            <a:r>
              <a:rPr lang="en-US" sz="2400" b="1" dirty="0" err="1"/>
              <a:t>Anaemia</a:t>
            </a:r>
            <a:r>
              <a:rPr lang="en-US" sz="2400" b="1" dirty="0"/>
              <a:t> in chronic diseases classified elsewhere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D64.9 </a:t>
            </a:r>
            <a:r>
              <a:rPr lang="en-US" sz="2400" b="1" dirty="0" err="1"/>
              <a:t>Anaemia</a:t>
            </a:r>
            <a:r>
              <a:rPr lang="en-US" sz="2400" b="1" dirty="0"/>
              <a:t>, unspecified </a:t>
            </a:r>
            <a:endParaRPr lang="en-US" sz="2400" b="1" dirty="0">
              <a:solidFill>
                <a:srgbClr val="0000CC"/>
              </a:solidFill>
              <a:cs typeface="TH Niramit AS" pitchFamily="2" charset="-34"/>
            </a:endParaRPr>
          </a:p>
          <a:p>
            <a:endParaRPr lang="en-US" sz="2400" b="1" dirty="0"/>
          </a:p>
          <a:p>
            <a:r>
              <a:rPr lang="en-US" sz="2400" b="1" dirty="0"/>
              <a:t>O99.0 </a:t>
            </a:r>
            <a:r>
              <a:rPr lang="en-US" sz="2400" b="1" dirty="0" err="1"/>
              <a:t>Anaemia</a:t>
            </a:r>
            <a:r>
              <a:rPr lang="en-US" sz="2400" b="1" dirty="0"/>
              <a:t> complicating pregnancy, childbirth and the 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puerperium</a:t>
            </a:r>
            <a:r>
              <a:rPr lang="en-US" sz="2400" b="1" dirty="0"/>
              <a:t>  : </a:t>
            </a:r>
            <a:r>
              <a:rPr lang="en-US" sz="2400" dirty="0"/>
              <a:t>Conditions in D50–D64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9144000" cy="7143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h-TH" sz="36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การให้รหัสภาวะ </a:t>
            </a:r>
            <a:r>
              <a:rPr lang="en-US" sz="36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Anemia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794" y="4857760"/>
            <a:ext cx="4786346" cy="200024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spcBef>
                <a:spcPct val="50000"/>
              </a:spcBef>
              <a:buSzPct val="140000"/>
              <a:buFontTx/>
              <a:buBlip>
                <a:blip r:embed="rId2"/>
              </a:buBlip>
            </a:pP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บันทึกการวินิจฉัยของแพทย์</a:t>
            </a:r>
          </a:p>
          <a:p>
            <a:pPr>
              <a:spcBef>
                <a:spcPct val="50000"/>
              </a:spcBef>
              <a:buSzPct val="140000"/>
              <a:buFontTx/>
              <a:buBlip>
                <a:blip r:embed="rId2"/>
              </a:buBlip>
            </a:pP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ประวัติและการตรวจร่างกาย</a:t>
            </a:r>
          </a:p>
          <a:p>
            <a:pPr>
              <a:spcBef>
                <a:spcPct val="50000"/>
              </a:spcBef>
              <a:buSzPct val="140000"/>
              <a:buBlip>
                <a:blip r:embed="rId2"/>
              </a:buBlip>
            </a:pP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  Lab</a:t>
            </a:r>
            <a:endParaRPr lang="th-TH" sz="2000" b="1" dirty="0">
              <a:solidFill>
                <a:srgbClr val="FF3399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50000"/>
              </a:spcBef>
              <a:buSzPct val="140000"/>
              <a:buBlip>
                <a:blip r:embed="rId2"/>
              </a:buBlip>
            </a:pPr>
            <a:r>
              <a:rPr lang="th-TH" sz="20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Treatment</a:t>
            </a:r>
            <a:endParaRPr lang="th-TH" sz="2000" b="1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50000"/>
              </a:spcBef>
              <a:buSzPct val="140000"/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50000"/>
              </a:spcBef>
              <a:buSzPct val="140000"/>
              <a:buNone/>
            </a:pP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50000"/>
              </a:spcBef>
              <a:buSzPct val="140000"/>
              <a:buFontTx/>
              <a:buBlip>
                <a:blip r:embed="rId2"/>
              </a:buBlip>
            </a:pP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50000"/>
              </a:spcBef>
              <a:buSzPct val="140000"/>
              <a:buBlip>
                <a:blip r:embed="rId2"/>
              </a:buBlip>
            </a:pPr>
            <a:r>
              <a:rPr lang="en-US" sz="4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0" y="1571612"/>
            <a:ext cx="9144000" cy="32316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Hb</a:t>
            </a:r>
            <a:r>
              <a:rPr lang="en-US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: </a:t>
            </a:r>
            <a:r>
              <a:rPr lang="th-TH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          เด็กอายุ </a:t>
            </a:r>
            <a:r>
              <a:rPr lang="en-US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6-59 </a:t>
            </a:r>
            <a:r>
              <a:rPr lang="th-TH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เดือน </a:t>
            </a:r>
            <a:r>
              <a:rPr lang="en-US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&lt;11.0 gm%</a:t>
            </a:r>
          </a:p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                   เด็กอายุ </a:t>
            </a:r>
            <a:r>
              <a:rPr lang="en-US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5-11 </a:t>
            </a:r>
            <a:r>
              <a:rPr lang="th-TH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ปี</a:t>
            </a:r>
            <a:r>
              <a:rPr lang="en-US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     &lt;11.5 gm%</a:t>
            </a:r>
          </a:p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                   เด็กอายุ </a:t>
            </a:r>
            <a:r>
              <a:rPr lang="en-US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12-14 </a:t>
            </a:r>
            <a:r>
              <a:rPr lang="th-TH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ปี </a:t>
            </a:r>
            <a:r>
              <a:rPr lang="en-US" sz="2400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  &lt;12.0 gm%</a:t>
            </a:r>
            <a:endParaRPr lang="th-TH" sz="2400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                    ชายอายุ 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&gt;15 </a:t>
            </a:r>
            <a:r>
              <a:rPr lang="th-TH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ปี      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&lt; 13.0 gm.% (</a:t>
            </a:r>
            <a:r>
              <a:rPr lang="en-US" sz="2400" b="1" dirty="0" err="1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Hct</a:t>
            </a:r>
            <a:r>
              <a:rPr lang="en-US" sz="2400" b="1" dirty="0">
                <a:solidFill>
                  <a:srgbClr val="FFFF00"/>
                </a:solidFill>
                <a:latin typeface="TH Niramit AS" pitchFamily="2" charset="-34"/>
                <a:cs typeface="TH Niramit AS" pitchFamily="2" charset="-34"/>
              </a:rPr>
              <a:t>.&lt;39%,)</a:t>
            </a:r>
            <a:endParaRPr lang="th-TH" sz="2400" b="1" dirty="0">
              <a:solidFill>
                <a:srgbClr val="FFFF00"/>
              </a:solidFill>
              <a:latin typeface="TH Niramit AS" pitchFamily="2" charset="-34"/>
              <a:cs typeface="TH Niramit AS" pitchFamily="2" charset="-34"/>
            </a:endParaRPr>
          </a:p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            หญิงตั้งครรภ์อายุ </a:t>
            </a:r>
            <a:r>
              <a:rPr lang="en-US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&gt;15 </a:t>
            </a:r>
            <a:r>
              <a:rPr lang="th-TH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ปี </a:t>
            </a:r>
            <a:r>
              <a:rPr lang="en-US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&lt; 11.0 gm.% (</a:t>
            </a:r>
            <a:r>
              <a:rPr lang="en-US" sz="2400" b="1" dirty="0" err="1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Hct</a:t>
            </a:r>
            <a:r>
              <a:rPr lang="en-US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.&lt;? )</a:t>
            </a:r>
          </a:p>
          <a:p>
            <a:pPr>
              <a:spcBef>
                <a:spcPct val="50000"/>
              </a:spcBef>
            </a:pPr>
            <a:r>
              <a:rPr lang="th-TH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         หญิงไม่ตั้งครรภ์อายุ</a:t>
            </a:r>
            <a:r>
              <a:rPr lang="en-US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&gt;15 </a:t>
            </a:r>
            <a:r>
              <a:rPr lang="th-TH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ปี </a:t>
            </a:r>
            <a:r>
              <a:rPr lang="en-US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&lt; 12.0 gm.% (</a:t>
            </a:r>
            <a:r>
              <a:rPr lang="en-US" sz="2400" b="1" dirty="0" err="1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Hct</a:t>
            </a:r>
            <a:r>
              <a:rPr lang="en-US" sz="2400" b="1" dirty="0">
                <a:solidFill>
                  <a:srgbClr val="FFCCFF"/>
                </a:solidFill>
                <a:latin typeface="TH Niramit AS" pitchFamily="2" charset="-34"/>
                <a:cs typeface="TH Niramit AS" pitchFamily="2" charset="-34"/>
              </a:rPr>
              <a:t>. &lt;36%)</a:t>
            </a:r>
            <a:endParaRPr lang="th-TH" sz="2400" b="1" dirty="0">
              <a:solidFill>
                <a:srgbClr val="FFCCFF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29454" y="6367434"/>
            <a:ext cx="2214546" cy="49056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40000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Ref. WHO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2011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build="p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94"/>
          </a:xfr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th-TH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การวินิจฉัย</a:t>
            </a:r>
            <a:r>
              <a:rPr lang="en-US" sz="2400" b="1" dirty="0">
                <a:solidFill>
                  <a:srgbClr val="0033CC"/>
                </a:solidFill>
                <a:latin typeface="TH Niramit AS" pitchFamily="2" charset="-34"/>
                <a:cs typeface="TH Niramit AS" pitchFamily="2" charset="-34"/>
              </a:rPr>
              <a:t> Iron deficiency anemia secondary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blood loss</a:t>
            </a:r>
            <a:endParaRPr lang="en-US" sz="2400" b="1" dirty="0">
              <a:solidFill>
                <a:srgbClr val="0033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85789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712788" lvl="1" indent="-533400" eaLnBrk="1" hangingPunct="1">
              <a:lnSpc>
                <a:spcPct val="90000"/>
              </a:lnSpc>
              <a:buFont typeface="AngsanaUPC" pitchFamily="18" charset="-34"/>
              <a:buAutoNum type="arabicParenR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มีภาวะ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anemia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และมีประวัติ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chronic blood loss</a:t>
            </a:r>
          </a:p>
          <a:p>
            <a:pPr marL="712788" lvl="1" indent="-533400">
              <a:lnSpc>
                <a:spcPct val="90000"/>
              </a:lnSpc>
              <a:buFont typeface="AngsanaUPC" pitchFamily="18" charset="-34"/>
              <a:buAutoNum type="arabicParenR"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RBC morphology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Hypochromic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microcytic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anemia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) ผล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MCV &lt; 80 ,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พบ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anisocytosis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poikilocytosis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บ้างไม่มาก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ไม่พบ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haemolysis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712788" lvl="1" indent="-533400">
              <a:lnSpc>
                <a:spcPct val="90000"/>
              </a:lnSpc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อาจยืนยันโดยการตรวจ </a:t>
            </a:r>
          </a:p>
          <a:p>
            <a:pPr marL="712788" lvl="1" indent="-533400">
              <a:lnSpc>
                <a:spcPct val="90000"/>
              </a:lnSpc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   a. serum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feritin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ต่ำกว่า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ng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/ml</a:t>
            </a:r>
          </a:p>
          <a:p>
            <a:pPr marL="712788" lvl="1" indent="-533400">
              <a:lnSpc>
                <a:spcPct val="90000"/>
              </a:lnSpc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   b. Serum iron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ต่ำกว่า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en-US" b="1" dirty="0">
                <a:latin typeface="Vivaldi" pitchFamily="66" charset="0"/>
                <a:cs typeface="TH SarabunPSK" pitchFamily="34" charset="-34"/>
              </a:rPr>
              <a:t>M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g/dl</a:t>
            </a:r>
          </a:p>
          <a:p>
            <a:pPr marL="712788" lvl="1" indent="-533400">
              <a:lnSpc>
                <a:spcPct val="90000"/>
              </a:lnSpc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   c. total iron blinding capacity &gt; 360 </a:t>
            </a:r>
            <a:r>
              <a:rPr lang="en-US" b="1" dirty="0">
                <a:latin typeface="Vivaldi" pitchFamily="66" charset="0"/>
                <a:cs typeface="TH SarabunPSK" pitchFamily="34" charset="-34"/>
              </a:rPr>
              <a:t>M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g/dl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 marL="712788" lvl="1" indent="-533400">
              <a:lnSpc>
                <a:spcPct val="90000"/>
              </a:lnSpc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d.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Transferin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saturation(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resum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iron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712788" lvl="1" indent="-533400">
              <a:lnSpc>
                <a:spcPct val="90000"/>
              </a:lnSpc>
              <a:buNone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            /TIBCx100) &lt;10%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pPr marL="712788" lvl="1" indent="-533400">
              <a:lnSpc>
                <a:spcPct val="90000"/>
              </a:lnSpc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e. iron storage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bone marrow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ต่ำ</a:t>
            </a:r>
          </a:p>
          <a:p>
            <a:pPr marL="712788" lvl="1" indent="-533400" eaLnBrk="1" hangingPunct="1">
              <a:lnSpc>
                <a:spcPct val="90000"/>
              </a:lnSpc>
              <a:buNone/>
            </a:pPr>
            <a:r>
              <a:rPr lang="en-US" b="1" i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3) </a:t>
            </a:r>
            <a:r>
              <a:rPr lang="th-TH" b="1" i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มีการบันทึกโดยแพทย์ ที่วินิจฉัยว่าเป็น </a:t>
            </a:r>
            <a:r>
              <a:rPr lang="en-US" b="1" i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iron deficiency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915" name="Subtitle 2"/>
          <p:cNvSpPr>
            <a:spLocks noGrp="1"/>
          </p:cNvSpPr>
          <p:nvPr>
            <p:ph type="subTitle" idx="4294967295"/>
          </p:nvPr>
        </p:nvSpPr>
        <p:spPr>
          <a:xfrm>
            <a:off x="285720" y="1714488"/>
            <a:ext cx="8286808" cy="464347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1)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มีประวัติ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blood loss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ที่ชัดเจน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2)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ตรวจเลือดพบ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anemia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ผล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CBC                      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ในผู้ชาย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Hb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&lt; 13.0 mg%     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Hct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. &lt; 39%          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ในผู้หญิง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Hb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 &lt; 12.0 mg%      </a:t>
            </a:r>
            <a:r>
              <a:rPr lang="en-US" sz="2800" b="1" dirty="0" err="1">
                <a:latin typeface="TH SarabunPSK" pitchFamily="34" charset="-34"/>
                <a:cs typeface="TH SarabunPSK" pitchFamily="34" charset="-34"/>
              </a:rPr>
              <a:t>Hct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. &lt; 36%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3)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มีการรักษาโดยการให้เลือด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4)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กรณี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Case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ผ่าตัด ต้องมี </a:t>
            </a: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heavy blood loss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มากกว่า สภาวะปกติในการผ่าตัดชนิดนั้น</a:t>
            </a:r>
          </a:p>
          <a:p>
            <a:pPr marL="609600" indent="-609600" eaLnBrk="1" hangingPunct="1">
              <a:buNone/>
            </a:pPr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5) 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แพทย์มีวินิจฉัย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17563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การวินิจฉัย</a:t>
            </a:r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Acute post hemorrhagic anemia(D62)</a:t>
            </a:r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33D7D7-0BC5-4930-99C3-3E03605F19DC}" type="slidenum">
              <a:rPr lang="en-US" smtClean="0">
                <a:solidFill>
                  <a:srgbClr val="F7F7F7"/>
                </a:solidFill>
                <a:latin typeface="Angsana New" pitchFamily="18" charset="-34"/>
                <a:cs typeface="Angsana New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>
              <a:solidFill>
                <a:srgbClr val="F7F7F7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57232"/>
            <a:ext cx="9144000" cy="65404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การวินิจฉัย</a:t>
            </a:r>
            <a:r>
              <a:rPr lang="en-US" b="1" dirty="0"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 hemorrhagic anemia</a:t>
            </a:r>
            <a:endParaRPr lang="th-TH" b="1" dirty="0"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H Niramit AS" pitchFamily="2" charset="-34"/>
              <a:ea typeface="+mj-ea"/>
              <a:cs typeface="TH Niramit AS" pitchFamily="2" charset="-34"/>
            </a:endParaRPr>
          </a:p>
        </p:txBody>
      </p:sp>
      <p:pic>
        <p:nvPicPr>
          <p:cNvPr id="70154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878687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78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Line 2"/>
          <p:cNvSpPr>
            <a:spLocks noChangeShapeType="1"/>
          </p:cNvSpPr>
          <p:nvPr/>
        </p:nvSpPr>
        <p:spPr bwMode="auto">
          <a:xfrm>
            <a:off x="609600" y="1371600"/>
            <a:ext cx="7848600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764" name="Rectangle 4"/>
          <p:cNvSpPr>
            <a:spLocks noChangeArrowheads="1"/>
          </p:cNvSpPr>
          <p:nvPr/>
        </p:nvSpPr>
        <p:spPr bwMode="auto">
          <a:xfrm>
            <a:off x="71406" y="1357298"/>
            <a:ext cx="9036019" cy="54292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Hypochromic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microcytic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anisopoikelocytosis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reticulocyte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(RDW) 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สูง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 b="1" dirty="0">
                <a:latin typeface="Times New Roman" pitchFamily="18" charset="0"/>
                <a:cs typeface="TH SarabunPSK" pitchFamily="34" charset="-34"/>
              </a:rPr>
              <a:t>อาการทางคลินิก เช่น เหลือง ตับม้ามโต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พบ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thalassemic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features, </a:t>
            </a:r>
          </a:p>
          <a:p>
            <a:pPr marL="0" indent="0" eaLnBrk="1" hangingPunct="1">
              <a:lnSpc>
                <a:spcPct val="70000"/>
              </a:lnSpc>
              <a:buFont typeface="AngsanaUPC" pitchFamily="18" charset="-34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70000"/>
              </a:lnSpc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กรณีที่มีผล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Typing 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 สามารถให้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definite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diagnosis 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ได้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th-TH" b="1" dirty="0">
                <a:latin typeface="Times New Roman" pitchFamily="18" charset="0"/>
                <a:cs typeface="TH SarabunPSK" pitchFamily="34" charset="-34"/>
              </a:rPr>
              <a:t>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70000"/>
              </a:lnSpc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กรณีที่ยังไม่มีผล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Typing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  แต่ตรวจร่างกายพบ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th-TH" b="1" dirty="0">
                <a:latin typeface="Times New Roman" pitchFamily="18" charset="0"/>
                <a:cs typeface="TH SarabunPSK" pitchFamily="34" charset="-34"/>
              </a:rPr>
              <a:t>    อาการชัดเจน ให้วินิจฉัยว่าเป็น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Thalassemia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h-TH" b="1" dirty="0">
                <a:latin typeface="Times New Roman" pitchFamily="18" charset="0"/>
                <a:cs typeface="TH SarabunPSK" pitchFamily="34" charset="-34"/>
              </a:rPr>
              <a:t>ได้ให้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th-TH" b="1" dirty="0">
                <a:latin typeface="Times New Roman" pitchFamily="18" charset="0"/>
                <a:cs typeface="TH SarabunPSK" pitchFamily="34" charset="-34"/>
              </a:rPr>
              <a:t>    รหัส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D56.9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Thalasaemia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unspecified</a:t>
            </a:r>
          </a:p>
        </p:txBody>
      </p:sp>
      <p:sp>
        <p:nvSpPr>
          <p:cNvPr id="501765" name="WordArt 5"/>
          <p:cNvSpPr>
            <a:spLocks noChangeArrowheads="1" noChangeShapeType="1" noTextEdit="1"/>
          </p:cNvSpPr>
          <p:nvPr/>
        </p:nvSpPr>
        <p:spPr bwMode="auto">
          <a:xfrm>
            <a:off x="3786182" y="285728"/>
            <a:ext cx="5235656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Thalassaemia</a:t>
            </a:r>
            <a:endParaRPr lang="en-US" b="1" kern="10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14744" y="285728"/>
            <a:ext cx="5429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kern="10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empus Sans ITC" pitchFamily="82" charset="0"/>
              </a:rPr>
              <a:t>การให้รหัส</a:t>
            </a:r>
            <a:r>
              <a:rPr lang="en-US" sz="4800" b="1" kern="10" dirty="0" err="1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empus Sans ITC" pitchFamily="82" charset="0"/>
              </a:rPr>
              <a:t>Thalassaemia</a:t>
            </a:r>
            <a:endParaRPr lang="en-US" sz="4800" b="1" kern="10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Tempus Sans ITC" pitchFamily="82" charset="0"/>
            </a:endParaRPr>
          </a:p>
        </p:txBody>
      </p:sp>
      <p:pic>
        <p:nvPicPr>
          <p:cNvPr id="70133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64399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อ้างอิงมาจาก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ICD-10-TM Standard Coding Guideline 2017  </a:t>
            </a:r>
            <a:r>
              <a:rPr lang="th-TH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หน้า 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75</a:t>
            </a:r>
            <a:endParaRPr lang="th-TH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19534</TotalTime>
  <Words>19060</Words>
  <Application>Microsoft Office PowerPoint</Application>
  <PresentationFormat>On-screen Show (4:3)</PresentationFormat>
  <Paragraphs>1974</Paragraphs>
  <Slides>290</Slides>
  <Notes>10</Notes>
  <HiddenSlides>2</HiddenSlides>
  <MMClips>0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290</vt:i4>
      </vt:variant>
    </vt:vector>
  </HeadingPairs>
  <TitlesOfParts>
    <vt:vector size="318" baseType="lpstr">
      <vt:lpstr>Angsana New</vt:lpstr>
      <vt:lpstr>AngsanaUPC</vt:lpstr>
      <vt:lpstr>Arial</vt:lpstr>
      <vt:lpstr>Arial Black</vt:lpstr>
      <vt:lpstr>Calibri</vt:lpstr>
      <vt:lpstr>Impact</vt:lpstr>
      <vt:lpstr>Lucida Handwriting</vt:lpstr>
      <vt:lpstr>Microsoft Sans Serif</vt:lpstr>
      <vt:lpstr>MV Boli</vt:lpstr>
      <vt:lpstr>Rage Italic</vt:lpstr>
      <vt:lpstr>rj-TIGER-Y-artschool</vt:lpstr>
      <vt:lpstr>Symbol</vt:lpstr>
      <vt:lpstr>Tahoma</vt:lpstr>
      <vt:lpstr>Tempus Sans ITC</vt:lpstr>
      <vt:lpstr>TH Charmonman</vt:lpstr>
      <vt:lpstr>TH Fah kwang</vt:lpstr>
      <vt:lpstr>TH Mali Grade 6</vt:lpstr>
      <vt:lpstr>TH Niramit AS</vt:lpstr>
      <vt:lpstr>TH Sarabun New</vt:lpstr>
      <vt:lpstr>TH SarabunPSK</vt:lpstr>
      <vt:lpstr>TH Srisakdi</vt:lpstr>
      <vt:lpstr>Times New Roman</vt:lpstr>
      <vt:lpstr>Trebuchet MS</vt:lpstr>
      <vt:lpstr>Vivaldi</vt:lpstr>
      <vt:lpstr>Wingdings</vt:lpstr>
      <vt:lpstr>Office Theme</vt:lpstr>
      <vt:lpstr>Bitmap Image</vt:lpstr>
      <vt:lpstr>PI3</vt:lpstr>
      <vt:lpstr>PowerPoint Presentation</vt:lpstr>
      <vt:lpstr>การตรวจสอบเวชระเบียน</vt:lpstr>
      <vt:lpstr>PowerPoint Presentation</vt:lpstr>
      <vt:lpstr>PowerPoint Presentation</vt:lpstr>
      <vt:lpstr>แผนการตรวจสอบ Quality Audit ปี </vt:lpstr>
      <vt:lpstr>PowerPoint Presentation</vt:lpstr>
      <vt:lpstr>PowerPoint Presentation</vt:lpstr>
      <vt:lpstr>พัฒนาการทำงานร่วม 3 กองทุนในระบบaudit</vt:lpstr>
      <vt:lpstr>PowerPoint Presentation</vt:lpstr>
      <vt:lpstr>ข้อตกลงในการใช้เอกสาร                                      แนวทางการตรวจสอบหลักฐานในเวชระเบียน                                  ของสำนักงานหลักประกันสุขภาพแห่งชาติ  </vt:lpstr>
      <vt:lpstr>เอกสารและแนวทางการตรวจสอบเวชระเบียน      2562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กรณีดังต่อไปนี้ไม่ถือเป็นบริการผู้ป่วยใน  ตามคู่มือ ปี 2562   </vt:lpstr>
      <vt:lpstr>กรณีดังต่อไปนี้ไม่ถือเป็นบริการผู้ป่วยใน  ตามคู่มือ ปี 2562   </vt:lpstr>
      <vt:lpstr>ข้อระวัง กรณีดังต่อไปนี้  ตามคู่มือ ปี 2562   </vt:lpstr>
      <vt:lpstr>ปัญหาที่พบในการตรวจสอบเวชระเบียน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ทั้ง Comorbidity &amp; Complication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ข้อควรระวังในการบันทึกข้อมูล</vt:lpstr>
      <vt:lpstr>Thai DRG version 5.0</vt:lpstr>
      <vt:lpstr>Thai DRG version 5.0</vt:lpstr>
      <vt:lpstr>PowerPoint Presentation</vt:lpstr>
      <vt:lpstr>Thai DRG version 5.0</vt:lpstr>
      <vt:lpstr>Discharge Type: Refer/Not Refer</vt:lpstr>
      <vt:lpstr>Discharge Type: Refer/Not Refer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TUBERCULOSIS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 AS MALIGNANCY</vt:lpstr>
      <vt:lpstr>COMPLICATIONS ASSOCIATED WITH MALIGNANCY</vt:lpstr>
      <vt:lpstr>COMPLICATIONS ASSOCIATED WITH MALIGNANCY</vt:lpstr>
      <vt:lpstr>COMPLICATIONS ASSOCIATED WITH MALIGNANCY</vt:lpstr>
      <vt:lpstr>COMPLICATIONS ASSOCIATED WITH MALIGNANCY</vt:lpstr>
      <vt:lpstr>PowerPoint Presentation</vt:lpstr>
      <vt:lpstr>PowerPoint Presentation</vt:lpstr>
      <vt:lpstr>PowerPoint Presentation</vt:lpstr>
      <vt:lpstr>PowerPoint Presentation</vt:lpstr>
      <vt:lpstr>การให้รหัสภาวะ Anaemia</vt:lpstr>
      <vt:lpstr>การให้รหัสภาวะ Anemia</vt:lpstr>
      <vt:lpstr>การวินิจฉัย Iron deficiency anemia secondary blood loss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ระวังการวินิจฉัย</vt:lpstr>
      <vt:lpstr>PowerPoint Presentation</vt:lpstr>
      <vt:lpstr>PowerPoint Presentation</vt:lpstr>
      <vt:lpstr>PowerPoint Presentation</vt:lpstr>
      <vt:lpstr>ลักษณะสำคัญของ diabetic cataract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Hydrocephalus</vt:lpstr>
      <vt:lpstr>PowerPoint Presentation</vt:lpstr>
      <vt:lpstr>PowerPoint Presentation</vt:lpstr>
      <vt:lpstr>PowerPoint Presentation</vt:lpstr>
      <vt:lpstr>ลักษณะสำคัญของ diabetic cataract</vt:lpstr>
      <vt:lpstr>PowerPoint Presentation</vt:lpstr>
      <vt:lpstr>OPHTHALMIC   COMPLICATIONS  OF  DIABETES MELLITUS</vt:lpstr>
      <vt:lpstr> RETINAL DISEASES </vt:lpstr>
      <vt:lpstr>PowerPoint Presentation</vt:lpstr>
      <vt:lpstr>PowerPoint Presentation</vt:lpstr>
      <vt:lpstr>PowerPoint Presentation</vt:lpstr>
      <vt:lpstr>หัตถการสำหรับผู้ป่วยต้อกระจก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Complications following acute myocardial infarction </vt:lpstr>
      <vt:lpstr>Current Complication following AMI.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ICD-10 WHO Codes 2010 (98)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Chronic obstructive pulmonary disease</vt:lpstr>
      <vt:lpstr>การวินิจฉัย Pulmonary edema</vt:lpstr>
      <vt:lpstr>PowerPoint Presentation</vt:lpstr>
      <vt:lpstr>PowerPoint Presentation</vt:lpstr>
      <vt:lpstr>PowerPoint Presentation</vt:lpstr>
      <vt:lpstr> Esophageal Varice </vt:lpstr>
      <vt:lpstr>PowerPoint Presentation</vt:lpstr>
      <vt:lpstr>Gastrointestinal Procedure</vt:lpstr>
      <vt:lpstr>การวินิจฉัยว่า Cirrhosis of liver </vt:lpstr>
      <vt:lpstr>การวินิจฉัยว่า Cirrhosis of liver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K30 Functional dyspepsia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การวินิจฉัยภาวะ acute renal failure</vt:lpstr>
      <vt:lpstr>การวินิจฉัยภาวะ acute renal failure</vt:lpstr>
      <vt:lpstr>การวินิจฉัยภาวะ acute renal failure</vt:lpstr>
      <vt:lpstr>การวินิจฉัยภาวะ acute renal failure</vt:lpstr>
      <vt:lpstr>การวินิจฉัยภาวะ acute renal failure ตอง exclude ภาวะตอไปนี้</vt:lpstr>
      <vt:lpstr>การวินิจฉัยภาวะ acute renal failure </vt:lpstr>
      <vt:lpstr>PowerPoint Presentation</vt:lpstr>
      <vt:lpstr>Chronic kidney disease (CKD)</vt:lpstr>
      <vt:lpstr>New ICD-10 WHO Codes 2010 (98)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O24 Diabetes mellitus in pregnancy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ข้อที่ต้องหารือ</vt:lpstr>
      <vt:lpstr>ข้อที่ต้องหารือ Premature มี re-admit</vt:lpstr>
      <vt:lpstr>การวินิจฉัย Birth asphyxia</vt:lpstr>
      <vt:lpstr>Respiratory distress syndrome of newborn(P22.0)</vt:lpstr>
      <vt:lpstr>รหัส Respiratory distress syndrome of newborn</vt:lpstr>
      <vt:lpstr>การวินิจฉัย Sepsis of newborn(P38.-)</vt:lpstr>
      <vt:lpstr>PowerPoint Presentation</vt:lpstr>
      <vt:lpstr>PowerPoint Presentation</vt:lpstr>
      <vt:lpstr>Pathologic jaundice</vt:lpstr>
      <vt:lpstr>PowerPoint Presentation</vt:lpstr>
      <vt:lpstr>PowerPoint Presentation</vt:lpstr>
      <vt:lpstr>PowerPoint Presentation</vt:lpstr>
      <vt:lpstr> Neonatal jaundice of prematurity </vt:lpstr>
      <vt:lpstr>PowerPoint Presentation</vt:lpstr>
      <vt:lpstr>PowerPoint Presentation</vt:lpstr>
      <vt:lpstr>Febrile convulsion(V-2008)</vt:lpstr>
      <vt:lpstr>Febrile convulsion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POSTPARTUM CARE AND EXAMINATION : Z39  </vt:lpstr>
      <vt:lpstr>  POSTPARTUM CARE AND EXAMINATION : Z39  </vt:lpstr>
      <vt:lpstr> FOLLOW-UP CARE : Z42-Z50  </vt:lpstr>
      <vt:lpstr> FOLLOW-UP CARE : Z42-Z50 </vt:lpstr>
      <vt:lpstr>PowerPoint Presentation</vt:lpstr>
      <vt:lpstr> CONVALESCENCE CARE : Z54 </vt:lpstr>
      <vt:lpstr>PowerPoint Presentation</vt:lpstr>
      <vt:lpstr>PowerPoint Presentation</vt:lpstr>
      <vt:lpstr>PowerPoint Presentation</vt:lpstr>
      <vt:lpstr>Suture of abdominal wall and peritoneum</vt:lpstr>
      <vt:lpstr>Suture of abdominal wall and peritoneum</vt:lpstr>
      <vt:lpstr> Excisional debridement  </vt:lpstr>
      <vt:lpstr>  การให้รหัสหัตถการ 86.22 (Excisional debridement)  ต้องมีหลักฐานดังต่อไปนี้  </vt:lpstr>
      <vt:lpstr>  การให้รหัสหัตถการ 86.22 (Excisional debridement)  ต้องมีหลักฐานดังต่อไปนี้  </vt:lpstr>
      <vt:lpstr>รหัส ICD-9-CM ที่เกี่ยวข้องกับการเจาะน้ำไขสันหลัง </vt:lpstr>
      <vt:lpstr>รหัส ICD-9-CM ที่เกี่ยวข้องกับการเจาะน้ำไขสันหลัง </vt:lpstr>
      <vt:lpstr>รหัส ICD-9-CM ที่เกี่ยวข้องกับการเจาะน้ำไขสันหลัง </vt:lpstr>
      <vt:lpstr>หัตถการที่เกี่ยวข้องกับ Peritoneal dialysis</vt:lpstr>
      <vt:lpstr>PowerPoint Presentation</vt:lpstr>
      <vt:lpstr>PowerPoint Presentation</vt:lpstr>
      <vt:lpstr>หัตถการเกี่ยวกับ Tracheostomy</vt:lpstr>
      <vt:lpstr>PowerPoint Presentation</vt:lpstr>
      <vt:lpstr>Omental graft</vt:lpstr>
      <vt:lpstr>Summary assessment(SA) การประเมินความถูกต้องการสรุปโรคและหัตถการของแพทย์</vt:lpstr>
      <vt:lpstr>Code assessment(CA) การประเมินความถูกต้องการให้รหัสโรคและหัตถการของผู้ให้รหัส</vt:lpstr>
      <vt:lpstr>การให้รหัสโรคและหัตถการของ Corona Virus Disease 2019 (COVID19)</vt:lpstr>
      <vt:lpstr>การให้รหัสโรคและหัตถการของ Corona Virus Disease 2019 (COVID19)</vt:lpstr>
      <vt:lpstr>การให้รหัสโรคและหัตถการของ Corona Virus Disease 2019 (COVID19)</vt:lpstr>
      <vt:lpstr>การให้รหัสโรคและหัตถการของ Corona Virus Disease 2019 (COVID19)</vt:lpstr>
      <vt:lpstr>การให้รหัสโรคและหัตถการของ Corona Virus Disease 2019 (COVID19)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Fujitsu</dc:creator>
  <cp:lastModifiedBy>nhso 127</cp:lastModifiedBy>
  <cp:revision>3082</cp:revision>
  <dcterms:created xsi:type="dcterms:W3CDTF">2010-04-15T03:29:52Z</dcterms:created>
  <dcterms:modified xsi:type="dcterms:W3CDTF">2020-08-06T02:19:25Z</dcterms:modified>
</cp:coreProperties>
</file>