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56" r:id="rId3"/>
    <p:sldId id="258" r:id="rId4"/>
    <p:sldId id="262" r:id="rId5"/>
    <p:sldId id="259" r:id="rId6"/>
    <p:sldId id="260" r:id="rId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D3239-B052-4213-8ACB-E3531941127E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78135-8963-4836-8640-B8743741D6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7458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5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8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5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6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1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0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0175A-E43D-451B-9D1D-8CF26A62D1D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F6089-DAB9-4363-8E2C-315C5797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th-TH" dirty="0"/>
              <a:t>สรุปการเยี่ยมเสริมพลังทีมนำระบบสุขภาพอำเภอ</a:t>
            </a:r>
            <a:br>
              <a:rPr lang="th-TH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629400" cy="1752600"/>
          </a:xfrm>
        </p:spPr>
        <p:txBody>
          <a:bodyPr>
            <a:noAutofit/>
          </a:bodyPr>
          <a:lstStyle/>
          <a:p>
            <a:pPr algn="l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ประเด็นการเยี่ยม</a:t>
            </a:r>
          </a:p>
          <a:p>
            <a:pPr algn="l"/>
            <a:r>
              <a:rPr lang="th-TH" sz="2400" b="1" dirty="0" smtClean="0">
                <a:solidFill>
                  <a:schemeClr val="tx1"/>
                </a:solidFill>
              </a:rPr>
              <a:t>	การสื่อสารนโยบายสุขภาพที่สำคัญไปสู่การปฏิบัติและการปรับปรุง</a:t>
            </a:r>
            <a:r>
              <a:rPr lang="th-TH" sz="2400" b="1" dirty="0">
                <a:solidFill>
                  <a:schemeClr val="tx1"/>
                </a:solidFill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</a:rPr>
              <a:t>พัฒนาระบบสุขภาพอำเภอ</a:t>
            </a:r>
          </a:p>
          <a:p>
            <a:pPr algn="l"/>
            <a:endParaRPr lang="th-TH" sz="2400" b="1" dirty="0" smtClean="0">
              <a:solidFill>
                <a:schemeClr val="tx1"/>
              </a:solidFill>
            </a:endParaRPr>
          </a:p>
          <a:p>
            <a:pPr algn="l"/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ระบบการนำ</a:t>
            </a:r>
          </a:p>
          <a:p>
            <a:pPr algn="l"/>
            <a:r>
              <a:rPr lang="th-TH" sz="2400" b="1" dirty="0" smtClean="0">
                <a:solidFill>
                  <a:schemeClr val="tx1"/>
                </a:solidFill>
              </a:rPr>
              <a:t>1.กลไกอำเภอ 4 ดี วิถีพอเพียง</a:t>
            </a:r>
          </a:p>
          <a:p>
            <a:pPr algn="l"/>
            <a:r>
              <a:rPr lang="th-TH" sz="2400" b="1" dirty="0" smtClean="0">
                <a:solidFill>
                  <a:schemeClr val="tx1"/>
                </a:solidFill>
              </a:rPr>
              <a:t>2.</a:t>
            </a:r>
            <a:r>
              <a:rPr lang="th-TH" sz="2400" b="1" dirty="0" err="1">
                <a:solidFill>
                  <a:schemeClr val="tx1"/>
                </a:solidFill>
              </a:rPr>
              <a:t>สสอ</a:t>
            </a:r>
            <a:r>
              <a:rPr lang="th-TH" sz="2400" b="1" dirty="0">
                <a:solidFill>
                  <a:schemeClr val="tx1"/>
                </a:solidFill>
              </a:rPr>
              <a:t>.- รพ.</a:t>
            </a:r>
            <a:r>
              <a:rPr lang="th-TH" sz="2400" b="1" dirty="0" smtClean="0">
                <a:solidFill>
                  <a:schemeClr val="tx1"/>
                </a:solidFill>
              </a:rPr>
              <a:t>สต.</a:t>
            </a:r>
          </a:p>
          <a:p>
            <a:pPr algn="l"/>
            <a:r>
              <a:rPr lang="th-TH" sz="2400" b="1" dirty="0">
                <a:solidFill>
                  <a:schemeClr val="tx1"/>
                </a:solidFill>
              </a:rPr>
              <a:t>3</a:t>
            </a:r>
            <a:r>
              <a:rPr lang="th-TH" sz="2400" b="1" dirty="0" smtClean="0">
                <a:solidFill>
                  <a:schemeClr val="tx1"/>
                </a:solidFill>
              </a:rPr>
              <a:t>.</a:t>
            </a:r>
            <a:r>
              <a:rPr lang="th-TH" sz="2400" b="1" dirty="0" err="1" smtClean="0">
                <a:solidFill>
                  <a:schemeClr val="tx1"/>
                </a:solidFill>
              </a:rPr>
              <a:t>คป</a:t>
            </a:r>
            <a:r>
              <a:rPr lang="th-TH" sz="2400" b="1" dirty="0" smtClean="0">
                <a:solidFill>
                  <a:schemeClr val="tx1"/>
                </a:solidFill>
              </a:rPr>
              <a:t>สอ.-</a:t>
            </a:r>
            <a:r>
              <a:rPr lang="en-US" sz="2400" b="1" dirty="0" smtClean="0">
                <a:solidFill>
                  <a:schemeClr val="tx1"/>
                </a:solidFill>
              </a:rPr>
              <a:t>QLN</a:t>
            </a:r>
          </a:p>
          <a:p>
            <a:pPr algn="l"/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2971800" y="3429000"/>
            <a:ext cx="1752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724400" y="3276600"/>
            <a:ext cx="4267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เพิ่มคุณภาพ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UCCARE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ของ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DHS PCA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724400" y="3886200"/>
            <a:ext cx="4267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dirty="0" smtClean="0"/>
              <a:t>nity Team</a:t>
            </a:r>
          </a:p>
          <a:p>
            <a:r>
              <a:rPr lang="en-US" sz="2800" b="1" u="sng" dirty="0" smtClean="0"/>
              <a:t>C</a:t>
            </a:r>
            <a:r>
              <a:rPr lang="en-US" dirty="0" smtClean="0"/>
              <a:t>ustomer Focus</a:t>
            </a:r>
          </a:p>
          <a:p>
            <a:r>
              <a:rPr lang="en-US" sz="2800" b="1" u="sng" dirty="0" smtClean="0"/>
              <a:t>C</a:t>
            </a:r>
            <a:r>
              <a:rPr lang="en-US" dirty="0" smtClean="0"/>
              <a:t>ommunity participation</a:t>
            </a:r>
          </a:p>
          <a:p>
            <a:r>
              <a:rPr lang="en-US" sz="2400" b="1" u="sng" dirty="0" smtClean="0"/>
              <a:t>A</a:t>
            </a:r>
            <a:r>
              <a:rPr lang="en-US" dirty="0" smtClean="0"/>
              <a:t>ppreciation</a:t>
            </a:r>
          </a:p>
          <a:p>
            <a:r>
              <a:rPr lang="en-US" sz="2400" b="1" u="sng" dirty="0"/>
              <a:t>R</a:t>
            </a:r>
            <a:r>
              <a:rPr lang="en-US" dirty="0"/>
              <a:t>esource Sharing </a:t>
            </a:r>
            <a:r>
              <a:rPr lang="en-US" dirty="0" smtClean="0"/>
              <a:t>&amp;HRD</a:t>
            </a:r>
          </a:p>
          <a:p>
            <a:r>
              <a:rPr lang="en-US" sz="2800" b="1" u="sng" dirty="0" smtClean="0"/>
              <a:t>E</a:t>
            </a:r>
            <a:r>
              <a:rPr lang="en-US" dirty="0" smtClean="0"/>
              <a:t>ssential Care</a:t>
            </a:r>
          </a:p>
          <a:p>
            <a:pPr algn="ctr"/>
            <a:endParaRPr lang="en-US" dirty="0" smtClean="0"/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50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th-TH" sz="2800" dirty="0" smtClean="0"/>
              <a:t>                                 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สรุปการเยี่ยมเสริมพลังทีมนำระบบสุขภาพอำเภอ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1.ระบบการนำองค์กรผ่านกลไกอำเภอ 4 ดี วิถีพอเพียง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      </a:t>
            </a:r>
            <a:r>
              <a:rPr lang="th-TH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ส่วนใหญ่</a:t>
            </a:r>
            <a:r>
              <a:rPr lang="th-TH" sz="2800" dirty="0" smtClean="0"/>
              <a:t>การนำองค์กรด้านสุขภาพผ่าน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กลไก อำเภอ 4 ดี เริ่มเป็นระบบ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1826"/>
              </p:ext>
            </p:extLst>
          </p:nvPr>
        </p:nvGraphicFramePr>
        <p:xfrm>
          <a:off x="381000" y="1219200"/>
          <a:ext cx="8534400" cy="5486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334000"/>
                <a:gridCol w="2438400"/>
              </a:tblGrid>
              <a:tr h="477252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/>
                        <a:t>ระบบ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baseline="0" dirty="0" smtClean="0"/>
                        <a:t>  ข้อค้นพบ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/>
                        <a:t>ข้อเสนอ</a:t>
                      </a:r>
                      <a:endParaRPr lang="en-US" sz="1800" b="1" dirty="0"/>
                    </a:p>
                  </a:txBody>
                  <a:tcPr/>
                </a:tc>
              </a:tr>
              <a:tr h="823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Plan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/>
                        <a:t>มีการวางแผน</a:t>
                      </a:r>
                      <a:r>
                        <a:rPr lang="th-TH" sz="1800" b="1" baseline="0" dirty="0" smtClean="0"/>
                        <a:t>การสื่อสารนโยบาย ผ่านกลไก 4 ดี อำเภอ ตำบลและ</a:t>
                      </a:r>
                      <a:r>
                        <a:rPr lang="th-TH" sz="1800" b="1" dirty="0" smtClean="0"/>
                        <a:t>หมู่บ้าน</a:t>
                      </a:r>
                      <a:endParaRPr lang="en-US" sz="18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th-TH" sz="1800" b="1" dirty="0" smtClean="0"/>
                        <a:t>1.ให้ทาง </a:t>
                      </a:r>
                      <a:r>
                        <a:rPr lang="th-TH" sz="1800" b="1" dirty="0" err="1" smtClean="0"/>
                        <a:t>สสจ</a:t>
                      </a:r>
                      <a:r>
                        <a:rPr lang="th-TH" sz="1800" b="1" dirty="0" smtClean="0"/>
                        <a:t>. และ อำเภอ</a:t>
                      </a:r>
                      <a:r>
                        <a:rPr lang="th-TH" sz="1800" b="1" baseline="0" dirty="0" smtClean="0"/>
                        <a:t> ถอดบทเรียน </a:t>
                      </a:r>
                      <a:r>
                        <a:rPr lang="th-TH" sz="1800" b="1" dirty="0" smtClean="0"/>
                        <a:t>สรุปเป็น </a:t>
                      </a:r>
                      <a:r>
                        <a:rPr lang="en-US" sz="1800" b="1" dirty="0" smtClean="0"/>
                        <a:t>Best practice </a:t>
                      </a:r>
                      <a:r>
                        <a:rPr lang="th-TH" sz="1800" b="1" dirty="0" smtClean="0"/>
                        <a:t>นำเสนอแลกเปลี่ยนเรียนรู้เวทีวิชาการเพื่อส่งเสริมวัฒนธรรมการนำองค์กรด้านสุขภาพอำเภอผ่านกลไก 4 ดี วิถีพอเพียง</a:t>
                      </a:r>
                    </a:p>
                    <a:p>
                      <a:r>
                        <a:rPr lang="th-TH" sz="1800" b="1" dirty="0" smtClean="0"/>
                        <a:t>2.เสริมแนวคิดการสร้างความเข้มแข็งให้ชุมชนด้วยการ</a:t>
                      </a:r>
                      <a:r>
                        <a:rPr lang="en-US" sz="1800" b="1" dirty="0" smtClean="0"/>
                        <a:t>Empowerment </a:t>
                      </a:r>
                      <a:r>
                        <a:rPr lang="th-TH" sz="1800" b="1" dirty="0" smtClean="0"/>
                        <a:t> และการสร้างสุขภาวะ ให้กับ</a:t>
                      </a:r>
                      <a:r>
                        <a:rPr lang="th-TH" sz="1800" b="1" baseline="0" dirty="0" smtClean="0"/>
                        <a:t> ผู้นำ ทีมนำ</a:t>
                      </a:r>
                      <a:endParaRPr lang="en-US" sz="1800" b="1" dirty="0"/>
                    </a:p>
                  </a:txBody>
                  <a:tcPr/>
                </a:tc>
              </a:tr>
              <a:tr h="76045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DO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/>
                        <a:t>อำเภอมีการประชุมชี้แจง และ</a:t>
                      </a:r>
                      <a:r>
                        <a:rPr lang="en-US" sz="1800" b="1" dirty="0" smtClean="0"/>
                        <a:t>MOU </a:t>
                      </a:r>
                      <a:r>
                        <a:rPr lang="th-TH" sz="1800" b="1" dirty="0" smtClean="0"/>
                        <a:t>เพื่อนำนโยบายไปสู่การปฏิบัติในระดับอำเภอ ตำบล</a:t>
                      </a:r>
                      <a:r>
                        <a:rPr lang="th-TH" sz="1800" b="1" baseline="0" dirty="0" smtClean="0"/>
                        <a:t> หมู่บ้าน</a:t>
                      </a:r>
                      <a:endParaRPr lang="en-US" sz="18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4208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Check</a:t>
                      </a:r>
                    </a:p>
                    <a:p>
                      <a:endParaRPr lang="en-US" sz="1800" b="1" dirty="0" smtClean="0"/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/>
                        <a:t>1.อำเภอกำหนด</a:t>
                      </a:r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ประเด็นสุขภาพเพื่อกำกับติดตาม </a:t>
                      </a:r>
                      <a:r>
                        <a:rPr lang="th-TH" sz="1800" b="1" dirty="0" smtClean="0"/>
                        <a:t>ผ่านช่องทางประชุมหัวหน้าส่วนอำเภอ ประชุมประจำเดือนท้องที่</a:t>
                      </a:r>
                      <a:r>
                        <a:rPr lang="th-TH" sz="1800" b="1" baseline="0" dirty="0" smtClean="0"/>
                        <a:t> ท้องถิ่น </a:t>
                      </a:r>
                    </a:p>
                    <a:p>
                      <a:r>
                        <a:rPr lang="th-TH" sz="1800" b="1" baseline="0" dirty="0" smtClean="0"/>
                        <a:t>2.คณะทำงาน อำเภอ ตำบล หมู่บ้าน</a:t>
                      </a:r>
                      <a:r>
                        <a:rPr lang="th-TH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ยังขาดเรียนรู้ร่วมกัน</a:t>
                      </a:r>
                      <a:r>
                        <a:rPr lang="th-TH" sz="1800" b="1" baseline="0" dirty="0" smtClean="0"/>
                        <a:t>เพื่อนำไปสู่การปรับปรุงประสิทธิภาพกลไก 4 ดี วิถีพอเพียง</a:t>
                      </a:r>
                      <a:endParaRPr lang="en-US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82859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ACT</a:t>
                      </a:r>
                    </a:p>
                    <a:p>
                      <a:endParaRPr lang="en-US" sz="1800" b="1" dirty="0" smtClean="0"/>
                    </a:p>
                    <a:p>
                      <a:endParaRPr lang="en-US" sz="1800" b="1" dirty="0" smtClean="0"/>
                    </a:p>
                    <a:p>
                      <a:endParaRPr lang="en-US" sz="1800" b="1" dirty="0" smtClean="0"/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/>
                        <a:t>1.อำเภอ ท้องถิ่นและท้องที่ เริ่มแสดงการเป็นเจ้าภาพด้านสุขภาพเอง</a:t>
                      </a:r>
                    </a:p>
                    <a:p>
                      <a:r>
                        <a:rPr lang="th-TH" sz="1800" b="1" baseline="0" dirty="0" smtClean="0"/>
                        <a:t>และขอรับความร่วมมือจากเจ้าหน้าที่สาธารณสุข </a:t>
                      </a:r>
                    </a:p>
                    <a:p>
                      <a:r>
                        <a:rPr lang="th-TH" sz="1800" b="1" baseline="0" dirty="0" smtClean="0"/>
                        <a:t>2.ส่วนใหญ่ท้องถิ่นมีการตั้งงบประมาณสนับสนุนการขับเคลื่อนโครงการ 4 ดี ที่นอกเหนือจากงบกองทุนหลักประกันสุขภาพ</a:t>
                      </a:r>
                    </a:p>
                    <a:p>
                      <a:r>
                        <a:rPr lang="th-TH" sz="1800" b="1" baseline="0" dirty="0" smtClean="0"/>
                        <a:t>3.รพ.สต. เริ่มใช้กลไก 4 ดี เป็นเวที</a:t>
                      </a:r>
                      <a:r>
                        <a:rPr lang="th-TH" sz="1800" b="1" baseline="0" dirty="0" err="1" smtClean="0"/>
                        <a:t>บูรณา</a:t>
                      </a:r>
                      <a:r>
                        <a:rPr lang="th-TH" sz="1800" b="1" baseline="0" dirty="0" smtClean="0"/>
                        <a:t>การแผนงานสุขภาพระดับตำบล หมู่บ้าน</a:t>
                      </a:r>
                      <a:endParaRPr lang="en-US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8077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สรุปการเยี่ยมเสริมพลังทีมนำระบบสุขภาพอำเภอ</a:t>
            </a:r>
            <a:b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.ระบบการนำองค์กรผ่านกลไก   </a:t>
            </a:r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สสอ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.-รพ.สต.</a:t>
            </a:r>
            <a:b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ทุกอำเภอ </a:t>
            </a:r>
            <a:r>
              <a:rPr lang="en-US" sz="2800" dirty="0" smtClean="0"/>
              <a:t>:</a:t>
            </a:r>
            <a:r>
              <a:rPr lang="th-TH" sz="2800" dirty="0" smtClean="0"/>
              <a:t>  การนำองค์กรด้านสุขภาพผ่านทาง สสอ.-รพ.สต.มีระบบดี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78863"/>
              </p:ext>
            </p:extLst>
          </p:nvPr>
        </p:nvGraphicFramePr>
        <p:xfrm>
          <a:off x="457200" y="1397000"/>
          <a:ext cx="8458200" cy="5080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895"/>
                <a:gridCol w="4705905"/>
                <a:gridCol w="2438400"/>
              </a:tblGrid>
              <a:tr h="467642">
                <a:tc>
                  <a:txBody>
                    <a:bodyPr/>
                    <a:lstStyle/>
                    <a:p>
                      <a:r>
                        <a:rPr lang="th-TH" b="1" dirty="0" smtClean="0"/>
                        <a:t>ระบบ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baseline="0" dirty="0" smtClean="0"/>
                        <a:t>  ข้อค้นพบ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/>
                        <a:t>ข้อเสนอ</a:t>
                      </a:r>
                      <a:endParaRPr lang="en-US" b="1" dirty="0"/>
                    </a:p>
                  </a:txBody>
                  <a:tcPr/>
                </a:tc>
              </a:tr>
              <a:tr h="807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Plan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มีการวางแผน</a:t>
                      </a:r>
                      <a:r>
                        <a:rPr lang="th-TH" b="1" baseline="0" dirty="0" smtClean="0"/>
                        <a:t>การสื่อสารนโยบาย การกำกับ ติดตามประเมินผล</a:t>
                      </a:r>
                      <a:endParaRPr lang="en-US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 </a:t>
                      </a:r>
                      <a:r>
                        <a:rPr lang="en-US" b="1" dirty="0" smtClean="0"/>
                        <a:t>QLN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th-TH" b="1" baseline="0" dirty="0" smtClean="0"/>
                        <a:t>ถอดบทเรียนและสรุป</a:t>
                      </a:r>
                      <a:r>
                        <a:rPr lang="en-US" b="1" dirty="0" smtClean="0"/>
                        <a:t>Best</a:t>
                      </a:r>
                      <a:r>
                        <a:rPr lang="en-US" b="1" baseline="0" dirty="0" smtClean="0"/>
                        <a:t> practice</a:t>
                      </a:r>
                      <a:r>
                        <a:rPr lang="th-TH" b="1" dirty="0" smtClean="0"/>
                        <a:t>นำเสนอแลกเปลี่ยนเรียนรู้เวทีวิชาการเพื่อส่งเสริมวัฒนธรรมการนำองค์กรด้านสุขภาพอำเภอผ่านกลไก</a:t>
                      </a:r>
                      <a:r>
                        <a:rPr lang="en-US" b="1" dirty="0" smtClean="0"/>
                        <a:t> </a:t>
                      </a:r>
                      <a:r>
                        <a:rPr lang="th-TH" b="1" dirty="0" smtClean="0"/>
                        <a:t>สสอ.-รพ.สต.</a:t>
                      </a:r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</a:tr>
              <a:tr h="80716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มีการมอบหมายภารกิจ</a:t>
                      </a:r>
                      <a:r>
                        <a:rPr lang="th-TH" b="1" baseline="0" dirty="0" smtClean="0"/>
                        <a:t> และมีการดำเนินงานตามนโยบายที่สำคัญ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5309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Check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/>
                        <a:t> รพ.- </a:t>
                      </a:r>
                      <a:r>
                        <a:rPr lang="th-TH" b="1" dirty="0" err="1" smtClean="0"/>
                        <a:t>สสอ</a:t>
                      </a:r>
                      <a:r>
                        <a:rPr lang="th-TH" b="1" dirty="0" smtClean="0"/>
                        <a:t>.และรพ.สต.มีการเรียนรู้การทำงานจากตัวชี้วัดร่วมกันมีแนวทางแก้ไขการดำเนินงานของ สสอ.และรพ.สต.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449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/>
                        <a:t>มีระบบการปรับปรุงการดำเนินงานตามนโยบาย 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8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27215"/>
              </p:ext>
            </p:extLst>
          </p:nvPr>
        </p:nvGraphicFramePr>
        <p:xfrm>
          <a:off x="228600" y="1600199"/>
          <a:ext cx="8686800" cy="523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4953000"/>
                <a:gridCol w="2667000"/>
              </a:tblGrid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ระบบ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baseline="0" dirty="0" smtClean="0"/>
                        <a:t>  ข้อค้นพบ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ข้อเสนอ</a:t>
                      </a:r>
                      <a:endParaRPr lang="en-US" b="1" dirty="0"/>
                    </a:p>
                  </a:txBody>
                  <a:tcPr/>
                </a:tc>
              </a:tr>
              <a:tr h="867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Plan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1.</a:t>
                      </a:r>
                      <a:r>
                        <a:rPr lang="th-TH" b="1" dirty="0" err="1" smtClean="0"/>
                        <a:t>คป</a:t>
                      </a:r>
                      <a:r>
                        <a:rPr lang="th-TH" b="1" dirty="0" smtClean="0"/>
                        <a:t>สอ.ขาดแผนการประชุม สื่อสาร  กำกับ ติดตามการดำเนินงานตามแผนงาน นโยบาย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2.</a:t>
                      </a:r>
                      <a:r>
                        <a:rPr lang="en-US" b="1" dirty="0" smtClean="0"/>
                        <a:t>QLN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th-TH" b="1" dirty="0" smtClean="0"/>
                        <a:t>มีแผน สนับสนุน</a:t>
                      </a:r>
                      <a:r>
                        <a:rPr lang="th-TH" b="1" baseline="0" dirty="0" smtClean="0"/>
                        <a:t> กำกับ ติดตามระบบงานคุณภาพ</a:t>
                      </a:r>
                      <a:endParaRPr lang="en-US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1.</a:t>
                      </a:r>
                      <a:r>
                        <a:rPr lang="th-TH" b="1" u="none" dirty="0" err="1" smtClean="0"/>
                        <a:t>คป</a:t>
                      </a:r>
                      <a:r>
                        <a:rPr lang="th-TH" b="1" u="none" dirty="0" smtClean="0"/>
                        <a:t>สจ.  คปสอ.และ</a:t>
                      </a:r>
                      <a:r>
                        <a:rPr lang="th-TH" b="1" u="none" baseline="0" dirty="0" smtClean="0"/>
                        <a:t> </a:t>
                      </a:r>
                      <a:r>
                        <a:rPr lang="en-US" b="1" u="none" baseline="0" dirty="0" smtClean="0"/>
                        <a:t>QLN </a:t>
                      </a:r>
                      <a:r>
                        <a:rPr lang="th-TH" b="1" u="none" baseline="0" dirty="0" smtClean="0"/>
                        <a:t>ถอดบทเรียนและ</a:t>
                      </a:r>
                      <a:r>
                        <a:rPr lang="th-TH" b="1" dirty="0" smtClean="0"/>
                        <a:t>สรุปเป็น </a:t>
                      </a:r>
                      <a:r>
                        <a:rPr lang="en-US" b="1" dirty="0" smtClean="0"/>
                        <a:t>Best practice </a:t>
                      </a:r>
                      <a:r>
                        <a:rPr lang="th-TH" b="1" dirty="0" smtClean="0"/>
                        <a:t>นำเสนอแลกเปลี่ยนเรียนรู้เวทีวิชาการเพื่อส่งเสริมวัฒนธรรมการนำองค์กรด้านสุขภาพอำเภอผ่านกลไก</a:t>
                      </a:r>
                      <a:r>
                        <a:rPr lang="en-US" b="1" dirty="0" smtClean="0"/>
                        <a:t> </a:t>
                      </a:r>
                      <a:r>
                        <a:rPr lang="th-TH" b="1" dirty="0" smtClean="0"/>
                        <a:t>คปสอ.และ</a:t>
                      </a:r>
                      <a:r>
                        <a:rPr lang="en-US" b="1" baseline="0" dirty="0" smtClean="0"/>
                        <a:t> QLN</a:t>
                      </a:r>
                      <a:endParaRPr lang="th-TH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</a:tr>
              <a:tr h="13876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1.</a:t>
                      </a:r>
                      <a:r>
                        <a:rPr lang="th-TH" b="1" dirty="0" err="1" smtClean="0"/>
                        <a:t>คป</a:t>
                      </a:r>
                      <a:r>
                        <a:rPr lang="th-TH" b="1" dirty="0" smtClean="0"/>
                        <a:t>สอ.การมอบหมาย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en-US" b="1" baseline="0" dirty="0" smtClean="0"/>
                        <a:t>Focal point </a:t>
                      </a:r>
                      <a:r>
                        <a:rPr lang="th-TH" b="1" baseline="0" dirty="0" smtClean="0"/>
                        <a:t>ในการกำกับติดตามงานภาพรวมอำเภอ  </a:t>
                      </a:r>
                      <a:endParaRPr lang="en-US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2. QLN </a:t>
                      </a:r>
                      <a:r>
                        <a:rPr lang="th-TH" b="1" baseline="0" dirty="0" smtClean="0"/>
                        <a:t>กำหนด </a:t>
                      </a:r>
                      <a:r>
                        <a:rPr lang="en-US" b="1" baseline="0" dirty="0" smtClean="0"/>
                        <a:t>Focal point  </a:t>
                      </a:r>
                      <a:r>
                        <a:rPr lang="th-TH" b="1" baseline="0" dirty="0" smtClean="0"/>
                        <a:t>รับผิดชอบระบบงานคุณภาพชัดเจนและมีการดำเนินงานตามแผน</a:t>
                      </a:r>
                      <a:endParaRPr lang="en-US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743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Check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</a:t>
                      </a:r>
                      <a:r>
                        <a:rPr lang="th-TH" b="1" dirty="0" smtClean="0"/>
                        <a:t> </a:t>
                      </a:r>
                      <a:r>
                        <a:rPr lang="th-TH" b="1" dirty="0" err="1" smtClean="0"/>
                        <a:t>คป</a:t>
                      </a:r>
                      <a:r>
                        <a:rPr lang="th-TH" b="1" dirty="0" smtClean="0"/>
                        <a:t>สอ.ยังขาดการนำ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en-US" b="1" baseline="0" dirty="0" smtClean="0"/>
                        <a:t>KPI </a:t>
                      </a:r>
                      <a:r>
                        <a:rPr lang="th-TH" b="1" dirty="0" smtClean="0"/>
                        <a:t>มาเรียนรู้และแก้ไขปัญหาร่วมกันอย่างเป็นระบบ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2.</a:t>
                      </a:r>
                      <a:r>
                        <a:rPr lang="th-TH" b="1" dirty="0" smtClean="0"/>
                        <a:t> </a:t>
                      </a:r>
                      <a:r>
                        <a:rPr lang="en-US" b="1" dirty="0" smtClean="0"/>
                        <a:t>QLN</a:t>
                      </a:r>
                      <a:r>
                        <a:rPr lang="th-TH" b="1" dirty="0" smtClean="0"/>
                        <a:t>มีการนำผลงานมาเรียนรู้การแก้ไขปัญหาร่วมกัน</a:t>
                      </a:r>
                    </a:p>
                    <a:p>
                      <a:endParaRPr lang="en-US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374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/>
                        <a:t>1.</a:t>
                      </a:r>
                      <a:r>
                        <a:rPr lang="th-TH" b="1" dirty="0" err="1" smtClean="0"/>
                        <a:t>คป</a:t>
                      </a:r>
                      <a:r>
                        <a:rPr lang="th-TH" b="1" dirty="0" smtClean="0"/>
                        <a:t>สอ.ยังขาดระบบการปรับปรุงระบบการควบคุมกำกับ ติดตามงาน</a:t>
                      </a:r>
                    </a:p>
                    <a:p>
                      <a:r>
                        <a:rPr lang="th-TH" b="1" dirty="0" smtClean="0"/>
                        <a:t>2.</a:t>
                      </a:r>
                      <a:r>
                        <a:rPr lang="en-US" b="1" dirty="0" smtClean="0"/>
                        <a:t> QLN</a:t>
                      </a:r>
                      <a:r>
                        <a:rPr lang="th-TH" b="1" dirty="0" smtClean="0"/>
                        <a:t> มีการปรับปรุงระบบงานคุณภาพร่วมกันของรพ.สต.และ รพ.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th-TH" sz="2800" dirty="0" smtClean="0"/>
              <a:t>                                    </a:t>
            </a:r>
            <a:r>
              <a:rPr lang="th-TH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สรุปการเยี่ยมเสริมพลังทีมนำระบบสุขภาพอำเภอ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.ระบบการนำองค์กรผ่านกลไก </a:t>
            </a:r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คป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สอ.-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QLN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คป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สอ.</a:t>
            </a:r>
            <a:r>
              <a:rPr lang="en-US" sz="3600" dirty="0" smtClean="0"/>
              <a:t>:</a:t>
            </a:r>
            <a:r>
              <a:rPr lang="th-TH" sz="3600" dirty="0" smtClean="0"/>
              <a:t>   </a:t>
            </a:r>
            <a:r>
              <a:rPr lang="th-TH" sz="2800" dirty="0" smtClean="0"/>
              <a:t>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ส่วนใหญ่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2800" dirty="0" smtClean="0"/>
              <a:t>การนำองค์กรด้านสุขภาพผ่านกลไก  </a:t>
            </a:r>
            <a:r>
              <a:rPr lang="th-TH" sz="2800" dirty="0" err="1" smtClean="0"/>
              <a:t>คป</a:t>
            </a:r>
            <a:r>
              <a:rPr lang="th-TH" sz="2800" dirty="0" smtClean="0"/>
              <a:t>สอ. ยังไม่เป็นระบบ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QLN :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ทุกอำเภอ </a:t>
            </a:r>
            <a:r>
              <a:rPr lang="th-TH" sz="2800" dirty="0" smtClean="0"/>
              <a:t>การนำองค์กรผ่านกลไก </a:t>
            </a:r>
            <a:r>
              <a:rPr lang="en-US" sz="2800" dirty="0" smtClean="0"/>
              <a:t>QLN </a:t>
            </a:r>
            <a:r>
              <a:rPr lang="th-TH" sz="2800" dirty="0" smtClean="0"/>
              <a:t>มีระบบดี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07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th-TH" dirty="0" smtClean="0"/>
              <a:t>โอกาสการพัฒนาระบบสุขภาพอำเภอ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เพิ่มการนำโอกาสภายนอกมาบริหารจัดการ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DHS</a:t>
            </a:r>
            <a:endPara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400" dirty="0" smtClean="0"/>
              <a:t>ภาคีเครือข่ายในกลไกอำเภอ 4 ดี มีความเข้มแข็ง</a:t>
            </a:r>
          </a:p>
          <a:p>
            <a:r>
              <a:rPr lang="th-TH" sz="2400" dirty="0" smtClean="0"/>
              <a:t>พัฒนาระบบการมีส่วนร่วมให้</a:t>
            </a:r>
            <a:r>
              <a:rPr lang="th-T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ภาคีเครือข่ายร่วมมือพัฒนาระบบสุขภาพอำเภอให้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Excellence </a:t>
            </a:r>
            <a:r>
              <a:rPr lang="th-T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 เช่น การร่วมมือสร้างความประทับใจการให้บริการผู้ป่วยชาวกัมพูชาของ รพ.คลองหาด</a:t>
            </a:r>
          </a:p>
          <a:p>
            <a:pPr marL="0" indent="0">
              <a:buNone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นำจุดแข็งที่มีอยู่ไปใช้ให้มีประสิทธิภาพ</a:t>
            </a:r>
          </a:p>
          <a:p>
            <a:r>
              <a:rPr lang="th-TH" sz="2400" dirty="0" smtClean="0"/>
              <a:t>ทีม</a:t>
            </a:r>
            <a:r>
              <a:rPr lang="en-US" sz="2400" dirty="0" smtClean="0"/>
              <a:t>QLN </a:t>
            </a:r>
            <a:r>
              <a:rPr lang="th-TH" sz="2400" dirty="0" smtClean="0"/>
              <a:t>เป็นจุดแข็งในการเชื่อมโยงระบบงานจาก รพ.สู่ รพ.สต. ควรได้รับการเสริมพลังและสร้างขวัญกำลังใจอย่างเป็นระบบ</a:t>
            </a:r>
            <a:endParaRPr lang="en-US" sz="2400" dirty="0" smtClean="0"/>
          </a:p>
          <a:p>
            <a:r>
              <a:rPr lang="th-TH" sz="2400" dirty="0" smtClean="0"/>
              <a:t>เชื่อมโยงการพัฒนาประสิทธิภาพการบริหารการเงินการคลังให้</a:t>
            </a:r>
            <a:r>
              <a:rPr lang="en-US" sz="2400" dirty="0" smtClean="0"/>
              <a:t>Resource Sharing &amp; HRD </a:t>
            </a:r>
            <a:r>
              <a:rPr lang="th-TH" sz="2400" dirty="0" smtClean="0"/>
              <a:t>ระบบสุขภาพอำเภอดีขึ้น เช่น อำเภอตาพระยา ทำให้การสนับสนุนทรัพยากร คน เงิน ของ รพ.สต.ดีขึ้น</a:t>
            </a:r>
          </a:p>
          <a:p>
            <a:r>
              <a:rPr lang="th-TH" sz="2400" dirty="0" smtClean="0"/>
              <a:t>จังหวัดสนับสนุนแนวคิดการพัฒนาประสิทธิภาพระบบสุขภาพอำเภอ</a:t>
            </a:r>
            <a:r>
              <a:rPr lang="en-US" sz="2400" dirty="0" smtClean="0"/>
              <a:t> </a:t>
            </a:r>
            <a:r>
              <a:rPr lang="th-TH" sz="2400" dirty="0" smtClean="0"/>
              <a:t>ด้วย </a:t>
            </a:r>
            <a:r>
              <a:rPr lang="en-US" sz="2400" dirty="0" smtClean="0"/>
              <a:t>PCC </a:t>
            </a:r>
            <a:r>
              <a:rPr lang="th-TH" sz="2400" dirty="0" smtClean="0"/>
              <a:t> ให้เป็นรูปธรรมใน ปี 60 </a:t>
            </a:r>
          </a:p>
          <a:p>
            <a:pPr marL="0" indent="0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</a:t>
            </a:r>
            <a:r>
              <a:rPr lang="th-TH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โอกาส</a:t>
            </a:r>
            <a:r>
              <a:rPr lang="th-TH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พัฒนาระบบการนำของ </a:t>
            </a:r>
            <a:r>
              <a:rPr lang="th-TH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คป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สอ.</a:t>
            </a:r>
          </a:p>
          <a:p>
            <a:r>
              <a:rPr lang="th-T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พัฒนาประสิทธิภาพระบบการทำงาน </a:t>
            </a:r>
            <a:r>
              <a:rPr lang="th-TH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คป</a:t>
            </a:r>
            <a:r>
              <a:rPr lang="th-T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สอ.</a:t>
            </a:r>
            <a:endParaRPr lang="en-US" sz="2400" dirty="0" smtClean="0"/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7497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จังหวัดได้เรียนรู้สิ่งใหม่ๆ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/>
              <a:t>เรียนรู้จากครู</a:t>
            </a:r>
            <a:r>
              <a:rPr lang="en-US" b="1" dirty="0" smtClean="0"/>
              <a:t>	:</a:t>
            </a:r>
            <a:r>
              <a:rPr lang="th-TH" b="1" dirty="0" smtClean="0"/>
              <a:t>เรียนรู้กระบวนการและเทคนิคการเสริมพลัง </a:t>
            </a:r>
          </a:p>
          <a:p>
            <a:pPr marL="0" indent="0">
              <a:buNone/>
            </a:pPr>
            <a:r>
              <a:rPr lang="th-TH" b="1" dirty="0" smtClean="0"/>
              <a:t>เรียนรู้จากพื้นที่</a:t>
            </a:r>
            <a:r>
              <a:rPr lang="en-US" b="1" dirty="0" smtClean="0"/>
              <a:t>:</a:t>
            </a:r>
            <a:r>
              <a:rPr lang="th-TH" b="1" dirty="0" smtClean="0"/>
              <a:t>เรียนรู้ระบบ </a:t>
            </a:r>
            <a:r>
              <a:rPr lang="en-US" b="1" dirty="0" smtClean="0"/>
              <a:t>DHS  &amp;  </a:t>
            </a:r>
            <a:r>
              <a:rPr lang="th-TH" b="1" dirty="0" smtClean="0"/>
              <a:t>อำเภอ </a:t>
            </a:r>
            <a:r>
              <a:rPr lang="en-US" b="1" dirty="0" smtClean="0"/>
              <a:t>4 </a:t>
            </a:r>
            <a:r>
              <a:rPr lang="th-TH" b="1" dirty="0" smtClean="0"/>
              <a:t>ดี - ตำบล 4 ดี</a:t>
            </a:r>
            <a:endParaRPr lang="th-TH" b="1" dirty="0"/>
          </a:p>
          <a:p>
            <a:pPr marL="0" indent="0">
              <a:buNone/>
            </a:pPr>
            <a:r>
              <a:rPr lang="th-TH" b="1" dirty="0" smtClean="0"/>
              <a:t>เรียนรู้กันเอง</a:t>
            </a:r>
            <a:r>
              <a:rPr lang="en-US" b="1" dirty="0" smtClean="0"/>
              <a:t>	:</a:t>
            </a:r>
            <a:r>
              <a:rPr lang="th-TH" b="1" dirty="0" smtClean="0"/>
              <a:t>เรียนรู้ระบบงานซึ่งกันและกันบนจังหวัด</a:t>
            </a:r>
          </a:p>
          <a:p>
            <a:pPr marL="0" indent="0" algn="ctr">
              <a:buNone/>
            </a:pP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โอกาสพัฒนา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1.เห็นช่องทางการบูร</a:t>
            </a:r>
            <a:r>
              <a:rPr lang="th-TH" b="1" dirty="0" err="1" smtClean="0"/>
              <a:t>ณา</a:t>
            </a:r>
            <a:r>
              <a:rPr lang="th-TH" b="1" dirty="0" smtClean="0"/>
              <a:t>การงานกันบนจังหวัดและในพื้นที่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2.เห็นโอกาสพัฒนาทีมงานเสริมพลังระดับจังหวัดอย่างมืออาชีพ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2316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673</Words>
  <Application>Microsoft Office PowerPoint</Application>
  <PresentationFormat>นำเสนอทางหน้าจอ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Office Theme</vt:lpstr>
      <vt:lpstr>สรุปการเยี่ยมเสริมพลังทีมนำระบบสุขภาพอำเภอ </vt:lpstr>
      <vt:lpstr>                                  สรุปการเยี่ยมเสริมพลังทีมนำระบบสุขภาพอำเภอ 1.ระบบการนำองค์กรผ่านกลไกอำเภอ 4 ดี วิถีพอเพียง       ส่วนใหญ่การนำองค์กรด้านสุขภาพผ่านกลไก อำเภอ 4 ดี เริ่มเป็นระบบ</vt:lpstr>
      <vt:lpstr>                                   สรุปการเยี่ยมเสริมพลังทีมนำระบบสุขภาพอำเภอ 3 .ระบบการนำองค์กรผ่านกลไก   สสอ.-รพ.สต.    ทุกอำเภอ :  การนำองค์กรด้านสุขภาพผ่านทาง สสอ.-รพ.สต.มีระบบดี</vt:lpstr>
      <vt:lpstr>                                    สรุปการเยี่ยมเสริมพลังทีมนำระบบสุขภาพอำเภอ 2.ระบบการนำองค์กรผ่านกลไก คปสอ.-QLN       คปสอ.:    ส่วนใหญ่ การนำองค์กรด้านสุขภาพผ่านกลไก  คปสอ. ยังไม่เป็นระบบ       QLN :    ทุกอำเภอ การนำองค์กรผ่านกลไก QLN มีระบบดี</vt:lpstr>
      <vt:lpstr>โอกาสการพัฒนาระบบสุขภาพอำเภอ</vt:lpstr>
      <vt:lpstr>จังหวัดได้เรียนรู้สิ่งใหม่ๆ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สรุปการเยี่ยมเสริมพลังทีมนำระบบสุขภาพอำเภอ ประเด็นการนำองค์กร</dc:title>
  <dc:creator>user</dc:creator>
  <cp:lastModifiedBy>nascomp</cp:lastModifiedBy>
  <cp:revision>37</cp:revision>
  <cp:lastPrinted>2016-06-30T03:37:26Z</cp:lastPrinted>
  <dcterms:created xsi:type="dcterms:W3CDTF">2016-06-14T21:26:07Z</dcterms:created>
  <dcterms:modified xsi:type="dcterms:W3CDTF">2016-06-30T08:14:20Z</dcterms:modified>
</cp:coreProperties>
</file>