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1" r:id="rId2"/>
    <p:sldId id="266" r:id="rId3"/>
    <p:sldId id="267" r:id="rId4"/>
    <p:sldId id="301" r:id="rId5"/>
    <p:sldId id="270" r:id="rId6"/>
    <p:sldId id="274" r:id="rId7"/>
    <p:sldId id="297" r:id="rId8"/>
    <p:sldId id="298" r:id="rId9"/>
    <p:sldId id="299" r:id="rId10"/>
    <p:sldId id="300" r:id="rId11"/>
    <p:sldId id="287" r:id="rId12"/>
    <p:sldId id="288" r:id="rId13"/>
    <p:sldId id="289" r:id="rId14"/>
    <p:sldId id="268" r:id="rId15"/>
    <p:sldId id="269" r:id="rId16"/>
    <p:sldId id="276" r:id="rId17"/>
    <p:sldId id="277" r:id="rId18"/>
    <p:sldId id="278" r:id="rId19"/>
    <p:sldId id="279" r:id="rId20"/>
    <p:sldId id="280" r:id="rId21"/>
    <p:sldId id="282" r:id="rId22"/>
    <p:sldId id="283" r:id="rId23"/>
    <p:sldId id="284" r:id="rId24"/>
    <p:sldId id="285" r:id="rId25"/>
    <p:sldId id="286" r:id="rId26"/>
    <p:sldId id="296" r:id="rId27"/>
    <p:sldId id="302" r:id="rId28"/>
    <p:sldId id="304" r:id="rId29"/>
    <p:sldId id="303" r:id="rId30"/>
  </p:sldIdLst>
  <p:sldSz cx="9906000" cy="6858000" type="A4"/>
  <p:notesSz cx="6761163" cy="99425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0" y="-5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A40C8A-36A1-4B67-86CA-1364BF44D6B5}" type="doc">
      <dgm:prSet loTypeId="urn:microsoft.com/office/officeart/2005/8/layout/cycle8" loCatId="cycle" qsTypeId="urn:microsoft.com/office/officeart/2005/8/quickstyle/simple5" qsCatId="simple" csTypeId="urn:microsoft.com/office/officeart/2005/8/colors/colorful5" csCatId="colorful" phldr="1"/>
      <dgm:spPr/>
    </dgm:pt>
    <dgm:pt modelId="{CD15F788-D92E-47A6-88E9-9D6AEFFD9671}">
      <dgm:prSet phldrT="[ข้อความ]"/>
      <dgm:spPr/>
      <dgm:t>
        <a:bodyPr/>
        <a:lstStyle/>
        <a:p>
          <a:r>
            <a:rPr lang="en-US" smtClean="0"/>
            <a:t>AREA</a:t>
          </a:r>
          <a:endParaRPr lang="th-TH" dirty="0"/>
        </a:p>
      </dgm:t>
    </dgm:pt>
    <dgm:pt modelId="{49EBF99D-948C-43B5-AFED-F24A4D0124EC}" type="parTrans" cxnId="{96BA83E1-9A64-47E8-9EC7-71C52EC4D295}">
      <dgm:prSet/>
      <dgm:spPr/>
      <dgm:t>
        <a:bodyPr/>
        <a:lstStyle/>
        <a:p>
          <a:endParaRPr lang="th-TH"/>
        </a:p>
      </dgm:t>
    </dgm:pt>
    <dgm:pt modelId="{0DC1BA17-564A-44A9-8C4A-FC0979AB09AA}" type="sibTrans" cxnId="{96BA83E1-9A64-47E8-9EC7-71C52EC4D295}">
      <dgm:prSet/>
      <dgm:spPr/>
      <dgm:t>
        <a:bodyPr/>
        <a:lstStyle/>
        <a:p>
          <a:endParaRPr lang="th-TH"/>
        </a:p>
      </dgm:t>
    </dgm:pt>
    <dgm:pt modelId="{334FE5D7-7E86-43BC-9454-7D14123CE4CA}">
      <dgm:prSet phldrT="[ข้อความ]"/>
      <dgm:spPr/>
      <dgm:t>
        <a:bodyPr/>
        <a:lstStyle/>
        <a:p>
          <a:r>
            <a:rPr lang="en-US" smtClean="0"/>
            <a:t>FUNCTION</a:t>
          </a:r>
          <a:endParaRPr lang="th-TH" dirty="0"/>
        </a:p>
      </dgm:t>
    </dgm:pt>
    <dgm:pt modelId="{84A3086B-A111-451D-95A4-015BA730F927}" type="parTrans" cxnId="{084A19E2-B1B5-4702-A884-8E49C94D5BE8}">
      <dgm:prSet/>
      <dgm:spPr/>
      <dgm:t>
        <a:bodyPr/>
        <a:lstStyle/>
        <a:p>
          <a:endParaRPr lang="th-TH"/>
        </a:p>
      </dgm:t>
    </dgm:pt>
    <dgm:pt modelId="{0931F486-3346-4E21-8413-F450CDE7EE3D}" type="sibTrans" cxnId="{084A19E2-B1B5-4702-A884-8E49C94D5BE8}">
      <dgm:prSet/>
      <dgm:spPr/>
      <dgm:t>
        <a:bodyPr/>
        <a:lstStyle/>
        <a:p>
          <a:endParaRPr lang="th-TH"/>
        </a:p>
      </dgm:t>
    </dgm:pt>
    <dgm:pt modelId="{DF200968-48AB-4D82-9B35-EF1885A97D1E}">
      <dgm:prSet phldrT="[ข้อความ]"/>
      <dgm:spPr/>
      <dgm:t>
        <a:bodyPr/>
        <a:lstStyle/>
        <a:p>
          <a:r>
            <a:rPr lang="en-US" smtClean="0"/>
            <a:t>AGENDA</a:t>
          </a:r>
          <a:endParaRPr lang="th-TH" dirty="0"/>
        </a:p>
      </dgm:t>
    </dgm:pt>
    <dgm:pt modelId="{7741E1F5-2CD4-463A-84B0-6D549CB8E1C5}" type="parTrans" cxnId="{4DDF427C-91AA-4D9E-9506-7E7F3D00618D}">
      <dgm:prSet/>
      <dgm:spPr/>
      <dgm:t>
        <a:bodyPr/>
        <a:lstStyle/>
        <a:p>
          <a:endParaRPr lang="th-TH"/>
        </a:p>
      </dgm:t>
    </dgm:pt>
    <dgm:pt modelId="{27C785EB-2352-489D-A413-C1B9F6797BAF}" type="sibTrans" cxnId="{4DDF427C-91AA-4D9E-9506-7E7F3D00618D}">
      <dgm:prSet/>
      <dgm:spPr/>
      <dgm:t>
        <a:bodyPr/>
        <a:lstStyle/>
        <a:p>
          <a:endParaRPr lang="th-TH"/>
        </a:p>
      </dgm:t>
    </dgm:pt>
    <dgm:pt modelId="{8BCE0595-89E2-4624-8708-86D1B06A62A1}" type="pres">
      <dgm:prSet presAssocID="{F6A40C8A-36A1-4B67-86CA-1364BF44D6B5}" presName="compositeShape" presStyleCnt="0">
        <dgm:presLayoutVars>
          <dgm:chMax val="7"/>
          <dgm:dir/>
          <dgm:resizeHandles val="exact"/>
        </dgm:presLayoutVars>
      </dgm:prSet>
      <dgm:spPr/>
    </dgm:pt>
    <dgm:pt modelId="{D4FF365E-3F16-4C5D-9154-B8F0B1158497}" type="pres">
      <dgm:prSet presAssocID="{F6A40C8A-36A1-4B67-86CA-1364BF44D6B5}" presName="wedge1" presStyleLbl="node1" presStyleIdx="0" presStyleCnt="3"/>
      <dgm:spPr/>
      <dgm:t>
        <a:bodyPr/>
        <a:lstStyle/>
        <a:p>
          <a:endParaRPr lang="th-TH"/>
        </a:p>
      </dgm:t>
    </dgm:pt>
    <dgm:pt modelId="{71B7A864-FDFA-497B-9A76-CBCA9CF89749}" type="pres">
      <dgm:prSet presAssocID="{F6A40C8A-36A1-4B67-86CA-1364BF44D6B5}" presName="dummy1a" presStyleCnt="0"/>
      <dgm:spPr/>
    </dgm:pt>
    <dgm:pt modelId="{8520E479-E079-48F1-9D68-3082EB1284CA}" type="pres">
      <dgm:prSet presAssocID="{F6A40C8A-36A1-4B67-86CA-1364BF44D6B5}" presName="dummy1b" presStyleCnt="0"/>
      <dgm:spPr/>
    </dgm:pt>
    <dgm:pt modelId="{15851A3D-A2C3-41AD-8C04-3DBF502494F5}" type="pres">
      <dgm:prSet presAssocID="{F6A40C8A-36A1-4B67-86CA-1364BF44D6B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C4B9555-38E8-4F69-ACC8-FA4801211027}" type="pres">
      <dgm:prSet presAssocID="{F6A40C8A-36A1-4B67-86CA-1364BF44D6B5}" presName="wedge2" presStyleLbl="node1" presStyleIdx="1" presStyleCnt="3"/>
      <dgm:spPr/>
      <dgm:t>
        <a:bodyPr/>
        <a:lstStyle/>
        <a:p>
          <a:endParaRPr lang="th-TH"/>
        </a:p>
      </dgm:t>
    </dgm:pt>
    <dgm:pt modelId="{6E980284-09E1-4C35-86F0-F688F1845CBC}" type="pres">
      <dgm:prSet presAssocID="{F6A40C8A-36A1-4B67-86CA-1364BF44D6B5}" presName="dummy2a" presStyleCnt="0"/>
      <dgm:spPr/>
    </dgm:pt>
    <dgm:pt modelId="{32D99894-2067-4E62-A3AD-AE845299F33D}" type="pres">
      <dgm:prSet presAssocID="{F6A40C8A-36A1-4B67-86CA-1364BF44D6B5}" presName="dummy2b" presStyleCnt="0"/>
      <dgm:spPr/>
    </dgm:pt>
    <dgm:pt modelId="{B45F717E-5DEE-4E90-B1BA-41184E549F1B}" type="pres">
      <dgm:prSet presAssocID="{F6A40C8A-36A1-4B67-86CA-1364BF44D6B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17E4A95-80D2-43C7-8B73-350647B31958}" type="pres">
      <dgm:prSet presAssocID="{F6A40C8A-36A1-4B67-86CA-1364BF44D6B5}" presName="wedge3" presStyleLbl="node1" presStyleIdx="2" presStyleCnt="3"/>
      <dgm:spPr/>
      <dgm:t>
        <a:bodyPr/>
        <a:lstStyle/>
        <a:p>
          <a:endParaRPr lang="th-TH"/>
        </a:p>
      </dgm:t>
    </dgm:pt>
    <dgm:pt modelId="{79065CD0-A85F-4838-9A48-8548E6816F57}" type="pres">
      <dgm:prSet presAssocID="{F6A40C8A-36A1-4B67-86CA-1364BF44D6B5}" presName="dummy3a" presStyleCnt="0"/>
      <dgm:spPr/>
    </dgm:pt>
    <dgm:pt modelId="{CA611FE5-58AC-4A3D-802D-2CC3EB4C88C1}" type="pres">
      <dgm:prSet presAssocID="{F6A40C8A-36A1-4B67-86CA-1364BF44D6B5}" presName="dummy3b" presStyleCnt="0"/>
      <dgm:spPr/>
    </dgm:pt>
    <dgm:pt modelId="{5E88F7BB-C39F-4247-972C-888FE81E4337}" type="pres">
      <dgm:prSet presAssocID="{F6A40C8A-36A1-4B67-86CA-1364BF44D6B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0DD19E4-EB5F-4004-A1DC-A44FE5D66566}" type="pres">
      <dgm:prSet presAssocID="{0DC1BA17-564A-44A9-8C4A-FC0979AB09AA}" presName="arrowWedge1" presStyleLbl="fgSibTrans2D1" presStyleIdx="0" presStyleCnt="3"/>
      <dgm:spPr/>
    </dgm:pt>
    <dgm:pt modelId="{F88D050E-9CF7-42F6-A4B4-0F406B4C7D17}" type="pres">
      <dgm:prSet presAssocID="{0931F486-3346-4E21-8413-F450CDE7EE3D}" presName="arrowWedge2" presStyleLbl="fgSibTrans2D1" presStyleIdx="1" presStyleCnt="3"/>
      <dgm:spPr/>
    </dgm:pt>
    <dgm:pt modelId="{0077E474-49A6-48B0-999F-342277965BB9}" type="pres">
      <dgm:prSet presAssocID="{27C785EB-2352-489D-A413-C1B9F6797BAF}" presName="arrowWedge3" presStyleLbl="fgSibTrans2D1" presStyleIdx="2" presStyleCnt="3"/>
      <dgm:spPr/>
    </dgm:pt>
  </dgm:ptLst>
  <dgm:cxnLst>
    <dgm:cxn modelId="{28134909-63BF-4D93-A087-6C790A70A5B3}" type="presOf" srcId="{334FE5D7-7E86-43BC-9454-7D14123CE4CA}" destId="{B45F717E-5DEE-4E90-B1BA-41184E549F1B}" srcOrd="1" destOrd="0" presId="urn:microsoft.com/office/officeart/2005/8/layout/cycle8"/>
    <dgm:cxn modelId="{4DDF427C-91AA-4D9E-9506-7E7F3D00618D}" srcId="{F6A40C8A-36A1-4B67-86CA-1364BF44D6B5}" destId="{DF200968-48AB-4D82-9B35-EF1885A97D1E}" srcOrd="2" destOrd="0" parTransId="{7741E1F5-2CD4-463A-84B0-6D549CB8E1C5}" sibTransId="{27C785EB-2352-489D-A413-C1B9F6797BAF}"/>
    <dgm:cxn modelId="{69892098-533B-4ACE-8087-B1E89F804820}" type="presOf" srcId="{DF200968-48AB-4D82-9B35-EF1885A97D1E}" destId="{5E88F7BB-C39F-4247-972C-888FE81E4337}" srcOrd="1" destOrd="0" presId="urn:microsoft.com/office/officeart/2005/8/layout/cycle8"/>
    <dgm:cxn modelId="{3DC5362B-38AB-40F6-AF59-1502A0FF86D5}" type="presOf" srcId="{334FE5D7-7E86-43BC-9454-7D14123CE4CA}" destId="{2C4B9555-38E8-4F69-ACC8-FA4801211027}" srcOrd="0" destOrd="0" presId="urn:microsoft.com/office/officeart/2005/8/layout/cycle8"/>
    <dgm:cxn modelId="{084A19E2-B1B5-4702-A884-8E49C94D5BE8}" srcId="{F6A40C8A-36A1-4B67-86CA-1364BF44D6B5}" destId="{334FE5D7-7E86-43BC-9454-7D14123CE4CA}" srcOrd="1" destOrd="0" parTransId="{84A3086B-A111-451D-95A4-015BA730F927}" sibTransId="{0931F486-3346-4E21-8413-F450CDE7EE3D}"/>
    <dgm:cxn modelId="{96BA83E1-9A64-47E8-9EC7-71C52EC4D295}" srcId="{F6A40C8A-36A1-4B67-86CA-1364BF44D6B5}" destId="{CD15F788-D92E-47A6-88E9-9D6AEFFD9671}" srcOrd="0" destOrd="0" parTransId="{49EBF99D-948C-43B5-AFED-F24A4D0124EC}" sibTransId="{0DC1BA17-564A-44A9-8C4A-FC0979AB09AA}"/>
    <dgm:cxn modelId="{4F48903A-954E-4C61-9DC5-E646F3782BB0}" type="presOf" srcId="{DF200968-48AB-4D82-9B35-EF1885A97D1E}" destId="{117E4A95-80D2-43C7-8B73-350647B31958}" srcOrd="0" destOrd="0" presId="urn:microsoft.com/office/officeart/2005/8/layout/cycle8"/>
    <dgm:cxn modelId="{BB48DC00-7653-44E1-BEB3-99BF39ADD7B3}" type="presOf" srcId="{F6A40C8A-36A1-4B67-86CA-1364BF44D6B5}" destId="{8BCE0595-89E2-4624-8708-86D1B06A62A1}" srcOrd="0" destOrd="0" presId="urn:microsoft.com/office/officeart/2005/8/layout/cycle8"/>
    <dgm:cxn modelId="{52AA4841-C8E6-4FBF-9F68-53A9907A6AB5}" type="presOf" srcId="{CD15F788-D92E-47A6-88E9-9D6AEFFD9671}" destId="{D4FF365E-3F16-4C5D-9154-B8F0B1158497}" srcOrd="0" destOrd="0" presId="urn:microsoft.com/office/officeart/2005/8/layout/cycle8"/>
    <dgm:cxn modelId="{C95A042F-97DE-44FA-B2FE-F64E31B09EA6}" type="presOf" srcId="{CD15F788-D92E-47A6-88E9-9D6AEFFD9671}" destId="{15851A3D-A2C3-41AD-8C04-3DBF502494F5}" srcOrd="1" destOrd="0" presId="urn:microsoft.com/office/officeart/2005/8/layout/cycle8"/>
    <dgm:cxn modelId="{3BA992CE-4291-4A74-8565-DD5C1D84A846}" type="presParOf" srcId="{8BCE0595-89E2-4624-8708-86D1B06A62A1}" destId="{D4FF365E-3F16-4C5D-9154-B8F0B1158497}" srcOrd="0" destOrd="0" presId="urn:microsoft.com/office/officeart/2005/8/layout/cycle8"/>
    <dgm:cxn modelId="{81B6D7BC-36A3-4CA8-A7A9-F29FF6D1FB51}" type="presParOf" srcId="{8BCE0595-89E2-4624-8708-86D1B06A62A1}" destId="{71B7A864-FDFA-497B-9A76-CBCA9CF89749}" srcOrd="1" destOrd="0" presId="urn:microsoft.com/office/officeart/2005/8/layout/cycle8"/>
    <dgm:cxn modelId="{B227D220-3443-4F31-8834-D14C477CF82A}" type="presParOf" srcId="{8BCE0595-89E2-4624-8708-86D1B06A62A1}" destId="{8520E479-E079-48F1-9D68-3082EB1284CA}" srcOrd="2" destOrd="0" presId="urn:microsoft.com/office/officeart/2005/8/layout/cycle8"/>
    <dgm:cxn modelId="{C6D8A529-5870-4BB3-95E4-3556BC7F00AD}" type="presParOf" srcId="{8BCE0595-89E2-4624-8708-86D1B06A62A1}" destId="{15851A3D-A2C3-41AD-8C04-3DBF502494F5}" srcOrd="3" destOrd="0" presId="urn:microsoft.com/office/officeart/2005/8/layout/cycle8"/>
    <dgm:cxn modelId="{56AA38B8-709C-4F8C-8CFF-591B51CD5486}" type="presParOf" srcId="{8BCE0595-89E2-4624-8708-86D1B06A62A1}" destId="{2C4B9555-38E8-4F69-ACC8-FA4801211027}" srcOrd="4" destOrd="0" presId="urn:microsoft.com/office/officeart/2005/8/layout/cycle8"/>
    <dgm:cxn modelId="{907D7BA9-34A5-401B-843A-0F582C262EA4}" type="presParOf" srcId="{8BCE0595-89E2-4624-8708-86D1B06A62A1}" destId="{6E980284-09E1-4C35-86F0-F688F1845CBC}" srcOrd="5" destOrd="0" presId="urn:microsoft.com/office/officeart/2005/8/layout/cycle8"/>
    <dgm:cxn modelId="{77DB5FA1-7FD4-42EA-B5AE-0C9C9555A01B}" type="presParOf" srcId="{8BCE0595-89E2-4624-8708-86D1B06A62A1}" destId="{32D99894-2067-4E62-A3AD-AE845299F33D}" srcOrd="6" destOrd="0" presId="urn:microsoft.com/office/officeart/2005/8/layout/cycle8"/>
    <dgm:cxn modelId="{345B9ABA-38E6-4A19-A771-EB876C95B38D}" type="presParOf" srcId="{8BCE0595-89E2-4624-8708-86D1B06A62A1}" destId="{B45F717E-5DEE-4E90-B1BA-41184E549F1B}" srcOrd="7" destOrd="0" presId="urn:microsoft.com/office/officeart/2005/8/layout/cycle8"/>
    <dgm:cxn modelId="{BCE3C8C0-EE7E-4215-AC60-BD69EA792411}" type="presParOf" srcId="{8BCE0595-89E2-4624-8708-86D1B06A62A1}" destId="{117E4A95-80D2-43C7-8B73-350647B31958}" srcOrd="8" destOrd="0" presId="urn:microsoft.com/office/officeart/2005/8/layout/cycle8"/>
    <dgm:cxn modelId="{B889AE3A-BEC0-4C32-B333-FA953C5FA528}" type="presParOf" srcId="{8BCE0595-89E2-4624-8708-86D1B06A62A1}" destId="{79065CD0-A85F-4838-9A48-8548E6816F57}" srcOrd="9" destOrd="0" presId="urn:microsoft.com/office/officeart/2005/8/layout/cycle8"/>
    <dgm:cxn modelId="{D1B34504-74BD-4760-8765-DBCAF8F7B8CD}" type="presParOf" srcId="{8BCE0595-89E2-4624-8708-86D1B06A62A1}" destId="{CA611FE5-58AC-4A3D-802D-2CC3EB4C88C1}" srcOrd="10" destOrd="0" presId="urn:microsoft.com/office/officeart/2005/8/layout/cycle8"/>
    <dgm:cxn modelId="{247937B1-3074-400D-8296-D5CAC79F400C}" type="presParOf" srcId="{8BCE0595-89E2-4624-8708-86D1B06A62A1}" destId="{5E88F7BB-C39F-4247-972C-888FE81E4337}" srcOrd="11" destOrd="0" presId="urn:microsoft.com/office/officeart/2005/8/layout/cycle8"/>
    <dgm:cxn modelId="{83D7D6FB-A4E9-4D34-8DC7-A8762841F08D}" type="presParOf" srcId="{8BCE0595-89E2-4624-8708-86D1B06A62A1}" destId="{00DD19E4-EB5F-4004-A1DC-A44FE5D66566}" srcOrd="12" destOrd="0" presId="urn:microsoft.com/office/officeart/2005/8/layout/cycle8"/>
    <dgm:cxn modelId="{891EF555-A037-4979-A7CF-0ED28A13AE35}" type="presParOf" srcId="{8BCE0595-89E2-4624-8708-86D1B06A62A1}" destId="{F88D050E-9CF7-42F6-A4B4-0F406B4C7D17}" srcOrd="13" destOrd="0" presId="urn:microsoft.com/office/officeart/2005/8/layout/cycle8"/>
    <dgm:cxn modelId="{ED09ED25-EAB4-4D8E-AED9-91F2600239C2}" type="presParOf" srcId="{8BCE0595-89E2-4624-8708-86D1B06A62A1}" destId="{0077E474-49A6-48B0-999F-342277965BB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F365E-3F16-4C5D-9154-B8F0B1158497}">
      <dsp:nvSpPr>
        <dsp:cNvPr id="0" name=""/>
        <dsp:cNvSpPr/>
      </dsp:nvSpPr>
      <dsp:spPr>
        <a:xfrm>
          <a:off x="1529045" y="286173"/>
          <a:ext cx="3698240" cy="369824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AREA</a:t>
          </a:r>
          <a:endParaRPr lang="th-TH" sz="2700" kern="1200" dirty="0"/>
        </a:p>
      </dsp:txBody>
      <dsp:txXfrm>
        <a:off x="3478106" y="1069848"/>
        <a:ext cx="1320800" cy="1100666"/>
      </dsp:txXfrm>
    </dsp:sp>
    <dsp:sp modelId="{2C4B9555-38E8-4F69-ACC8-FA4801211027}">
      <dsp:nvSpPr>
        <dsp:cNvPr id="0" name=""/>
        <dsp:cNvSpPr/>
      </dsp:nvSpPr>
      <dsp:spPr>
        <a:xfrm>
          <a:off x="1452879" y="418253"/>
          <a:ext cx="3698240" cy="369824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FUNCTION</a:t>
          </a:r>
          <a:endParaRPr lang="th-TH" sz="2700" kern="1200" dirty="0"/>
        </a:p>
      </dsp:txBody>
      <dsp:txXfrm>
        <a:off x="2333413" y="2817706"/>
        <a:ext cx="1981200" cy="968586"/>
      </dsp:txXfrm>
    </dsp:sp>
    <dsp:sp modelId="{117E4A95-80D2-43C7-8B73-350647B31958}">
      <dsp:nvSpPr>
        <dsp:cNvPr id="0" name=""/>
        <dsp:cNvSpPr/>
      </dsp:nvSpPr>
      <dsp:spPr>
        <a:xfrm>
          <a:off x="1376713" y="286173"/>
          <a:ext cx="3698240" cy="369824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AGENDA</a:t>
          </a:r>
          <a:endParaRPr lang="th-TH" sz="2700" kern="1200" dirty="0"/>
        </a:p>
      </dsp:txBody>
      <dsp:txXfrm>
        <a:off x="1805093" y="1069848"/>
        <a:ext cx="1320800" cy="1100666"/>
      </dsp:txXfrm>
    </dsp:sp>
    <dsp:sp modelId="{00DD19E4-EB5F-4004-A1DC-A44FE5D66566}">
      <dsp:nvSpPr>
        <dsp:cNvPr id="0" name=""/>
        <dsp:cNvSpPr/>
      </dsp:nvSpPr>
      <dsp:spPr>
        <a:xfrm>
          <a:off x="1300412" y="57234"/>
          <a:ext cx="4156117" cy="415611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8D050E-9CF7-42F6-A4B4-0F406B4C7D17}">
      <dsp:nvSpPr>
        <dsp:cNvPr id="0" name=""/>
        <dsp:cNvSpPr/>
      </dsp:nvSpPr>
      <dsp:spPr>
        <a:xfrm>
          <a:off x="1223941" y="189080"/>
          <a:ext cx="4156117" cy="415611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077E474-49A6-48B0-999F-342277965BB9}">
      <dsp:nvSpPr>
        <dsp:cNvPr id="0" name=""/>
        <dsp:cNvSpPr/>
      </dsp:nvSpPr>
      <dsp:spPr>
        <a:xfrm>
          <a:off x="1147469" y="57234"/>
          <a:ext cx="4156117" cy="415611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BC01A-4408-436C-ABCD-8E0593AE09D2}" type="datetimeFigureOut">
              <a:rPr lang="th-TH" smtClean="0"/>
              <a:t>31/08/59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746125"/>
            <a:ext cx="538321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F82F2-C7A2-454F-859D-DB2AAE35E7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4278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EB650-6901-4CD8-8243-24E00B4804D3}" type="slidenum">
              <a:rPr lang="th-TH" smtClean="0"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6053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AE98-29C8-4162-8279-D6714C94BAC7}" type="datetimeFigureOut">
              <a:rPr lang="th-TH" smtClean="0"/>
              <a:t>31/08/59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680B-60C6-494D-8191-DEB940F087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417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AE98-29C8-4162-8279-D6714C94BAC7}" type="datetimeFigureOut">
              <a:rPr lang="th-TH" smtClean="0"/>
              <a:t>31/08/59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680B-60C6-494D-8191-DEB940F087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8534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AE98-29C8-4162-8279-D6714C94BAC7}" type="datetimeFigureOut">
              <a:rPr lang="th-TH" smtClean="0"/>
              <a:t>31/08/59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680B-60C6-494D-8191-DEB940F087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485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AE98-29C8-4162-8279-D6714C94BAC7}" type="datetimeFigureOut">
              <a:rPr lang="th-TH" smtClean="0"/>
              <a:t>31/08/59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680B-60C6-494D-8191-DEB940F087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4374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AE98-29C8-4162-8279-D6714C94BAC7}" type="datetimeFigureOut">
              <a:rPr lang="th-TH" smtClean="0"/>
              <a:t>31/08/59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680B-60C6-494D-8191-DEB940F087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1242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AE98-29C8-4162-8279-D6714C94BAC7}" type="datetimeFigureOut">
              <a:rPr lang="th-TH" smtClean="0"/>
              <a:t>31/08/59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680B-60C6-494D-8191-DEB940F087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281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AE98-29C8-4162-8279-D6714C94BAC7}" type="datetimeFigureOut">
              <a:rPr lang="th-TH" smtClean="0"/>
              <a:t>31/08/59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680B-60C6-494D-8191-DEB940F087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849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AE98-29C8-4162-8279-D6714C94BAC7}" type="datetimeFigureOut">
              <a:rPr lang="th-TH" smtClean="0"/>
              <a:t>31/08/59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680B-60C6-494D-8191-DEB940F087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7305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AE98-29C8-4162-8279-D6714C94BAC7}" type="datetimeFigureOut">
              <a:rPr lang="th-TH" smtClean="0"/>
              <a:t>31/08/59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680B-60C6-494D-8191-DEB940F087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747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AE98-29C8-4162-8279-D6714C94BAC7}" type="datetimeFigureOut">
              <a:rPr lang="th-TH" smtClean="0"/>
              <a:t>31/08/59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680B-60C6-494D-8191-DEB940F087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6048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AE98-29C8-4162-8279-D6714C94BAC7}" type="datetimeFigureOut">
              <a:rPr lang="th-TH" smtClean="0"/>
              <a:t>31/08/59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680B-60C6-494D-8191-DEB940F087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4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5AE98-29C8-4162-8279-D6714C94BAC7}" type="datetimeFigureOut">
              <a:rPr lang="th-TH" smtClean="0"/>
              <a:t>31/08/59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F680B-60C6-494D-8191-DEB940F087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108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" b="4292"/>
          <a:stretch/>
        </p:blipFill>
        <p:spPr bwMode="auto">
          <a:xfrm>
            <a:off x="48319" y="20560"/>
            <a:ext cx="9801225" cy="686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46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32139" y="3783888"/>
            <a:ext cx="4411297" cy="1714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2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3. ระบบ</a:t>
            </a:r>
            <a:r>
              <a:rPr lang="th-TH" sz="2200" b="1" u="sng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ธรรมาภิ</a:t>
            </a:r>
            <a:r>
              <a:rPr lang="th-TH" sz="22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บาลและการวิจัย</a:t>
            </a:r>
          </a:p>
          <a:p>
            <a:pPr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โครงการประเมินคุณธรรม/ความโปร่งใส</a:t>
            </a:r>
          </a:p>
          <a:p>
            <a:pPr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ระบบควบคุมภายใน/บริหารความเสี่ยง</a:t>
            </a:r>
          </a:p>
          <a:p>
            <a:pPr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วิจัยและการจัดการความรู้ </a:t>
            </a:r>
            <a:r>
              <a:rPr lang="en-US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(KM)</a:t>
            </a:r>
            <a:endParaRPr lang="th-TH" sz="22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6714" y="3929067"/>
            <a:ext cx="479928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u="sng" dirty="0" smtClean="0">
                <a:latin typeface="TH SarabunPSK" pitchFamily="34" charset="-34"/>
                <a:cs typeface="TH SarabunPSK" pitchFamily="34" charset="-34"/>
              </a:rPr>
              <a:t>4. ความมั่นคงด้านยาและเวชภัณฑ์และการคุ้มครองผู้บริโภค 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ควบคุมป้องกันการดื้อยาต้านจุลชีพ และการใช้ยาอย่างสมเหตุสมผล</a:t>
            </a:r>
          </a:p>
          <a:p>
            <a:pPr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พัฒนามาตรฐานยา วัคซีน เทคโนโลยีการแพทย์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คุ้มครองผู้บริโภคด้านผลิตภัณฑ์สุขภาพและบริการสุขภาพ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4748" y="1429581"/>
            <a:ext cx="4798252" cy="17851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68288" indent="-268288">
              <a:buAutoNum type="arabicPeriod"/>
            </a:pPr>
            <a:r>
              <a:rPr lang="th-TH" sz="2200" b="1" u="sng" dirty="0" smtClean="0">
                <a:latin typeface="TH SarabunPSK" pitchFamily="34" charset="-34"/>
                <a:cs typeface="TH SarabunPSK" pitchFamily="34" charset="-34"/>
              </a:rPr>
              <a:t>ระบบข้อมูลสารสนเทศ/กฎหมายด้านสุขภาพ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พัฒนาระบบข้อมูลข่าวสารเทคโนโลยีสุขภาพแห่งชาติ</a:t>
            </a:r>
            <a:r>
              <a:rPr lang="en-US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(NHIS)</a:t>
            </a:r>
            <a:endParaRPr lang="th-TH" sz="22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พัฒนาเศรษฐกิจและ</a:t>
            </a:r>
            <a:r>
              <a:rPr lang="th-TH" sz="2200" b="1" dirty="0" err="1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สังคมดิ</a:t>
            </a: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จิ</a:t>
            </a:r>
            <a:r>
              <a:rPr lang="th-TH" sz="2200" b="1" dirty="0" err="1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ทอล</a:t>
            </a:r>
            <a:endParaRPr lang="th-TH" sz="22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พัฒนากฎหมายสุขภาพ</a:t>
            </a:r>
            <a:endParaRPr lang="en-US" sz="22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3473" y="357166"/>
            <a:ext cx="73521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Draft Governance  Excellence  Strategies </a:t>
            </a:r>
            <a:r>
              <a:rPr lang="en-US" sz="2200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200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 แผนงาน </a:t>
            </a:r>
            <a:r>
              <a:rPr lang="en-US" b="1" dirty="0" smtClean="0">
                <a:solidFill>
                  <a:schemeClr val="tx2"/>
                </a:solidFill>
                <a:effectLst/>
                <a:latin typeface="TH SarabunPSK" pitchFamily="34" charset="-34"/>
                <a:cs typeface="TH SarabunPSK" pitchFamily="34" charset="-34"/>
              </a:rPr>
              <a:t>12 </a:t>
            </a:r>
            <a:r>
              <a:rPr lang="th-TH" b="1" dirty="0" smtClean="0">
                <a:solidFill>
                  <a:schemeClr val="tx2"/>
                </a:solidFill>
                <a:effectLst/>
                <a:latin typeface="TH SarabunPSK" pitchFamily="34" charset="-34"/>
                <a:cs typeface="TH SarabunPSK" pitchFamily="34" charset="-34"/>
              </a:rPr>
              <a:t>โครงการ </a:t>
            </a:r>
            <a:r>
              <a:rPr lang="th-TH" b="1" dirty="0" smtClean="0"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rPr>
              <a:t>24 ตัวชี้วัด</a:t>
            </a:r>
            <a:r>
              <a:rPr lang="th-TH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5173" y="1429582"/>
            <a:ext cx="441129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u="sng" dirty="0" smtClean="0">
                <a:latin typeface="TH SarabunPSK" pitchFamily="34" charset="-34"/>
                <a:cs typeface="TH SarabunPSK" pitchFamily="34" charset="-34"/>
              </a:rPr>
              <a:t>2. ระบบหลักประกันสุขภาพ</a:t>
            </a:r>
            <a:endParaRPr lang="en-US" sz="2200" b="1" u="sng" dirty="0" smtClean="0">
              <a:latin typeface="TH SarabunPSK" pitchFamily="34" charset="-34"/>
              <a:cs typeface="TH SarabunPSK" pitchFamily="34" charset="-34"/>
            </a:endParaRP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ลดความเหลื่อมล้ำของ 3 ระบบกองทุน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บริหารจัดการด้านการเงินการคลังระดับประเทศ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บริหารจัดการการเงินการคลัง</a:t>
            </a:r>
            <a:b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หน่วยบริการ</a:t>
            </a:r>
          </a:p>
        </p:txBody>
      </p:sp>
      <p:pic>
        <p:nvPicPr>
          <p:cNvPr id="18" name="Picture 17" descr="s1_1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7391" y="63996"/>
            <a:ext cx="3405177" cy="1150426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93587" y="71414"/>
            <a:ext cx="2415069" cy="785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แผน 20 ปี </a:t>
            </a:r>
            <a:r>
              <a:rPr lang="th-TH" sz="32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กสธ.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2345513" y="4107661"/>
            <a:ext cx="5214974" cy="0"/>
          </a:xfrm>
          <a:prstGeom prst="line">
            <a:avLst/>
          </a:prstGeom>
          <a:ln>
            <a:solidFill>
              <a:srgbClr val="006600"/>
            </a:solidFill>
            <a:prstDash val="dash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1597" y="3714752"/>
            <a:ext cx="9516000" cy="0"/>
          </a:xfrm>
          <a:prstGeom prst="line">
            <a:avLst/>
          </a:prstGeom>
          <a:ln>
            <a:solidFill>
              <a:srgbClr val="006600"/>
            </a:solidFill>
            <a:prstDash val="dash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2" name="Picture 11" descr="serv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7350" y="2500306"/>
            <a:ext cx="975000" cy="900000"/>
          </a:xfrm>
          <a:prstGeom prst="rect">
            <a:avLst/>
          </a:prstGeom>
        </p:spPr>
      </p:pic>
      <p:pic>
        <p:nvPicPr>
          <p:cNvPr id="14" name="Picture 13" descr="healt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67776" y="2500306"/>
            <a:ext cx="975000" cy="900000"/>
          </a:xfrm>
          <a:prstGeom prst="rect">
            <a:avLst/>
          </a:prstGeom>
        </p:spPr>
      </p:pic>
      <p:pic>
        <p:nvPicPr>
          <p:cNvPr id="15" name="Picture 14" descr="business-tab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27785" y="5143512"/>
            <a:ext cx="975000" cy="900000"/>
          </a:xfrm>
          <a:prstGeom prst="rect">
            <a:avLst/>
          </a:prstGeom>
        </p:spPr>
      </p:pic>
      <p:pic>
        <p:nvPicPr>
          <p:cNvPr id="16" name="Picture 15" descr="natural-herbs-and-a-mortar-for-heali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35603" y="5958000"/>
            <a:ext cx="975000" cy="90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59864" y="3049796"/>
            <a:ext cx="106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4 ตัวชี้วัด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90821" y="3031492"/>
            <a:ext cx="106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7</a:t>
            </a:r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ตัวชี้วัด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76498" y="5774016"/>
            <a:ext cx="106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8 ตัวชี้วัด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03826" y="5593512"/>
            <a:ext cx="106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5 ตัวชี้วัด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8287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 descr="s1_1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8007" y="-24"/>
            <a:ext cx="2850212" cy="864674"/>
          </a:xfrm>
          <a:prstGeom prst="rect">
            <a:avLst/>
          </a:prstGeom>
        </p:spPr>
      </p:pic>
      <p:sp>
        <p:nvSpPr>
          <p:cNvPr id="114" name="AutoShape 14"/>
          <p:cNvSpPr>
            <a:spLocks noChangeArrowheads="1"/>
          </p:cNvSpPr>
          <p:nvPr/>
        </p:nvSpPr>
        <p:spPr bwMode="auto">
          <a:xfrm>
            <a:off x="-266368" y="142852"/>
            <a:ext cx="3028092" cy="461665"/>
          </a:xfrm>
          <a:prstGeom prst="rect">
            <a:avLst/>
          </a:prstGeom>
          <a:noFill/>
          <a:ln w="1270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กรอบการวิเคราะห์</a:t>
            </a:r>
            <a:endParaRPr lang="th-TH" sz="2400" dirty="0">
              <a:solidFill>
                <a:schemeClr val="bg1"/>
              </a:solidFill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</p:txBody>
      </p:sp>
      <p:cxnSp>
        <p:nvCxnSpPr>
          <p:cNvPr id="175" name="Elbow Connector 174"/>
          <p:cNvCxnSpPr>
            <a:stCxn id="171" idx="2"/>
            <a:endCxn id="84" idx="0"/>
          </p:cNvCxnSpPr>
          <p:nvPr/>
        </p:nvCxnSpPr>
        <p:spPr>
          <a:xfrm rot="5400000">
            <a:off x="6650717" y="681795"/>
            <a:ext cx="435430" cy="1741301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8" name="Elbow Connector 177"/>
          <p:cNvCxnSpPr>
            <a:stCxn id="171" idx="2"/>
            <a:endCxn id="85" idx="0"/>
          </p:cNvCxnSpPr>
          <p:nvPr/>
        </p:nvCxnSpPr>
        <p:spPr>
          <a:xfrm rot="16200000" flipH="1">
            <a:off x="7946933" y="1126879"/>
            <a:ext cx="435430" cy="851132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45" idx="2"/>
            <a:endCxn id="46" idx="0"/>
          </p:cNvCxnSpPr>
          <p:nvPr/>
        </p:nvCxnSpPr>
        <p:spPr>
          <a:xfrm rot="5400000">
            <a:off x="1590083" y="905480"/>
            <a:ext cx="379758" cy="1238259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45" idx="2"/>
            <a:endCxn id="49" idx="0"/>
          </p:cNvCxnSpPr>
          <p:nvPr/>
        </p:nvCxnSpPr>
        <p:spPr>
          <a:xfrm rot="16200000" flipH="1">
            <a:off x="2753219" y="980603"/>
            <a:ext cx="379759" cy="1088012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7411454" y="6500834"/>
            <a:ext cx="2398500" cy="338554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 </a:t>
            </a:r>
            <a:r>
              <a:rPr lang="en-US" sz="1600" b="1" dirty="0" smtClean="0">
                <a:solidFill>
                  <a:schemeClr val="dk1"/>
                </a:solidFill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1600" b="1" dirty="0" smtClean="0">
                <a:solidFill>
                  <a:schemeClr val="dk1"/>
                </a:solidFill>
                <a:latin typeface="TH SarabunPSK" pitchFamily="34" charset="-34"/>
                <a:cs typeface="TH SarabunPSK" pitchFamily="34" charset="-34"/>
              </a:rPr>
              <a:t>เสียฟันทั้งปาก </a:t>
            </a:r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(7.2</a:t>
            </a:r>
            <a:r>
              <a:rPr lang="en-US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%) </a:t>
            </a:r>
            <a:endParaRPr lang="th-TH" sz="1600" b="1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81" name="Straight Connector 80"/>
          <p:cNvCxnSpPr>
            <a:stCxn id="49" idx="2"/>
            <a:endCxn id="61" idx="0"/>
          </p:cNvCxnSpPr>
          <p:nvPr/>
        </p:nvCxnSpPr>
        <p:spPr>
          <a:xfrm>
            <a:off x="3487104" y="2182488"/>
            <a:ext cx="0" cy="40325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46" idx="2"/>
            <a:endCxn id="52" idx="0"/>
          </p:cNvCxnSpPr>
          <p:nvPr/>
        </p:nvCxnSpPr>
        <p:spPr>
          <a:xfrm rot="5400000">
            <a:off x="-36387" y="3375174"/>
            <a:ext cx="2389907" cy="45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สี่เหลี่ยมผืนผ้า 3"/>
          <p:cNvSpPr/>
          <p:nvPr/>
        </p:nvSpPr>
        <p:spPr>
          <a:xfrm>
            <a:off x="2940830" y="142876"/>
            <a:ext cx="5262599" cy="500042"/>
          </a:xfrm>
          <a:prstGeom prst="rect">
            <a:avLst/>
          </a:prstGeom>
          <a:ln/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เป้าหมายที่ 1 </a:t>
            </a:r>
            <a:r>
              <a:rPr lang="en-US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ประชาชนสุขภาพดี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0" name="สี่เหลี่ยมผืนผ้า 10"/>
          <p:cNvSpPr/>
          <p:nvPr/>
        </p:nvSpPr>
        <p:spPr>
          <a:xfrm>
            <a:off x="111516" y="3267117"/>
            <a:ext cx="2089562" cy="55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) การฆ่าตัวตายสำเร็จ</a:t>
            </a:r>
          </a:p>
          <a:p>
            <a:pPr marL="342838" indent="-342838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ผู้เสียชีวิต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4,179 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ราย </a:t>
            </a:r>
            <a:endParaRPr lang="th-TH" sz="1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" name="สี่เหลี่ยมผืนผ้า 12"/>
          <p:cNvSpPr/>
          <p:nvPr/>
        </p:nvSpPr>
        <p:spPr>
          <a:xfrm>
            <a:off x="111516" y="3915827"/>
            <a:ext cx="2089562" cy="55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174625" indent="-174625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3) การจมน้ำ</a:t>
            </a:r>
          </a:p>
          <a:p>
            <a:pPr marL="342838" indent="-342838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ผู้เสียชีวิต 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3,245 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ราย </a:t>
            </a:r>
          </a:p>
        </p:txBody>
      </p:sp>
      <p:sp>
        <p:nvSpPr>
          <p:cNvPr id="52" name="สี่เหลี่ยมผืนผ้า 13"/>
          <p:cNvSpPr/>
          <p:nvPr/>
        </p:nvSpPr>
        <p:spPr>
          <a:xfrm>
            <a:off x="111516" y="4572395"/>
            <a:ext cx="2089562" cy="55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174625" indent="-174625"/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) การถูกทำร้าย</a:t>
            </a:r>
          </a:p>
          <a:p>
            <a:pPr marL="342838" indent="-342838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ผู้เสียชีวิต 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2,162 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ราย  </a:t>
            </a:r>
          </a:p>
        </p:txBody>
      </p:sp>
      <p:sp>
        <p:nvSpPr>
          <p:cNvPr id="53" name="สี่เหลี่ยมผืนผ้า 14"/>
          <p:cNvSpPr/>
          <p:nvPr/>
        </p:nvSpPr>
        <p:spPr>
          <a:xfrm>
            <a:off x="2364932" y="2357430"/>
            <a:ext cx="2244344" cy="55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1) เบาหวาน </a:t>
            </a:r>
          </a:p>
          <a:p>
            <a:pPr marL="342838" indent="-342838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ผู้เสียชีวิต 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28,260 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ราย</a:t>
            </a:r>
            <a:endParaRPr lang="th-TH" sz="18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4" name="สี่เหลี่ยมผืนผ้า 15"/>
          <p:cNvSpPr/>
          <p:nvPr/>
        </p:nvSpPr>
        <p:spPr>
          <a:xfrm>
            <a:off x="111516" y="2357430"/>
            <a:ext cx="2089562" cy="79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174625" indent="-174625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1) การบาดเจ็บจากการจราจร</a:t>
            </a:r>
          </a:p>
          <a:p>
            <a:pPr marL="342838" indent="-342838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ผู้เสียชีวิต 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14,483 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ราย </a:t>
            </a:r>
          </a:p>
        </p:txBody>
      </p:sp>
      <p:sp>
        <p:nvSpPr>
          <p:cNvPr id="55" name="สี่เหลี่ยมผืนผ้า 16"/>
          <p:cNvSpPr/>
          <p:nvPr/>
        </p:nvSpPr>
        <p:spPr>
          <a:xfrm>
            <a:off x="2364932" y="3000372"/>
            <a:ext cx="2244344" cy="55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) หลอดเลือดสมอง</a:t>
            </a:r>
          </a:p>
          <a:p>
            <a:pPr marL="342838" indent="-342838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ผู้เสียชีวิต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27,521 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ราย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18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6" name="สี่เหลี่ยมผืนผ้า 17"/>
          <p:cNvSpPr/>
          <p:nvPr/>
        </p:nvSpPr>
        <p:spPr>
          <a:xfrm>
            <a:off x="2364932" y="3643314"/>
            <a:ext cx="2244344" cy="55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3) หัวใจขาดเลือด</a:t>
            </a:r>
          </a:p>
          <a:p>
            <a:pPr marL="342838" indent="-342838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ผู้เสียชีวิต 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19,151 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ราย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th-TH" sz="16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7" name="สี่เหลี่ยมผืนผ้า 19"/>
          <p:cNvSpPr/>
          <p:nvPr/>
        </p:nvSpPr>
        <p:spPr>
          <a:xfrm>
            <a:off x="2364932" y="4286256"/>
            <a:ext cx="2244344" cy="55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4) มะเร็งตับ</a:t>
            </a:r>
          </a:p>
          <a:p>
            <a:pPr marL="342838" indent="-342838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ผู้เสียชีวิต 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16,116 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ราย</a:t>
            </a:r>
          </a:p>
        </p:txBody>
      </p:sp>
      <p:sp>
        <p:nvSpPr>
          <p:cNvPr id="58" name="สี่เหลี่ยมผืนผ้า 20"/>
          <p:cNvSpPr/>
          <p:nvPr/>
        </p:nvSpPr>
        <p:spPr>
          <a:xfrm>
            <a:off x="2364932" y="4929198"/>
            <a:ext cx="2244344" cy="55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5) มะเร็งปอด</a:t>
            </a:r>
          </a:p>
          <a:p>
            <a:pPr marL="342838" indent="-342838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ผู้เสียชีวิต 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12,867 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ราย </a:t>
            </a:r>
          </a:p>
        </p:txBody>
      </p:sp>
      <p:sp>
        <p:nvSpPr>
          <p:cNvPr id="59" name="สี่เหลี่ยมผืนผ้า 22"/>
          <p:cNvSpPr/>
          <p:nvPr/>
        </p:nvSpPr>
        <p:spPr>
          <a:xfrm>
            <a:off x="2364932" y="5556738"/>
            <a:ext cx="2244344" cy="55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) วัณโรค</a:t>
            </a:r>
          </a:p>
          <a:p>
            <a:pPr marL="342838" indent="-342838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ผู้เสียชีวิต 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12,000  ราย</a:t>
            </a:r>
          </a:p>
        </p:txBody>
      </p:sp>
      <p:sp>
        <p:nvSpPr>
          <p:cNvPr id="60" name="สี่เหลี่ยมผืนผ้า 23"/>
          <p:cNvSpPr/>
          <p:nvPr/>
        </p:nvSpPr>
        <p:spPr>
          <a:xfrm>
            <a:off x="154747" y="6215082"/>
            <a:ext cx="2089562" cy="55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8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) ปอดอุดกั้นเรื้อรัง</a:t>
            </a:r>
          </a:p>
          <a:p>
            <a:pPr marL="342838" indent="-342838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ผู้เสียชีวิต 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4,647 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ราย </a:t>
            </a:r>
          </a:p>
        </p:txBody>
      </p:sp>
      <p:sp>
        <p:nvSpPr>
          <p:cNvPr id="61" name="สี่เหลี่ยมผืนผ้า 24"/>
          <p:cNvSpPr/>
          <p:nvPr/>
        </p:nvSpPr>
        <p:spPr>
          <a:xfrm>
            <a:off x="2364932" y="6215080"/>
            <a:ext cx="2244344" cy="55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7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) โรคเอดส์</a:t>
            </a:r>
          </a:p>
          <a:p>
            <a:pPr marL="342838" indent="-342838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ผู้เสียชีวิต 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*11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,930 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ราย  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34160" y="5183438"/>
            <a:ext cx="2244309" cy="523204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* ข้อมูลจากการคาดประมาณ 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AEM (AIDS Epidemic Model) 2015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1" name="สี่เหลี่ยมผืนผ้า 5"/>
          <p:cNvSpPr/>
          <p:nvPr/>
        </p:nvSpPr>
        <p:spPr>
          <a:xfrm>
            <a:off x="5881694" y="722730"/>
            <a:ext cx="3714776" cy="612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r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ลดปัจจัย</a:t>
            </a: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เสี่ยง/เจ็บป่วย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ของคน</a:t>
            </a: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ไทย</a:t>
            </a:r>
          </a:p>
          <a:p>
            <a:pPr algn="r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เพื่อเพิ่ม (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HALE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) ให้แข็งแรงถึงอายุ </a:t>
            </a:r>
            <a:r>
              <a:rPr lang="th-TH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72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 ปี</a:t>
            </a:r>
            <a:endParaRPr lang="en-US" sz="1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1719889" y="1475492"/>
            <a:ext cx="126989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h-TH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อัตราการเสียชีวิต</a:t>
            </a:r>
            <a:endParaRPr lang="th-TH"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5" name="สี่เหลี่ยมผืนผ้า 4"/>
          <p:cNvSpPr/>
          <p:nvPr/>
        </p:nvSpPr>
        <p:spPr>
          <a:xfrm>
            <a:off x="309530" y="722730"/>
            <a:ext cx="4179123" cy="612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>
              <a:spcBef>
                <a:spcPts val="1200"/>
              </a:spcBef>
            </a:pP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   ลด</a:t>
            </a:r>
            <a:r>
              <a:rPr lang="en-US" sz="2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200" b="1" dirty="0">
                <a:latin typeface="TH SarabunPSK" pitchFamily="34" charset="-34"/>
                <a:cs typeface="TH SarabunPSK" pitchFamily="34" charset="-34"/>
              </a:rPr>
              <a:t>Premature Mortality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เพื่อเพิ่ม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(LE)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ให้อายุยืน 8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0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 ปีจำนวนผู้เสียชีวิตรวม 156,561 ราย</a:t>
            </a:r>
            <a:endParaRPr lang="th-TH" sz="2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6" name="สี่เหลี่ยมผืนผ้า 6"/>
          <p:cNvSpPr/>
          <p:nvPr/>
        </p:nvSpPr>
        <p:spPr>
          <a:xfrm>
            <a:off x="77356" y="1714488"/>
            <a:ext cx="2166953" cy="468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External </a:t>
            </a:r>
            <a:r>
              <a:rPr lang="en-US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causes</a:t>
            </a:r>
            <a: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ผู้เสียชีวิตรวม 24</a:t>
            </a:r>
            <a:r>
              <a:rPr lang="en-US" sz="1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1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069 ราย</a:t>
            </a:r>
            <a:endParaRPr lang="en-US" sz="24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9" name="สี่เหลี่ยมผืนผ้า 7"/>
          <p:cNvSpPr/>
          <p:nvPr/>
        </p:nvSpPr>
        <p:spPr>
          <a:xfrm>
            <a:off x="2364932" y="1714489"/>
            <a:ext cx="2244344" cy="4679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Chronic </a:t>
            </a:r>
            <a:r>
              <a:rPr lang="en-US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diseases</a:t>
            </a:r>
            <a:br>
              <a:rPr lang="en-US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ผู้เสียชีวิตรวม 132,492 ราย</a:t>
            </a:r>
            <a:endParaRPr lang="en-US" sz="20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64" name="Shape 63"/>
          <p:cNvCxnSpPr>
            <a:stCxn id="38" idx="2"/>
            <a:endCxn id="45" idx="3"/>
          </p:cNvCxnSpPr>
          <p:nvPr/>
        </p:nvCxnSpPr>
        <p:spPr>
          <a:xfrm rot="5400000">
            <a:off x="4837485" y="294086"/>
            <a:ext cx="385812" cy="1083476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Shape 65"/>
          <p:cNvCxnSpPr>
            <a:stCxn id="38" idx="2"/>
            <a:endCxn id="171" idx="1"/>
          </p:cNvCxnSpPr>
          <p:nvPr/>
        </p:nvCxnSpPr>
        <p:spPr>
          <a:xfrm rot="16200000" flipH="1">
            <a:off x="5534006" y="681042"/>
            <a:ext cx="385812" cy="309565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-35" y="447124"/>
            <a:ext cx="1006085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8" name="Picture 67" descr="magnifi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35" y="548680"/>
            <a:ext cx="780000" cy="720000"/>
          </a:xfrm>
          <a:prstGeom prst="rect">
            <a:avLst/>
          </a:prstGeom>
        </p:spPr>
      </p:pic>
      <p:pic>
        <p:nvPicPr>
          <p:cNvPr id="82" name="Picture 81" descr="magnifi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649521" y="620688"/>
            <a:ext cx="780000" cy="720000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5649521" y="563106"/>
            <a:ext cx="1006085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4" name="สี่เหลี่ยมผืนผ้า 25"/>
          <p:cNvSpPr/>
          <p:nvPr/>
        </p:nvSpPr>
        <p:spPr>
          <a:xfrm>
            <a:off x="4798218" y="1770160"/>
            <a:ext cx="2399126" cy="34088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ลดปัจจัยเสี่ยง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+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เจ็บป่วย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5" name="สี่เหลี่ยมผืนผ้า 26"/>
          <p:cNvSpPr/>
          <p:nvPr/>
        </p:nvSpPr>
        <p:spPr>
          <a:xfrm>
            <a:off x="7390964" y="1770160"/>
            <a:ext cx="2398500" cy="34088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ส่งเสริมสุขภาพคนไทย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6" name="สี่เหลี่ยมผืนผ้า 28"/>
          <p:cNvSpPr/>
          <p:nvPr/>
        </p:nvSpPr>
        <p:spPr>
          <a:xfrm>
            <a:off x="4798218" y="2214554"/>
            <a:ext cx="2398500" cy="2857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1) สิ่งเสพติด (ความชุก)</a:t>
            </a:r>
          </a:p>
        </p:txBody>
      </p:sp>
      <p:sp>
        <p:nvSpPr>
          <p:cNvPr id="87" name="สี่เหลี่ยมผืนผ้า 29"/>
          <p:cNvSpPr/>
          <p:nvPr/>
        </p:nvSpPr>
        <p:spPr>
          <a:xfrm>
            <a:off x="4798218" y="2508257"/>
            <a:ext cx="2398500" cy="35719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 ผู้บริโภค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Alcohol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32</a:t>
            </a:r>
            <a:r>
              <a:rPr lang="en-US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88" name="สี่เหลี่ยมผืนผ้า 30"/>
          <p:cNvSpPr/>
          <p:nvPr/>
        </p:nvSpPr>
        <p:spPr>
          <a:xfrm>
            <a:off x="4798218" y="2897130"/>
            <a:ext cx="2398500" cy="35719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 ผู้บริโภคบุหรี่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21%</a:t>
            </a:r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89" name="สี่เหลี่ยมผืนผ้า 31"/>
          <p:cNvSpPr/>
          <p:nvPr/>
        </p:nvSpPr>
        <p:spPr>
          <a:xfrm>
            <a:off x="4798218" y="3286003"/>
            <a:ext cx="2398500" cy="57150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b"/>
          <a:lstStyle/>
          <a:p>
            <a:pPr marL="342838" indent="-342838"/>
            <a:endParaRPr lang="th-TH" sz="1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 ผู้บริโภค</a:t>
            </a:r>
            <a:r>
              <a:rPr lang="th-TH" sz="1600" b="1" dirty="0" err="1" smtClean="0">
                <a:latin typeface="TH SarabunPSK" pitchFamily="34" charset="-34"/>
                <a:cs typeface="TH SarabunPSK" pitchFamily="34" charset="-34"/>
              </a:rPr>
              <a:t>ยาเสพติด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/บำบัด</a:t>
            </a:r>
          </a:p>
          <a:p>
            <a:pPr marL="342838" indent="-342838"/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78</a:t>
            </a:r>
            <a:r>
              <a:rPr lang="en-US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,153 </a:t>
            </a:r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คน </a:t>
            </a:r>
          </a:p>
        </p:txBody>
      </p:sp>
      <p:sp>
        <p:nvSpPr>
          <p:cNvPr id="92" name="สี่เหลี่ยมผืนผ้า 32"/>
          <p:cNvSpPr/>
          <p:nvPr/>
        </p:nvSpPr>
        <p:spPr>
          <a:xfrm>
            <a:off x="4798218" y="3920994"/>
            <a:ext cx="2398500" cy="2857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) ความดันโลหิตสูง</a:t>
            </a:r>
          </a:p>
        </p:txBody>
      </p:sp>
      <p:sp>
        <p:nvSpPr>
          <p:cNvPr id="97" name="สี่เหลี่ยมผืนผ้า 33"/>
          <p:cNvSpPr/>
          <p:nvPr/>
        </p:nvSpPr>
        <p:spPr>
          <a:xfrm>
            <a:off x="4798218" y="4214697"/>
            <a:ext cx="2398500" cy="57150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 ความชุก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 :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5% </a:t>
            </a:r>
            <a:endParaRPr lang="th-TH" sz="1600" b="1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 อัตราป่วยที่คุมได้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 : </a:t>
            </a:r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26</a:t>
            </a:r>
            <a:r>
              <a:rPr lang="en-US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% </a:t>
            </a:r>
            <a:endParaRPr lang="th-TH" sz="1600" b="1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8" name="สี่เหลี่ยมผืนผ้า 36"/>
          <p:cNvSpPr/>
          <p:nvPr/>
        </p:nvSpPr>
        <p:spPr>
          <a:xfrm>
            <a:off x="4798218" y="4873541"/>
            <a:ext cx="2398500" cy="2857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3) อ้วน/น้ำหนักเกิน</a:t>
            </a:r>
          </a:p>
        </p:txBody>
      </p:sp>
      <p:sp>
        <p:nvSpPr>
          <p:cNvPr id="99" name="สี่เหลี่ยมผืนผ้า 37"/>
          <p:cNvSpPr/>
          <p:nvPr/>
        </p:nvSpPr>
        <p:spPr>
          <a:xfrm>
            <a:off x="4798218" y="5167244"/>
            <a:ext cx="2398500" cy="57150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87313" indent="-87313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% BMI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ปกติ (ญ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&lt;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55/ ช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&lt;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42)</a:t>
            </a:r>
            <a:endParaRPr lang="en-US" sz="1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87313" indent="-87313">
              <a:buFont typeface="Arial" pitchFamily="34" charset="0"/>
              <a:buChar char="•"/>
            </a:pP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 %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&lt;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18 ปี) สูงดีสมส่วน </a:t>
            </a:r>
          </a:p>
        </p:txBody>
      </p:sp>
      <p:sp>
        <p:nvSpPr>
          <p:cNvPr id="100" name="สี่เหลี่ยมผืนผ้า 34"/>
          <p:cNvSpPr/>
          <p:nvPr/>
        </p:nvSpPr>
        <p:spPr>
          <a:xfrm>
            <a:off x="4798218" y="5810307"/>
            <a:ext cx="2398500" cy="2857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4) </a:t>
            </a:r>
            <a:r>
              <a:rPr lang="en-US" sz="1800" b="1" dirty="0" err="1" smtClean="0">
                <a:latin typeface="TH SarabunPSK" pitchFamily="34" charset="-34"/>
                <a:cs typeface="TH SarabunPSK" pitchFamily="34" charset="-34"/>
              </a:rPr>
              <a:t>Reproduct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 &amp; Sex Health</a:t>
            </a:r>
            <a:endParaRPr lang="th-TH" sz="18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1" name="สี่เหลี่ยมผืนผ้า 39"/>
          <p:cNvSpPr/>
          <p:nvPr/>
        </p:nvSpPr>
        <p:spPr>
          <a:xfrm>
            <a:off x="4798844" y="6096060"/>
            <a:ext cx="2398500" cy="619089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 </a:t>
            </a:r>
            <a:r>
              <a:rPr lang="en-US" sz="1600" b="1" spc="-30" dirty="0" smtClean="0"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1600" b="1" spc="-30" dirty="0" smtClean="0">
                <a:latin typeface="TH SarabunPSK" pitchFamily="34" charset="-34"/>
                <a:cs typeface="TH SarabunPSK" pitchFamily="34" charset="-34"/>
              </a:rPr>
              <a:t>ตั้งครรภ์ซ้ำ ญ</a:t>
            </a:r>
            <a:r>
              <a:rPr lang="en-US" sz="1600" b="1" spc="-30" dirty="0" smtClean="0">
                <a:latin typeface="TH SarabunPSK" pitchFamily="34" charset="-34"/>
                <a:cs typeface="TH SarabunPSK" pitchFamily="34" charset="-34"/>
              </a:rPr>
              <a:t>&lt;</a:t>
            </a:r>
            <a:r>
              <a:rPr lang="th-TH" sz="1600" b="1" spc="-30" dirty="0" smtClean="0">
                <a:latin typeface="TH SarabunPSK" pitchFamily="34" charset="-34"/>
                <a:cs typeface="TH SarabunPSK" pitchFamily="34" charset="-34"/>
              </a:rPr>
              <a:t>20ปี</a:t>
            </a:r>
            <a:r>
              <a:rPr lang="en-US" sz="1600" b="1" spc="-3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spc="-3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48:1000</a:t>
            </a:r>
            <a:endParaRPr lang="th-TH" sz="1600" b="1" spc="-30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 อัตราคลอดมีชีพวัยรุ่น </a:t>
            </a:r>
            <a:r>
              <a:rPr lang="en-US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12.8:</a:t>
            </a:r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000 </a:t>
            </a:r>
          </a:p>
        </p:txBody>
      </p:sp>
      <p:sp>
        <p:nvSpPr>
          <p:cNvPr id="102" name="สี่เหลี่ยมผืนผ้า 43"/>
          <p:cNvSpPr/>
          <p:nvPr/>
        </p:nvSpPr>
        <p:spPr>
          <a:xfrm>
            <a:off x="7396386" y="2214554"/>
            <a:ext cx="2398500" cy="2857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5)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Mental/Emotion well-Being</a:t>
            </a:r>
            <a:endParaRPr lang="th-TH" sz="1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4" name="สี่เหลี่ยมผืนผ้า 44"/>
          <p:cNvSpPr/>
          <p:nvPr/>
        </p:nvSpPr>
        <p:spPr>
          <a:xfrm>
            <a:off x="7396386" y="2500306"/>
            <a:ext cx="2398500" cy="35719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 %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เด็กไทย (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EQ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(45</a:t>
            </a:r>
            <a:r>
              <a:rPr lang="en-US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) </a:t>
            </a:r>
          </a:p>
        </p:txBody>
      </p:sp>
      <p:sp>
        <p:nvSpPr>
          <p:cNvPr id="105" name="สี่เหลี่ยมผืนผ้า 46"/>
          <p:cNvSpPr/>
          <p:nvPr/>
        </p:nvSpPr>
        <p:spPr>
          <a:xfrm>
            <a:off x="7396386" y="2892000"/>
            <a:ext cx="2398500" cy="500066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% Pt.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ซึมเศร้าเข้าถึงบริการ</a:t>
            </a:r>
          </a:p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สุขภาพจิต </a:t>
            </a:r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(4</a:t>
            </a:r>
            <a:r>
              <a:rPr lang="en-US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5%</a:t>
            </a:r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) </a:t>
            </a:r>
          </a:p>
        </p:txBody>
      </p:sp>
      <p:sp>
        <p:nvSpPr>
          <p:cNvPr id="106" name="สี่เหลี่ยมผืนผ้า 47"/>
          <p:cNvSpPr/>
          <p:nvPr/>
        </p:nvSpPr>
        <p:spPr>
          <a:xfrm>
            <a:off x="7396386" y="3454878"/>
            <a:ext cx="2398500" cy="2857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6)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Active Living</a:t>
            </a:r>
            <a:endParaRPr lang="th-TH" sz="18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7" name="สี่เหลี่ยมผืนผ้า 48"/>
          <p:cNvSpPr/>
          <p:nvPr/>
        </p:nvSpPr>
        <p:spPr>
          <a:xfrm>
            <a:off x="7396386" y="3760312"/>
            <a:ext cx="2398500" cy="285752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1600" b="1" dirty="0" err="1" smtClean="0">
                <a:latin typeface="TH SarabunPSK" pitchFamily="34" charset="-34"/>
                <a:cs typeface="TH SarabunPSK" pitchFamily="34" charset="-34"/>
              </a:rPr>
              <a:t>ปชช.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มีพฤติกรรมที่ดี </a:t>
            </a:r>
          </a:p>
        </p:txBody>
      </p:sp>
      <p:sp>
        <p:nvSpPr>
          <p:cNvPr id="108" name="สี่เหลี่ยมผืนผ้า 49"/>
          <p:cNvSpPr/>
          <p:nvPr/>
        </p:nvSpPr>
        <p:spPr>
          <a:xfrm>
            <a:off x="7396386" y="4429132"/>
            <a:ext cx="2398500" cy="2857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7)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Healthy Consuming</a:t>
            </a:r>
            <a:endParaRPr lang="th-TH" sz="18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9" name="สี่เหลี่ยมผืนผ้า 50"/>
          <p:cNvSpPr/>
          <p:nvPr/>
        </p:nvSpPr>
        <p:spPr>
          <a:xfrm>
            <a:off x="7396386" y="4714884"/>
            <a:ext cx="2398500" cy="57150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1600" b="1" dirty="0" err="1" smtClean="0">
                <a:latin typeface="TH SarabunPSK" pitchFamily="34" charset="-34"/>
                <a:cs typeface="TH SarabunPSK" pitchFamily="34" charset="-34"/>
              </a:rPr>
              <a:t>ปชช.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บริโภคเหมาะสม</a:t>
            </a:r>
          </a:p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1600" b="1" dirty="0" err="1" smtClean="0">
                <a:latin typeface="TH SarabunPSK" pitchFamily="34" charset="-34"/>
                <a:cs typeface="TH SarabunPSK" pitchFamily="34" charset="-34"/>
              </a:rPr>
              <a:t>ปชช.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บริโภคถูกต้อง </a:t>
            </a:r>
          </a:p>
        </p:txBody>
      </p:sp>
      <p:sp>
        <p:nvSpPr>
          <p:cNvPr id="110" name="สี่เหลี่ยมผืนผ้า 52"/>
          <p:cNvSpPr/>
          <p:nvPr/>
        </p:nvSpPr>
        <p:spPr>
          <a:xfrm>
            <a:off x="7396386" y="5357826"/>
            <a:ext cx="2398500" cy="2857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8)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Environment Health</a:t>
            </a:r>
            <a:endParaRPr lang="th-TH" sz="18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9" name="สี่เหลี่ยมผืนผ้า 53"/>
          <p:cNvSpPr/>
          <p:nvPr/>
        </p:nvSpPr>
        <p:spPr>
          <a:xfrm>
            <a:off x="7396386" y="5643578"/>
            <a:ext cx="2398500" cy="57150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1600" b="1" dirty="0" err="1" smtClean="0">
                <a:latin typeface="TH SarabunPSK" pitchFamily="34" charset="-34"/>
                <a:cs typeface="TH SarabunPSK" pitchFamily="34" charset="-34"/>
              </a:rPr>
              <a:t>ปชช.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มีสุขลักษณะที่ดี </a:t>
            </a:r>
          </a:p>
          <a:p>
            <a:pPr marL="342838" indent="-342838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•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1600" b="1" dirty="0" err="1" smtClean="0">
                <a:latin typeface="TH SarabunPSK" pitchFamily="34" charset="-34"/>
                <a:cs typeface="TH SarabunPSK" pitchFamily="34" charset="-34"/>
              </a:rPr>
              <a:t>ปชช.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ได้จัดการขยะที่ดี </a:t>
            </a:r>
          </a:p>
        </p:txBody>
      </p:sp>
      <p:sp>
        <p:nvSpPr>
          <p:cNvPr id="162" name="สี่เหลี่ยมผืนผ้า 116"/>
          <p:cNvSpPr/>
          <p:nvPr/>
        </p:nvSpPr>
        <p:spPr>
          <a:xfrm>
            <a:off x="7396386" y="4071942"/>
            <a:ext cx="2398500" cy="285752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&gt;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6 ปีหลับพอต่อสุขภาพ</a:t>
            </a:r>
          </a:p>
        </p:txBody>
      </p:sp>
      <p:sp>
        <p:nvSpPr>
          <p:cNvPr id="168" name="สี่เหลี่ยมผืนผ้า 144"/>
          <p:cNvSpPr/>
          <p:nvPr/>
        </p:nvSpPr>
        <p:spPr>
          <a:xfrm>
            <a:off x="7413064" y="6274705"/>
            <a:ext cx="2398500" cy="2857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9)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Oral Health</a:t>
            </a:r>
            <a:endParaRPr lang="th-TH" sz="18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6238831" y="1475492"/>
            <a:ext cx="2263761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h-TH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อัตรา อัตราป่วย ความชุก ร้อยละ</a:t>
            </a:r>
            <a:endParaRPr lang="th-TH"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08" name="Straight Connector 207"/>
          <p:cNvCxnSpPr>
            <a:stCxn id="61" idx="1"/>
            <a:endCxn id="60" idx="3"/>
          </p:cNvCxnSpPr>
          <p:nvPr/>
        </p:nvCxnSpPr>
        <p:spPr>
          <a:xfrm rot="10800000" flipV="1">
            <a:off x="2244309" y="6494080"/>
            <a:ext cx="120623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>
          <a:xfrm>
            <a:off x="4101698" y="1049522"/>
            <a:ext cx="2050857" cy="3077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(Physical Health) </a:t>
            </a:r>
            <a:endParaRPr lang="th-TH" sz="14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4721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สี่เหลี่ยมผืนผ้า 31"/>
          <p:cNvSpPr/>
          <p:nvPr/>
        </p:nvSpPr>
        <p:spPr>
          <a:xfrm>
            <a:off x="5572129" y="5072074"/>
            <a:ext cx="3861000" cy="684000"/>
          </a:xfrm>
          <a:prstGeom prst="rect">
            <a:avLst/>
          </a:prstGeom>
          <a:noFill/>
          <a:ln>
            <a:solidFill>
              <a:srgbClr val="CCE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85725" indent="-85725"/>
            <a:r>
              <a:rPr lang="th-TH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• ดัชนีความสุขของคนทำงาน </a:t>
            </a:r>
            <a:r>
              <a:rPr lang="en-US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(Happy work life index)</a:t>
            </a:r>
            <a:r>
              <a:rPr lang="th-TH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≥ 50 (</a:t>
            </a:r>
            <a:r>
              <a:rPr lang="th-TH" sz="1800" b="1" dirty="0" err="1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บค</a:t>
            </a:r>
            <a:r>
              <a:rPr lang="th-TH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./ทุกกรม)</a:t>
            </a:r>
          </a:p>
        </p:txBody>
      </p:sp>
      <p:sp>
        <p:nvSpPr>
          <p:cNvPr id="183" name="สี่เหลี่ยมผืนผ้า 3"/>
          <p:cNvSpPr/>
          <p:nvPr/>
        </p:nvSpPr>
        <p:spPr>
          <a:xfrm>
            <a:off x="6900097" y="1088294"/>
            <a:ext cx="1779997" cy="500066"/>
          </a:xfrm>
          <a:prstGeom prst="rect">
            <a:avLst/>
          </a:prstGeom>
          <a:solidFill>
            <a:srgbClr val="FF9999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en-US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Accessibility</a:t>
            </a:r>
            <a:endParaRPr lang="en-US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6" name="สี่เหลี่ยมผืนผ้า 6"/>
          <p:cNvSpPr/>
          <p:nvPr/>
        </p:nvSpPr>
        <p:spPr>
          <a:xfrm>
            <a:off x="232139" y="1785926"/>
            <a:ext cx="3861000" cy="500066"/>
          </a:xfrm>
          <a:prstGeom prst="roundRect">
            <a:avLst/>
          </a:prstGeom>
          <a:solidFill>
            <a:srgbClr val="FFFFCC"/>
          </a:solidFill>
          <a:ln>
            <a:solidFill>
              <a:srgbClr val="FFFF9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th-TH" sz="24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ผลิตและพัฒนากำลังคนอย่างมีคุณภาพ</a:t>
            </a:r>
            <a:endParaRPr lang="en-US" sz="2400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7" name="สี่เหลี่ยมผืนผ้า 7"/>
          <p:cNvSpPr/>
          <p:nvPr/>
        </p:nvSpPr>
        <p:spPr>
          <a:xfrm>
            <a:off x="232174" y="2357430"/>
            <a:ext cx="3861000" cy="684000"/>
          </a:xfrm>
          <a:prstGeom prst="rect">
            <a:avLst/>
          </a:prstGeom>
          <a:noFill/>
          <a:ln>
            <a:solidFill>
              <a:srgbClr val="FFFF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82550" indent="-82550"/>
            <a:r>
              <a:rPr lang="th-TH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• อัตราส่วนของบุคลากรด้านสุขภาพต่อประชากร (สบช.)</a:t>
            </a:r>
          </a:p>
        </p:txBody>
      </p:sp>
      <p:sp>
        <p:nvSpPr>
          <p:cNvPr id="189" name="สี่เหลี่ยมผืนผ้า 12"/>
          <p:cNvSpPr/>
          <p:nvPr/>
        </p:nvSpPr>
        <p:spPr>
          <a:xfrm>
            <a:off x="5862697" y="1785926"/>
            <a:ext cx="3861000" cy="500066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th-TH" sz="24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บริหารกำลังคนให้เกิดประโยชน์สูงสุด</a:t>
            </a:r>
            <a:endParaRPr lang="en-US" sz="24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0" name="สี่เหลี่ยมผืนผ้า 13"/>
          <p:cNvSpPr/>
          <p:nvPr/>
        </p:nvSpPr>
        <p:spPr>
          <a:xfrm>
            <a:off x="5862697" y="2357430"/>
            <a:ext cx="3861000" cy="684000"/>
          </a:xfrm>
          <a:prstGeom prst="rect">
            <a:avLst/>
          </a:prstGeom>
          <a:noFill/>
          <a:ln>
            <a:solidFill>
              <a:srgbClr val="FFCC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82550" indent="-82550"/>
            <a:r>
              <a:rPr lang="th-TH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• สัดส่วนการกระจายบุคลากรสุขภาพ (เมือง/ชนบท) (</a:t>
            </a:r>
            <a:r>
              <a:rPr lang="th-TH" sz="1800" b="1" dirty="0" err="1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บค.</a:t>
            </a:r>
            <a:r>
              <a:rPr lang="th-TH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193" name="สี่เหลี่ยมผืนผ้า 21"/>
          <p:cNvSpPr/>
          <p:nvPr/>
        </p:nvSpPr>
        <p:spPr>
          <a:xfrm>
            <a:off x="232139" y="4294630"/>
            <a:ext cx="3861000" cy="6840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th-TH" sz="24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สร้างความพร้อมกำลังคนด้านสุขภาพเชิงกลยุทธ์</a:t>
            </a:r>
            <a:endParaRPr lang="en-US" sz="24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4" name="สี่เหลี่ยมผืนผ้า 22"/>
          <p:cNvSpPr/>
          <p:nvPr/>
        </p:nvSpPr>
        <p:spPr>
          <a:xfrm>
            <a:off x="232139" y="5080448"/>
            <a:ext cx="3861000" cy="684000"/>
          </a:xfrm>
          <a:prstGeom prst="rect">
            <a:avLst/>
          </a:prstGeom>
          <a:noFill/>
          <a:ln>
            <a:solidFill>
              <a:srgbClr val="CCFF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82550" indent="-82550"/>
            <a:r>
              <a:rPr lang="th-TH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• </a:t>
            </a:r>
            <a:r>
              <a:rPr lang="en-US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หน่วยบริการมีอัตรากำลังสอดคล้องกับแผนกำลังคน (สนย.)</a:t>
            </a:r>
          </a:p>
        </p:txBody>
      </p:sp>
      <p:sp>
        <p:nvSpPr>
          <p:cNvPr id="197" name="สี่เหลี่ยมผืนผ้า 30"/>
          <p:cNvSpPr/>
          <p:nvPr/>
        </p:nvSpPr>
        <p:spPr>
          <a:xfrm>
            <a:off x="5572129" y="4286256"/>
            <a:ext cx="3861000" cy="6840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th-TH" sz="24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ดึงดูดและธำรงรักษากำลังคนคุณภาพ</a:t>
            </a:r>
            <a:endParaRPr lang="en-US" sz="24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4" name="สี่เหลี่ยมผืนผ้า 31"/>
          <p:cNvSpPr/>
          <p:nvPr/>
        </p:nvSpPr>
        <p:spPr>
          <a:xfrm>
            <a:off x="5572129" y="5857892"/>
            <a:ext cx="3861000" cy="684000"/>
          </a:xfrm>
          <a:prstGeom prst="rect">
            <a:avLst/>
          </a:prstGeom>
          <a:noFill/>
          <a:ln>
            <a:solidFill>
              <a:srgbClr val="CCE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85725" indent="-85725">
              <a:tabLst>
                <a:tab pos="85725" algn="l"/>
              </a:tabLst>
            </a:pPr>
            <a:r>
              <a:rPr lang="th-TH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• ดัชนีความผาสุกขององค์กร </a:t>
            </a:r>
            <a:r>
              <a:rPr lang="en-US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(Happy Workplace Index) </a:t>
            </a:r>
            <a:r>
              <a:rPr lang="th-TH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≥57 (</a:t>
            </a:r>
            <a:r>
              <a:rPr lang="th-TH" sz="1800" b="1" dirty="0" err="1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บค.</a:t>
            </a:r>
            <a:r>
              <a:rPr lang="th-TH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/ทุกกรม)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185174" y="3500438"/>
            <a:ext cx="4566044" cy="32861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1" name="สี่เหลี่ยมผืนผ้า 1"/>
          <p:cNvSpPr/>
          <p:nvPr/>
        </p:nvSpPr>
        <p:spPr>
          <a:xfrm>
            <a:off x="3011772" y="214290"/>
            <a:ext cx="5114266" cy="571504"/>
          </a:xfrm>
          <a:prstGeom prst="rect">
            <a:avLst/>
          </a:prstGeom>
          <a:ln/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เป้าหมายที่ 2 </a:t>
            </a:r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เจ้าหน้าที่มีความสุข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41" name="Straight Connector 40"/>
          <p:cNvCxnSpPr>
            <a:stCxn id="182" idx="2"/>
            <a:endCxn id="186" idx="0"/>
          </p:cNvCxnSpPr>
          <p:nvPr/>
        </p:nvCxnSpPr>
        <p:spPr>
          <a:xfrm rot="16200000" flipH="1">
            <a:off x="2063157" y="1686445"/>
            <a:ext cx="197566" cy="139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2" name="สี่เหลี่ยมผืนผ้า 2"/>
          <p:cNvSpPr/>
          <p:nvPr/>
        </p:nvSpPr>
        <p:spPr>
          <a:xfrm>
            <a:off x="1292744" y="1088294"/>
            <a:ext cx="1736996" cy="500066"/>
          </a:xfrm>
          <a:prstGeom prst="rect">
            <a:avLst/>
          </a:prstGeom>
          <a:solidFill>
            <a:srgbClr val="FFFF99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Availability</a:t>
            </a:r>
            <a:endParaRPr lang="en-US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43" name="Straight Connector 42"/>
          <p:cNvCxnSpPr>
            <a:stCxn id="183" idx="2"/>
            <a:endCxn id="189" idx="0"/>
          </p:cNvCxnSpPr>
          <p:nvPr/>
        </p:nvCxnSpPr>
        <p:spPr>
          <a:xfrm rot="16200000" flipH="1">
            <a:off x="7692862" y="1685592"/>
            <a:ext cx="197566" cy="310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84" idx="2"/>
            <a:endCxn id="193" idx="0"/>
          </p:cNvCxnSpPr>
          <p:nvPr/>
        </p:nvCxnSpPr>
        <p:spPr>
          <a:xfrm rot="5400000">
            <a:off x="2091720" y="4222675"/>
            <a:ext cx="142876" cy="103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85" idx="2"/>
            <a:endCxn id="197" idx="0"/>
          </p:cNvCxnSpPr>
          <p:nvPr/>
        </p:nvCxnSpPr>
        <p:spPr>
          <a:xfrm rot="5400000">
            <a:off x="7433331" y="4212679"/>
            <a:ext cx="142876" cy="427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4" name="สี่เหลี่ยมผืนผ้า 4"/>
          <p:cNvSpPr/>
          <p:nvPr/>
        </p:nvSpPr>
        <p:spPr>
          <a:xfrm>
            <a:off x="1234982" y="3651688"/>
            <a:ext cx="1857388" cy="500066"/>
          </a:xfrm>
          <a:prstGeom prst="rect">
            <a:avLst/>
          </a:prstGeom>
          <a:solidFill>
            <a:srgbClr val="99FFCC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Acceptability</a:t>
            </a:r>
            <a:endParaRPr lang="en-US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5" name="สี่เหลี่ยมผืนผ้า 5"/>
          <p:cNvSpPr/>
          <p:nvPr/>
        </p:nvSpPr>
        <p:spPr>
          <a:xfrm>
            <a:off x="6578215" y="3643314"/>
            <a:ext cx="1857388" cy="500066"/>
          </a:xfrm>
          <a:prstGeom prst="rect">
            <a:avLst/>
          </a:prstGeom>
          <a:solidFill>
            <a:srgbClr val="99CCFF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Quality</a:t>
            </a:r>
            <a:endParaRPr lang="en-US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899915" y="4786322"/>
            <a:ext cx="1006085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endParaRPr lang="th-TH" sz="36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4" name="Picture 53" descr="magnifi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69544" y="5661248"/>
            <a:ext cx="780000" cy="720000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8899950" y="5590660"/>
            <a:ext cx="1006085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endParaRPr lang="th-TH" sz="36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57" name="Shape 56"/>
          <p:cNvCxnSpPr>
            <a:stCxn id="181" idx="2"/>
            <a:endCxn id="182" idx="3"/>
          </p:cNvCxnSpPr>
          <p:nvPr/>
        </p:nvCxnSpPr>
        <p:spPr>
          <a:xfrm rot="5400000">
            <a:off x="4023058" y="-207522"/>
            <a:ext cx="552533" cy="2539165"/>
          </a:xfrm>
          <a:prstGeom prst="bentConnector2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181" idx="2"/>
            <a:endCxn id="183" idx="1"/>
          </p:cNvCxnSpPr>
          <p:nvPr/>
        </p:nvCxnSpPr>
        <p:spPr>
          <a:xfrm rot="16200000" flipH="1">
            <a:off x="5958236" y="396465"/>
            <a:ext cx="552533" cy="1331191"/>
          </a:xfrm>
          <a:prstGeom prst="bentConnector2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2" name="Shape 61"/>
          <p:cNvCxnSpPr>
            <a:stCxn id="184" idx="3"/>
            <a:endCxn id="181" idx="2"/>
          </p:cNvCxnSpPr>
          <p:nvPr/>
        </p:nvCxnSpPr>
        <p:spPr>
          <a:xfrm flipV="1">
            <a:off x="3092370" y="785794"/>
            <a:ext cx="2476536" cy="3115927"/>
          </a:xfrm>
          <a:prstGeom prst="bentConnector2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4" name="Shape 63"/>
          <p:cNvCxnSpPr>
            <a:stCxn id="185" idx="1"/>
            <a:endCxn id="181" idx="2"/>
          </p:cNvCxnSpPr>
          <p:nvPr/>
        </p:nvCxnSpPr>
        <p:spPr>
          <a:xfrm rot="10800000">
            <a:off x="5568905" y="785796"/>
            <a:ext cx="1009309" cy="3107553"/>
          </a:xfrm>
          <a:prstGeom prst="bentConnector2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0" name="Picture 39" descr="s1_1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8007" y="-24"/>
            <a:ext cx="2850212" cy="864674"/>
          </a:xfrm>
          <a:prstGeom prst="rect">
            <a:avLst/>
          </a:prstGeom>
        </p:spPr>
      </p:pic>
      <p:sp>
        <p:nvSpPr>
          <p:cNvPr id="42" name="AutoShape 14"/>
          <p:cNvSpPr>
            <a:spLocks noChangeArrowheads="1"/>
          </p:cNvSpPr>
          <p:nvPr/>
        </p:nvSpPr>
        <p:spPr bwMode="auto">
          <a:xfrm>
            <a:off x="-266368" y="142852"/>
            <a:ext cx="3028092" cy="461665"/>
          </a:xfrm>
          <a:prstGeom prst="rect">
            <a:avLst/>
          </a:prstGeom>
          <a:noFill/>
          <a:ln w="1270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กรอบการวิเคราะห์</a:t>
            </a:r>
            <a:endParaRPr lang="th-TH" sz="2400" dirty="0">
              <a:solidFill>
                <a:schemeClr val="bg1"/>
              </a:solidFill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</p:txBody>
      </p:sp>
      <p:pic>
        <p:nvPicPr>
          <p:cNvPr id="53" name="Picture 52" descr="magnifi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48644" y="4869160"/>
            <a:ext cx="78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1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2"/>
          <p:cNvSpPr/>
          <p:nvPr/>
        </p:nvSpPr>
        <p:spPr>
          <a:xfrm>
            <a:off x="154748" y="1128734"/>
            <a:ext cx="2203500" cy="5000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Access</a:t>
            </a:r>
            <a:endParaRPr lang="en-US" sz="3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1"/>
          <p:cNvSpPr/>
          <p:nvPr/>
        </p:nvSpPr>
        <p:spPr>
          <a:xfrm>
            <a:off x="3011772" y="142876"/>
            <a:ext cx="5114266" cy="642918"/>
          </a:xfrm>
          <a:prstGeom prst="rect">
            <a:avLst/>
          </a:prstGeom>
          <a:ln/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เป้าหมายที่ 3 </a:t>
            </a:r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ระบบสุขภาพยั่งยืน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3"/>
          <p:cNvSpPr/>
          <p:nvPr/>
        </p:nvSpPr>
        <p:spPr>
          <a:xfrm>
            <a:off x="2631265" y="1071548"/>
            <a:ext cx="2203500" cy="5000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Coverage</a:t>
            </a:r>
            <a:endParaRPr lang="en-US" sz="3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4"/>
          <p:cNvSpPr/>
          <p:nvPr/>
        </p:nvSpPr>
        <p:spPr>
          <a:xfrm>
            <a:off x="5107782" y="1071548"/>
            <a:ext cx="2203500" cy="5000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Quality</a:t>
            </a:r>
            <a:endParaRPr lang="en-US" sz="3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5"/>
          <p:cNvSpPr/>
          <p:nvPr/>
        </p:nvSpPr>
        <p:spPr>
          <a:xfrm>
            <a:off x="7547752" y="1071548"/>
            <a:ext cx="2203500" cy="5000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r"/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Governance</a:t>
            </a:r>
            <a:endParaRPr lang="en-US" sz="3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6"/>
          <p:cNvSpPr/>
          <p:nvPr/>
        </p:nvSpPr>
        <p:spPr>
          <a:xfrm>
            <a:off x="151760" y="1714488"/>
            <a:ext cx="2203500" cy="10001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174625" indent="-174625">
              <a:buAutoNum type="arabicParenR"/>
            </a:pP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เพิ่มแพทย์ใน รพ.เขตเมืองและชนบท</a:t>
            </a:r>
          </a:p>
          <a:p>
            <a:pPr algn="ctr"/>
            <a:r>
              <a:rPr lang="th-TH" sz="1800" b="1" dirty="0" smtClean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แพทย์ต่อ</a:t>
            </a:r>
            <a:r>
              <a:rPr lang="th-TH" sz="1800" b="1" dirty="0" err="1" smtClean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ปชก.</a:t>
            </a:r>
            <a:r>
              <a:rPr lang="th-TH" sz="1800" b="1" dirty="0" smtClean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 เพิ่มขึ้น</a:t>
            </a:r>
            <a:endParaRPr lang="en-US" sz="1800" dirty="0">
              <a:solidFill>
                <a:srgbClr val="FF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 8"/>
          <p:cNvSpPr/>
          <p:nvPr/>
        </p:nvSpPr>
        <p:spPr>
          <a:xfrm>
            <a:off x="135733" y="2800852"/>
            <a:ext cx="2203500" cy="121444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2) เพิ่มบุคลากร</a:t>
            </a:r>
            <a:r>
              <a:rPr lang="th-TH" sz="1800" b="1" dirty="0" err="1" smtClean="0">
                <a:latin typeface="TH SarabunPSK" pitchFamily="34" charset="-34"/>
                <a:cs typeface="TH SarabunPSK" pitchFamily="34" charset="-34"/>
              </a:rPr>
              <a:t>สห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สาขาวิชาชีพ</a:t>
            </a:r>
          </a:p>
          <a:p>
            <a:pPr algn="ctr"/>
            <a:r>
              <a:rPr lang="th-TH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อัตราตามมาตรฐานที่กำหนดหน่วยบริการทุกระดับ</a:t>
            </a:r>
            <a:endParaRPr lang="en-US" sz="18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ผืนผ้า 10"/>
          <p:cNvSpPr/>
          <p:nvPr/>
        </p:nvSpPr>
        <p:spPr>
          <a:xfrm>
            <a:off x="129955" y="4119104"/>
            <a:ext cx="2203500" cy="92869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3" tIns="45712" rIns="91423" bIns="45712" rtlCol="0" anchor="t"/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3) เพิ่มเตียงสถาน พยาบาลให้เพียงพอต่อความต้องการ </a:t>
            </a:r>
            <a:br>
              <a:rPr lang="th-TH" sz="1800" b="1" dirty="0" smtClean="0">
                <a:latin typeface="TH SarabunPSK" pitchFamily="34" charset="-34"/>
                <a:cs typeface="TH SarabunPSK" pitchFamily="34" charset="-34"/>
              </a:rPr>
            </a:br>
            <a:endParaRPr lang="en-US" sz="1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en-US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สี่เหลี่ยมผืนผ้า 12"/>
          <p:cNvSpPr/>
          <p:nvPr/>
        </p:nvSpPr>
        <p:spPr>
          <a:xfrm>
            <a:off x="2629783" y="1714488"/>
            <a:ext cx="2203500" cy="114300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174625" indent="-174625">
              <a:buAutoNum type="arabicParenR"/>
            </a:pP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ความครอบคลุมของ</a:t>
            </a:r>
            <a:r>
              <a:rPr lang="th-TH" sz="1800" b="1" dirty="0" err="1" smtClean="0">
                <a:latin typeface="TH SarabunPSK" pitchFamily="34" charset="-34"/>
                <a:cs typeface="TH SarabunPSK" pitchFamily="34" charset="-34"/>
              </a:rPr>
              <a:t>ปชช.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ได้รับวัคซีนครบตาม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EPI</a:t>
            </a:r>
            <a:endParaRPr lang="th-TH" sz="1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42900" indent="-342900" algn="ctr"/>
            <a:r>
              <a:rPr lang="en-US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การได้รับวัคซีนกลุ่มเป้าหมาย</a:t>
            </a: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629783" y="2928934"/>
            <a:ext cx="2203500" cy="71438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2) อัตราการคัดกรองผู้ป่วย</a:t>
            </a: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2622523" y="3714752"/>
            <a:ext cx="2203500" cy="64294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3) พัฒนามาตรฐานยา วัคซีน และเทคโนโลยีทางการแพทย์</a:t>
            </a:r>
            <a:endParaRPr lang="en-US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2629783" y="4429131"/>
            <a:ext cx="2203500" cy="1456507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4) </a:t>
            </a:r>
            <a:r>
              <a:rPr lang="th-TH" sz="1800" b="1" spc="-30" dirty="0" smtClean="0">
                <a:latin typeface="TH SarabunPSK" pitchFamily="34" charset="-34"/>
                <a:cs typeface="TH SarabunPSK" pitchFamily="34" charset="-34"/>
              </a:rPr>
              <a:t>มีบริการแผนไทยและใช้ยาสมุนไพรในสถานบริการทุกระดับ</a:t>
            </a:r>
          </a:p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• </a:t>
            </a:r>
            <a:r>
              <a:rPr lang="th-TH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จำนวนสถานบริการมีบริการการแผนไทยและทางเลือก </a:t>
            </a:r>
            <a:endParaRPr lang="en-US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5107782" y="1714488"/>
            <a:ext cx="2203500" cy="64294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261938" indent="-261938">
              <a:buAutoNum type="arabicParenR"/>
            </a:pP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HA</a:t>
            </a:r>
          </a:p>
          <a:p>
            <a:pPr marL="342900" indent="-342900"/>
            <a:r>
              <a:rPr lang="en-US" sz="1800" b="1" dirty="0" smtClean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1800" b="1" dirty="0" smtClean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หน่วยงานที่ผ่าน </a:t>
            </a:r>
            <a:r>
              <a:rPr lang="en-US" sz="1800" b="1" dirty="0" smtClean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HA</a:t>
            </a:r>
            <a:endParaRPr lang="en-US" sz="1800" b="1" dirty="0">
              <a:solidFill>
                <a:srgbClr val="FF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5107782" y="2438393"/>
            <a:ext cx="2203500" cy="107157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2) ลดเวลาที่</a:t>
            </a:r>
            <a:r>
              <a:rPr lang="th-TH" sz="1800" b="1" dirty="0" err="1" smtClean="0">
                <a:latin typeface="TH SarabunPSK" pitchFamily="34" charset="-34"/>
                <a:cs typeface="TH SarabunPSK" pitchFamily="34" charset="-34"/>
              </a:rPr>
              <a:t>ปชช.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รอคอยรับบริการ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1800" b="1" dirty="0" err="1" smtClean="0">
                <a:latin typeface="TH SarabunPSK" pitchFamily="34" charset="-34"/>
                <a:cs typeface="TH SarabunPSK" pitchFamily="34" charset="-34"/>
              </a:rPr>
              <a:t>WaitingTime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) 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1800" b="1" dirty="0" smtClean="0">
                <a:latin typeface="TH SarabunPSK" pitchFamily="34" charset="-34"/>
                <a:cs typeface="TH SarabunPSK" pitchFamily="34" charset="-34"/>
              </a:rPr>
            </a:br>
            <a:endParaRPr lang="en-US" sz="1800" b="1" dirty="0">
              <a:solidFill>
                <a:srgbClr val="FF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5112510" y="3590926"/>
            <a:ext cx="2203500" cy="100013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3) อัตราเข้ารับบริการผู้ ป่วยในซ้ำ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(Re-admission Rate)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1800" b="1" dirty="0" smtClean="0">
                <a:latin typeface="TH SarabunPSK" pitchFamily="34" charset="-34"/>
                <a:cs typeface="TH SarabunPSK" pitchFamily="34" charset="-34"/>
              </a:rPr>
            </a:br>
            <a:endParaRPr lang="en-US" sz="1800" b="1" dirty="0">
              <a:solidFill>
                <a:srgbClr val="FF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5112510" y="4676785"/>
            <a:ext cx="2203500" cy="78581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4)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Satisfaction Index</a:t>
            </a: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7506909" y="1714488"/>
            <a:ext cx="2203500" cy="92869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>
              <a:buAutoNum type="arabicParenR"/>
            </a:pP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 ITA  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(Integrity and Transparency Assessment )</a:t>
            </a:r>
            <a:endParaRPr lang="th-TH" sz="16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ร้อยละของหน่วยงานที่ผ่าน</a:t>
            </a:r>
            <a:r>
              <a:rPr lang="en-US" sz="1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ITA</a:t>
            </a:r>
            <a:endParaRPr lang="th-TH" sz="16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7506906" y="2714619"/>
            <a:ext cx="2203500" cy="972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2)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Expenditure of GDP</a:t>
            </a:r>
          </a:p>
          <a:p>
            <a:r>
              <a:rPr lang="th-TH" sz="1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• รายจ่ายด้านสุขภาพต่อผลิตภัณฑ์มวลรวมของประเทศ</a:t>
            </a:r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7506906" y="3762377"/>
            <a:ext cx="2203500" cy="1548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3)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IT one system</a:t>
            </a:r>
          </a:p>
          <a:p>
            <a:r>
              <a:rPr lang="th-TH" sz="1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• พัฒนา/เชื่อมโยงระบบข้อมูลเพื่อวิเคราะห์สถานภาพของประชาชน</a:t>
            </a:r>
          </a:p>
          <a:p>
            <a:r>
              <a:rPr lang="th-TH" sz="1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• มีคลังข้อมูลสุขภาพระดับเขต</a:t>
            </a:r>
          </a:p>
          <a:p>
            <a:r>
              <a:rPr lang="th-TH" sz="1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• จัดเก็บข้อมูลสุขภาพที่เป็นมาตรฐานระดับประเทศ</a:t>
            </a:r>
          </a:p>
        </p:txBody>
      </p:sp>
      <p:sp>
        <p:nvSpPr>
          <p:cNvPr id="37" name="สี่เหลี่ยมผืนผ้า 36"/>
          <p:cNvSpPr/>
          <p:nvPr/>
        </p:nvSpPr>
        <p:spPr>
          <a:xfrm>
            <a:off x="7506906" y="5381639"/>
            <a:ext cx="2203500" cy="1008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4)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Restructuring (structure &amp; finance)</a:t>
            </a:r>
          </a:p>
          <a:p>
            <a:pPr algn="ctr"/>
            <a:r>
              <a:rPr lang="th-TH" sz="1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• ลดเหลื่อมล้ำบริการทุกสิทธิฯ </a:t>
            </a:r>
          </a:p>
        </p:txBody>
      </p:sp>
      <p:cxnSp>
        <p:nvCxnSpPr>
          <p:cNvPr id="61" name="Elbow Connector 60"/>
          <p:cNvCxnSpPr>
            <a:stCxn id="3" idx="2"/>
            <a:endCxn id="4" idx="0"/>
          </p:cNvCxnSpPr>
          <p:nvPr/>
        </p:nvCxnSpPr>
        <p:spPr>
          <a:xfrm rot="5400000">
            <a:off x="3241232" y="-1198939"/>
            <a:ext cx="342940" cy="4312407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5" idx="0"/>
            <a:endCxn id="3" idx="2"/>
          </p:cNvCxnSpPr>
          <p:nvPr/>
        </p:nvCxnSpPr>
        <p:spPr>
          <a:xfrm rot="5400000" flipH="1" flipV="1">
            <a:off x="4508083" y="10726"/>
            <a:ext cx="285754" cy="1835890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stCxn id="6" idx="0"/>
            <a:endCxn id="3" idx="2"/>
          </p:cNvCxnSpPr>
          <p:nvPr/>
        </p:nvCxnSpPr>
        <p:spPr>
          <a:xfrm rot="16200000" flipV="1">
            <a:off x="5746342" y="608358"/>
            <a:ext cx="285754" cy="640627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7" idx="0"/>
            <a:endCxn id="3" idx="2"/>
          </p:cNvCxnSpPr>
          <p:nvPr/>
        </p:nvCxnSpPr>
        <p:spPr>
          <a:xfrm rot="16200000" flipV="1">
            <a:off x="6966327" y="-611627"/>
            <a:ext cx="285754" cy="3080597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-77426" y="980728"/>
            <a:ext cx="1006085" cy="792008"/>
            <a:chOff x="-71470" y="875752"/>
            <a:chExt cx="928694" cy="792008"/>
          </a:xfrm>
        </p:grpSpPr>
        <p:pic>
          <p:nvPicPr>
            <p:cNvPr id="88" name="Picture 87" descr="magnifie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-71470" y="947760"/>
              <a:ext cx="720000" cy="720000"/>
            </a:xfrm>
            <a:prstGeom prst="rect">
              <a:avLst/>
            </a:prstGeom>
          </p:spPr>
        </p:pic>
        <p:sp>
          <p:nvSpPr>
            <p:cNvPr id="87" name="Rectangle 86"/>
            <p:cNvSpPr/>
            <p:nvPr/>
          </p:nvSpPr>
          <p:spPr>
            <a:xfrm>
              <a:off x="-71470" y="875752"/>
              <a:ext cx="928694" cy="7858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5</a:t>
              </a:r>
              <a:endPara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2321700" y="875752"/>
            <a:ext cx="1006085" cy="825056"/>
            <a:chOff x="-71470" y="875752"/>
            <a:chExt cx="928694" cy="825056"/>
          </a:xfrm>
        </p:grpSpPr>
        <p:pic>
          <p:nvPicPr>
            <p:cNvPr id="91" name="Picture 90" descr="magnifie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-24301" y="980808"/>
              <a:ext cx="720000" cy="720000"/>
            </a:xfrm>
            <a:prstGeom prst="rect">
              <a:avLst/>
            </a:prstGeom>
          </p:spPr>
        </p:pic>
        <p:sp>
          <p:nvSpPr>
            <p:cNvPr id="92" name="Rectangle 91"/>
            <p:cNvSpPr/>
            <p:nvPr/>
          </p:nvSpPr>
          <p:spPr>
            <a:xfrm>
              <a:off x="-71470" y="875752"/>
              <a:ext cx="928694" cy="7858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6</a:t>
              </a:r>
              <a:endPara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798218" y="908720"/>
            <a:ext cx="1006085" cy="843576"/>
            <a:chOff x="-71470" y="875752"/>
            <a:chExt cx="928694" cy="843576"/>
          </a:xfrm>
        </p:grpSpPr>
        <p:pic>
          <p:nvPicPr>
            <p:cNvPr id="94" name="Picture 93" descr="magnifie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-50374" y="999328"/>
              <a:ext cx="720000" cy="720000"/>
            </a:xfrm>
            <a:prstGeom prst="rect">
              <a:avLst/>
            </a:prstGeom>
          </p:spPr>
        </p:pic>
        <p:sp>
          <p:nvSpPr>
            <p:cNvPr id="95" name="Rectangle 94"/>
            <p:cNvSpPr/>
            <p:nvPr/>
          </p:nvSpPr>
          <p:spPr>
            <a:xfrm>
              <a:off x="-71470" y="875752"/>
              <a:ext cx="928694" cy="7858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7</a:t>
              </a:r>
              <a:endPara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259283" y="908720"/>
            <a:ext cx="1006085" cy="785818"/>
            <a:chOff x="-71470" y="875752"/>
            <a:chExt cx="928694" cy="785818"/>
          </a:xfrm>
        </p:grpSpPr>
        <p:pic>
          <p:nvPicPr>
            <p:cNvPr id="97" name="Picture 96" descr="magnifie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-71470" y="927240"/>
              <a:ext cx="720000" cy="720000"/>
            </a:xfrm>
            <a:prstGeom prst="rect">
              <a:avLst/>
            </a:prstGeom>
          </p:spPr>
        </p:pic>
        <p:sp>
          <p:nvSpPr>
            <p:cNvPr id="98" name="Rectangle 97"/>
            <p:cNvSpPr/>
            <p:nvPr/>
          </p:nvSpPr>
          <p:spPr>
            <a:xfrm>
              <a:off x="-71470" y="875752"/>
              <a:ext cx="928694" cy="7858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8</a:t>
              </a:r>
              <a:endPara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pic>
        <p:nvPicPr>
          <p:cNvPr id="57" name="Picture 56" descr="s1_1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8007" y="-24"/>
            <a:ext cx="2850212" cy="864674"/>
          </a:xfrm>
          <a:prstGeom prst="rect">
            <a:avLst/>
          </a:prstGeom>
        </p:spPr>
      </p:pic>
      <p:sp>
        <p:nvSpPr>
          <p:cNvPr id="58" name="AutoShape 14"/>
          <p:cNvSpPr>
            <a:spLocks noChangeArrowheads="1"/>
          </p:cNvSpPr>
          <p:nvPr/>
        </p:nvSpPr>
        <p:spPr bwMode="auto">
          <a:xfrm>
            <a:off x="-266368" y="142852"/>
            <a:ext cx="3028092" cy="461665"/>
          </a:xfrm>
          <a:prstGeom prst="rect">
            <a:avLst/>
          </a:prstGeom>
          <a:noFill/>
          <a:ln w="1270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กรอบการวิเคราะห์</a:t>
            </a:r>
            <a:endParaRPr lang="th-TH" sz="2400" dirty="0">
              <a:solidFill>
                <a:schemeClr val="bg1"/>
              </a:solidFill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3949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5" t="8920" r="8075" b="6616"/>
          <a:stretch/>
        </p:blipFill>
        <p:spPr bwMode="auto">
          <a:xfrm>
            <a:off x="0" y="-1"/>
            <a:ext cx="9906000" cy="673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03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3" b="6615"/>
          <a:stretch/>
        </p:blipFill>
        <p:spPr bwMode="auto">
          <a:xfrm>
            <a:off x="52388" y="1"/>
            <a:ext cx="98012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3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s1_1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7391" y="63996"/>
            <a:ext cx="2476483" cy="1150426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116070" y="4643446"/>
            <a:ext cx="9673861" cy="9286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Rounded Rectangle 35"/>
          <p:cNvSpPr/>
          <p:nvPr/>
        </p:nvSpPr>
        <p:spPr>
          <a:xfrm>
            <a:off x="116070" y="2571744"/>
            <a:ext cx="9673861" cy="9286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8" name="Title 1"/>
          <p:cNvSpPr txBox="1">
            <a:spLocks/>
          </p:cNvSpPr>
          <p:nvPr/>
        </p:nvSpPr>
        <p:spPr>
          <a:xfrm>
            <a:off x="-154817" y="-71462"/>
            <a:ext cx="2724633" cy="1121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th-TH" sz="3200" b="1" noProof="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ตัวชี้วัด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pic>
        <p:nvPicPr>
          <p:cNvPr id="10" name="Picture 9" descr="magnifier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17" y="1302706"/>
            <a:ext cx="975000" cy="900000"/>
          </a:xfrm>
          <a:prstGeom prst="rect">
            <a:avLst/>
          </a:prstGeom>
        </p:spPr>
      </p:pic>
      <p:pic>
        <p:nvPicPr>
          <p:cNvPr id="11" name="Picture 10" descr="report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03215" y="1243116"/>
            <a:ext cx="975000" cy="900000"/>
          </a:xfrm>
          <a:prstGeom prst="rect">
            <a:avLst/>
          </a:prstGeom>
        </p:spPr>
      </p:pic>
      <p:pic>
        <p:nvPicPr>
          <p:cNvPr id="12" name="Picture 11" descr="seo-repo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7350" y="1300906"/>
            <a:ext cx="975000" cy="90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19095" y="2632733"/>
            <a:ext cx="1412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ส่วนกลาง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9095" y="3782801"/>
            <a:ext cx="1669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ส่วนภูมิภาค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2139" y="4782934"/>
            <a:ext cx="2529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ส่วนกลาง+ภูมิภาค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9095" y="5783066"/>
            <a:ext cx="1635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รวมทั้งหมด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55240" y="2629535"/>
            <a:ext cx="534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17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79306" y="2629535"/>
            <a:ext cx="359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7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93864" y="2629535"/>
            <a:ext cx="534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13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55240" y="3779603"/>
            <a:ext cx="534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16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67411" y="3779603"/>
            <a:ext cx="534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18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16474" y="3779603"/>
            <a:ext cx="534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25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43546" y="4782934"/>
            <a:ext cx="288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79306" y="4782934"/>
            <a:ext cx="359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67886" y="4782934"/>
            <a:ext cx="288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32631" y="5783066"/>
            <a:ext cx="534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33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67411" y="5783066"/>
            <a:ext cx="534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29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79581" y="5783066"/>
            <a:ext cx="534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38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86047" y="357166"/>
            <a:ext cx="57567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rgbClr val="003300"/>
                </a:solidFill>
                <a:effectLst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16 แผนงาน 48 โครงการ </a:t>
            </a:r>
            <a:r>
              <a:rPr lang="en-US" sz="4000" b="1" dirty="0" smtClean="0">
                <a:solidFill>
                  <a:srgbClr val="003300"/>
                </a:solidFill>
                <a:effectLst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98</a:t>
            </a:r>
            <a:r>
              <a:rPr lang="th-TH" sz="4000" b="1" dirty="0" smtClean="0">
                <a:solidFill>
                  <a:srgbClr val="003300"/>
                </a:solidFill>
                <a:effectLst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+2 ตัวชี้วัด</a:t>
            </a:r>
            <a:endParaRPr lang="th-TH" sz="4000" b="1" dirty="0">
              <a:solidFill>
                <a:srgbClr val="003300"/>
              </a:solidFill>
              <a:effectLst>
                <a:reflection blurRad="6350" stA="55000" endA="300" endPos="455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32724" y="2137375"/>
            <a:ext cx="1199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Hard copy</a:t>
            </a:r>
            <a:endParaRPr lang="th-TH" sz="24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85661" y="2132856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ประเมิน</a:t>
            </a:r>
            <a:endParaRPr lang="th-TH" sz="24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60877" y="2102440"/>
            <a:ext cx="2231701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(Electronic + Survey)</a:t>
            </a:r>
            <a:endParaRPr lang="th-TH" sz="24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8826023" y="2599040"/>
            <a:ext cx="928694" cy="8572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37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8822558" y="3643314"/>
            <a:ext cx="928694" cy="8572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59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822558" y="4657094"/>
            <a:ext cx="928694" cy="8572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822558" y="5715016"/>
            <a:ext cx="928694" cy="8572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100</a:t>
            </a:r>
            <a:endParaRPr lang="th-TH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1426" y="2143117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ระบบรายงานปัจจุบัน</a:t>
            </a:r>
            <a:endParaRPr lang="th-TH" sz="24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8512994" y="1571612"/>
            <a:ext cx="309565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6" name="TextBox 45"/>
          <p:cNvSpPr txBox="1"/>
          <p:nvPr/>
        </p:nvSpPr>
        <p:spPr>
          <a:xfrm>
            <a:off x="8822559" y="1500174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Niramit AS" pitchFamily="2" charset="-34"/>
                <a:cs typeface="TH Niramit AS" pitchFamily="2" charset="-34"/>
              </a:rPr>
              <a:t>NHIS</a:t>
            </a:r>
            <a:endParaRPr lang="th-TH" b="1" dirty="0"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7025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3"/>
          <a:stretch/>
        </p:blipFill>
        <p:spPr bwMode="auto">
          <a:xfrm>
            <a:off x="128464" y="116632"/>
            <a:ext cx="9509124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27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3"/>
          <a:stretch/>
        </p:blipFill>
        <p:spPr bwMode="auto">
          <a:xfrm>
            <a:off x="200472" y="188641"/>
            <a:ext cx="9437116" cy="653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79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6"/>
          <a:stretch/>
        </p:blipFill>
        <p:spPr bwMode="auto">
          <a:xfrm>
            <a:off x="52388" y="100020"/>
            <a:ext cx="9801225" cy="642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35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3" t="4647" r="10025" b="12282"/>
          <a:stretch/>
        </p:blipFill>
        <p:spPr bwMode="auto">
          <a:xfrm>
            <a:off x="388188" y="-12152"/>
            <a:ext cx="9129464" cy="687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10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8"/>
          <a:stretch/>
        </p:blipFill>
        <p:spPr bwMode="auto">
          <a:xfrm>
            <a:off x="1971" y="-9076"/>
            <a:ext cx="9904029" cy="68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13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วงรี 33"/>
          <p:cNvSpPr/>
          <p:nvPr/>
        </p:nvSpPr>
        <p:spPr>
          <a:xfrm>
            <a:off x="6033120" y="2780928"/>
            <a:ext cx="1103754" cy="59278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" name="เมฆ 32"/>
          <p:cNvSpPr/>
          <p:nvPr/>
        </p:nvSpPr>
        <p:spPr>
          <a:xfrm>
            <a:off x="6043433" y="4345940"/>
            <a:ext cx="1141815" cy="52322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" name="สี่เหลี่ยมผืนผ้ามุมมน 31"/>
          <p:cNvSpPr/>
          <p:nvPr/>
        </p:nvSpPr>
        <p:spPr>
          <a:xfrm>
            <a:off x="3440832" y="5826324"/>
            <a:ext cx="1657826" cy="53560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" name="สี่เหลี่ยมผืนผ้ามุมมน 30"/>
          <p:cNvSpPr/>
          <p:nvPr/>
        </p:nvSpPr>
        <p:spPr>
          <a:xfrm>
            <a:off x="6177136" y="5787485"/>
            <a:ext cx="994668" cy="56229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วงรี 29"/>
          <p:cNvSpPr/>
          <p:nvPr/>
        </p:nvSpPr>
        <p:spPr>
          <a:xfrm>
            <a:off x="8409384" y="5798482"/>
            <a:ext cx="477907" cy="47790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วงรี 26"/>
          <p:cNvSpPr/>
          <p:nvPr/>
        </p:nvSpPr>
        <p:spPr>
          <a:xfrm>
            <a:off x="8279939" y="4293096"/>
            <a:ext cx="636494" cy="63649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วงรี 24"/>
          <p:cNvSpPr/>
          <p:nvPr/>
        </p:nvSpPr>
        <p:spPr>
          <a:xfrm>
            <a:off x="8315543" y="2988556"/>
            <a:ext cx="486030" cy="48603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เมฆ 22"/>
          <p:cNvSpPr/>
          <p:nvPr/>
        </p:nvSpPr>
        <p:spPr>
          <a:xfrm>
            <a:off x="3367182" y="2780928"/>
            <a:ext cx="1801842" cy="72008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กระจาย 1 21"/>
          <p:cNvSpPr/>
          <p:nvPr/>
        </p:nvSpPr>
        <p:spPr>
          <a:xfrm>
            <a:off x="3585669" y="692696"/>
            <a:ext cx="1368152" cy="1152128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วงรี 20"/>
          <p:cNvSpPr/>
          <p:nvPr/>
        </p:nvSpPr>
        <p:spPr>
          <a:xfrm>
            <a:off x="597121" y="2852936"/>
            <a:ext cx="1547567" cy="61137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46634" y="5807023"/>
            <a:ext cx="455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SP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9449" y="5858108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SWOT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วงรี 18"/>
          <p:cNvSpPr/>
          <p:nvPr/>
        </p:nvSpPr>
        <p:spPr>
          <a:xfrm>
            <a:off x="848544" y="5733256"/>
            <a:ext cx="1584176" cy="72008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วงรี 19"/>
          <p:cNvSpPr/>
          <p:nvPr/>
        </p:nvSpPr>
        <p:spPr>
          <a:xfrm>
            <a:off x="419238" y="4198992"/>
            <a:ext cx="2373016" cy="8112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0832" y="5858108"/>
            <a:ext cx="1657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TOWS Matrix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4568" y="5837048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กลยุทธ์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121" y="4369526"/>
            <a:ext cx="2173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Initiative/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มาตรการ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916" y="2879807"/>
            <a:ext cx="1819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โครงการกลยุทธ์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วงรี 23"/>
          <p:cNvSpPr/>
          <p:nvPr/>
        </p:nvSpPr>
        <p:spPr>
          <a:xfrm>
            <a:off x="6270847" y="980728"/>
            <a:ext cx="523220" cy="5232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1198" y="2879358"/>
            <a:ext cx="1430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Score Card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4158" y="1007150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Goal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0072" y="974066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SI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2349" y="2815708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Mission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66062" y="4345940"/>
            <a:ext cx="861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Vision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02272" y="4365104"/>
            <a:ext cx="946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KSF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21-25</a:t>
            </a:r>
            <a:endParaRPr lang="th-TH" sz="1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15543" y="2977788"/>
            <a:ext cx="486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SN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เมฆ 17"/>
          <p:cNvSpPr/>
          <p:nvPr/>
        </p:nvSpPr>
        <p:spPr>
          <a:xfrm>
            <a:off x="8121352" y="778515"/>
            <a:ext cx="864096" cy="1570365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09384" y="922531"/>
            <a:ext cx="3273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P</a:t>
            </a:r>
          </a:p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</a:t>
            </a:r>
          </a:p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B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41" name="ลูกศรเชื่อมต่อแบบตรง 40"/>
          <p:cNvCxnSpPr/>
          <p:nvPr/>
        </p:nvCxnSpPr>
        <p:spPr>
          <a:xfrm>
            <a:off x="8553400" y="2348880"/>
            <a:ext cx="19651" cy="602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ลูกศรเชื่อมต่อแบบตรง 41"/>
          <p:cNvCxnSpPr/>
          <p:nvPr/>
        </p:nvCxnSpPr>
        <p:spPr>
          <a:xfrm>
            <a:off x="8557598" y="3501008"/>
            <a:ext cx="22861" cy="700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ลูกศรเชื่อมต่อแบบตรง 43"/>
          <p:cNvCxnSpPr/>
          <p:nvPr/>
        </p:nvCxnSpPr>
        <p:spPr>
          <a:xfrm>
            <a:off x="8606551" y="5010450"/>
            <a:ext cx="22861" cy="700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ลูกศรเชื่อมต่อแบบตรง 45"/>
          <p:cNvCxnSpPr/>
          <p:nvPr/>
        </p:nvCxnSpPr>
        <p:spPr>
          <a:xfrm flipH="1">
            <a:off x="7185248" y="6068633"/>
            <a:ext cx="115805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ลูกศรเชื่อมต่อแบบตรง 46"/>
          <p:cNvCxnSpPr/>
          <p:nvPr/>
        </p:nvCxnSpPr>
        <p:spPr>
          <a:xfrm flipH="1">
            <a:off x="5141391" y="6073201"/>
            <a:ext cx="94095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ลูกศรเชื่อมต่อแบบตรง 48"/>
          <p:cNvCxnSpPr/>
          <p:nvPr/>
        </p:nvCxnSpPr>
        <p:spPr>
          <a:xfrm flipH="1">
            <a:off x="2499874" y="6093296"/>
            <a:ext cx="8673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ลูกศรเชื่อมต่อแบบตรง 53"/>
          <p:cNvCxnSpPr/>
          <p:nvPr/>
        </p:nvCxnSpPr>
        <p:spPr>
          <a:xfrm flipH="1" flipV="1">
            <a:off x="6584997" y="3464312"/>
            <a:ext cx="11631" cy="8287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ลูกศรเชื่อมต่อแบบตรง 54"/>
          <p:cNvCxnSpPr/>
          <p:nvPr/>
        </p:nvCxnSpPr>
        <p:spPr>
          <a:xfrm flipH="1" flipV="1">
            <a:off x="6531970" y="1556420"/>
            <a:ext cx="5814" cy="10937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ลูกศรเชื่อมต่อแบบตรง 57"/>
          <p:cNvCxnSpPr/>
          <p:nvPr/>
        </p:nvCxnSpPr>
        <p:spPr>
          <a:xfrm flipH="1" flipV="1">
            <a:off x="7085858" y="4814732"/>
            <a:ext cx="1282700" cy="10508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ลูกศรเชื่อมต่อแบบตรง 59"/>
          <p:cNvCxnSpPr/>
          <p:nvPr/>
        </p:nvCxnSpPr>
        <p:spPr>
          <a:xfrm flipH="1">
            <a:off x="4808984" y="1242338"/>
            <a:ext cx="138985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ลูกศรเชื่อมต่อแบบตรง 60"/>
          <p:cNvCxnSpPr/>
          <p:nvPr/>
        </p:nvCxnSpPr>
        <p:spPr>
          <a:xfrm>
            <a:off x="4259919" y="1673825"/>
            <a:ext cx="19651" cy="10350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ลูกศรเชื่อมต่อแบบตรง 62"/>
          <p:cNvCxnSpPr/>
          <p:nvPr/>
        </p:nvCxnSpPr>
        <p:spPr>
          <a:xfrm flipH="1">
            <a:off x="2216696" y="3140968"/>
            <a:ext cx="11088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ลูกศรเชื่อมต่อแบบตรง 65"/>
          <p:cNvCxnSpPr/>
          <p:nvPr/>
        </p:nvCxnSpPr>
        <p:spPr>
          <a:xfrm flipV="1">
            <a:off x="1640632" y="5013176"/>
            <a:ext cx="0" cy="698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ลูกศรเชื่อมต่อแบบตรง 66"/>
          <p:cNvCxnSpPr/>
          <p:nvPr/>
        </p:nvCxnSpPr>
        <p:spPr>
          <a:xfrm flipV="1">
            <a:off x="1588827" y="3464312"/>
            <a:ext cx="0" cy="698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ตัวเชื่อมต่อหักมุม 68"/>
          <p:cNvCxnSpPr/>
          <p:nvPr/>
        </p:nvCxnSpPr>
        <p:spPr>
          <a:xfrm rot="10800000" flipV="1">
            <a:off x="2648745" y="3567636"/>
            <a:ext cx="1558818" cy="1085500"/>
          </a:xfrm>
          <a:prstGeom prst="bentConnector3">
            <a:avLst>
              <a:gd name="adj1" fmla="val -59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5340195" y="4770485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Meaning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02" name="ตัวเชื่อมต่อหักมุม 101"/>
          <p:cNvCxnSpPr>
            <a:stCxn id="22" idx="0"/>
          </p:cNvCxnSpPr>
          <p:nvPr/>
        </p:nvCxnSpPr>
        <p:spPr>
          <a:xfrm rot="16200000" flipH="1">
            <a:off x="6579053" y="-1380859"/>
            <a:ext cx="6896" cy="4154006"/>
          </a:xfrm>
          <a:prstGeom prst="bentConnector4">
            <a:avLst>
              <a:gd name="adj1" fmla="val -4972448"/>
              <a:gd name="adj2" fmla="val 9997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ตัวเชื่อมต่อหักมุม 105"/>
          <p:cNvCxnSpPr>
            <a:stCxn id="91" idx="3"/>
            <a:endCxn id="33" idx="0"/>
          </p:cNvCxnSpPr>
          <p:nvPr/>
        </p:nvCxnSpPr>
        <p:spPr>
          <a:xfrm flipV="1">
            <a:off x="6166062" y="4607550"/>
            <a:ext cx="1018234" cy="362990"/>
          </a:xfrm>
          <a:prstGeom prst="bentConnector3">
            <a:avLst>
              <a:gd name="adj1" fmla="val 12254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ตัวเชื่อมต่อหักมุม 107"/>
          <p:cNvCxnSpPr/>
          <p:nvPr/>
        </p:nvCxnSpPr>
        <p:spPr>
          <a:xfrm rot="10800000" flipH="1">
            <a:off x="5961113" y="1340768"/>
            <a:ext cx="300496" cy="3180226"/>
          </a:xfrm>
          <a:prstGeom prst="bentConnector4">
            <a:avLst>
              <a:gd name="adj1" fmla="val -76074"/>
              <a:gd name="adj2" fmla="val 9999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3443432" y="1768513"/>
            <a:ext cx="662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Result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332721" y="1871473"/>
            <a:ext cx="481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KRA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259919" y="4264607"/>
            <a:ext cx="764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Process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409778" y="2812866"/>
            <a:ext cx="764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Process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608255" y="3651411"/>
            <a:ext cx="486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KAA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776034" y="4888324"/>
            <a:ext cx="481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KRA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752053" y="5140120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H SarabunPSK" pitchFamily="34" charset="-34"/>
                <a:cs typeface="TH SarabunPSK" pitchFamily="34" charset="-34"/>
              </a:rPr>
              <a:t>qp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587435" y="5129120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H SarabunPSK" pitchFamily="34" charset="-34"/>
                <a:cs typeface="TH SarabunPSK" pitchFamily="34" charset="-34"/>
              </a:rPr>
              <a:t>qp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9074003" y="1055865"/>
            <a:ext cx="2952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S</a:t>
            </a:r>
          </a:p>
          <a:p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A</a:t>
            </a:r>
          </a:p>
          <a:p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D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43797" y="115068"/>
            <a:ext cx="3284355" cy="8074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แผนยุทธศาสตร์สุขภาพ 20ปี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" name="วงรี 27"/>
          <p:cNvSpPr/>
          <p:nvPr/>
        </p:nvSpPr>
        <p:spPr>
          <a:xfrm>
            <a:off x="3208850" y="2234503"/>
            <a:ext cx="1008112" cy="48388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ตัวชี้วัด/ค่าเป้าหมาย</a:t>
            </a:r>
            <a:endParaRPr lang="th-TH" sz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4" name="วงรี 63"/>
          <p:cNvSpPr/>
          <p:nvPr/>
        </p:nvSpPr>
        <p:spPr>
          <a:xfrm>
            <a:off x="344488" y="3483940"/>
            <a:ext cx="1008112" cy="48388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ตัวชี้วัด/ค่าเป้าหมาย</a:t>
            </a:r>
            <a:endParaRPr lang="th-TH" sz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1755034" y="5112776"/>
            <a:ext cx="792088" cy="350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5B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74740" y="1739258"/>
            <a:ext cx="2373016" cy="6337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กรอบการวัด/ประเมิน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ลูกศรลง 25"/>
          <p:cNvSpPr/>
          <p:nvPr/>
        </p:nvSpPr>
        <p:spPr>
          <a:xfrm>
            <a:off x="1510362" y="2476446"/>
            <a:ext cx="244672" cy="281444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5" name="ลูกศรขวา 34"/>
          <p:cNvSpPr/>
          <p:nvPr/>
        </p:nvSpPr>
        <p:spPr>
          <a:xfrm>
            <a:off x="3016725" y="1871473"/>
            <a:ext cx="275322" cy="29603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8" name="ลูกศรขึ้น 37"/>
          <p:cNvSpPr/>
          <p:nvPr/>
        </p:nvSpPr>
        <p:spPr>
          <a:xfrm rot="18896986">
            <a:off x="7516878" y="3786777"/>
            <a:ext cx="494797" cy="5892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9" name="สี่เหลี่ยมผืนผ้า 38"/>
          <p:cNvSpPr/>
          <p:nvPr/>
        </p:nvSpPr>
        <p:spPr>
          <a:xfrm rot="19490997">
            <a:off x="6989555" y="3384838"/>
            <a:ext cx="782829" cy="4899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20 ปี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3" name="ลูกศรซ้าย 42"/>
          <p:cNvSpPr/>
          <p:nvPr/>
        </p:nvSpPr>
        <p:spPr>
          <a:xfrm>
            <a:off x="4808984" y="6453336"/>
            <a:ext cx="94414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5" name="สี่เหลี่ยมผืนผ้า 44"/>
          <p:cNvSpPr/>
          <p:nvPr/>
        </p:nvSpPr>
        <p:spPr>
          <a:xfrm>
            <a:off x="3820665" y="6381328"/>
            <a:ext cx="792593" cy="394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5 ปี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2" name="กระจาย 1 71"/>
          <p:cNvSpPr/>
          <p:nvPr/>
        </p:nvSpPr>
        <p:spPr>
          <a:xfrm>
            <a:off x="5184009" y="-148735"/>
            <a:ext cx="1796680" cy="1335068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ULTIMATE GOAL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7" name="สี่เหลี่ยมผืนผ้า 36"/>
          <p:cNvSpPr/>
          <p:nvPr/>
        </p:nvSpPr>
        <p:spPr>
          <a:xfrm>
            <a:off x="7485892" y="6372904"/>
            <a:ext cx="461086" cy="382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5ปี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0" name="สี่เหลี่ยมผืนผ้า 39"/>
          <p:cNvSpPr/>
          <p:nvPr/>
        </p:nvSpPr>
        <p:spPr>
          <a:xfrm>
            <a:off x="8013055" y="6360268"/>
            <a:ext cx="396329" cy="398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10ปี</a:t>
            </a:r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8" name="สี่เหลี่ยมผืนผ้า 47"/>
          <p:cNvSpPr/>
          <p:nvPr/>
        </p:nvSpPr>
        <p:spPr>
          <a:xfrm>
            <a:off x="8484385" y="6360268"/>
            <a:ext cx="432048" cy="388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15ปี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0" name="สี่เหลี่ยมผืนผ้า 49"/>
          <p:cNvSpPr/>
          <p:nvPr/>
        </p:nvSpPr>
        <p:spPr>
          <a:xfrm>
            <a:off x="8986571" y="6372904"/>
            <a:ext cx="533439" cy="390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20ปี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6069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สี่เหลี่ยมผืนผ้า 25"/>
          <p:cNvSpPr/>
          <p:nvPr/>
        </p:nvSpPr>
        <p:spPr>
          <a:xfrm>
            <a:off x="632520" y="3181906"/>
            <a:ext cx="1440160" cy="8620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3002073" y="3186688"/>
            <a:ext cx="1440160" cy="8620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520" y="338210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ยุทธศาสตร์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0792" y="3356992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งานปกติ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9897" y="4115980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Monitoring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1377" y="4581128"/>
            <a:ext cx="36808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- นิเทศงาน/เฉพาะกิจ/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คปสจ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กบห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/จุดเด่น</a:t>
            </a:r>
          </a:p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- ตามรายงานประจำเดือน/43แฟ้ม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/HDC/ cockpit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314" y="5582095"/>
            <a:ext cx="210666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Evaluation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รายปี/5 ปี/20ปี</a:t>
            </a:r>
          </a:p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ดู </a:t>
            </a:r>
            <a:r>
              <a:rPr lang="en-US" sz="2000" dirty="0" err="1" smtClean="0">
                <a:latin typeface="TH SarabunPSK" pitchFamily="34" charset="-34"/>
                <a:cs typeface="TH SarabunPSK" pitchFamily="34" charset="-34"/>
              </a:rPr>
              <a:t>resulth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 /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ถึงประชาชน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6211" y="1108769"/>
            <a:ext cx="1029082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แผนยุทธศาสตร์ 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5 ปี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5293" y="1108770"/>
            <a:ext cx="1029082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แผนยุทธศาสตร์ 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5 ปี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4375" y="1113014"/>
            <a:ext cx="1029082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แผนยุทธศาสตร์ 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5 ปี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63457" y="1108768"/>
            <a:ext cx="1029082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แผนยุทธศาสตร์ 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5 ปี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4561" y="260648"/>
            <a:ext cx="117211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กรอบ 20 ปี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50375" y="1724421"/>
            <a:ext cx="1794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  Result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ระหว่างปี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96915" y="2858810"/>
            <a:ext cx="2207656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นโยบาย/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KPI</a:t>
            </a:r>
          </a:p>
          <a:p>
            <a:pPr marL="457200" indent="-457200">
              <a:buFontTx/>
              <a:buChar char="-"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กระทรวง/เขต</a:t>
            </a:r>
          </a:p>
          <a:p>
            <a:pPr marL="457200" indent="-457200">
              <a:buFontTx/>
              <a:buChar char="-"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ผู้ว่าราชการจังหวัด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6567" y="4059139"/>
            <a:ext cx="218800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ปัญหาเร่งด่วน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72322" y="4935071"/>
            <a:ext cx="223224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ต้องกลั่นกรองตรวจสอบ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" name="สี่เหลี่ยมผืนผ้า 33"/>
          <p:cNvSpPr/>
          <p:nvPr/>
        </p:nvSpPr>
        <p:spPr>
          <a:xfrm>
            <a:off x="1352599" y="2103239"/>
            <a:ext cx="236955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00082" y="5847655"/>
            <a:ext cx="183088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เพิ่มเป็นยุทธศาสตร์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65113" y="5847655"/>
            <a:ext cx="896399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Routine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71377" y="2132856"/>
            <a:ext cx="212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แผนปฏิบัติการประจำปี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58852" y="1113014"/>
            <a:ext cx="1895071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- กลุ่มงาน(</a:t>
            </a:r>
            <a:r>
              <a:rPr lang="th-TH" sz="1800" dirty="0" err="1" smtClean="0">
                <a:latin typeface="TH SarabunPSK" pitchFamily="34" charset="-34"/>
                <a:cs typeface="TH SarabunPSK" pitchFamily="34" charset="-34"/>
              </a:rPr>
              <a:t>สสจ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.)</a:t>
            </a: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1800" dirty="0" err="1" smtClean="0">
                <a:latin typeface="TH SarabunPSK" pitchFamily="34" charset="-34"/>
                <a:cs typeface="TH SarabunPSK" pitchFamily="34" charset="-34"/>
              </a:rPr>
              <a:t>คป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สอ.(รพ./</a:t>
            </a:r>
            <a:r>
              <a:rPr lang="th-TH" sz="1800" dirty="0" err="1" smtClean="0">
                <a:latin typeface="TH SarabunPSK" pitchFamily="34" charset="-34"/>
                <a:cs typeface="TH SarabunPSK" pitchFamily="34" charset="-34"/>
              </a:rPr>
              <a:t>สสอ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./รพ.สต.)</a:t>
            </a: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- หน่วยราชการ</a:t>
            </a: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- ภาคีเครือข่าย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9" name="ตัวเชื่อมต่อหักมุม 28"/>
          <p:cNvCxnSpPr>
            <a:stCxn id="26" idx="2"/>
            <a:endCxn id="27" idx="2"/>
          </p:cNvCxnSpPr>
          <p:nvPr/>
        </p:nvCxnSpPr>
        <p:spPr>
          <a:xfrm rot="16200000" flipH="1">
            <a:off x="2534985" y="2861587"/>
            <a:ext cx="4782" cy="2369553"/>
          </a:xfrm>
          <a:prstGeom prst="bentConnector3">
            <a:avLst>
              <a:gd name="adj1" fmla="val 87047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ตัวเชื่อมต่อหักมุม 31"/>
          <p:cNvCxnSpPr>
            <a:stCxn id="26" idx="0"/>
            <a:endCxn id="27" idx="0"/>
          </p:cNvCxnSpPr>
          <p:nvPr/>
        </p:nvCxnSpPr>
        <p:spPr>
          <a:xfrm rot="16200000" flipH="1">
            <a:off x="2534985" y="1999521"/>
            <a:ext cx="4782" cy="2369553"/>
          </a:xfrm>
          <a:prstGeom prst="bentConnector3">
            <a:avLst>
              <a:gd name="adj1" fmla="val -74096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>
            <a:off x="2432720" y="2564904"/>
            <a:ext cx="0" cy="230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2432720" y="1763523"/>
            <a:ext cx="0" cy="293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ตัวเชื่อมต่อตรง 37"/>
          <p:cNvCxnSpPr/>
          <p:nvPr/>
        </p:nvCxnSpPr>
        <p:spPr>
          <a:xfrm>
            <a:off x="2438101" y="764704"/>
            <a:ext cx="0" cy="293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ตัวเชื่อมต่อตรง 40"/>
          <p:cNvCxnSpPr/>
          <p:nvPr/>
        </p:nvCxnSpPr>
        <p:spPr>
          <a:xfrm>
            <a:off x="1784648" y="5182344"/>
            <a:ext cx="0" cy="230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ตัวเชื่อมต่อตรง 42"/>
          <p:cNvCxnSpPr/>
          <p:nvPr/>
        </p:nvCxnSpPr>
        <p:spPr>
          <a:xfrm flipV="1">
            <a:off x="7041232" y="5396736"/>
            <a:ext cx="783461" cy="450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ตัวเชื่อมต่อตรง 44"/>
          <p:cNvCxnSpPr/>
          <p:nvPr/>
        </p:nvCxnSpPr>
        <p:spPr>
          <a:xfrm>
            <a:off x="8665113" y="5396736"/>
            <a:ext cx="448199" cy="450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ลูกศรเชื่อมต่อแบบตรง 46"/>
          <p:cNvCxnSpPr>
            <a:stCxn id="17" idx="0"/>
          </p:cNvCxnSpPr>
          <p:nvPr/>
        </p:nvCxnSpPr>
        <p:spPr>
          <a:xfrm flipV="1">
            <a:off x="8288446" y="4581128"/>
            <a:ext cx="0" cy="353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ลูกศรซ้าย 47"/>
          <p:cNvSpPr/>
          <p:nvPr/>
        </p:nvSpPr>
        <p:spPr>
          <a:xfrm>
            <a:off x="5601072" y="3142704"/>
            <a:ext cx="1152128" cy="975012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172322" y="2400378"/>
            <a:ext cx="223224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สิ่งที่มากระทบ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ลูกศรซ้าย 1"/>
          <p:cNvSpPr/>
          <p:nvPr/>
        </p:nvSpPr>
        <p:spPr>
          <a:xfrm>
            <a:off x="4664968" y="1628801"/>
            <a:ext cx="216024" cy="281676"/>
          </a:xfrm>
          <a:prstGeom prst="lef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คลื่นคู่ 21"/>
          <p:cNvSpPr/>
          <p:nvPr/>
        </p:nvSpPr>
        <p:spPr>
          <a:xfrm>
            <a:off x="3463457" y="5637669"/>
            <a:ext cx="1584176" cy="792089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48848" y="5710547"/>
            <a:ext cx="1174195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- Scorecard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ถึง</a:t>
            </a:r>
            <a:endParaRPr lang="en-US" sz="18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- ประชาชน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ลูกศรลง 22"/>
          <p:cNvSpPr/>
          <p:nvPr/>
        </p:nvSpPr>
        <p:spPr>
          <a:xfrm>
            <a:off x="3977998" y="5289014"/>
            <a:ext cx="315896" cy="293081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ลูกศรซ้าย-ขวา 23"/>
          <p:cNvSpPr/>
          <p:nvPr/>
        </p:nvSpPr>
        <p:spPr>
          <a:xfrm>
            <a:off x="2927270" y="5847654"/>
            <a:ext cx="384515" cy="230832"/>
          </a:xfrm>
          <a:prstGeom prst="left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4234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650577" y="4869160"/>
            <a:ext cx="6480720" cy="1080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</a:rPr>
              <a:t>กระทรวง มอบนโยบาย และถ่ายทอดตัวชี้วัด </a:t>
            </a:r>
            <a:r>
              <a:rPr lang="en-US" b="1" dirty="0" smtClean="0">
                <a:solidFill>
                  <a:schemeClr val="tx1"/>
                </a:solidFill>
              </a:rPr>
              <a:t>15 </a:t>
            </a:r>
            <a:r>
              <a:rPr lang="th-TH" b="1" dirty="0" smtClean="0">
                <a:solidFill>
                  <a:schemeClr val="tx1"/>
                </a:solidFill>
              </a:rPr>
              <a:t>กย </a:t>
            </a:r>
            <a:r>
              <a:rPr lang="en-US" b="1" dirty="0" smtClean="0">
                <a:solidFill>
                  <a:schemeClr val="tx1"/>
                </a:solidFill>
              </a:rPr>
              <a:t>2559</a:t>
            </a:r>
            <a:endParaRPr lang="th-TH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ไดอะแกรม 1"/>
          <p:cNvGraphicFramePr/>
          <p:nvPr>
            <p:extLst>
              <p:ext uri="{D42A27DB-BD31-4B8C-83A1-F6EECF244321}">
                <p14:modId xmlns:p14="http://schemas.microsoft.com/office/powerpoint/2010/main" val="1154426059"/>
              </p:ext>
            </p:extLst>
          </p:nvPr>
        </p:nvGraphicFramePr>
        <p:xfrm>
          <a:off x="1638381" y="332656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189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902" y="1"/>
            <a:ext cx="9958902" cy="687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2139" y="500042"/>
            <a:ext cx="8915400" cy="1143000"/>
          </a:xfrm>
        </p:spPr>
        <p:txBody>
          <a:bodyPr>
            <a:noAutofit/>
          </a:bodyPr>
          <a:lstStyle/>
          <a:p>
            <a:r>
              <a:rPr lang="th-TH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เงื่อนเวลา</a:t>
            </a:r>
            <a:endParaRPr lang="th-TH" sz="9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32139" y="2071678"/>
            <a:ext cx="9364331" cy="4054485"/>
          </a:xfrm>
        </p:spPr>
        <p:txBody>
          <a:bodyPr>
            <a:normAutofit fontScale="92500" lnSpcReduction="20000"/>
          </a:bodyPr>
          <a:lstStyle/>
          <a:p>
            <a:r>
              <a:rPr lang="th-TH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3</a:t>
            </a:r>
            <a:r>
              <a:rPr lang="th-TH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เดือนแรก(แผนฯ/ถ่ายทอด)</a:t>
            </a:r>
          </a:p>
          <a:p>
            <a:r>
              <a:rPr lang="th-TH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6เดือน(ทำงาน/แก้ไข)</a:t>
            </a:r>
          </a:p>
          <a:p>
            <a:r>
              <a:rPr lang="th-TH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2</a:t>
            </a:r>
            <a:r>
              <a:rPr lang="th-TH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เดือน(ประเมิน)</a:t>
            </a:r>
          </a:p>
          <a:p>
            <a:r>
              <a:rPr lang="th-TH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1เดือนหลัง(ทบทวน)</a:t>
            </a:r>
          </a:p>
          <a:p>
            <a:endParaRPr lang="th-TH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84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497" y="-99392"/>
            <a:ext cx="8915400" cy="720080"/>
          </a:xfrm>
        </p:spPr>
        <p:txBody>
          <a:bodyPr>
            <a:normAutofit/>
          </a:bodyPr>
          <a:lstStyle/>
          <a:p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ปฏิทิน การจัดทำแผนยุทธศาสตร์ 20 (5)ปี จังหวัดสระแก้ว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533912"/>
              </p:ext>
            </p:extLst>
          </p:nvPr>
        </p:nvGraphicFramePr>
        <p:xfrm>
          <a:off x="2" y="548680"/>
          <a:ext cx="9905999" cy="6170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33"/>
                <a:gridCol w="7353266"/>
              </a:tblGrid>
              <a:tr h="358726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วันที่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กิจกรรม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</a:tr>
              <a:tr h="389954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25 – 26 เมษายน 2559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ประชุมเชิงปฏิบัติการประเมินผลแผนยุทธศาสตร์3 ปี(2557 – 2559)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</a:tr>
              <a:tr h="358726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11 พฤษภาคม 2559</a:t>
                      </a:r>
                    </a:p>
                  </a:txBody>
                  <a:tcPr marL="132080" marR="132080" marT="31652" marB="3165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Work</a:t>
                      </a:r>
                      <a:r>
                        <a:rPr lang="en-US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shop </a:t>
                      </a: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ติดตามการประเมินผล และให้เตรียมข้อมูล ในการจัดทำแผนยุทธศาสตร์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</a:tr>
              <a:tr h="3860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.................................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Work</a:t>
                      </a:r>
                      <a:r>
                        <a:rPr lang="en-US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shop </a:t>
                      </a: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เตรียมข้อมูล ในการจัดทำแผนยุทธศาสตร์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</a:tr>
              <a:tr h="358726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21-22 มิถุนายน 2559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จัดทำแผนรอบที่ 1 จัดทำยุทธศาสตร์</a:t>
                      </a: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20ปี  (5 ปี)</a:t>
                      </a:r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ระดมสมองจัดทำแผนแต่ละขั้นตอน</a:t>
                      </a: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และใบงาน 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</a:tr>
              <a:tr h="358726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..............................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Work shop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</a:tr>
              <a:tr h="358726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13-14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กรกฎาคม</a:t>
                      </a: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2559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จัดทำแผนรอบที่ 2  จัดทำ</a:t>
                      </a: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แผนปฏิบัติการ เพื่อขับเคลื่อนยุทธศาสตร์ และจัดทำโครงการเชิงกลยุทธ์ กำหนดกรอบ</a:t>
                      </a:r>
                      <a:r>
                        <a:rPr lang="en-US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M &amp; E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</a:tr>
              <a:tr h="35872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19 </a:t>
                      </a: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สิงหาคม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2559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Work shop</a:t>
                      </a:r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 พัฒนาปรับปรุงแผนยุทธศาสตร์ให้สมบูรณ์</a:t>
                      </a:r>
                    </a:p>
                  </a:txBody>
                  <a:tcPr marL="132080" marR="132080" marT="31652" marB="31652"/>
                </a:tc>
              </a:tr>
              <a:tr h="35872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22 </a:t>
                      </a: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สิงหาคม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2559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สรุปภาพรวมแผนยุทธศาสตร์</a:t>
                      </a: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20 ปี / 5 ปี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</a:tr>
              <a:tr h="358726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ภายในเดือน สิงหาคม 2559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ถ่ายทอดแผนยุทธศาสตร์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</a:tr>
              <a:tr h="358726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สิงหาคม – กันยายน 2559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  <a:tc>
                  <a:txBody>
                    <a:bodyPr/>
                    <a:lstStyle/>
                    <a:p>
                      <a:r>
                        <a:rPr lang="th-TH" sz="20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คป</a:t>
                      </a:r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สอ. จัดทำแผนยุทธศาสตร์ 5 ปี และจัดทำโครงการเชิงยุทธศาสตร์ + แผนปฏิบัติการปี</a:t>
                      </a: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60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</a:tr>
              <a:tr h="358726">
                <a:tc>
                  <a:txBody>
                    <a:bodyPr/>
                    <a:lstStyle/>
                    <a:p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สสจ</a:t>
                      </a:r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 . จัดทำโครงการเชิงกลยุทธ์ และแผนปฏิบัติการปี</a:t>
                      </a: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60 </a:t>
                      </a:r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+ </a:t>
                      </a: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จังหวัด/อำเภอ</a:t>
                      </a:r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 กำหนดปฏิทินภาพรวม ปี 60 ร่วมกัน  </a:t>
                      </a:r>
                      <a:r>
                        <a:rPr lang="th-TH" sz="200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( 15 </a:t>
                      </a:r>
                      <a:r>
                        <a:rPr lang="th-TH" sz="2000" dirty="0" err="1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กย</a:t>
                      </a:r>
                      <a:r>
                        <a:rPr lang="th-TH" sz="200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59 กระทรวงมอบนโยบาย)</a:t>
                      </a:r>
                      <a:endParaRPr lang="th-TH" sz="2000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</a:tr>
              <a:tr h="358726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ภายใน 7 ตุลาคม 2559 ?</a:t>
                      </a:r>
                      <a:endParaRPr lang="th-TH" sz="2000" b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  <a:tc>
                  <a:txBody>
                    <a:bodyPr/>
                    <a:lstStyle/>
                    <a:p>
                      <a:r>
                        <a:rPr lang="th-TH" sz="20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คปสจ</a:t>
                      </a:r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0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สสจ</a:t>
                      </a: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นำเสนอแผน ฯ  (เหลียวหน้าแลหลัง)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</a:tr>
              <a:tr h="358726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ภายใน 30 ตุลาคม 2559</a:t>
                      </a:r>
                      <a:endParaRPr lang="th-TH" sz="2000" b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  <a:tc>
                  <a:txBody>
                    <a:bodyPr/>
                    <a:lstStyle/>
                    <a:p>
                      <a:r>
                        <a:rPr lang="th-TH" sz="20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สสจ</a:t>
                      </a:r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0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คป</a:t>
                      </a:r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สอ เสนอ โครงการ/แผนปฏิบัติการ</a:t>
                      </a: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ปี 2559 ให้ นพ </a:t>
                      </a:r>
                      <a:r>
                        <a:rPr lang="th-TH" sz="2000" baseline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สสจ</a:t>
                      </a: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.ลงนาม </a:t>
                      </a:r>
                      <a:r>
                        <a:rPr lang="th-TH" sz="2000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(ควบคุมภายใน)</a:t>
                      </a:r>
                      <a:endParaRPr lang="th-TH" sz="2000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</a:tr>
              <a:tr h="358726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 พฤศจิกายน  2559 </a:t>
                      </a:r>
                      <a:endParaRPr lang="th-TH" sz="2000" b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ดำเนินงานตามแผนงาน ทุกหน่วยงาน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86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570186"/>
          </a:xfrm>
        </p:spPr>
        <p:txBody>
          <a:bodyPr/>
          <a:lstStyle/>
          <a:p>
            <a:r>
              <a:rPr lang="th-TH" dirty="0" smtClean="0"/>
              <a:t>การบูร</a:t>
            </a:r>
            <a:r>
              <a:rPr lang="th-TH" dirty="0" err="1" smtClean="0"/>
              <a:t>ณา</a:t>
            </a:r>
            <a:r>
              <a:rPr lang="th-TH" dirty="0" smtClean="0"/>
              <a:t>การแผนยุทธ</a:t>
            </a:r>
            <a:r>
              <a:rPr lang="th-TH" dirty="0"/>
              <a:t>ศ</a:t>
            </a:r>
            <a:r>
              <a:rPr lang="th-TH" dirty="0" smtClean="0"/>
              <a:t>าสตร์กับส่วนราชการ</a:t>
            </a:r>
            <a:br>
              <a:rPr lang="th-TH" dirty="0" smtClean="0"/>
            </a:br>
            <a:r>
              <a:rPr lang="th-TH" dirty="0" smtClean="0"/>
              <a:t>7 กันยายน 2559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72480" y="1988840"/>
            <a:ext cx="8915400" cy="1468759"/>
          </a:xfrm>
        </p:spPr>
        <p:txBody>
          <a:bodyPr>
            <a:normAutofit/>
          </a:bodyPr>
          <a:lstStyle/>
          <a:p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ใบงานที่ 1  จุดยืน</a:t>
            </a:r>
          </a:p>
          <a:p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ใบงานที่ 2  กลยุทธ์ 5 ปี/แผนปฏิบัติการ</a:t>
            </a:r>
            <a:endParaRPr lang="th-TH" sz="4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32520" y="4077072"/>
            <a:ext cx="3528392" cy="20882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ศึกษา ทำความเข้าใจ ดึงการมีส่วนร่วม/เป็นเจ้าของ/ การจับประเด็น /การเชื่อมโยง/การรวบรวมข้อมูล </a:t>
            </a:r>
            <a:endParaRPr lang="th-T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ลูกศรขวา 5"/>
          <p:cNvSpPr/>
          <p:nvPr/>
        </p:nvSpPr>
        <p:spPr>
          <a:xfrm>
            <a:off x="4592960" y="4941168"/>
            <a:ext cx="64807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754216" y="4077072"/>
            <a:ext cx="3168352" cy="20882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implement</a:t>
            </a:r>
            <a:endParaRPr lang="th-T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0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48"/>
          <a:stretch/>
        </p:blipFill>
        <p:spPr>
          <a:xfrm>
            <a:off x="104698" y="116632"/>
            <a:ext cx="9600830" cy="670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5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01"/>
          <a:stretch/>
        </p:blipFill>
        <p:spPr>
          <a:xfrm>
            <a:off x="0" y="116632"/>
            <a:ext cx="9906000" cy="6741368"/>
          </a:xfrm>
        </p:spPr>
      </p:pic>
    </p:spTree>
    <p:extLst>
      <p:ext uri="{BB962C8B-B14F-4D97-AF65-F5344CB8AC3E}">
        <p14:creationId xmlns:p14="http://schemas.microsoft.com/office/powerpoint/2010/main" val="3486320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89043" cy="6858000"/>
          </a:xfrm>
        </p:spPr>
      </p:pic>
    </p:spTree>
    <p:extLst>
      <p:ext uri="{BB962C8B-B14F-4D97-AF65-F5344CB8AC3E}">
        <p14:creationId xmlns:p14="http://schemas.microsoft.com/office/powerpoint/2010/main" val="388603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2" t="5947" r="7380" b="11912"/>
          <a:stretch/>
        </p:blipFill>
        <p:spPr bwMode="auto">
          <a:xfrm>
            <a:off x="200472" y="-5750"/>
            <a:ext cx="9705528" cy="68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98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sio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095" y="1086294"/>
            <a:ext cx="1747421" cy="14287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571744"/>
            <a:ext cx="9906000" cy="1785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" name="Picture 9" descr="Our_Miss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372046"/>
            <a:ext cx="1792437" cy="9412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9663" y="1229171"/>
            <a:ext cx="24593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เป็นองค์กรหลักด้านสุขภาพ</a:t>
            </a:r>
          </a:p>
          <a:p>
            <a:pPr algn="ctr"/>
            <a:r>
              <a:rPr lang="th-TH" sz="24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ที่รวมพลังสังคม</a:t>
            </a:r>
          </a:p>
          <a:p>
            <a:pPr algn="ctr"/>
            <a:r>
              <a:rPr lang="th-TH" sz="24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เพื่อประชาชนสุขภาพดี</a:t>
            </a:r>
            <a:endParaRPr lang="th-TH" sz="24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7297" y="1398306"/>
            <a:ext cx="28216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พัฒนาและอภิบาลระบบสุขภาพ</a:t>
            </a:r>
          </a:p>
          <a:p>
            <a:pPr algn="ctr"/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อย่างมีส่วนร่วมและยั่งยืน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072680" y="2636912"/>
            <a:ext cx="7138235" cy="1551077"/>
            <a:chOff x="1913243" y="2877484"/>
            <a:chExt cx="6589140" cy="1551077"/>
          </a:xfrm>
        </p:grpSpPr>
        <p:sp>
          <p:nvSpPr>
            <p:cNvPr id="17" name="Rounded Rectangle 16"/>
            <p:cNvSpPr/>
            <p:nvPr/>
          </p:nvSpPr>
          <p:spPr>
            <a:xfrm>
              <a:off x="6687946" y="3760889"/>
              <a:ext cx="504000" cy="432000"/>
            </a:xfrm>
            <a:prstGeom prst="roundRect">
              <a:avLst/>
            </a:prstGeom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30161" y="3597564"/>
              <a:ext cx="14311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rgbClr val="003300"/>
                  </a:solidFill>
                  <a:latin typeface="TH SarabunPSK" pitchFamily="34" charset="-34"/>
                  <a:cs typeface="TH SarabunPSK" pitchFamily="34" charset="-34"/>
                </a:rPr>
                <a:t>H  </a:t>
              </a:r>
              <a:r>
                <a:rPr lang="en-US" b="1" dirty="0" err="1" smtClean="0">
                  <a:solidFill>
                    <a:srgbClr val="003300"/>
                  </a:solidFill>
                  <a:latin typeface="TH SarabunPSK" pitchFamily="34" charset="-34"/>
                  <a:cs typeface="TH SarabunPSK" pitchFamily="34" charset="-34"/>
                </a:rPr>
                <a:t>umility</a:t>
              </a:r>
              <a:endParaRPr lang="th-TH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425058" y="3758892"/>
              <a:ext cx="504000" cy="432000"/>
            </a:xfrm>
            <a:prstGeom prst="roundRect">
              <a:avLst/>
            </a:prstGeom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42028" y="3597564"/>
              <a:ext cx="161612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rgbClr val="003300"/>
                  </a:solidFill>
                  <a:latin typeface="TH SarabunPSK" pitchFamily="34" charset="-34"/>
                  <a:cs typeface="TH SarabunPSK" pitchFamily="34" charset="-34"/>
                </a:rPr>
                <a:t>O  </a:t>
              </a:r>
              <a:r>
                <a:rPr lang="en-US" b="1" dirty="0" err="1" smtClean="0">
                  <a:solidFill>
                    <a:srgbClr val="003300"/>
                  </a:solidFill>
                  <a:latin typeface="TH SarabunPSK" pitchFamily="34" charset="-34"/>
                  <a:cs typeface="TH SarabunPSK" pitchFamily="34" charset="-34"/>
                </a:rPr>
                <a:t>riginality</a:t>
              </a:r>
              <a:endParaRPr lang="th-TH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059620" y="3041379"/>
              <a:ext cx="504000" cy="432000"/>
            </a:xfrm>
            <a:prstGeom prst="roundRect">
              <a:avLst/>
            </a:prstGeom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29862" y="2877484"/>
              <a:ext cx="33725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rgbClr val="003300"/>
                  </a:solidFill>
                  <a:latin typeface="TH SarabunPSK" pitchFamily="34" charset="-34"/>
                  <a:cs typeface="TH SarabunPSK" pitchFamily="34" charset="-34"/>
                </a:rPr>
                <a:t>P  </a:t>
              </a:r>
              <a:r>
                <a:rPr lang="en-US" b="1" dirty="0" err="1" smtClean="0">
                  <a:solidFill>
                    <a:srgbClr val="003300"/>
                  </a:solidFill>
                  <a:latin typeface="TH SarabunPSK" pitchFamily="34" charset="-34"/>
                  <a:cs typeface="TH SarabunPSK" pitchFamily="34" charset="-34"/>
                </a:rPr>
                <a:t>eople</a:t>
              </a:r>
              <a:r>
                <a:rPr lang="en-US" b="1" dirty="0" smtClean="0">
                  <a:solidFill>
                    <a:srgbClr val="003300"/>
                  </a:solidFill>
                  <a:latin typeface="TH SarabunPSK" pitchFamily="34" charset="-34"/>
                  <a:cs typeface="TH SarabunPSK" pitchFamily="34" charset="-34"/>
                </a:rPr>
                <a:t> centered approach</a:t>
              </a:r>
              <a:endParaRPr lang="th-TH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928794" y="3050453"/>
              <a:ext cx="504000" cy="432000"/>
            </a:xfrm>
            <a:prstGeom prst="roundRect">
              <a:avLst/>
            </a:prstGeom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13243" y="2877484"/>
              <a:ext cx="13897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rgbClr val="003300"/>
                  </a:solidFill>
                  <a:latin typeface="TH SarabunPSK" pitchFamily="34" charset="-34"/>
                  <a:cs typeface="TH SarabunPSK" pitchFamily="34" charset="-34"/>
                </a:rPr>
                <a:t>M  </a:t>
              </a:r>
              <a:r>
                <a:rPr lang="en-US" b="1" dirty="0" err="1" smtClean="0">
                  <a:solidFill>
                    <a:srgbClr val="003300"/>
                  </a:solidFill>
                  <a:latin typeface="TH SarabunPSK" pitchFamily="34" charset="-34"/>
                  <a:cs typeface="TH SarabunPSK" pitchFamily="34" charset="-34"/>
                </a:rPr>
                <a:t>astery</a:t>
              </a:r>
              <a:endParaRPr lang="th-TH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75426" y="3643315"/>
            <a:ext cx="12859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31550" cmpd="sng">
                  <a:noFill/>
                  <a:prstDash val="solid"/>
                </a:ln>
                <a:solidFill>
                  <a:srgbClr val="0033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MOPH</a:t>
            </a:r>
            <a:endParaRPr lang="en-US" sz="4400" b="1" cap="none" spc="0" dirty="0">
              <a:ln w="31550" cmpd="sng">
                <a:noFill/>
                <a:prstDash val="solid"/>
              </a:ln>
              <a:solidFill>
                <a:srgbClr val="0033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9530" y="5857893"/>
            <a:ext cx="2577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u="sng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ประชาชนสุขภาพดี</a:t>
            </a:r>
            <a:endParaRPr lang="th-TH" sz="3600" b="1" u="sng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2680701" y="6002578"/>
            <a:ext cx="1139383" cy="4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5931129" y="6002577"/>
            <a:ext cx="1139385" cy="4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471643" y="5857893"/>
            <a:ext cx="2653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เจ้าหน้าที่มีความสุข</a:t>
            </a:r>
            <a:endParaRPr lang="th-TH" sz="3600" b="1" u="sng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10388" y="5857893"/>
            <a:ext cx="2558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u="sng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ระบบสุขภาพยั่งยืน</a:t>
            </a:r>
            <a:endParaRPr lang="th-TH" sz="3600" b="1" u="sng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5" name="Picture 24" descr="017745_R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8057" y="5072074"/>
            <a:ext cx="1291035" cy="864000"/>
          </a:xfrm>
          <a:prstGeom prst="rect">
            <a:avLst/>
          </a:prstGeom>
        </p:spPr>
      </p:pic>
      <p:pic>
        <p:nvPicPr>
          <p:cNvPr id="26" name="Picture 25" descr="12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1263" y="5072074"/>
            <a:ext cx="1055332" cy="857256"/>
          </a:xfrm>
          <a:prstGeom prst="rect">
            <a:avLst/>
          </a:prstGeom>
        </p:spPr>
      </p:pic>
      <p:pic>
        <p:nvPicPr>
          <p:cNvPr id="27" name="Picture 26" descr="main_home1_770x350 cop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19978" y="5072075"/>
            <a:ext cx="1934754" cy="811785"/>
          </a:xfrm>
          <a:prstGeom prst="rect">
            <a:avLst/>
          </a:prstGeom>
        </p:spPr>
      </p:pic>
      <p:pic>
        <p:nvPicPr>
          <p:cNvPr id="28" name="Picture 27" descr="core-value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4748" y="2643206"/>
            <a:ext cx="1315624" cy="1214422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4334081" y="4415862"/>
            <a:ext cx="12378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1" cap="none" spc="0" dirty="0" smtClean="0">
                <a:ln w="31550" cmpd="sng">
                  <a:noFill/>
                  <a:prstDash val="solid"/>
                </a:ln>
                <a:solidFill>
                  <a:srgbClr val="0033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เป้าหมาย</a:t>
            </a:r>
            <a:endParaRPr lang="en-US" sz="3200" b="1" cap="none" spc="0" dirty="0">
              <a:ln w="31550" cmpd="sng">
                <a:noFill/>
                <a:prstDash val="solid"/>
              </a:ln>
              <a:solidFill>
                <a:srgbClr val="0033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3" name="Picture 32" descr="s1_1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77391" y="63996"/>
            <a:ext cx="3405177" cy="1150426"/>
          </a:xfrm>
          <a:prstGeom prst="rect">
            <a:avLst/>
          </a:prstGeom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293587" y="71414"/>
            <a:ext cx="2415069" cy="785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Retreat MOPH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095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6" t="6505" r="10025" b="8565"/>
          <a:stretch/>
        </p:blipFill>
        <p:spPr bwMode="auto">
          <a:xfrm>
            <a:off x="200472" y="-8807"/>
            <a:ext cx="9433048" cy="672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81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7661691" y="571480"/>
            <a:ext cx="2166918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Rounded Rectangle 39"/>
          <p:cNvSpPr/>
          <p:nvPr/>
        </p:nvSpPr>
        <p:spPr>
          <a:xfrm>
            <a:off x="3482568" y="571480"/>
            <a:ext cx="3559994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3327786" y="484512"/>
            <a:ext cx="3811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/>
                <a:latin typeface="TH SarabunPSK" pitchFamily="34" charset="-34"/>
                <a:cs typeface="TH SarabunPSK" pitchFamily="34" charset="-34"/>
              </a:rPr>
              <a:t>4 Excellence Strategies</a:t>
            </a:r>
          </a:p>
          <a:p>
            <a:pPr algn="ctr"/>
            <a:r>
              <a:rPr lang="th-TH" b="1" dirty="0" smtClean="0">
                <a:solidFill>
                  <a:schemeClr val="bg1"/>
                </a:solidFill>
                <a:effectLst/>
                <a:latin typeface="TH SarabunPSK" pitchFamily="34" charset="-34"/>
                <a:cs typeface="TH SarabunPSK" pitchFamily="34" charset="-34"/>
              </a:rPr>
              <a:t>(16 แผนงาน 48 โครงการ)</a:t>
            </a:r>
          </a:p>
        </p:txBody>
      </p:sp>
      <p:pic>
        <p:nvPicPr>
          <p:cNvPr id="21" name="Picture 20" descr="source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0843" y="2786082"/>
            <a:ext cx="4024315" cy="371475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726911" y="4869618"/>
            <a:ext cx="44112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20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ระบบข้อมูลสารสนเทศและกฎหมายด้านสุขภาพ</a:t>
            </a:r>
          </a:p>
          <a:p>
            <a:r>
              <a:rPr lang="th-TH" sz="20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2. ระบบหลักประกันสุขภาพ</a:t>
            </a:r>
          </a:p>
          <a:p>
            <a:r>
              <a:rPr lang="th-TH" sz="20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3. ความมั่นคงด้านยาและเวชภัณฑ์และการคุ้มครอง</a:t>
            </a:r>
            <a:br>
              <a:rPr lang="th-TH" sz="20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   ผู้บริโภค</a:t>
            </a:r>
          </a:p>
          <a:p>
            <a:r>
              <a:rPr lang="th-TH" sz="20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4. ระบบ</a:t>
            </a:r>
            <a:r>
              <a:rPr lang="th-TH" sz="2000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ธรรมาภิ</a:t>
            </a:r>
            <a:r>
              <a:rPr lang="th-TH" sz="20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บาลและวิจัย</a:t>
            </a:r>
            <a:endParaRPr lang="th-TH" sz="20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1703" y="1512032"/>
            <a:ext cx="4101732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660066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2000" b="1" dirty="0" smtClean="0">
                <a:solidFill>
                  <a:srgbClr val="660066"/>
                </a:solidFill>
                <a:latin typeface="TH SarabunPSK" pitchFamily="34" charset="-34"/>
                <a:cs typeface="TH SarabunPSK" pitchFamily="34" charset="-34"/>
              </a:rPr>
              <a:t>พัฒนาคุณภาพชีวิตคนไทยทุกกลุ่มวัย</a:t>
            </a:r>
          </a:p>
          <a:p>
            <a:r>
              <a:rPr lang="th-TH" sz="2000" b="1" dirty="0" smtClean="0">
                <a:solidFill>
                  <a:srgbClr val="660066"/>
                </a:solidFill>
                <a:latin typeface="TH SarabunPSK" pitchFamily="34" charset="-34"/>
                <a:cs typeface="TH SarabunPSK" pitchFamily="34" charset="-34"/>
              </a:rPr>
              <a:t>2. การป้องกันควบคุมโรคและภัยสุขภาพ</a:t>
            </a:r>
          </a:p>
          <a:p>
            <a:r>
              <a:rPr lang="th-TH" sz="2000" b="1" dirty="0" smtClean="0">
                <a:solidFill>
                  <a:srgbClr val="660066"/>
                </a:solidFill>
                <a:latin typeface="TH SarabunPSK" pitchFamily="34" charset="-34"/>
                <a:cs typeface="TH SarabunPSK" pitchFamily="34" charset="-34"/>
              </a:rPr>
              <a:t>3. ความปลอดภัยด้านอาหาร</a:t>
            </a:r>
          </a:p>
          <a:p>
            <a:r>
              <a:rPr lang="th-TH" sz="2000" b="1" dirty="0" smtClean="0">
                <a:solidFill>
                  <a:srgbClr val="660066"/>
                </a:solidFill>
                <a:latin typeface="TH SarabunPSK" pitchFamily="34" charset="-34"/>
                <a:cs typeface="TH SarabunPSK" pitchFamily="34" charset="-34"/>
              </a:rPr>
              <a:t>4. การบริหารจัดการสิ่งแวดล้อมและพัฒนา </a:t>
            </a:r>
            <a:br>
              <a:rPr lang="th-TH" sz="2000" b="1" dirty="0" smtClean="0">
                <a:solidFill>
                  <a:srgbClr val="660066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 smtClean="0">
                <a:solidFill>
                  <a:srgbClr val="660066"/>
                </a:solidFill>
                <a:latin typeface="TH SarabunPSK" pitchFamily="34" charset="-34"/>
                <a:cs typeface="TH SarabunPSK" pitchFamily="34" charset="-34"/>
              </a:rPr>
              <a:t>   คุณภาพสถานบริการ</a:t>
            </a:r>
            <a:endParaRPr lang="th-TH" sz="2000" b="1" dirty="0">
              <a:solidFill>
                <a:srgbClr val="66006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53874" y="2955194"/>
            <a:ext cx="1625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P&amp;P </a:t>
            </a:r>
            <a:br>
              <a:rPr lang="en-US" sz="24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en-US" sz="24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Excellence</a:t>
            </a:r>
            <a:endParaRPr lang="th-TH" sz="2400" b="1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33871" y="2275827"/>
            <a:ext cx="1547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Service </a:t>
            </a:r>
            <a:br>
              <a:rPr lang="en-US" sz="2400" b="1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en-US" sz="2400" b="1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Excellence</a:t>
            </a:r>
            <a:endParaRPr lang="th-TH" sz="2400" b="1" dirty="0">
              <a:solidFill>
                <a:srgbClr val="0000CC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44309" y="4241078"/>
            <a:ext cx="1547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People </a:t>
            </a:r>
            <a:br>
              <a:rPr lang="en-US" sz="24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en-US" sz="24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Excellence</a:t>
            </a:r>
            <a:endParaRPr lang="th-TH" sz="2400" b="1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23432" y="4026764"/>
            <a:ext cx="1934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Governance</a:t>
            </a:r>
            <a:br>
              <a:rPr lang="en-US" sz="2400" dirty="0" smtClean="0"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en-US" sz="2400" dirty="0" smtClean="0"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Excellence</a:t>
            </a:r>
            <a:endParaRPr lang="th-TH" sz="2400" dirty="0">
              <a:solidFill>
                <a:srgbClr val="0066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26912" y="1561446"/>
            <a:ext cx="4179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2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การพัฒนาระบบการแพทย์ปฐมภูมิ</a:t>
            </a:r>
          </a:p>
          <a:p>
            <a:r>
              <a:rPr lang="th-TH" sz="2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2. การพัฒนาระบบบริการสุขภาพ</a:t>
            </a:r>
          </a:p>
          <a:p>
            <a:r>
              <a:rPr lang="th-TH" sz="2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3. การบริการแพทย์ฉุกเฉินครบวงจารและระบบส่งต่อ</a:t>
            </a:r>
          </a:p>
          <a:p>
            <a:r>
              <a:rPr lang="th-TH" sz="2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4. ศูนย์กลางด้านสุขภาพ บริการ และผลิตภัณฑ์</a:t>
            </a:r>
            <a:br>
              <a:rPr lang="th-TH" sz="2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   สุขภาพนานาชาติ/เขตเศรษฐกิจพิเศษและการ</a:t>
            </a:r>
            <a:br>
              <a:rPr lang="th-TH" sz="2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   เข้าถึงบริการด้านสุขภาพในชายแดนใต้</a:t>
            </a:r>
            <a:endParaRPr lang="th-TH" sz="20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4748" y="5083932"/>
            <a:ext cx="47572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การวางแผนกำลังคนด้านสุขภาพ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(HRP)</a:t>
            </a:r>
            <a:endParaRPr lang="th-TH" sz="20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2. การผลิตและพัฒนากำลังคน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(HRD)</a:t>
            </a:r>
            <a:endParaRPr lang="th-TH" sz="20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3. การพัฒนาระบบบริหารจัดการกำลังคนด้าน</a:t>
            </a:r>
            <a:b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สุขภาพ 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(HRM)</a:t>
            </a:r>
            <a:endParaRPr lang="th-TH" sz="20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4. แผนกำลังคนด้านสุขภาพภาคีเครือข่าย</a:t>
            </a:r>
            <a:endParaRPr lang="th-TH" sz="2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06909" y="571481"/>
            <a:ext cx="2399126" cy="893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chemeClr val="bg1"/>
                </a:solidFill>
                <a:effectLst/>
                <a:latin typeface="TH SarabunPSK" pitchFamily="34" charset="-34"/>
                <a:cs typeface="TH SarabunPSK" pitchFamily="34" charset="-34"/>
              </a:rPr>
              <a:t>8 Corporate </a:t>
            </a:r>
          </a:p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chemeClr val="bg1"/>
                </a:solidFill>
                <a:effectLst/>
                <a:latin typeface="TH SarabunPSK" pitchFamily="34" charset="-34"/>
                <a:cs typeface="TH SarabunPSK" pitchFamily="34" charset="-34"/>
              </a:rPr>
              <a:t>Indicators</a:t>
            </a:r>
            <a:endParaRPr lang="th-TH" dirty="0">
              <a:solidFill>
                <a:schemeClr val="bg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7" name="Picture 36" descr="s1_1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7391" y="63996"/>
            <a:ext cx="3405177" cy="1150426"/>
          </a:xfrm>
          <a:prstGeom prst="rect">
            <a:avLst/>
          </a:prstGeom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293587" y="71414"/>
            <a:ext cx="2415069" cy="785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แผน 20 ปี </a:t>
            </a:r>
            <a:r>
              <a:rPr lang="th-TH" sz="32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กสธ.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7197344" y="857232"/>
            <a:ext cx="386956" cy="35719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126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4782" y="4357695"/>
            <a:ext cx="4720827" cy="769441"/>
          </a:xfrm>
          <a:prstGeom prst="rect">
            <a:avLst/>
          </a:prstGeom>
          <a:solidFill>
            <a:schemeClr val="accent2">
              <a:lumMod val="60000"/>
              <a:lumOff val="40000"/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200" b="1" u="sng" dirty="0" smtClean="0">
                <a:latin typeface="TH SarabunPSK" pitchFamily="34" charset="-34"/>
                <a:cs typeface="TH SarabunPSK" pitchFamily="34" charset="-34"/>
              </a:rPr>
              <a:t>3. ความปลอดภัยด้านอาหาร/ลดปัจจัยเสี่ยง</a:t>
            </a:r>
            <a:r>
              <a:rPr lang="en-US" sz="2200" b="1" u="sng" dirty="0" smtClean="0">
                <a:latin typeface="TH SarabunPSK" pitchFamily="34" charset="-34"/>
                <a:cs typeface="TH SarabunPSK" pitchFamily="34" charset="-34"/>
              </a:rPr>
              <a:t> NCDs</a:t>
            </a:r>
          </a:p>
          <a:p>
            <a:pPr marL="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 โครงการส่งเสริมและพัฒนาความมั่นคงด้านอาหาร</a:t>
            </a:r>
            <a:endParaRPr lang="th-TH" sz="22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7748" y="4357694"/>
            <a:ext cx="47982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u="sng" dirty="0" smtClean="0">
                <a:latin typeface="TH SarabunPSK" pitchFamily="34" charset="-34"/>
                <a:cs typeface="TH SarabunPSK" pitchFamily="34" charset="-34"/>
              </a:rPr>
              <a:t>4. บริหารจัดการสิ่งแวดล้อมและพัฒนาคุณภาพ            </a:t>
            </a:r>
          </a:p>
          <a:p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2200" b="1" u="sng" dirty="0" smtClean="0">
                <a:latin typeface="TH SarabunPSK" pitchFamily="34" charset="-34"/>
                <a:cs typeface="TH SarabunPSK" pitchFamily="34" charset="-34"/>
              </a:rPr>
              <a:t>สถานบริการ</a:t>
            </a:r>
          </a:p>
          <a:p>
            <a:pPr marL="27305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บริหารจัดการขยะและสิ่งแวดล้อม</a:t>
            </a:r>
          </a:p>
          <a:p>
            <a:pPr marL="45085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บริหารจัดการมลพิษสิ่งแวดล้อมและคุ้มครองสุขภาพประชาชนจากมลพิษสิ่งแวดล้อม</a:t>
            </a:r>
            <a:b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ในพื้นที่เสี่ยง (</a:t>
            </a:r>
            <a:r>
              <a:rPr lang="en-US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Hot Zone)</a:t>
            </a:r>
            <a:endParaRPr lang="th-TH" sz="22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48" y="1265943"/>
            <a:ext cx="4798252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2200" b="1" u="sng" dirty="0" smtClean="0">
                <a:latin typeface="TH SarabunPSK" pitchFamily="34" charset="-34"/>
                <a:cs typeface="TH SarabunPSK" pitchFamily="34" charset="-34"/>
              </a:rPr>
              <a:t>พัฒนาคุณภาพชีวิตคนไทยทุกกลุ่มวัย</a:t>
            </a:r>
          </a:p>
          <a:p>
            <a:pPr marL="450850" lvl="1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โครงการพัฒนาและสร้างเสริมศักยภาพคนไทย</a:t>
            </a:r>
          </a:p>
          <a:p>
            <a:pPr marL="908050" lvl="2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กลุ่มสตรีและเด็กปฐมวัย</a:t>
            </a:r>
          </a:p>
          <a:p>
            <a:pPr marL="908050" lvl="2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กลุ่มวัยเรียนและวัยรุ่น</a:t>
            </a:r>
          </a:p>
          <a:p>
            <a:pPr marL="908050" lvl="2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กลุ่มวัยทำงาน</a:t>
            </a:r>
          </a:p>
          <a:p>
            <a:pPr marL="908050" lvl="2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กลุ่มวัยผู้สูงอายุ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3004" y="188877"/>
            <a:ext cx="580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Draft PP Excellence Strategies </a:t>
            </a:r>
            <a:r>
              <a:rPr lang="en-US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 แผนงาน </a:t>
            </a:r>
            <a:r>
              <a:rPr lang="en-US" b="1" dirty="0" smtClean="0">
                <a:solidFill>
                  <a:schemeClr val="tx2"/>
                </a:solidFill>
                <a:effectLst/>
                <a:latin typeface="TH SarabunPSK" pitchFamily="34" charset="-34"/>
                <a:cs typeface="TH SarabunPSK" pitchFamily="34" charset="-34"/>
              </a:rPr>
              <a:t>11 </a:t>
            </a:r>
            <a:r>
              <a:rPr lang="th-TH" b="1" dirty="0" smtClean="0">
                <a:solidFill>
                  <a:schemeClr val="tx2"/>
                </a:solidFill>
                <a:effectLst/>
                <a:latin typeface="TH SarabunPSK" pitchFamily="34" charset="-34"/>
                <a:cs typeface="TH SarabunPSK" pitchFamily="34" charset="-34"/>
              </a:rPr>
              <a:t>โครงการ </a:t>
            </a:r>
            <a:r>
              <a:rPr lang="th-TH" b="1" dirty="0" smtClean="0"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rPr>
              <a:t>30 ตัวชี้วัด</a:t>
            </a:r>
            <a:r>
              <a:rPr lang="th-TH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30426" y="1243919"/>
            <a:ext cx="4953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u="sng" dirty="0" smtClean="0">
                <a:latin typeface="TH SarabunPSK" pitchFamily="34" charset="-34"/>
                <a:cs typeface="TH SarabunPSK" pitchFamily="34" charset="-34"/>
              </a:rPr>
              <a:t>2. ป้องกันควบคุมโรคและภัยสุขภาพ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จัดการโรค/ภัยสุขภาพ และตอบโต้ภาวะฉุกเฉิน</a:t>
            </a:r>
            <a:b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ด้านสาธารณสุข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สร้างเสริมสุขภาพประชาชนบนผืนแผ่นดินไทย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สร้างเสริมความรอบรู้ด้านสุขภาพและพฤติกรรมสุขภาพที่พึงประสงค์ของคนไทย เพื่อลดการพึ่งพิงบริการ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ชุดสิทธิการตรวจคัดกรองสุขภาพ</a:t>
            </a:r>
          </a:p>
        </p:txBody>
      </p:sp>
      <p:pic>
        <p:nvPicPr>
          <p:cNvPr id="19" name="Picture 18" descr="s1_1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7391" y="63996"/>
            <a:ext cx="3405177" cy="1150426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293587" y="71414"/>
            <a:ext cx="2415069" cy="785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แผน 20 ปี </a:t>
            </a:r>
            <a:r>
              <a:rPr lang="th-TH" sz="32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กสธ.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2345513" y="3964785"/>
            <a:ext cx="5214974" cy="0"/>
          </a:xfrm>
          <a:prstGeom prst="line">
            <a:avLst/>
          </a:prstGeom>
          <a:ln>
            <a:prstDash val="dash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95000" y="4143380"/>
            <a:ext cx="9516000" cy="0"/>
          </a:xfrm>
          <a:prstGeom prst="line">
            <a:avLst/>
          </a:prstGeom>
          <a:ln>
            <a:prstDash val="dash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4" name="Picture 13" descr="family-group-of-father-and-mother-with-two-babies-and-a-do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0394" y="2643182"/>
            <a:ext cx="1228500" cy="1134000"/>
          </a:xfrm>
          <a:prstGeom prst="rect">
            <a:avLst/>
          </a:prstGeom>
        </p:spPr>
      </p:pic>
      <p:pic>
        <p:nvPicPr>
          <p:cNvPr id="15" name="Picture 14" descr="eat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12136" y="5286388"/>
            <a:ext cx="1228500" cy="113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0901" y="3395133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15 ตัวชี้วัด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93360" y="3444522"/>
            <a:ext cx="106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9</a:t>
            </a:r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ตัวชี้วัด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6941" y="5157913"/>
            <a:ext cx="106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 ตัวชี้วัด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93360" y="5923935"/>
            <a:ext cx="106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4 ตัวชี้วัด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4105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54782" y="3685256"/>
            <a:ext cx="4875609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2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3. การพัฒนาระบบบริการสุขภาพ (</a:t>
            </a:r>
            <a:r>
              <a:rPr lang="en-US" sz="22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Service Plan)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ระบบบริการสุขภาพ 15 สาขาหลัก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พัฒนาระบบส่งต่อ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พัฒนาระบบบริการแพทย์ฉุกเฉินครบวงจร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พัฒนาศูนย์ความเป็นเลิศทางการแพทย์</a:t>
            </a:r>
            <a:endParaRPr lang="th-TH" sz="2200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3692" y="3788622"/>
            <a:ext cx="48937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th-TH" sz="2200" b="1" u="sng" dirty="0" smtClean="0">
                <a:latin typeface="TH SarabunPSK" pitchFamily="34" charset="-34"/>
                <a:cs typeface="TH SarabunPSK" pitchFamily="34" charset="-34"/>
              </a:rPr>
              <a:t>4. ศูนย์กลางสุขภาพนานาชาติ (</a:t>
            </a:r>
            <a:r>
              <a:rPr lang="en-US" sz="2200" b="1" u="sng" dirty="0" smtClean="0">
                <a:latin typeface="TH SarabunPSK" pitchFamily="34" charset="-34"/>
                <a:cs typeface="TH SarabunPSK" pitchFamily="34" charset="-34"/>
              </a:rPr>
              <a:t>Medical &amp; Wellness Hub)/</a:t>
            </a:r>
            <a:r>
              <a:rPr lang="th-TH" sz="2200" b="1" u="sng" dirty="0" smtClean="0">
                <a:latin typeface="TH SarabunPSK" pitchFamily="34" charset="-34"/>
                <a:cs typeface="TH SarabunPSK" pitchFamily="34" charset="-34"/>
              </a:rPr>
              <a:t>เขตเศรษฐกิจพิเศษและชายแดนใต้</a:t>
            </a:r>
          </a:p>
          <a:p>
            <a:pPr marL="27305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ศูนย์กลางบริการ (</a:t>
            </a:r>
            <a:r>
              <a:rPr lang="en-US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Wellness Hub</a:t>
            </a: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27305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พัฒนาเขตเศรษฐกิจพิเศษ (</a:t>
            </a:r>
            <a:r>
              <a:rPr lang="en-US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SEZ)</a:t>
            </a: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27305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การเข้าถึงบริการชายแดนใต้</a:t>
            </a:r>
          </a:p>
          <a:p>
            <a:pPr marL="27305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แรงงานข้ามชาติ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9530" y="1813121"/>
            <a:ext cx="433390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68288" indent="-268288">
              <a:buAutoNum type="arabicPeriod"/>
            </a:pPr>
            <a:r>
              <a:rPr lang="th-TH" sz="2200" b="1" u="sng" dirty="0" smtClean="0">
                <a:latin typeface="TH SarabunPSK" pitchFamily="34" charset="-34"/>
                <a:cs typeface="TH SarabunPSK" pitchFamily="34" charset="-34"/>
              </a:rPr>
              <a:t>การพัฒนางานตามพระราชดำริ</a:t>
            </a:r>
          </a:p>
          <a:p>
            <a:pPr marL="449263" lvl="1" indent="-187325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โครงการพระราชดำริ/เฉลิมพระเกียรติฯ</a:t>
            </a:r>
            <a:endParaRPr lang="en-US" sz="22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2568" y="428604"/>
            <a:ext cx="5881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Draft Service Excellence Strategies </a:t>
            </a:r>
            <a:r>
              <a:rPr lang="en-US" b="1" dirty="0" smtClean="0">
                <a:solidFill>
                  <a:srgbClr val="000099"/>
                </a:solidFill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 smtClean="0">
                <a:solidFill>
                  <a:srgbClr val="000099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0099"/>
                </a:solidFill>
                <a:effectLst/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effectLst/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b="1" dirty="0" smtClean="0">
                <a:effectLst/>
                <a:latin typeface="TH SarabunPSK" pitchFamily="34" charset="-34"/>
                <a:cs typeface="TH SarabunPSK" pitchFamily="34" charset="-34"/>
              </a:rPr>
              <a:t> แผนงาน </a:t>
            </a:r>
            <a:r>
              <a:rPr lang="en-US" b="1" dirty="0" smtClean="0">
                <a:solidFill>
                  <a:srgbClr val="000099"/>
                </a:solidFill>
                <a:effectLst/>
                <a:latin typeface="TH SarabunPSK" pitchFamily="34" charset="-34"/>
                <a:cs typeface="TH SarabunPSK" pitchFamily="34" charset="-34"/>
              </a:rPr>
              <a:t>21 </a:t>
            </a:r>
            <a:r>
              <a:rPr lang="th-TH" b="1" dirty="0" smtClean="0">
                <a:solidFill>
                  <a:srgbClr val="000099"/>
                </a:solidFill>
                <a:effectLst/>
                <a:latin typeface="TH SarabunPSK" pitchFamily="34" charset="-34"/>
                <a:cs typeface="TH SarabunPSK" pitchFamily="34" charset="-34"/>
              </a:rPr>
              <a:t>โครงการ </a:t>
            </a:r>
            <a:r>
              <a:rPr lang="th-TH" b="1" dirty="0" smtClean="0"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rPr>
              <a:t>38 ตัวชี้วัด</a:t>
            </a:r>
            <a:r>
              <a:rPr lang="th-TH" b="1" dirty="0" smtClean="0">
                <a:solidFill>
                  <a:srgbClr val="000099"/>
                </a:solidFill>
                <a:effectLst/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7817" y="1820938"/>
            <a:ext cx="47208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en-US" sz="2200" b="1" u="sng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2200" b="1" u="sng" dirty="0" smtClean="0">
                <a:latin typeface="TH SarabunPSK" pitchFamily="34" charset="-34"/>
                <a:cs typeface="TH SarabunPSK" pitchFamily="34" charset="-34"/>
              </a:rPr>
              <a:t>การพัฒนาระบบการแพทย์ปฐมภูมิ (</a:t>
            </a:r>
            <a:r>
              <a:rPr lang="en-US" sz="2200" b="1" u="sng" dirty="0" smtClean="0">
                <a:latin typeface="TH SarabunPSK" pitchFamily="34" charset="-34"/>
                <a:cs typeface="TH SarabunPSK" pitchFamily="34" charset="-34"/>
              </a:rPr>
              <a:t>PCC)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ผลิตและพัฒนาแพทย์เวชศาสตร์ครอบครัว</a:t>
            </a:r>
          </a:p>
          <a:p>
            <a:pPr marL="987425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เครือข่ายระบบสุขภาพระดับอำเภอ</a:t>
            </a:r>
            <a:r>
              <a:rPr lang="en-US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(DHS)</a:t>
            </a:r>
            <a:endParaRPr lang="th-TH" sz="22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8" name="Picture 17" descr="s1_1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7391" y="63996"/>
            <a:ext cx="3405177" cy="1150426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93587" y="71414"/>
            <a:ext cx="2415069" cy="785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แผน 20 ปี </a:t>
            </a:r>
            <a:r>
              <a:rPr lang="th-TH" sz="32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กสธ.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2345513" y="4107661"/>
            <a:ext cx="5214974" cy="0"/>
          </a:xfrm>
          <a:prstGeom prst="line">
            <a:avLst/>
          </a:prstGeom>
          <a:ln>
            <a:solidFill>
              <a:srgbClr val="000099"/>
            </a:solidFill>
            <a:prstDash val="dash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95000" y="3571876"/>
            <a:ext cx="9516000" cy="0"/>
          </a:xfrm>
          <a:prstGeom prst="line">
            <a:avLst/>
          </a:prstGeom>
          <a:ln>
            <a:solidFill>
              <a:srgbClr val="000099"/>
            </a:solidFill>
            <a:prstDash val="dash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2" name="Picture 11" descr="family-in-ho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5174" y="2500306"/>
            <a:ext cx="975000" cy="900000"/>
          </a:xfrm>
          <a:prstGeom prst="rect">
            <a:avLst/>
          </a:prstGeom>
        </p:spPr>
      </p:pic>
      <p:pic>
        <p:nvPicPr>
          <p:cNvPr id="14" name="Picture 13" descr="international-deliver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35603" y="5429264"/>
            <a:ext cx="975000" cy="900000"/>
          </a:xfrm>
          <a:prstGeom prst="rect">
            <a:avLst/>
          </a:prstGeom>
        </p:spPr>
      </p:pic>
      <p:pic>
        <p:nvPicPr>
          <p:cNvPr id="15" name="Picture 14" descr="ambulance (1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7353" y="5643578"/>
            <a:ext cx="975000" cy="90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1986" y="2688696"/>
            <a:ext cx="106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 ตัวชี้วัด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5639" y="2950306"/>
            <a:ext cx="106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 ตัวชี้วัด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24808" y="5617654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29 ตัวชี้วัด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19599" y="5831968"/>
            <a:ext cx="106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6 ตัวชี้วัด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8104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54747" y="4005064"/>
            <a:ext cx="4720827" cy="2031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22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3. การพัฒนาระบบบริหารจัดการกำลังคนด้านสุขภาพ (</a:t>
            </a:r>
            <a:r>
              <a:rPr lang="en-US" sz="22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HRM</a:t>
            </a:r>
            <a:r>
              <a:rPr lang="en-US" sz="2200" b="1" u="sng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2200" b="1" u="sng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2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.โครงการเพิ่มประสิทธิภาพการบริหารจัดการกำลังคน</a:t>
            </a:r>
            <a:endParaRPr lang="th-TH" sz="22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12243" y="4000504"/>
            <a:ext cx="4893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th-TH" sz="2200" b="1" u="sng" dirty="0" smtClean="0">
                <a:latin typeface="TH SarabunPSK" pitchFamily="34" charset="-34"/>
                <a:cs typeface="TH SarabunPSK" pitchFamily="34" charset="-34"/>
              </a:rPr>
              <a:t>4.  แผนกำลังคนด้านสุขภาพภาคีเครือข่าย</a:t>
            </a:r>
          </a:p>
          <a:p>
            <a:pPr marL="273050">
              <a:buFont typeface="Arial" pitchFamily="34" charset="0"/>
              <a:buChar char="•"/>
            </a:pPr>
            <a:r>
              <a:rPr lang="th-TH" sz="22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โครงการพัฒนาเครือข่ายกำลังคนด้านสุขภาพ</a:t>
            </a:r>
            <a:endParaRPr lang="th-TH" sz="22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48" y="1428736"/>
            <a:ext cx="4798252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68288" indent="-268288">
              <a:buAutoNum type="arabicPeriod"/>
            </a:pPr>
            <a:r>
              <a:rPr lang="th-TH" sz="2200" b="1" u="sng" dirty="0" smtClean="0">
                <a:latin typeface="TH SarabunPSK" pitchFamily="34" charset="-34"/>
                <a:cs typeface="TH SarabunPSK" pitchFamily="34" charset="-34"/>
              </a:rPr>
              <a:t>การวางแผนกำลังคนด้านสุขภาพ (</a:t>
            </a:r>
            <a:r>
              <a:rPr lang="en-US" sz="2200" b="1" u="sng" dirty="0" smtClean="0">
                <a:latin typeface="TH SarabunPSK" pitchFamily="34" charset="-34"/>
                <a:cs typeface="TH SarabunPSK" pitchFamily="34" charset="-34"/>
              </a:rPr>
              <a:t>HRP)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โครงการพัฒนาระบบการวางแผนกำลังคนด้านสุขภาพและกำลังคนในระบบการแพทย์</a:t>
            </a: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ฉุกเฉิน</a:t>
            </a:r>
            <a:endParaRPr lang="th-TH" sz="22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7787" y="341636"/>
            <a:ext cx="6268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Draft People Excellence Strategies </a:t>
            </a:r>
            <a:r>
              <a:rPr lang="en-US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 แผนงาน </a:t>
            </a:r>
            <a:r>
              <a:rPr lang="en-US" b="1" dirty="0" smtClean="0">
                <a:solidFill>
                  <a:schemeClr val="tx2"/>
                </a:solidFill>
                <a:effectLst/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b="1" dirty="0" smtClean="0">
                <a:solidFill>
                  <a:schemeClr val="tx2"/>
                </a:solidFill>
                <a:effectLst/>
                <a:latin typeface="TH SarabunPSK" pitchFamily="34" charset="-34"/>
                <a:cs typeface="TH SarabunPSK" pitchFamily="34" charset="-34"/>
              </a:rPr>
              <a:t>โครงการ </a:t>
            </a:r>
            <a:r>
              <a:rPr lang="th-TH" b="1" dirty="0" smtClean="0"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rPr>
              <a:t>8 ตัวชี้วัด</a:t>
            </a:r>
            <a:r>
              <a:rPr lang="th-TH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5173" y="1428737"/>
            <a:ext cx="47208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u="sng" dirty="0" smtClean="0">
                <a:latin typeface="TH SarabunPSK" pitchFamily="34" charset="-34"/>
                <a:cs typeface="TH SarabunPSK" pitchFamily="34" charset="-34"/>
              </a:rPr>
              <a:t>2.  การผลิตและพัฒนากำลังคน (</a:t>
            </a:r>
            <a:r>
              <a:rPr lang="en-US" sz="2200" b="1" u="sng" dirty="0" smtClean="0">
                <a:latin typeface="TH SarabunPSK" pitchFamily="34" charset="-34"/>
                <a:cs typeface="TH SarabunPSK" pitchFamily="34" charset="-34"/>
              </a:rPr>
              <a:t>HRD)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โครงการ</a:t>
            </a:r>
            <a:r>
              <a:rPr lang="th-TH" sz="22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ผลิตและพัฒนากำลังคนด้านสุขภาพสู่ความเป็นมืออาชีพ </a:t>
            </a:r>
            <a:endParaRPr lang="th-TH" sz="22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1" name="Picture 20" descr="s1_1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7391" y="63996"/>
            <a:ext cx="3405177" cy="1150426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293587" y="71414"/>
            <a:ext cx="2415069" cy="785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แผน 20 ปี </a:t>
            </a:r>
            <a:r>
              <a:rPr lang="th-TH" sz="32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กสธ.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2345513" y="4107661"/>
            <a:ext cx="5214974" cy="0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1597" y="3714752"/>
            <a:ext cx="9516000" cy="0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2" name="Picture 11" descr="hierarchical-structure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7350" y="2571744"/>
            <a:ext cx="975000" cy="900000"/>
          </a:xfrm>
          <a:prstGeom prst="rect">
            <a:avLst/>
          </a:prstGeom>
        </p:spPr>
      </p:pic>
      <p:pic>
        <p:nvPicPr>
          <p:cNvPr id="14" name="Picture 13" descr="businessman-resources-graphi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1" y="5429264"/>
            <a:ext cx="975000" cy="900000"/>
          </a:xfrm>
          <a:prstGeom prst="rect">
            <a:avLst/>
          </a:prstGeom>
        </p:spPr>
      </p:pic>
      <p:pic>
        <p:nvPicPr>
          <p:cNvPr id="15" name="Picture 14" descr="holiday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67776" y="5643578"/>
            <a:ext cx="975000" cy="900000"/>
          </a:xfrm>
          <a:prstGeom prst="rect">
            <a:avLst/>
          </a:prstGeom>
        </p:spPr>
      </p:pic>
      <p:pic>
        <p:nvPicPr>
          <p:cNvPr id="16" name="Picture 15" descr="human-resources-symbo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58211" y="2500306"/>
            <a:ext cx="975000" cy="90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15966" y="2950306"/>
            <a:ext cx="106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 ตัวชี้วัด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53200" y="2974820"/>
            <a:ext cx="106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 ตัวชี้วัด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81199" y="5643578"/>
            <a:ext cx="106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 ตัวชี้วัด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20442" y="5620932"/>
            <a:ext cx="1050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 ตัวชี้วัด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531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1930</Words>
  <Application>Microsoft Office PowerPoint</Application>
  <PresentationFormat>A4 Paper (210x297 mm)</PresentationFormat>
  <Paragraphs>386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เงื่อนเวลา</vt:lpstr>
      <vt:lpstr>ปฏิทิน การจัดทำแผนยุทธศาสตร์ 20 (5)ปี จังหวัดสระแก้ว</vt:lpstr>
      <vt:lpstr>การบูรณาการแผนยุทธศาสตร์กับส่วนราชการ 7 กันยายน 2559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nascomp</dc:creator>
  <cp:lastModifiedBy>acer009</cp:lastModifiedBy>
  <cp:revision>85</cp:revision>
  <cp:lastPrinted>2016-04-28T04:56:11Z</cp:lastPrinted>
  <dcterms:created xsi:type="dcterms:W3CDTF">2016-04-28T00:58:25Z</dcterms:created>
  <dcterms:modified xsi:type="dcterms:W3CDTF">2016-08-31T06:27:46Z</dcterms:modified>
</cp:coreProperties>
</file>