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10" r:id="rId3"/>
    <p:sldId id="323" r:id="rId4"/>
    <p:sldId id="324" r:id="rId5"/>
    <p:sldId id="261" r:id="rId6"/>
    <p:sldId id="291" r:id="rId7"/>
    <p:sldId id="326" r:id="rId8"/>
    <p:sldId id="325" r:id="rId9"/>
    <p:sldId id="258" r:id="rId10"/>
    <p:sldId id="257" r:id="rId11"/>
    <p:sldId id="296" r:id="rId12"/>
    <p:sldId id="276" r:id="rId13"/>
    <p:sldId id="314" r:id="rId14"/>
    <p:sldId id="316" r:id="rId15"/>
    <p:sldId id="281" r:id="rId16"/>
    <p:sldId id="282" r:id="rId17"/>
    <p:sldId id="283" r:id="rId18"/>
    <p:sldId id="284" r:id="rId19"/>
    <p:sldId id="285" r:id="rId20"/>
    <p:sldId id="271" r:id="rId21"/>
    <p:sldId id="278" r:id="rId22"/>
    <p:sldId id="320" r:id="rId23"/>
    <p:sldId id="269" r:id="rId24"/>
  </p:sldIdLst>
  <p:sldSz cx="9144000" cy="6858000" type="screen4x3"/>
  <p:notesSz cx="6797675" cy="9926638"/>
  <p:embeddedFontLs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H Niramit AS" panose="02000506000000020004" charset="-34"/>
      <p:regular r:id="rId34"/>
      <p:bold r:id="rId35"/>
      <p:italic r:id="rId36"/>
      <p:boldItalic r:id="rId37"/>
    </p:embeddedFont>
    <p:embeddedFont>
      <p:font typeface="Cordia New" panose="020B0304020202020204" pitchFamily="34" charset="-34"/>
      <p:regular r:id="rId38"/>
      <p:bold r:id="rId39"/>
      <p:italic r:id="rId40"/>
      <p:boldItalic r:id="rId41"/>
    </p:embeddedFont>
    <p:embeddedFont>
      <p:font typeface="Angsana New" panose="02020603050405020304" pitchFamily="18" charset="-34"/>
      <p:regular r:id="rId42"/>
      <p:bold r:id="rId43"/>
      <p:italic r:id="rId44"/>
      <p:boldItalic r:id="rId45"/>
    </p:embeddedFont>
    <p:embeddedFont>
      <p:font typeface="JasmineUPC" panose="02020603050405020304" pitchFamily="18" charset="-34"/>
      <p:regular r:id="rId46"/>
      <p:bold r:id="rId47"/>
      <p:italic r:id="rId48"/>
      <p:boldItalic r:id="rId49"/>
    </p:embeddedFont>
    <p:embeddedFont>
      <p:font typeface="맑은 고딕" panose="020B0503020000020004" pitchFamily="34" charset="-127"/>
      <p:regular r:id="rId50"/>
      <p:bold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CC0000"/>
    <a:srgbClr val="003300"/>
    <a:srgbClr val="FF7C80"/>
    <a:srgbClr val="800000"/>
    <a:srgbClr val="FFCC99"/>
    <a:srgbClr val="FF9966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1887" autoAdjust="0"/>
  </p:normalViewPr>
  <p:slideViewPr>
    <p:cSldViewPr>
      <p:cViewPr>
        <p:scale>
          <a:sx n="70" d="100"/>
          <a:sy n="70" d="100"/>
        </p:scale>
        <p:origin x="-110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66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2540</c:v>
                </c:pt>
                <c:pt idx="1">
                  <c:v>2541</c:v>
                </c:pt>
                <c:pt idx="2">
                  <c:v>2542</c:v>
                </c:pt>
                <c:pt idx="3">
                  <c:v>2543</c:v>
                </c:pt>
                <c:pt idx="4">
                  <c:v>2544</c:v>
                </c:pt>
                <c:pt idx="5">
                  <c:v>2545</c:v>
                </c:pt>
                <c:pt idx="6">
                  <c:v>2546</c:v>
                </c:pt>
                <c:pt idx="7">
                  <c:v>2547</c:v>
                </c:pt>
                <c:pt idx="8">
                  <c:v>2548</c:v>
                </c:pt>
                <c:pt idx="9">
                  <c:v>2549</c:v>
                </c:pt>
                <c:pt idx="10">
                  <c:v>2550</c:v>
                </c:pt>
                <c:pt idx="11">
                  <c:v>2551</c:v>
                </c:pt>
                <c:pt idx="12">
                  <c:v>2552</c:v>
                </c:pt>
                <c:pt idx="13">
                  <c:v>2553</c:v>
                </c:pt>
                <c:pt idx="14">
                  <c:v>2554</c:v>
                </c:pt>
                <c:pt idx="15">
                  <c:v>2555</c:v>
                </c:pt>
                <c:pt idx="16">
                  <c:v>2556</c:v>
                </c:pt>
                <c:pt idx="17">
                  <c:v>2557</c:v>
                </c:pt>
              </c:numCache>
            </c:numRef>
          </c:cat>
          <c:val>
            <c:numRef>
              <c:f>Sheet1!$B$2:$B$19</c:f>
              <c:numCache>
                <c:formatCode>#,##0.00</c:formatCode>
                <c:ptCount val="18"/>
                <c:pt idx="0">
                  <c:v>71.95</c:v>
                </c:pt>
                <c:pt idx="1">
                  <c:v>71.849999999999994</c:v>
                </c:pt>
                <c:pt idx="2">
                  <c:v>70.13</c:v>
                </c:pt>
                <c:pt idx="3">
                  <c:v>70.25</c:v>
                </c:pt>
                <c:pt idx="4">
                  <c:v>70.52</c:v>
                </c:pt>
                <c:pt idx="5">
                  <c:v>70.540000000000006</c:v>
                </c:pt>
                <c:pt idx="6">
                  <c:v>70.930000000000007</c:v>
                </c:pt>
                <c:pt idx="7">
                  <c:v>70.97</c:v>
                </c:pt>
                <c:pt idx="8">
                  <c:v>71.459999999999994</c:v>
                </c:pt>
                <c:pt idx="9">
                  <c:v>72</c:v>
                </c:pt>
                <c:pt idx="10">
                  <c:v>72.36999999999999</c:v>
                </c:pt>
                <c:pt idx="11">
                  <c:v>72.66</c:v>
                </c:pt>
                <c:pt idx="12">
                  <c:v>73.28</c:v>
                </c:pt>
                <c:pt idx="13">
                  <c:v>73.23</c:v>
                </c:pt>
                <c:pt idx="14">
                  <c:v>73.679999999999978</c:v>
                </c:pt>
                <c:pt idx="15">
                  <c:v>73.25</c:v>
                </c:pt>
                <c:pt idx="16">
                  <c:v>74.599999999999994</c:v>
                </c:pt>
                <c:pt idx="17">
                  <c:v>74.75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Sheet1!$A$2:$A$19</c:f>
              <c:numCache>
                <c:formatCode>General</c:formatCode>
                <c:ptCount val="18"/>
                <c:pt idx="0">
                  <c:v>2540</c:v>
                </c:pt>
                <c:pt idx="1">
                  <c:v>2541</c:v>
                </c:pt>
                <c:pt idx="2">
                  <c:v>2542</c:v>
                </c:pt>
                <c:pt idx="3">
                  <c:v>2543</c:v>
                </c:pt>
                <c:pt idx="4">
                  <c:v>2544</c:v>
                </c:pt>
                <c:pt idx="5">
                  <c:v>2545</c:v>
                </c:pt>
                <c:pt idx="6">
                  <c:v>2546</c:v>
                </c:pt>
                <c:pt idx="7">
                  <c:v>2547</c:v>
                </c:pt>
                <c:pt idx="8">
                  <c:v>2548</c:v>
                </c:pt>
                <c:pt idx="9">
                  <c:v>2549</c:v>
                </c:pt>
                <c:pt idx="10">
                  <c:v>2550</c:v>
                </c:pt>
                <c:pt idx="11">
                  <c:v>2551</c:v>
                </c:pt>
                <c:pt idx="12">
                  <c:v>2552</c:v>
                </c:pt>
                <c:pt idx="13">
                  <c:v>2553</c:v>
                </c:pt>
                <c:pt idx="14">
                  <c:v>2554</c:v>
                </c:pt>
                <c:pt idx="15">
                  <c:v>2555</c:v>
                </c:pt>
                <c:pt idx="16">
                  <c:v>2556</c:v>
                </c:pt>
                <c:pt idx="17">
                  <c:v>2557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3">
                  <c:v>59.7</c:v>
                </c:pt>
                <c:pt idx="5">
                  <c:v>60.1</c:v>
                </c:pt>
                <c:pt idx="12">
                  <c:v>66.5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33216"/>
        <c:axId val="117204672"/>
      </c:barChart>
      <c:catAx>
        <c:axId val="266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04672"/>
        <c:crosses val="autoZero"/>
        <c:auto val="1"/>
        <c:lblAlgn val="ctr"/>
        <c:lblOffset val="100"/>
        <c:noMultiLvlLbl val="0"/>
      </c:catAx>
      <c:valAx>
        <c:axId val="1172046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2663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0000CC"/>
          </a:solidFill>
          <a:latin typeface="TH SarabunPSK" pitchFamily="34" charset="-34"/>
          <a:cs typeface="TH SarabunPSK" pitchFamily="34" charset="-34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1E7C-F270-44AA-A0ED-D6A0EEE5EBC4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690D-AD7E-4597-AC5F-2541EB27F9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434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690D-AD7E-4597-AC5F-2541EB27F99C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11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การแก้ปัญหาด้านสุขภาพเพื่อลดอัตราตายที่เป็นอันดับต้นๆ ของประเทศ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b="1" u="sng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ลดเหลื่อมล้ำ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โดยรัฐบาลพยายามลดความเหลื่อมล้ำในการเข้าถึงบริการรักษาพยาบาล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ปรับระบบการบริหารจัดการในพื้นที่ ในรูปแบบเขตสุขภาพครอบคลุมหน่วยบริการภายใน 4 - 8 จังหวัด ดูแลประชากรประมาณ 5 ล้านคน เป็น 1 เขตสุขภาพ รวมทั้งสิ้น 12 เขตสุขภาพ เพื่อดูแลการจัดบริการแบบไร้รอยต่อเชื่อมโยงบริการตั้งแต่ระดับพื้นฐานไปจนถึงเชี่ยวชาญระดับสูง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ขยายโรงพยาบาลระดับอำเภอ ให้มีมาตรฐานเท่ากับโรงพยาบาล ระดับจังหวัด จำนวน 20 แห่ง ทำให้มีโรงพยาบาลที่มีขีดความสามารถมาตรฐานในระดับจังหวัด รวม 117 แห่ง ทั่วประเทศ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พัฒนาศูนย์การแพทย์ที่มีความเชี่ยวชาญระดับสูง 4 สาขาหลัก คือ หัวใจ หลอดเลือดสมองจากอุบัติเหตุ มะเร็ง และทารกแรกเกิด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โดยขยายการผ่าตัดโรคหัวใจ จากเดิมผ่าตัดได้ 14 แห่ง เพิ่มขึ้นอีก 2 แห่ง เป็น 16 แห่ง ได้แก่ รพ. ลำปาง เชียงรายประชานุเคราะห์ พุทธชินราช ราชบุรี นครปฐม ชลบุรี พระปกเกล้า ขอนแก่น อุดรธานี มหาราชนครราชสีมา หาดใหญ่ สรรพสิทธิประสงค์ สุราษฎร์ธานี ตรัง วชิระภูเก็ต ยะลา (ใน 11 เขตสุขภาพ)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ขยายหัตถการสวนหัวใจใน 18 แห่ง ได้แก่ โรงพยาบาล พุทธชินราช เชียงรายประชานุเคราะห์ ลำปาง นคร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พิงค์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สรรพสิทธิประสงค์ มหาราชนครราชศรีมา อุดรธานี ขอนแก่น พระปกเกล้า ชลบุรี สุราษฎร์ธานี ยะลา หาดใหญ่ ตรัง พระนั่งเกล้า สระบุรี นครปฐม ราชบุรี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และเพิ่มขีดความสามารถในการผ่าตัดสมองในรพ. 51 แห่ง 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มะเร็ง สามารถให้บริการเคมีบำบัดในโรงพยาบาลศูนย์ โรงพยาบาลทั่วไปได้ทุกแห่ง ให้บริการรังสีรักษาในโรงพยาบาลศูนย์ และโรงพยาบาลมะเร็งได้ทุกแห่ง ส่งผลให้การเข้าถึงบริการรังสีรักษาของผู้ป่วยมะเร็งสะดวกและรวดเร็วขึ้น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ทารกแรกเกิด เพิ่มการเข้าถึงบริการโดยการเพิ่มจำนวนเตียงทารกแรกเกิด(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NICU)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188 เตียง รวมเป็น 850 เตียงทั้งประเทศ จากที่ต้องมี 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373 เตียง ส่งผลให้ลดการส่งออกนอกเขตสุขภาพ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ทั้งนี้ รัฐบาลปรับระบบการบริหารจัดการเพื่อลดความเหลื่อมล้ำโดยให้ประชาชนสามารถใช้บริการการแพทย์ฉุกเฉินได้ทุกโรงพยาบาลทั้งรัฐและเอกชน อย่างไม่มีเงื่อนไข และลดข้อจำกัดด้านสิทธิประโยชน์ในการเข้าถึงยาที่มีราคาสูง รวมทั้งสิทธิการรับริการสุขภาพของกลุ่มคนดั้งเดิมที่ไม่มีสัญชาติไทย และมีชื่ออยู่ในทะเบียนราษฎร์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35,210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คน และกลุ่มเด็กนักเรียนที่ไม่ได้สิทธิพื้นฐานด้านสาธารณสุข จำนวน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67,577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คน อีกด้วย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baseline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73B83-7A60-4049-B988-33C097F94504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690D-AD7E-4597-AC5F-2541EB27F99C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3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CADF-60CB-4E30-B807-B55F1C1CE0D0}" type="datetimeFigureOut">
              <a:rPr lang="th-TH" smtClean="0"/>
              <a:pPr/>
              <a:t>09/08/59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8C1E-FD16-436D-8093-892B4B059F38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6" descr="logo ppt-blue-right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43834" y="0"/>
            <a:ext cx="1500166" cy="519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2" y="1"/>
            <a:ext cx="916787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ogo MO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4513" y="285728"/>
            <a:ext cx="1494974" cy="1498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8652" y="5786454"/>
            <a:ext cx="3046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สำนักนโยบายและยุทธศาสตร์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 สิงหาคม 2559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53952" y="1857364"/>
            <a:ext cx="6246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ko-KR" sz="4400" b="1" dirty="0" smtClean="0">
                <a:solidFill>
                  <a:srgbClr val="0000CC"/>
                </a:solidFill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(ร่าง) แผนยุทธศาสตร์ชาติ ระยะ 20 ปี</a:t>
            </a:r>
          </a:p>
          <a:p>
            <a:pPr algn="ctr"/>
            <a:r>
              <a:rPr lang="th-TH" altLang="ko-KR" sz="4400" b="1" dirty="0" smtClean="0">
                <a:solidFill>
                  <a:srgbClr val="0000CC"/>
                </a:solidFill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(ด้านสาธารณสุข)</a:t>
            </a:r>
            <a:endParaRPr lang="en-US" altLang="ko-KR" sz="4400" b="1" dirty="0" smtClean="0">
              <a:solidFill>
                <a:srgbClr val="0000CC"/>
              </a:solidFill>
              <a:latin typeface="TH SarabunPSK" pitchFamily="34" charset="-34"/>
              <a:ea typeface="맑은 고딕" pitchFamily="50" charset="-127"/>
              <a:cs typeface="TH SarabunPSK" pitchFamily="34" charset="-34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285784" y="5243468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66FF"/>
                </a:solidFill>
                <a:latin typeface="Comic Sans MS" pitchFamily="66" charset="0"/>
                <a:ea typeface="맑은 고딕" pitchFamily="50" charset="-127"/>
                <a:cs typeface="TH SarabunPSK" pitchFamily="34" charset="-34"/>
              </a:rPr>
              <a:t>A Roadmap to Value-based Health Care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3390" y="3099106"/>
            <a:ext cx="389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ทิศทางการวางแผน 20 ปี (</a:t>
            </a:r>
            <a:r>
              <a:rPr lang="en-US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4 Phase)</a:t>
            </a:r>
            <a:endParaRPr lang="th-TH" b="1" dirty="0">
              <a:solidFill>
                <a:srgbClr val="00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4" y="821919"/>
            <a:ext cx="9144024" cy="22145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4" y="2422073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กรอบแนวคิด</a:t>
            </a:r>
            <a:endParaRPr lang="th-TH" sz="2400" b="1" dirty="0">
              <a:solidFill>
                <a:srgbClr val="00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14282" y="1071546"/>
            <a:ext cx="1143008" cy="1155150"/>
            <a:chOff x="214282" y="1071546"/>
            <a:chExt cx="1143008" cy="1155150"/>
          </a:xfrm>
        </p:grpSpPr>
        <p:sp>
          <p:nvSpPr>
            <p:cNvPr id="17" name="TextBox 16"/>
            <p:cNvSpPr txBox="1"/>
            <p:nvPr/>
          </p:nvSpPr>
          <p:spPr>
            <a:xfrm>
              <a:off x="214282" y="1857364"/>
              <a:ext cx="1143008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นโยบายรัฐบาล</a:t>
              </a:r>
              <a:endParaRPr lang="th-TH" sz="18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9" name="Picture 18" descr="นโยบายรัฐบาล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1071546"/>
              <a:ext cx="505200" cy="7200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072330" y="1071546"/>
            <a:ext cx="2031416" cy="1914709"/>
            <a:chOff x="5112352" y="972435"/>
            <a:chExt cx="2031416" cy="1914709"/>
          </a:xfrm>
        </p:grpSpPr>
        <p:sp>
          <p:nvSpPr>
            <p:cNvPr id="18" name="TextBox 17"/>
            <p:cNvSpPr txBox="1"/>
            <p:nvPr/>
          </p:nvSpPr>
          <p:spPr>
            <a:xfrm>
              <a:off x="5112352" y="1686815"/>
              <a:ext cx="2031416" cy="12003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แผนพัฒนาเศรษฐกิจ</a:t>
              </a:r>
              <a:b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และสังคมแห่งชาติ</a:t>
              </a:r>
            </a:p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ฉบับที่ 12 </a:t>
              </a:r>
              <a:b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(พ.ศ.2560 – 2564)</a:t>
              </a:r>
              <a:endParaRPr lang="th-TH" sz="18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0" name="Picture 19" descr="แผน 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972435"/>
              <a:ext cx="520302" cy="72000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571604" y="1142984"/>
            <a:ext cx="2057430" cy="1599236"/>
            <a:chOff x="3228950" y="1014967"/>
            <a:chExt cx="2057430" cy="1599236"/>
          </a:xfrm>
        </p:grpSpPr>
        <p:sp>
          <p:nvSpPr>
            <p:cNvPr id="21" name="TextBox 20"/>
            <p:cNvSpPr txBox="1"/>
            <p:nvPr/>
          </p:nvSpPr>
          <p:spPr>
            <a:xfrm>
              <a:off x="3228950" y="1690873"/>
              <a:ext cx="2057430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ยุทธศาสตร์ชาติระยะ 20 ปี</a:t>
              </a:r>
            </a:p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และปฏิรูปประเทศไทย</a:t>
              </a:r>
              <a:b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ด้านสาธารณสุข</a:t>
              </a:r>
              <a:endParaRPr lang="th-TH" sz="18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4" name="Picture 23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2008" y="1014967"/>
              <a:ext cx="691913" cy="675154"/>
            </a:xfrm>
            <a:prstGeom prst="rect">
              <a:avLst/>
            </a:prstGeom>
          </p:spPr>
        </p:pic>
      </p:grpSp>
      <p:pic>
        <p:nvPicPr>
          <p:cNvPr id="26" name="Picture 25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5023" y="1071546"/>
            <a:ext cx="997241" cy="720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85786" y="5214950"/>
            <a:ext cx="77867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46580" y="3828356"/>
            <a:ext cx="2214578" cy="1172280"/>
            <a:chOff x="214282" y="3799838"/>
            <a:chExt cx="2214578" cy="1172280"/>
          </a:xfrm>
        </p:grpSpPr>
        <p:sp>
          <p:nvSpPr>
            <p:cNvPr id="34" name="Round Diagonal Corner Rectangle 33"/>
            <p:cNvSpPr/>
            <p:nvPr/>
          </p:nvSpPr>
          <p:spPr>
            <a:xfrm flipH="1">
              <a:off x="285720" y="3799838"/>
              <a:ext cx="2000264" cy="785818"/>
            </a:xfrm>
            <a:prstGeom prst="round2DiagRect">
              <a:avLst>
                <a:gd name="adj1" fmla="val 27088"/>
                <a:gd name="adj2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ปฏิรูประบบ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282" y="4572008"/>
              <a:ext cx="2214578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H SarabunPSK" pitchFamily="34" charset="-34"/>
                  <a:cs typeface="TH SarabunPSK" pitchFamily="34" charset="-34"/>
                </a:rPr>
                <a:t>Phase 1 (2560-2564)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43438" y="3827134"/>
            <a:ext cx="2214578" cy="1172280"/>
            <a:chOff x="357158" y="3799838"/>
            <a:chExt cx="2214578" cy="1172280"/>
          </a:xfrm>
        </p:grpSpPr>
        <p:sp>
          <p:nvSpPr>
            <p:cNvPr id="37" name="Round Diagonal Corner Rectangle 36"/>
            <p:cNvSpPr/>
            <p:nvPr/>
          </p:nvSpPr>
          <p:spPr>
            <a:xfrm flipH="1">
              <a:off x="500034" y="3799838"/>
              <a:ext cx="1928826" cy="785818"/>
            </a:xfrm>
            <a:prstGeom prst="round2DiagRect">
              <a:avLst>
                <a:gd name="adj1" fmla="val 27088"/>
                <a:gd name="adj2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สู่ความยั่งยืน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158" y="4572008"/>
              <a:ext cx="2214578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H SarabunPSK" pitchFamily="34" charset="-34"/>
                  <a:cs typeface="TH SarabunPSK" pitchFamily="34" charset="-34"/>
                </a:rPr>
                <a:t>Phase3 (2570-2574)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44542" y="5429264"/>
            <a:ext cx="2357454" cy="1251755"/>
            <a:chOff x="2656822" y="5429264"/>
            <a:chExt cx="2357454" cy="1251755"/>
          </a:xfrm>
        </p:grpSpPr>
        <p:sp>
          <p:nvSpPr>
            <p:cNvPr id="40" name="Round Diagonal Corner Rectangle 39"/>
            <p:cNvSpPr/>
            <p:nvPr/>
          </p:nvSpPr>
          <p:spPr>
            <a:xfrm flipH="1">
              <a:off x="2734263" y="5895201"/>
              <a:ext cx="2143140" cy="785818"/>
            </a:xfrm>
            <a:prstGeom prst="round2DiagRect">
              <a:avLst>
                <a:gd name="adj1" fmla="val 27088"/>
                <a:gd name="adj2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สร้างความเข้มแข็ง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56822" y="5429264"/>
              <a:ext cx="2357454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H SarabunPSK" pitchFamily="34" charset="-34"/>
                  <a:cs typeface="TH SarabunPSK" pitchFamily="34" charset="-34"/>
                </a:rPr>
                <a:t>Phase 2 (2565-2569)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74196" y="5429264"/>
            <a:ext cx="2184084" cy="1287685"/>
            <a:chOff x="6674196" y="5429264"/>
            <a:chExt cx="2184084" cy="1287685"/>
          </a:xfrm>
        </p:grpSpPr>
        <p:sp>
          <p:nvSpPr>
            <p:cNvPr id="44" name="Round Diagonal Corner Rectangle 43"/>
            <p:cNvSpPr/>
            <p:nvPr/>
          </p:nvSpPr>
          <p:spPr>
            <a:xfrm flipH="1">
              <a:off x="6798504" y="5931131"/>
              <a:ext cx="2000264" cy="785818"/>
            </a:xfrm>
            <a:prstGeom prst="round2DiagRect">
              <a:avLst>
                <a:gd name="adj1" fmla="val 27088"/>
                <a:gd name="adj2" fmla="val 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เป็น 1 ใน </a:t>
              </a: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3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ของเอเชีย</a:t>
              </a:r>
              <a:endParaRPr 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74196" y="5429264"/>
              <a:ext cx="2184084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H SarabunPSK" pitchFamily="34" charset="-34"/>
                  <a:cs typeface="TH SarabunPSK" pitchFamily="34" charset="-34"/>
                </a:rPr>
                <a:t>Phase 4 (2575-2579)</a:t>
              </a:r>
              <a:endParaRPr lang="th-TH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0" name="Picture 49" descr="hands-people-e13685225535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256225"/>
            <a:ext cx="1000132" cy="730763"/>
          </a:xfrm>
          <a:prstGeom prst="rect">
            <a:avLst/>
          </a:prstGeom>
        </p:spPr>
      </p:pic>
      <p:pic>
        <p:nvPicPr>
          <p:cNvPr id="51" name="Picture 50" descr="541px-Location_Asia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5132" y="4170676"/>
            <a:ext cx="785818" cy="785818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26275" t="32659" r="64959" b="54450"/>
          <a:stretch>
            <a:fillRect/>
          </a:stretch>
        </p:blipFill>
        <p:spPr bwMode="auto">
          <a:xfrm>
            <a:off x="1072147" y="5415615"/>
            <a:ext cx="11423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/>
          <a:srcRect l="65463" t="31914" r="25771" b="53591"/>
          <a:stretch>
            <a:fillRect/>
          </a:stretch>
        </p:blipFill>
        <p:spPr bwMode="auto">
          <a:xfrm>
            <a:off x="5232793" y="5371474"/>
            <a:ext cx="1015947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7" name="Straight Connector 56"/>
          <p:cNvCxnSpPr>
            <a:stCxn id="33" idx="2"/>
            <a:endCxn id="54" idx="0"/>
          </p:cNvCxnSpPr>
          <p:nvPr/>
        </p:nvCxnSpPr>
        <p:spPr>
          <a:xfrm rot="5400000">
            <a:off x="1441119" y="5202864"/>
            <a:ext cx="414979" cy="1052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2"/>
            <a:endCxn id="41" idx="0"/>
          </p:cNvCxnSpPr>
          <p:nvPr/>
        </p:nvCxnSpPr>
        <p:spPr>
          <a:xfrm rot="16200000" flipH="1">
            <a:off x="3497868" y="5203863"/>
            <a:ext cx="442276" cy="85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2"/>
            <a:endCxn id="55" idx="0"/>
          </p:cNvCxnSpPr>
          <p:nvPr/>
        </p:nvCxnSpPr>
        <p:spPr>
          <a:xfrm rot="5400000">
            <a:off x="5559717" y="5180464"/>
            <a:ext cx="372060" cy="996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1" idx="2"/>
            <a:endCxn id="45" idx="0"/>
          </p:cNvCxnSpPr>
          <p:nvPr/>
        </p:nvCxnSpPr>
        <p:spPr>
          <a:xfrm rot="5400000">
            <a:off x="7530755" y="5191978"/>
            <a:ext cx="472770" cy="180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857652" y="1142984"/>
            <a:ext cx="1428728" cy="737618"/>
            <a:chOff x="214314" y="1563238"/>
            <a:chExt cx="1428728" cy="737618"/>
          </a:xfrm>
        </p:grpSpPr>
        <p:pic>
          <p:nvPicPr>
            <p:cNvPr id="39" name="Picture 38" descr="078789500146158095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158" y="1563238"/>
              <a:ext cx="928680" cy="35652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14314" y="1900746"/>
              <a:ext cx="1428728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ประเทศไทย </a:t>
              </a:r>
              <a:r>
                <a:rPr lang="en-US" sz="20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4.0</a:t>
              </a:r>
              <a:endParaRPr lang="th-TH" sz="20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43" name="Picture 42" descr="s1_1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71268" y="2040146"/>
            <a:ext cx="1143008" cy="829492"/>
            <a:chOff x="3857620" y="2040146"/>
            <a:chExt cx="1143008" cy="829492"/>
          </a:xfrm>
        </p:grpSpPr>
        <p:sp>
          <p:nvSpPr>
            <p:cNvPr id="49" name="TextBox 48"/>
            <p:cNvSpPr txBox="1"/>
            <p:nvPr/>
          </p:nvSpPr>
          <p:spPr>
            <a:xfrm>
              <a:off x="3857620" y="2500306"/>
              <a:ext cx="1143008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th-TH" sz="18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074" name="Picture 2" descr="D:\งานโอม\งานหมอบี\plan 12 pic\group 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43372" y="2040146"/>
              <a:ext cx="540000" cy="540000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5500694" y="1785926"/>
            <a:ext cx="1143008" cy="1083712"/>
            <a:chOff x="5286380" y="1785926"/>
            <a:chExt cx="1143008" cy="1083712"/>
          </a:xfrm>
        </p:grpSpPr>
        <p:sp>
          <p:nvSpPr>
            <p:cNvPr id="52" name="TextBox 51"/>
            <p:cNvSpPr txBox="1"/>
            <p:nvPr/>
          </p:nvSpPr>
          <p:spPr>
            <a:xfrm>
              <a:off x="5286380" y="2500306"/>
              <a:ext cx="1143008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 smtClean="0">
                  <a:solidFill>
                    <a:srgbClr val="003300"/>
                  </a:solidFill>
                  <a:effectLst/>
                  <a:latin typeface="TH SarabunPSK" pitchFamily="34" charset="-34"/>
                  <a:cs typeface="TH SarabunPSK" pitchFamily="34" charset="-34"/>
                </a:rPr>
                <a:t>แผนปฏิรูป</a:t>
              </a:r>
              <a:endParaRPr lang="th-TH" sz="18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075" name="Picture 3" descr="D:\งานโอม\งานหมอบี\plan 12 pic\informatio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54642" y="2198652"/>
              <a:ext cx="396000" cy="396000"/>
            </a:xfrm>
            <a:prstGeom prst="rect">
              <a:avLst/>
            </a:prstGeom>
            <a:noFill/>
          </p:spPr>
        </p:pic>
        <p:pic>
          <p:nvPicPr>
            <p:cNvPr id="65" name="Picture 64" descr="map thailand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9256" y="1785926"/>
              <a:ext cx="687156" cy="97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7392" y="-24"/>
            <a:ext cx="2630965" cy="864674"/>
          </a:xfrm>
          <a:prstGeom prst="rect">
            <a:avLst/>
          </a:prstGeom>
        </p:spPr>
      </p:pic>
      <p:sp>
        <p:nvSpPr>
          <p:cNvPr id="114" name="AutoShape 14"/>
          <p:cNvSpPr>
            <a:spLocks noChangeArrowheads="1"/>
          </p:cNvSpPr>
          <p:nvPr/>
        </p:nvSpPr>
        <p:spPr bwMode="auto">
          <a:xfrm>
            <a:off x="-245878" y="142852"/>
            <a:ext cx="279516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175" name="Elbow Connector 174"/>
          <p:cNvCxnSpPr>
            <a:stCxn id="171" idx="2"/>
            <a:endCxn id="84" idx="0"/>
          </p:cNvCxnSpPr>
          <p:nvPr/>
        </p:nvCxnSpPr>
        <p:spPr>
          <a:xfrm rot="5400000">
            <a:off x="6185931" y="685213"/>
            <a:ext cx="308320" cy="160735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2"/>
            <a:endCxn id="85" idx="0"/>
          </p:cNvCxnSpPr>
          <p:nvPr/>
        </p:nvCxnSpPr>
        <p:spPr>
          <a:xfrm rot="16200000" flipH="1">
            <a:off x="7382438" y="1096060"/>
            <a:ext cx="308320" cy="78566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5" idx="2"/>
            <a:endCxn id="46" idx="0"/>
          </p:cNvCxnSpPr>
          <p:nvPr/>
        </p:nvCxnSpPr>
        <p:spPr>
          <a:xfrm rot="5400000">
            <a:off x="1453163" y="953105"/>
            <a:ext cx="379758" cy="114300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5" idx="2"/>
            <a:endCxn id="49" idx="0"/>
          </p:cNvCxnSpPr>
          <p:nvPr/>
        </p:nvCxnSpPr>
        <p:spPr>
          <a:xfrm rot="16200000" flipH="1">
            <a:off x="2526826" y="1022449"/>
            <a:ext cx="379758" cy="100431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6841342" y="6500834"/>
            <a:ext cx="2214000" cy="3385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เสียฟันทั้งปาก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(7.2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%)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1" name="Straight Connector 80"/>
          <p:cNvCxnSpPr>
            <a:stCxn id="49" idx="2"/>
            <a:endCxn id="61" idx="0"/>
          </p:cNvCxnSpPr>
          <p:nvPr/>
        </p:nvCxnSpPr>
        <p:spPr>
          <a:xfrm rot="5400000">
            <a:off x="1202569" y="4198784"/>
            <a:ext cx="4032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2"/>
            <a:endCxn id="52" idx="0"/>
          </p:cNvCxnSpPr>
          <p:nvPr/>
        </p:nvCxnSpPr>
        <p:spPr>
          <a:xfrm rot="5400000">
            <a:off x="-125508" y="3375348"/>
            <a:ext cx="2389907" cy="4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"/>
          <p:cNvSpPr/>
          <p:nvPr/>
        </p:nvSpPr>
        <p:spPr>
          <a:xfrm>
            <a:off x="2714612" y="142876"/>
            <a:ext cx="4857784" cy="50004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1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102938" y="3267117"/>
            <a:ext cx="1928826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การฆ่าตัวตายสำเร็จ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4,179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12"/>
          <p:cNvSpPr/>
          <p:nvPr/>
        </p:nvSpPr>
        <p:spPr>
          <a:xfrm>
            <a:off x="102938" y="3915827"/>
            <a:ext cx="1928826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การจมน้ำ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3,245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2" name="สี่เหลี่ยมผืนผ้า 13"/>
          <p:cNvSpPr/>
          <p:nvPr/>
        </p:nvSpPr>
        <p:spPr>
          <a:xfrm>
            <a:off x="102938" y="4572395"/>
            <a:ext cx="1928826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การถูกทำร้าย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2,162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53" name="สี่เหลี่ยมผืนผ้า 14"/>
          <p:cNvSpPr/>
          <p:nvPr/>
        </p:nvSpPr>
        <p:spPr>
          <a:xfrm>
            <a:off x="2183014" y="2357430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เบาหวาน 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28,260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15"/>
          <p:cNvSpPr/>
          <p:nvPr/>
        </p:nvSpPr>
        <p:spPr>
          <a:xfrm>
            <a:off x="102938" y="2357430"/>
            <a:ext cx="1928826" cy="7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การบาดเจ็บจากการจราจร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14,483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5" name="สี่เหลี่ยมผืนผ้า 16"/>
          <p:cNvSpPr/>
          <p:nvPr/>
        </p:nvSpPr>
        <p:spPr>
          <a:xfrm>
            <a:off x="2183014" y="3000372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หลอดเลือดสมอง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27,521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ผืนผ้า 17"/>
          <p:cNvSpPr/>
          <p:nvPr/>
        </p:nvSpPr>
        <p:spPr>
          <a:xfrm>
            <a:off x="2183014" y="3643314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หัวใจขาดเลือด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19,151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สี่เหลี่ยมผืนผ้า 19"/>
          <p:cNvSpPr/>
          <p:nvPr/>
        </p:nvSpPr>
        <p:spPr>
          <a:xfrm>
            <a:off x="2183014" y="4286256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มะเร็งตับ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16,116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58" name="สี่เหลี่ยมผืนผ้า 20"/>
          <p:cNvSpPr/>
          <p:nvPr/>
        </p:nvSpPr>
        <p:spPr>
          <a:xfrm>
            <a:off x="2183014" y="4929198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5) มะเร็งปอด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12,867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9" name="สี่เหลี่ยมผืนผ้า 22"/>
          <p:cNvSpPr/>
          <p:nvPr/>
        </p:nvSpPr>
        <p:spPr>
          <a:xfrm>
            <a:off x="2183014" y="5556738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วัณโรค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12,000  ราย</a:t>
            </a:r>
          </a:p>
        </p:txBody>
      </p:sp>
      <p:sp>
        <p:nvSpPr>
          <p:cNvPr id="60" name="สี่เหลี่ยมผืนผ้า 23"/>
          <p:cNvSpPr/>
          <p:nvPr/>
        </p:nvSpPr>
        <p:spPr>
          <a:xfrm>
            <a:off x="142844" y="6215082"/>
            <a:ext cx="1928826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ปอดอุดกั้นเรื้อรัง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4,647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61" name="สี่เหลี่ยมผืนผ้า 24"/>
          <p:cNvSpPr/>
          <p:nvPr/>
        </p:nvSpPr>
        <p:spPr>
          <a:xfrm>
            <a:off x="2183014" y="6215080"/>
            <a:ext cx="207170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โรคเอดส์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*11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,930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1532" y="5183438"/>
            <a:ext cx="2071670" cy="5232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* ข้อมูลจากการคาดประมาณ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AEM (AIDS Epidemic Model) 2015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สี่เหลี่ยมผืนผ้า 5"/>
          <p:cNvSpPr/>
          <p:nvPr/>
        </p:nvSpPr>
        <p:spPr>
          <a:xfrm>
            <a:off x="5429256" y="722730"/>
            <a:ext cx="3429024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ลดปัจจัย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เสี่ยง/เจ็บป่วย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ของคน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ไทย</a:t>
            </a:r>
          </a:p>
          <a:p>
            <a:pPr algn="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HALE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 ให้แข็งแรงถึงอายุ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87589" y="1488032"/>
            <a:ext cx="12698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อัตราการเสียชีวิต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สี่เหลี่ยมผืนผ้า 4"/>
          <p:cNvSpPr/>
          <p:nvPr/>
        </p:nvSpPr>
        <p:spPr>
          <a:xfrm>
            <a:off x="285720" y="722730"/>
            <a:ext cx="3857652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>
              <a:spcBef>
                <a:spcPts val="1200"/>
              </a:spcBef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ลด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Premature Mortality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(LE)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ให้อายุยืน 8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ปีจำนวนผู้เสียชีวิตรวม 156,561 ราย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สี่เหลี่ยมผืนผ้า 6"/>
          <p:cNvSpPr/>
          <p:nvPr/>
        </p:nvSpPr>
        <p:spPr>
          <a:xfrm>
            <a:off x="71406" y="1714488"/>
            <a:ext cx="2000264" cy="46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External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causes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24</a:t>
            </a:r>
            <a:r>
              <a:rPr lang="en-US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069 ราย</a:t>
            </a:r>
            <a:endParaRPr lang="en-US" sz="2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สี่เหลี่ยมผืนผ้า 7"/>
          <p:cNvSpPr/>
          <p:nvPr/>
        </p:nvSpPr>
        <p:spPr>
          <a:xfrm>
            <a:off x="2183014" y="1714488"/>
            <a:ext cx="2071702" cy="46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Chronic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diseases</a:t>
            </a:r>
            <a:b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132,492 ราย</a:t>
            </a:r>
            <a:endParaRPr lang="en-US" sz="2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4" name="Shape 63"/>
          <p:cNvCxnSpPr>
            <a:stCxn id="38" idx="2"/>
            <a:endCxn id="45" idx="3"/>
          </p:cNvCxnSpPr>
          <p:nvPr/>
        </p:nvCxnSpPr>
        <p:spPr>
          <a:xfrm rot="5400000">
            <a:off x="4450532" y="335758"/>
            <a:ext cx="385812" cy="1000132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38" idx="2"/>
            <a:endCxn id="171" idx="1"/>
          </p:cNvCxnSpPr>
          <p:nvPr/>
        </p:nvCxnSpPr>
        <p:spPr>
          <a:xfrm rot="16200000" flipH="1">
            <a:off x="5093474" y="692948"/>
            <a:ext cx="385812" cy="285752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-32" y="447124"/>
            <a:ext cx="9286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" name="Picture 67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2" y="637298"/>
            <a:ext cx="720000" cy="720000"/>
          </a:xfrm>
          <a:prstGeom prst="rect">
            <a:avLst/>
          </a:prstGeom>
        </p:spPr>
      </p:pic>
      <p:pic>
        <p:nvPicPr>
          <p:cNvPr id="82" name="Picture 81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753280"/>
            <a:ext cx="720000" cy="720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214942" y="563106"/>
            <a:ext cx="9286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25"/>
          <p:cNvSpPr/>
          <p:nvPr/>
        </p:nvSpPr>
        <p:spPr>
          <a:xfrm>
            <a:off x="4429124" y="1643050"/>
            <a:ext cx="2214578" cy="46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ลดปัจจัยเสี่ยง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เจ็บป่วย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สี่เหลี่ยมผืนผ้า 26"/>
          <p:cNvSpPr/>
          <p:nvPr/>
        </p:nvSpPr>
        <p:spPr>
          <a:xfrm>
            <a:off x="6822428" y="1643050"/>
            <a:ext cx="2214000" cy="46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ส่งเสริมสุขภาพคนไทย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สี่เหลี่ยมผืนผ้า 28"/>
          <p:cNvSpPr/>
          <p:nvPr/>
        </p:nvSpPr>
        <p:spPr>
          <a:xfrm>
            <a:off x="4429124" y="2214554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สิ่งเสพติด (ความชุก)</a:t>
            </a:r>
          </a:p>
        </p:txBody>
      </p:sp>
      <p:sp>
        <p:nvSpPr>
          <p:cNvPr id="87" name="สี่เหลี่ยมผืนผ้า 29"/>
          <p:cNvSpPr/>
          <p:nvPr/>
        </p:nvSpPr>
        <p:spPr>
          <a:xfrm>
            <a:off x="4429124" y="2508257"/>
            <a:ext cx="22140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Alcohol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8" name="สี่เหลี่ยมผืนผ้า 30"/>
          <p:cNvSpPr/>
          <p:nvPr/>
        </p:nvSpPr>
        <p:spPr>
          <a:xfrm>
            <a:off x="4429124" y="2897130"/>
            <a:ext cx="22140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ผู้บริโภคบุหรี่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21%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9" name="สี่เหลี่ยมผืนผ้า 31"/>
          <p:cNvSpPr/>
          <p:nvPr/>
        </p:nvSpPr>
        <p:spPr>
          <a:xfrm>
            <a:off x="4429124" y="3286003"/>
            <a:ext cx="22140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b"/>
          <a:lstStyle/>
          <a:p>
            <a:pPr marL="342838" indent="-342838"/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/บำบัด</a:t>
            </a:r>
          </a:p>
          <a:p>
            <a:pPr marL="342838" indent="-342838"/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78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,153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</a:p>
        </p:txBody>
      </p:sp>
      <p:sp>
        <p:nvSpPr>
          <p:cNvPr id="92" name="สี่เหลี่ยมผืนผ้า 32"/>
          <p:cNvSpPr/>
          <p:nvPr/>
        </p:nvSpPr>
        <p:spPr>
          <a:xfrm>
            <a:off x="4429124" y="3920994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ความดันโลหิตสูง</a:t>
            </a:r>
          </a:p>
        </p:txBody>
      </p:sp>
      <p:sp>
        <p:nvSpPr>
          <p:cNvPr id="97" name="สี่เหลี่ยมผืนผ้า 33"/>
          <p:cNvSpPr/>
          <p:nvPr/>
        </p:nvSpPr>
        <p:spPr>
          <a:xfrm>
            <a:off x="4429124" y="4214697"/>
            <a:ext cx="22140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ความชุก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อัตราป่วยที่คุมได้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สี่เหลี่ยมผืนผ้า 36"/>
          <p:cNvSpPr/>
          <p:nvPr/>
        </p:nvSpPr>
        <p:spPr>
          <a:xfrm>
            <a:off x="4429124" y="4873541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อ้วน/น้ำหนักเกิน</a:t>
            </a:r>
          </a:p>
        </p:txBody>
      </p:sp>
      <p:sp>
        <p:nvSpPr>
          <p:cNvPr id="99" name="สี่เหลี่ยมผืนผ้า 37"/>
          <p:cNvSpPr/>
          <p:nvPr/>
        </p:nvSpPr>
        <p:spPr>
          <a:xfrm>
            <a:off x="4429124" y="5167244"/>
            <a:ext cx="22140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7313" indent="-87313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BMI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ปกติ (ญ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55/ ช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42)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18 ปี) สูงดีสมส่วน </a:t>
            </a:r>
          </a:p>
        </p:txBody>
      </p:sp>
      <p:sp>
        <p:nvSpPr>
          <p:cNvPr id="100" name="สี่เหลี่ยมผืนผ้า 34"/>
          <p:cNvSpPr/>
          <p:nvPr/>
        </p:nvSpPr>
        <p:spPr>
          <a:xfrm>
            <a:off x="4429124" y="5810307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Reproduct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&amp; Sex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สี่เหลี่ยมผืนผ้า 39"/>
          <p:cNvSpPr/>
          <p:nvPr/>
        </p:nvSpPr>
        <p:spPr>
          <a:xfrm>
            <a:off x="4429702" y="6096059"/>
            <a:ext cx="2214000" cy="61908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ตั้งครรภ์ซ้ำ ญ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spc="-3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48:1000</a:t>
            </a:r>
            <a:endParaRPr lang="th-TH" sz="1600" b="1" spc="-3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อัตราคลอดมีชีพวัยรุ่น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12.8: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000 </a:t>
            </a:r>
          </a:p>
        </p:txBody>
      </p:sp>
      <p:sp>
        <p:nvSpPr>
          <p:cNvPr id="102" name="สี่เหลี่ยมผืนผ้า 43"/>
          <p:cNvSpPr/>
          <p:nvPr/>
        </p:nvSpPr>
        <p:spPr>
          <a:xfrm>
            <a:off x="6827433" y="2214554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Mental/Emotion well-Being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" name="สี่เหลี่ยมผืนผ้า 44"/>
          <p:cNvSpPr/>
          <p:nvPr/>
        </p:nvSpPr>
        <p:spPr>
          <a:xfrm>
            <a:off x="6827433" y="2500306"/>
            <a:ext cx="22140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เด็กไทย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EQ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(45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5" name="สี่เหลี่ยมผืนผ้า 46"/>
          <p:cNvSpPr/>
          <p:nvPr/>
        </p:nvSpPr>
        <p:spPr>
          <a:xfrm>
            <a:off x="6827433" y="2892000"/>
            <a:ext cx="2214000" cy="5000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/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Pt.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ซึมเศร้าเข้าถึงบริการ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สุขภาพจิต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6" name="สี่เหลี่ยมผืนผ้า 47"/>
          <p:cNvSpPr/>
          <p:nvPr/>
        </p:nvSpPr>
        <p:spPr>
          <a:xfrm>
            <a:off x="6827433" y="3454878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6)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Active Living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สี่เหลี่ยมผืนผ้า 48"/>
          <p:cNvSpPr/>
          <p:nvPr/>
        </p:nvSpPr>
        <p:spPr>
          <a:xfrm>
            <a:off x="6827433" y="3760312"/>
            <a:ext cx="22140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มีพฤติกรรมที่ดี </a:t>
            </a:r>
          </a:p>
        </p:txBody>
      </p:sp>
      <p:sp>
        <p:nvSpPr>
          <p:cNvPr id="108" name="สี่เหลี่ยมผืนผ้า 49"/>
          <p:cNvSpPr/>
          <p:nvPr/>
        </p:nvSpPr>
        <p:spPr>
          <a:xfrm>
            <a:off x="6827433" y="4429132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7)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Healthy Consuming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สี่เหลี่ยมผืนผ้า 50"/>
          <p:cNvSpPr/>
          <p:nvPr/>
        </p:nvSpPr>
        <p:spPr>
          <a:xfrm>
            <a:off x="6827433" y="4714884"/>
            <a:ext cx="22140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/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บริโภคเหมาะสม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/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บริโภคถูกต้อง </a:t>
            </a:r>
          </a:p>
        </p:txBody>
      </p:sp>
      <p:sp>
        <p:nvSpPr>
          <p:cNvPr id="110" name="สี่เหลี่ยมผืนผ้า 52"/>
          <p:cNvSpPr/>
          <p:nvPr/>
        </p:nvSpPr>
        <p:spPr>
          <a:xfrm>
            <a:off x="6827433" y="5357826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8)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Environment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9" name="สี่เหลี่ยมผืนผ้า 53"/>
          <p:cNvSpPr/>
          <p:nvPr/>
        </p:nvSpPr>
        <p:spPr>
          <a:xfrm>
            <a:off x="6827433" y="5643578"/>
            <a:ext cx="22140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/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มีสุขลักษณะที่ดี </a:t>
            </a:r>
          </a:p>
          <a:p>
            <a:pPr marL="342838" indent="-342838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ได้จัดการขยะที่ดี </a:t>
            </a:r>
          </a:p>
        </p:txBody>
      </p:sp>
      <p:sp>
        <p:nvSpPr>
          <p:cNvPr id="162" name="สี่เหลี่ยมผืนผ้า 116"/>
          <p:cNvSpPr/>
          <p:nvPr/>
        </p:nvSpPr>
        <p:spPr>
          <a:xfrm>
            <a:off x="6827433" y="4071942"/>
            <a:ext cx="22140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6 ปีหลับพอต่อสุขภาพ</a:t>
            </a:r>
          </a:p>
        </p:txBody>
      </p:sp>
      <p:sp>
        <p:nvSpPr>
          <p:cNvPr id="168" name="สี่เหลี่ยมผืนผ้า 144"/>
          <p:cNvSpPr/>
          <p:nvPr/>
        </p:nvSpPr>
        <p:spPr>
          <a:xfrm>
            <a:off x="6842828" y="6274705"/>
            <a:ext cx="22140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Oral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643570" y="1400828"/>
            <a:ext cx="22637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 อัตราป่วย ความชุก ร้อยละ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8" name="Straight Connector 207"/>
          <p:cNvCxnSpPr>
            <a:stCxn id="61" idx="1"/>
            <a:endCxn id="60" idx="3"/>
          </p:cNvCxnSpPr>
          <p:nvPr/>
        </p:nvCxnSpPr>
        <p:spPr>
          <a:xfrm rot="10800000" flipV="1">
            <a:off x="2071670" y="6494080"/>
            <a:ext cx="111344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3786182" y="1049521"/>
            <a:ext cx="189309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(Physical Health) </a:t>
            </a:r>
            <a:endParaRPr lang="th-TH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สี่เหลี่ยมผืนผ้า 31"/>
          <p:cNvSpPr/>
          <p:nvPr/>
        </p:nvSpPr>
        <p:spPr>
          <a:xfrm>
            <a:off x="5143504" y="5072074"/>
            <a:ext cx="3564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ดัชนีความสุขของคนทำงาน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Happy work life index)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≥ 50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./ทุกกรม)</a:t>
            </a:r>
          </a:p>
        </p:txBody>
      </p:sp>
      <p:pic>
        <p:nvPicPr>
          <p:cNvPr id="53" name="Picture 52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2594" y="4976496"/>
            <a:ext cx="720000" cy="720000"/>
          </a:xfrm>
          <a:prstGeom prst="rect">
            <a:avLst/>
          </a:prstGeom>
        </p:spPr>
      </p:pic>
      <p:sp>
        <p:nvSpPr>
          <p:cNvPr id="183" name="สี่เหลี่ยมผืนผ้า 3"/>
          <p:cNvSpPr/>
          <p:nvPr/>
        </p:nvSpPr>
        <p:spPr>
          <a:xfrm>
            <a:off x="6369320" y="1088294"/>
            <a:ext cx="1643074" cy="500066"/>
          </a:xfrm>
          <a:prstGeom prst="rect">
            <a:avLst/>
          </a:prstGeom>
          <a:solidFill>
            <a:srgbClr val="FF99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Accessibility</a:t>
            </a:r>
            <a:endParaRPr lang="en-US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สี่เหลี่ยมผืนผ้า 6"/>
          <p:cNvSpPr/>
          <p:nvPr/>
        </p:nvSpPr>
        <p:spPr>
          <a:xfrm>
            <a:off x="214282" y="1785926"/>
            <a:ext cx="356400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ผลิตและพัฒนากำลังคนอย่างมีคุณภาพ</a:t>
            </a:r>
            <a:endParaRPr lang="en-US" sz="24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7" name="สี่เหลี่ยมผืนผ้า 7"/>
          <p:cNvSpPr/>
          <p:nvPr/>
        </p:nvSpPr>
        <p:spPr>
          <a:xfrm>
            <a:off x="214314" y="2357430"/>
            <a:ext cx="3564000" cy="6840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อัตราส่วนของบุคลากรด้านสุขภาพต่อประชากร (สบช.)</a:t>
            </a:r>
          </a:p>
        </p:txBody>
      </p:sp>
      <p:sp>
        <p:nvSpPr>
          <p:cNvPr id="189" name="สี่เหลี่ยมผืนผ้า 12"/>
          <p:cNvSpPr/>
          <p:nvPr/>
        </p:nvSpPr>
        <p:spPr>
          <a:xfrm>
            <a:off x="5411720" y="1785926"/>
            <a:ext cx="3564000" cy="50006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บริหารกำลังคนให้เกิดประโยชน์สูงสุด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0" name="สี่เหลี่ยมผืนผ้า 13"/>
          <p:cNvSpPr/>
          <p:nvPr/>
        </p:nvSpPr>
        <p:spPr>
          <a:xfrm>
            <a:off x="5411720" y="2357430"/>
            <a:ext cx="3564000" cy="684000"/>
          </a:xfrm>
          <a:prstGeom prst="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สัดส่วนการกระจายบุคลากรสุขภาพ (เมือง/ชนบท)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93" name="สี่เหลี่ยมผืนผ้า 21"/>
          <p:cNvSpPr/>
          <p:nvPr/>
        </p:nvSpPr>
        <p:spPr>
          <a:xfrm>
            <a:off x="214282" y="4294630"/>
            <a:ext cx="3564000" cy="684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สร้างความพร้อมกำลังคนด้านสุขภาพเชิงกลยุทธ์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" name="สี่เหลี่ยมผืนผ้า 22"/>
          <p:cNvSpPr/>
          <p:nvPr/>
        </p:nvSpPr>
        <p:spPr>
          <a:xfrm>
            <a:off x="214282" y="5080448"/>
            <a:ext cx="3564000" cy="684000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หน่วยบริการมีอัตรากำลังสอดคล้องกับแผนกำลังคน (สนย.)</a:t>
            </a:r>
          </a:p>
        </p:txBody>
      </p:sp>
      <p:sp>
        <p:nvSpPr>
          <p:cNvPr id="197" name="สี่เหลี่ยมผืนผ้า 30"/>
          <p:cNvSpPr/>
          <p:nvPr/>
        </p:nvSpPr>
        <p:spPr>
          <a:xfrm>
            <a:off x="5143504" y="4286256"/>
            <a:ext cx="3564000" cy="684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ดึงดูดและธำรงรักษากำลังคนคุณภาพ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สี่เหลี่ยมผืนผ้า 31"/>
          <p:cNvSpPr/>
          <p:nvPr/>
        </p:nvSpPr>
        <p:spPr>
          <a:xfrm>
            <a:off x="5143504" y="5857892"/>
            <a:ext cx="3564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>
              <a:tabLst>
                <a:tab pos="85725" algn="l"/>
              </a:tabLst>
            </a:pP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ดัชนีความผาสุกขององค์กร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Workplace Index)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≥57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/ทุกกรม)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86314" y="3500438"/>
            <a:ext cx="4214810" cy="3286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" name="สี่เหลี่ยมผืนผ้า 1"/>
          <p:cNvSpPr/>
          <p:nvPr/>
        </p:nvSpPr>
        <p:spPr>
          <a:xfrm>
            <a:off x="2780097" y="214290"/>
            <a:ext cx="4720861" cy="571504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2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เจ้าหน้าที่มีความสุข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Straight Connector 40"/>
          <p:cNvCxnSpPr>
            <a:stCxn id="182" idx="2"/>
            <a:endCxn id="186" idx="0"/>
          </p:cNvCxnSpPr>
          <p:nvPr/>
        </p:nvCxnSpPr>
        <p:spPr>
          <a:xfrm rot="16200000" flipH="1">
            <a:off x="1896854" y="1686498"/>
            <a:ext cx="197566" cy="128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2" name="สี่เหลี่ยมผืนผ้า 2"/>
          <p:cNvSpPr/>
          <p:nvPr/>
        </p:nvSpPr>
        <p:spPr>
          <a:xfrm>
            <a:off x="1193302" y="1088294"/>
            <a:ext cx="1603381" cy="500066"/>
          </a:xfrm>
          <a:prstGeom prst="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Availability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Connector 42"/>
          <p:cNvCxnSpPr>
            <a:stCxn id="183" idx="2"/>
            <a:endCxn id="189" idx="0"/>
          </p:cNvCxnSpPr>
          <p:nvPr/>
        </p:nvCxnSpPr>
        <p:spPr>
          <a:xfrm rot="16200000" flipH="1">
            <a:off x="7093505" y="1685711"/>
            <a:ext cx="197566" cy="28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4" idx="2"/>
            <a:endCxn id="193" idx="0"/>
          </p:cNvCxnSpPr>
          <p:nvPr/>
        </p:nvCxnSpPr>
        <p:spPr>
          <a:xfrm rot="5400000">
            <a:off x="1925323" y="4222714"/>
            <a:ext cx="142876" cy="9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5" idx="2"/>
            <a:endCxn id="197" idx="0"/>
          </p:cNvCxnSpPr>
          <p:nvPr/>
        </p:nvCxnSpPr>
        <p:spPr>
          <a:xfrm rot="5400000">
            <a:off x="6856041" y="4212843"/>
            <a:ext cx="142876" cy="39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" name="สี่เหลี่ยมผืนผ้า 4"/>
          <p:cNvSpPr/>
          <p:nvPr/>
        </p:nvSpPr>
        <p:spPr>
          <a:xfrm>
            <a:off x="1139983" y="3651688"/>
            <a:ext cx="1714512" cy="500066"/>
          </a:xfrm>
          <a:prstGeom prst="rect">
            <a:avLst/>
          </a:prstGeom>
          <a:solidFill>
            <a:srgbClr val="99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Acceptability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สี่เหลี่ยมผืนผ้า 5"/>
          <p:cNvSpPr/>
          <p:nvPr/>
        </p:nvSpPr>
        <p:spPr>
          <a:xfrm>
            <a:off x="6072198" y="3643314"/>
            <a:ext cx="1714512" cy="500066"/>
          </a:xfrm>
          <a:prstGeom prst="rect">
            <a:avLst/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15306" y="4786322"/>
            <a:ext cx="9286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4" name="Picture 53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2626" y="5780834"/>
            <a:ext cx="720000" cy="720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215338" y="5590660"/>
            <a:ext cx="9286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7" name="Shape 56"/>
          <p:cNvCxnSpPr>
            <a:stCxn id="181" idx="2"/>
            <a:endCxn id="182" idx="3"/>
          </p:cNvCxnSpPr>
          <p:nvPr/>
        </p:nvCxnSpPr>
        <p:spPr>
          <a:xfrm rot="5400000">
            <a:off x="3692340" y="-109862"/>
            <a:ext cx="552533" cy="2343845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81" idx="2"/>
            <a:endCxn id="183" idx="1"/>
          </p:cNvCxnSpPr>
          <p:nvPr/>
        </p:nvCxnSpPr>
        <p:spPr>
          <a:xfrm rot="16200000" flipH="1">
            <a:off x="5478658" y="447664"/>
            <a:ext cx="552533" cy="1228792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84" idx="3"/>
            <a:endCxn id="181" idx="2"/>
          </p:cNvCxnSpPr>
          <p:nvPr/>
        </p:nvCxnSpPr>
        <p:spPr>
          <a:xfrm flipV="1">
            <a:off x="2854495" y="785794"/>
            <a:ext cx="2286033" cy="3115927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85" idx="1"/>
            <a:endCxn id="181" idx="2"/>
          </p:cNvCxnSpPr>
          <p:nvPr/>
        </p:nvCxnSpPr>
        <p:spPr>
          <a:xfrm rot="10800000">
            <a:off x="5140528" y="785795"/>
            <a:ext cx="931670" cy="3107553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Picture 39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392" y="-24"/>
            <a:ext cx="2630965" cy="864674"/>
          </a:xfrm>
          <a:prstGeom prst="rect">
            <a:avLst/>
          </a:prstGeom>
        </p:spPr>
      </p:pic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-245878" y="142852"/>
            <a:ext cx="279516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42844" y="1071548"/>
            <a:ext cx="20340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Access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1"/>
          <p:cNvSpPr/>
          <p:nvPr/>
        </p:nvSpPr>
        <p:spPr>
          <a:xfrm>
            <a:off x="2780097" y="142876"/>
            <a:ext cx="4720861" cy="642918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3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2428860" y="1071548"/>
            <a:ext cx="20340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Coverage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4"/>
          <p:cNvSpPr/>
          <p:nvPr/>
        </p:nvSpPr>
        <p:spPr>
          <a:xfrm>
            <a:off x="4714876" y="1071548"/>
            <a:ext cx="20340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Quality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6967156" y="1071548"/>
            <a:ext cx="20340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Governance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6"/>
          <p:cNvSpPr/>
          <p:nvPr/>
        </p:nvSpPr>
        <p:spPr>
          <a:xfrm>
            <a:off x="140086" y="1714488"/>
            <a:ext cx="2034000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เพิ่มแพทย์ใน รพ.เขตเมืองและชนบท</a:t>
            </a:r>
          </a:p>
          <a:p>
            <a:pPr algn="ctr"/>
            <a:r>
              <a:rPr lang="th-TH" sz="1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แพทย์ต่อ</a:t>
            </a:r>
            <a:r>
              <a:rPr lang="th-TH" sz="1400" b="1" dirty="0" err="1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ปชก.</a:t>
            </a:r>
            <a:r>
              <a:rPr lang="th-TH" sz="1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เพิ่มขึ้น</a:t>
            </a:r>
            <a:endParaRPr lang="en-US" sz="1400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125292" y="2800852"/>
            <a:ext cx="2034000" cy="1214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เพิ่มบุคลากร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สาขาวิชาชีพ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อัตราตามมาตรฐานที่กำหนดหน่วยบริการทุกระดับ</a:t>
            </a:r>
            <a:endParaRPr lang="en-US" sz="1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0"/>
          <p:cNvSpPr/>
          <p:nvPr/>
        </p:nvSpPr>
        <p:spPr>
          <a:xfrm>
            <a:off x="119958" y="4119104"/>
            <a:ext cx="2034000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t"/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เพิ่มเตียงสถาน พยาบาลให้เพียงพอต่อความต้องการ </a:t>
            </a:r>
            <a:br>
              <a:rPr lang="th-TH" sz="1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2"/>
          <p:cNvSpPr/>
          <p:nvPr/>
        </p:nvSpPr>
        <p:spPr>
          <a:xfrm>
            <a:off x="2427492" y="1714488"/>
            <a:ext cx="2034000" cy="11430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ความครอบคลุมของ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ได้รับวัคซีนครบตาม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EPI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 algn="ctr"/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การได้รับวัคซีนกลุ่มเป้าหมาย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427492" y="2928934"/>
            <a:ext cx="2034000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อัตราการคัดกรองผู้ป่วย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420790" y="3714752"/>
            <a:ext cx="203400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พัฒนามาตรฐานยา วัคซีน และเทคโนโลยีทางการแพทย์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427492" y="4429132"/>
            <a:ext cx="2034000" cy="10921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มีบริการแผนไทยและใช้ยาสมุนไพรในสถานบริการทุกระดับ</a:t>
            </a:r>
          </a:p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จำนวนสถานบริการมีบริการการแผนไทยและทางเลือก 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714876" y="1714488"/>
            <a:ext cx="203400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261938" indent="-261938">
              <a:buAutoNum type="arabicParenR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pPr marL="342900" indent="-342900"/>
            <a:r>
              <a:rPr lang="en-US" sz="1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หน่วยงานที่ผ่าน </a:t>
            </a:r>
            <a:r>
              <a:rPr lang="en-US" sz="14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HA</a:t>
            </a:r>
            <a:endParaRPr lang="en-US" sz="14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714876" y="2438393"/>
            <a:ext cx="2034000" cy="10715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ลดเวลาที่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รอคอยรับบริการ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WaitingTime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6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719240" y="3590926"/>
            <a:ext cx="2034000" cy="10001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อัตราเข้ารับบริการผู้ ป่วยในซ้ำ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(Re-admission Rate)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4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719240" y="4676785"/>
            <a:ext cx="203400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Satisfaction Index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929454" y="1714488"/>
            <a:ext cx="2034000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>
              <a:buAutoNum type="arabicParenR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ITA 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(Integrity and Transparency Assessment )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ร้อยละของหน่วยงานที่ผ่าน</a:t>
            </a:r>
            <a:r>
              <a:rPr lang="en-US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ITA</a:t>
            </a:r>
            <a:endParaRPr lang="th-TH" sz="14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6929452" y="2714619"/>
            <a:ext cx="2034000" cy="97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Expenditure of GDP</a:t>
            </a:r>
          </a:p>
          <a:p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รายจ่ายด้านสุขภาพต่อผลิตภัณฑ์มวลรวมของประเทศ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929452" y="3762377"/>
            <a:ext cx="2034000" cy="154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IT one system</a:t>
            </a:r>
          </a:p>
          <a:p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พัฒนา/เชื่อมโยงระบบข้อมูลเพื่อวิเคราะห์สถานภาพของประชาชน</a:t>
            </a:r>
          </a:p>
          <a:p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มีคลังข้อมูลสุขภาพระดับเขต</a:t>
            </a:r>
          </a:p>
          <a:p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จัดเก็บข้อมูลสุขภาพที่เป็นมาตรฐานระดับประเทศ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6929452" y="5381639"/>
            <a:ext cx="2034000" cy="100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Restructuring (structure &amp; finance)</a:t>
            </a: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th-TH" sz="1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ลดเหลื่อมล้ำบริการทุกสิทธิฯ </a:t>
            </a:r>
          </a:p>
        </p:txBody>
      </p:sp>
      <p:cxnSp>
        <p:nvCxnSpPr>
          <p:cNvPr id="61" name="Elbow Connector 60"/>
          <p:cNvCxnSpPr>
            <a:stCxn id="3" idx="2"/>
            <a:endCxn id="4" idx="0"/>
          </p:cNvCxnSpPr>
          <p:nvPr/>
        </p:nvCxnSpPr>
        <p:spPr>
          <a:xfrm rot="5400000">
            <a:off x="3007309" y="-1061671"/>
            <a:ext cx="285754" cy="398068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" idx="0"/>
            <a:endCxn id="3" idx="2"/>
          </p:cNvCxnSpPr>
          <p:nvPr/>
        </p:nvCxnSpPr>
        <p:spPr>
          <a:xfrm rot="5400000" flipH="1" flipV="1">
            <a:off x="4150317" y="81337"/>
            <a:ext cx="285754" cy="169466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" idx="0"/>
            <a:endCxn id="3" idx="2"/>
          </p:cNvCxnSpPr>
          <p:nvPr/>
        </p:nvCxnSpPr>
        <p:spPr>
          <a:xfrm rot="16200000" flipV="1">
            <a:off x="5293325" y="632997"/>
            <a:ext cx="285754" cy="59134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" idx="0"/>
            <a:endCxn id="3" idx="2"/>
          </p:cNvCxnSpPr>
          <p:nvPr/>
        </p:nvCxnSpPr>
        <p:spPr>
          <a:xfrm rot="16200000" flipV="1">
            <a:off x="6419465" y="-493143"/>
            <a:ext cx="285754" cy="284362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71470" y="875752"/>
            <a:ext cx="928694" cy="910174"/>
            <a:chOff x="-71470" y="875752"/>
            <a:chExt cx="928694" cy="910174"/>
          </a:xfrm>
        </p:grpSpPr>
        <p:pic>
          <p:nvPicPr>
            <p:cNvPr id="88" name="Picture 87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1065926"/>
              <a:ext cx="720000" cy="72000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143108" y="875752"/>
            <a:ext cx="928694" cy="910174"/>
            <a:chOff x="-71470" y="875752"/>
            <a:chExt cx="928694" cy="910174"/>
          </a:xfrm>
        </p:grpSpPr>
        <p:pic>
          <p:nvPicPr>
            <p:cNvPr id="91" name="Picture 90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1065926"/>
              <a:ext cx="720000" cy="72000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429124" y="857232"/>
            <a:ext cx="928694" cy="910174"/>
            <a:chOff x="-71470" y="875752"/>
            <a:chExt cx="928694" cy="910174"/>
          </a:xfrm>
        </p:grpSpPr>
        <p:pic>
          <p:nvPicPr>
            <p:cNvPr id="94" name="Picture 93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1065926"/>
              <a:ext cx="720000" cy="720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662752" y="857232"/>
            <a:ext cx="928694" cy="910174"/>
            <a:chOff x="-71470" y="875752"/>
            <a:chExt cx="928694" cy="910174"/>
          </a:xfrm>
        </p:grpSpPr>
        <p:pic>
          <p:nvPicPr>
            <p:cNvPr id="97" name="Picture 96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1065926"/>
              <a:ext cx="720000" cy="7200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7" name="Picture 5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392" y="-24"/>
            <a:ext cx="2630965" cy="864674"/>
          </a:xfrm>
          <a:prstGeom prst="rect">
            <a:avLst/>
          </a:prstGeom>
        </p:spPr>
      </p:pic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-245878" y="142852"/>
            <a:ext cx="279516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0" y="5643578"/>
            <a:ext cx="4357718" cy="8572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3103813" y="2500306"/>
            <a:ext cx="2928958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612722" y="4106488"/>
            <a:ext cx="1959014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642910" y="6216468"/>
            <a:ext cx="2428892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612722" y="3429000"/>
            <a:ext cx="1959014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285720" y="4714884"/>
            <a:ext cx="250033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6500826" y="3024512"/>
            <a:ext cx="1643074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6500826" y="3497042"/>
            <a:ext cx="1643074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6500826" y="3957202"/>
            <a:ext cx="1643074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6500826" y="2569482"/>
            <a:ext cx="1643074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3103813" y="3580250"/>
            <a:ext cx="2928958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642910" y="5643578"/>
            <a:ext cx="2428892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-32" y="-24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ความเชื่อมโยงเป้าหมาย-ยุทธศาสตร์-แผนงานโครงการ-ตัวชี้วัด</a:t>
            </a:r>
          </a:p>
          <a:p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กระทรวงสาธารณสุข ปี 2560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4196" y="1357298"/>
            <a:ext cx="1510350" cy="1114368"/>
            <a:chOff x="1000100" y="1620298"/>
            <a:chExt cx="1510350" cy="1114368"/>
          </a:xfrm>
        </p:grpSpPr>
        <p:sp>
          <p:nvSpPr>
            <p:cNvPr id="18" name="TextBox 17"/>
            <p:cNvSpPr txBox="1"/>
            <p:nvPr/>
          </p:nvSpPr>
          <p:spPr>
            <a:xfrm>
              <a:off x="1000100" y="2334556"/>
              <a:ext cx="1510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u="sng" dirty="0" smtClean="0">
                  <a:solidFill>
                    <a:srgbClr val="000099"/>
                  </a:solidFill>
                  <a:latin typeface="TH SarabunPSK" pitchFamily="34" charset="-34"/>
                  <a:cs typeface="TH SarabunPSK" pitchFamily="34" charset="-34"/>
                </a:rPr>
                <a:t>ประชาชนสุขภาพดี</a:t>
              </a:r>
              <a:endParaRPr lang="th-TH" sz="2000" b="1" u="sng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9" name="Picture 18" descr="017745_R cop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506" y="1620298"/>
              <a:ext cx="1071547" cy="77687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46755" y="1310000"/>
            <a:ext cx="1555234" cy="1157178"/>
            <a:chOff x="3917565" y="1571612"/>
            <a:chExt cx="1555234" cy="1157178"/>
          </a:xfrm>
        </p:grpSpPr>
        <p:sp>
          <p:nvSpPr>
            <p:cNvPr id="21" name="TextBox 20"/>
            <p:cNvSpPr txBox="1"/>
            <p:nvPr/>
          </p:nvSpPr>
          <p:spPr>
            <a:xfrm>
              <a:off x="3917565" y="2328680"/>
              <a:ext cx="1555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u="sng" dirty="0" smtClean="0">
                  <a:solidFill>
                    <a:schemeClr val="accent6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เจ้าหน้าที่มีความสุข</a:t>
              </a:r>
              <a:endParaRPr lang="th-TH" sz="20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2" name="Picture 21" descr="120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2697" y="1571612"/>
              <a:ext cx="928694" cy="81725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57973" y="1365672"/>
            <a:ext cx="1785927" cy="1103857"/>
            <a:chOff x="6703670" y="1616672"/>
            <a:chExt cx="1785927" cy="1103857"/>
          </a:xfrm>
        </p:grpSpPr>
        <p:sp>
          <p:nvSpPr>
            <p:cNvPr id="24" name="TextBox 23"/>
            <p:cNvSpPr txBox="1"/>
            <p:nvPr/>
          </p:nvSpPr>
          <p:spPr>
            <a:xfrm>
              <a:off x="6929477" y="2320419"/>
              <a:ext cx="1502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u="sng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ระบบสุขภาพยั่งยืน</a:t>
              </a:r>
              <a:endParaRPr lang="th-TH" sz="2000" b="1" u="sng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5" name="Picture 24" descr="main_home1_770x350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3670" y="1616672"/>
              <a:ext cx="1785927" cy="81178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85720" y="4770791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อายุคาดเฉลี่ยของการมีสุขภาพดี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72 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(HALE)</a:t>
            </a:r>
            <a:endParaRPr lang="th-TH" sz="2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9006" y="250468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ดัชนีวัดความสุขด้วยตนเอง</a:t>
            </a:r>
            <a:b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ของคนในองค์กร </a:t>
            </a:r>
            <a:b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Happy Work Life Index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≥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50 </a:t>
            </a:r>
            <a:endParaRPr lang="th-TH" sz="2000" dirty="0" smtClean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5251" y="361827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ดัชนีสุขภาวะองค์กร 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(Happy Workplace Index) 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≥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 smtClean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568" y="2500306"/>
            <a:ext cx="159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Access</a:t>
            </a:r>
            <a:endParaRPr lang="th-TH" sz="2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9568" y="3000372"/>
            <a:ext cx="152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Coverage</a:t>
            </a:r>
            <a:endParaRPr lang="th-TH" sz="2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9568" y="3437374"/>
            <a:ext cx="159433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  <a:endParaRPr lang="th-TH" sz="2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49568" y="3937440"/>
            <a:ext cx="1594332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Governance</a:t>
            </a:r>
            <a:endParaRPr lang="th-TH" sz="2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3915" y="342900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External causes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4103" y="5649752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ลดปัจจัยเสี่ยงและการเจ็บป่วย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86" y="4071942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Chronic diseases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552" y="6215082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ส่งเสริมสุขภาพของคนไทย</a:t>
            </a:r>
            <a:endParaRPr lang="th-TH" sz="2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7" name="Elbow Connector 36"/>
          <p:cNvCxnSpPr>
            <a:endCxn id="8" idx="1"/>
          </p:cNvCxnSpPr>
          <p:nvPr/>
        </p:nvCxnSpPr>
        <p:spPr>
          <a:xfrm rot="10800000" flipH="1" flipV="1">
            <a:off x="317284" y="2819702"/>
            <a:ext cx="295438" cy="823611"/>
          </a:xfrm>
          <a:prstGeom prst="bentConnector3">
            <a:avLst>
              <a:gd name="adj1" fmla="val -7737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6" idx="1"/>
          </p:cNvCxnSpPr>
          <p:nvPr/>
        </p:nvCxnSpPr>
        <p:spPr>
          <a:xfrm rot="10800000" flipH="1" flipV="1">
            <a:off x="317284" y="2819702"/>
            <a:ext cx="295438" cy="1501099"/>
          </a:xfrm>
          <a:prstGeom prst="bentConnector3">
            <a:avLst>
              <a:gd name="adj1" fmla="val -7737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6" idx="1"/>
            <a:endCxn id="15" idx="1"/>
          </p:cNvCxnSpPr>
          <p:nvPr/>
        </p:nvCxnSpPr>
        <p:spPr>
          <a:xfrm rot="10800000" flipH="1" flipV="1">
            <a:off x="285720" y="5124734"/>
            <a:ext cx="357190" cy="733158"/>
          </a:xfrm>
          <a:prstGeom prst="bentConnector3">
            <a:avLst>
              <a:gd name="adj1" fmla="val -64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9" idx="1"/>
            <a:endCxn id="7" idx="1"/>
          </p:cNvCxnSpPr>
          <p:nvPr/>
        </p:nvCxnSpPr>
        <p:spPr>
          <a:xfrm rot="10800000" flipH="1" flipV="1">
            <a:off x="285720" y="5107792"/>
            <a:ext cx="357190" cy="1322989"/>
          </a:xfrm>
          <a:prstGeom prst="bentConnector3">
            <a:avLst>
              <a:gd name="adj1" fmla="val -64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14876" y="5715016"/>
            <a:ext cx="416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ตัวชี้วัดระดับองค์กร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(Cooperate KPIs) 8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ตัวชี้วัดระดับหน่วยงาน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(Functional PIs) 100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77378" y="2465760"/>
            <a:ext cx="2437234" cy="7489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58" y="2496917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อายุคาดเฉลี่ยเมื่อแรกเกิด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(LE)</a:t>
            </a:r>
            <a:b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ไม่น้อยกว่า 8</a:t>
            </a:r>
            <a:r>
              <a:rPr lang="en-US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ปี </a:t>
            </a:r>
            <a:endParaRPr lang="th-TH" sz="2000" dirty="0" smtClean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072330" y="571480"/>
            <a:ext cx="2000232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3214678" y="571480"/>
            <a:ext cx="328614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071802" y="484511"/>
            <a:ext cx="3518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4 Excellence Strategies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(16 แผนงาน 48 โครงการ)</a:t>
            </a:r>
          </a:p>
        </p:txBody>
      </p:sp>
      <p:pic>
        <p:nvPicPr>
          <p:cNvPr id="21" name="Picture 20" descr="source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4" y="2786082"/>
            <a:ext cx="3714752" cy="3714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86380" y="4869618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ระบบข้อมูลสารสนเทศและกฎหมายด้านสุขภาพ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3. ความมั่นคงด้านยาและเวชภัณฑ์และการคุ้มครอง</a:t>
            </a:r>
            <a:b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ผู้บริโภค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 ระบบ</a:t>
            </a:r>
            <a:r>
              <a:rPr lang="th-TH" sz="20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บาลและวิจัย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1512032"/>
            <a:ext cx="37862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2. การป้องกันควบคุมโรคและภัยสุขภาพ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3. ความปลอดภัยด้านอาหาร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4. การบริหารจัดการสิ่งแวดล้อมและพัฒนา </a:t>
            </a:r>
            <a:b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คุณภาพสถานบริการ</a:t>
            </a:r>
            <a:endParaRPr lang="th-TH" sz="20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7422" y="2955193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P&amp;P </a:t>
            </a:r>
            <a:b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496" y="227582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Service </a:t>
            </a:r>
            <a:b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4241077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People </a:t>
            </a:r>
            <a:b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9322" y="4026763"/>
            <a:ext cx="178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Governance</a:t>
            </a:r>
            <a:b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61446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การพัฒนาระบบบริการสุขภาพ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การบริการแพทย์ฉุกเฉินครบวงจารและระบบส่งต่อ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ศูนย์กลางด้านสุขภาพ บริการ และผลิตภัณฑ์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สุขภาพนานาชาติ/เขตเศรษฐกิจพิเศษและการ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เข้าถึงบริการด้านสุขภาพในชายแดนใต้</a:t>
            </a:r>
            <a:endParaRPr lang="th-TH" sz="20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5083932"/>
            <a:ext cx="4391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การวางแผนกำลังคนด้านสุขภาพ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(HRP)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การผลิตและพัฒนากำลังคน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(HRD)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</a:t>
            </a:r>
            <a:b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สุขภาพ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(HRM)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แผนกำลังคนด้านสุขภาพภาคีเครือข่าย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9454" y="571480"/>
            <a:ext cx="2214578" cy="89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8 Corporate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Indicators</a:t>
            </a:r>
            <a:endParaRPr lang="th-TH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" name="Picture 3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643702" y="857232"/>
            <a:ext cx="357190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2876" y="4357694"/>
            <a:ext cx="4357686" cy="769441"/>
          </a:xfrm>
          <a:prstGeom prst="rect">
            <a:avLst/>
          </a:prstGeom>
          <a:solidFill>
            <a:schemeClr val="accent2">
              <a:lumMod val="60000"/>
              <a:lumOff val="40000"/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ความปลอดภัยด้านอาหาร/ลดปัจจัยเสี่ยง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NCDs</a:t>
            </a:r>
          </a:p>
          <a:p>
            <a:pPr marL="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โครงการส่งเสริมและพัฒนาความมั่นคงด้านอาหาร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44" y="4357694"/>
            <a:ext cx="4429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บริหารจัดการสิ่งแวดล้อมและพัฒนาคุณภาพ            </a:t>
            </a:r>
          </a:p>
          <a:p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สถานบริการ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บริหารจัดการขยะและสิ่งแวดล้อม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บริหารจัดการมลพิษสิ่งแวดล้อมและคุ้มครองสุขภาพประชาชนจากมลพิษสิ่งแวดล้อม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ในพื้นที่เสี่ยง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Hot Zone)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265943"/>
            <a:ext cx="442915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pPr marL="450850" lvl="1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โครงการพัฒนาและสร้างเสริมศักยภาพคนไทย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กลุ่มวัยเรียนและวัยรุ่น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กลุ่มวัยทำงาน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กลุ่มวัยผู้สูงอายุ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188877"/>
            <a:ext cx="53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PP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70" y="1243918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ป้องกันควบคุมโรคและภัยสุขภาพ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จัดการโรค/ภัยสุขภาพ และตอบโต้ภาวะฉุกเฉิน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ด้านสาธารณสุข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สร้างเสริมสุขภาพประชาชนบนผืนแผ่นดินไทย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สร้างเสริมความรอบรู้ด้านสุขภาพและพฤติกรรมสุขภาพที่พึงประสงค์ของคนไทย เพื่อลดการพึ่งพิงบริการ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ชุดสิทธิการตรวจคัดกรองสุขภาพ</a:t>
            </a:r>
          </a:p>
        </p:txBody>
      </p:sp>
      <p:pic>
        <p:nvPicPr>
          <p:cNvPr id="19" name="Picture 1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964513" y="3964785"/>
            <a:ext cx="521497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000" y="4143380"/>
            <a:ext cx="8784000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family-group-of-father-and-mother-with-two-babies-and-a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643182"/>
            <a:ext cx="1134000" cy="1134000"/>
          </a:xfrm>
          <a:prstGeom prst="rect">
            <a:avLst/>
          </a:prstGeom>
        </p:spPr>
      </p:pic>
      <p:pic>
        <p:nvPicPr>
          <p:cNvPr id="15" name="Picture 14" descr="ea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5286388"/>
            <a:ext cx="1134000" cy="11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42876" y="3685256"/>
            <a:ext cx="4500562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การพัฒนาระบบบริการสุขภาพ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Service Plan)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ระบบบริการสุขภาพ 15 สาขาหลัก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พัฒนาระบบส่งต่อ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พัฒนาระบบบริการแพทย์ฉุกเฉินครบวงจร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พัฒนาศูนย์ความเป็นเลิศทางการแพทย์</a:t>
            </a:r>
            <a:endParaRPr lang="th-TH" sz="22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408" y="3788622"/>
            <a:ext cx="4517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ศูนย์กลางสุขภาพนานาชาติ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Medical &amp; Wellness Hub)/</a:t>
            </a: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เขตเศรษฐกิจพิเศษและชายแดนใต้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ศูนย์กลางบริการ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Wellness Hub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พัฒนาเขตเศรษฐกิจพิเศษ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SEZ)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การเข้าถึงบริการชายแดนใต้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แรงงานข้ามชาติ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1813120"/>
            <a:ext cx="400052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การพัฒนางานตามพระราชดำริ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โครงการพระราชดำริ/เฉลิมพระเกียรติฯ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428604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Service Excellence Strategies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908" y="1820938"/>
            <a:ext cx="4357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PCC)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ผลิตและพัฒนาแพทย์เวชศาสตร์ครอบครัว</a:t>
            </a:r>
          </a:p>
          <a:p>
            <a:pPr marL="987425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เครือข่ายระบบสุขภาพระดับอำเภอ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(DHS)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964513" y="4107661"/>
            <a:ext cx="5214974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0000" y="3571876"/>
            <a:ext cx="8784000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family-in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00306"/>
            <a:ext cx="900000" cy="900000"/>
          </a:xfrm>
          <a:prstGeom prst="rect">
            <a:avLst/>
          </a:prstGeom>
        </p:spPr>
      </p:pic>
      <p:pic>
        <p:nvPicPr>
          <p:cNvPr id="14" name="Picture 13" descr="international-delive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429264"/>
            <a:ext cx="900000" cy="900000"/>
          </a:xfrm>
          <a:prstGeom prst="rect">
            <a:avLst/>
          </a:prstGeom>
        </p:spPr>
      </p:pic>
      <p:pic>
        <p:nvPicPr>
          <p:cNvPr id="15" name="Picture 14" descr="ambulance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5643578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42844" y="3897534"/>
            <a:ext cx="4357686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การพัฒนาระบบบริหารจัดการกำลังคนด้านสุขภาพ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HRM)</a:t>
            </a:r>
            <a:endParaRPr lang="th-TH" sz="2200" b="1" u="sng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เพิ่มประสิทธิภาพการบริหารจัดการกำลังคน</a:t>
            </a:r>
            <a:endParaRPr lang="th-TH" sz="22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สร้างขวัญกำลังใจและความผูกพันองค์กร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บริหารผลการปฏิบัติงาน 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Performance Management </a:t>
            </a:r>
            <a:b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System)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686" y="4000504"/>
            <a:ext cx="45173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 แผนกำลังคนด้านสุขภาพภาคีเครือข่าย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พัฒนาอาสาสมัครครอบครัว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เสริมสร้างความเข้มแข็งตำบลจัดการสุขภาพ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ด้วยตนเอง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พัฒนาองค์กรภาคีเครือข่ายให้เข้มแข็ง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1428736"/>
            <a:ext cx="442915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การวางแผนกำลังคนด้านสุขภาพ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HRP)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พัฒนาระบบการวางแผนกำลังคนด้านสุขภาพ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คาดประมาณความต้องการกำลังคน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พัฒนาระบบข้อมูลสารสนเทศ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กำลังคนด้านสุขภาพ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3" y="341635"/>
            <a:ext cx="5786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People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1428737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 การผลิตและพัฒนากำลังคน (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HRD)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พัฒนาบุคลากรด้านสุขภาพสู่ความเป็นมืออาชีพ 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ผลิตกำลังคนด้านสุขภาพ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พัฒนาองค์การแห่งการเรียนรู้</a:t>
            </a:r>
          </a:p>
        </p:txBody>
      </p:sp>
      <p:pic>
        <p:nvPicPr>
          <p:cNvPr id="21" name="Picture 2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964513" y="4107661"/>
            <a:ext cx="5214974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3782" y="3714752"/>
            <a:ext cx="87840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hierarchical-structur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571744"/>
            <a:ext cx="900000" cy="900000"/>
          </a:xfrm>
          <a:prstGeom prst="rect">
            <a:avLst/>
          </a:prstGeom>
        </p:spPr>
      </p:pic>
      <p:pic>
        <p:nvPicPr>
          <p:cNvPr id="14" name="Picture 13" descr="businessman-resources-graph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429264"/>
            <a:ext cx="900000" cy="900000"/>
          </a:xfrm>
          <a:prstGeom prst="rect">
            <a:avLst/>
          </a:prstGeom>
        </p:spPr>
      </p:pic>
      <p:pic>
        <p:nvPicPr>
          <p:cNvPr id="15" name="Picture 14" descr="holiday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5643578"/>
            <a:ext cx="900000" cy="900000"/>
          </a:xfrm>
          <a:prstGeom prst="rect">
            <a:avLst/>
          </a:prstGeom>
        </p:spPr>
      </p:pic>
      <p:pic>
        <p:nvPicPr>
          <p:cNvPr id="16" name="Picture 15" descr="human-resources-symb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2500306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14282" y="3783888"/>
            <a:ext cx="4071966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ระบบ</a:t>
            </a:r>
            <a:r>
              <a:rPr lang="th-TH" sz="2200" b="1" u="sng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บาลและการวิจัย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โครงการประเมินคุณธรรม/ความโปร่งใส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ระบบควบคุมภายใน/บริหารความเสี่ยง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วิจัยและการจัดการความรู้ 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(KM)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3890" y="3929066"/>
            <a:ext cx="44301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ความมั่นคงด้านยาและเวชภัณฑ์และการคุ้มครองผู้บริโภค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ควบคุมป้องกันการดื้อยาต้านจุลชีพ และการใช้ยาอย่างสมเหตุสมผล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พัฒนามาตรฐานยา วัคซีน เทคโนโลยีการแพทย์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คุ้มครองผู้บริโภคด้านผลิตภัณฑ์สุขภาพและบริการสุขภาพ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1429581"/>
            <a:ext cx="442915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ระบบข้อมูลสารสนเทศ/กฎหมายด้านสุขภาพ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พัฒนาระบบข้อมูลข่าวสารเทคโนโลยีสุขภาพแห่งชาติ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(NHIS)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พัฒนาเศรษฐกิจและ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สังคมดิ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ทอล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พัฒนากฎหมายสุขภาพ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206" y="357166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Governance  Excellence  Strategies </a:t>
            </a:r>
            <a: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1429582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  <a:endParaRPr lang="en-US" sz="2200" b="1" u="sng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ลดความเหลื่อมล้ำของ 3 ระบบกองทุน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บริหารจัดการด้านการเงินการคลังระดับประเทศ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บริหารจัดการการเงินการคลัง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</a:t>
            </a: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964513" y="4107661"/>
            <a:ext cx="5214974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782" y="3714752"/>
            <a:ext cx="8784000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500306"/>
            <a:ext cx="900000" cy="900000"/>
          </a:xfrm>
          <a:prstGeom prst="rect">
            <a:avLst/>
          </a:prstGeom>
        </p:spPr>
      </p:pic>
      <p:pic>
        <p:nvPicPr>
          <p:cNvPr id="14" name="Picture 13" descr="heal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2500306"/>
            <a:ext cx="900000" cy="900000"/>
          </a:xfrm>
          <a:prstGeom prst="rect">
            <a:avLst/>
          </a:prstGeom>
        </p:spPr>
      </p:pic>
      <p:pic>
        <p:nvPicPr>
          <p:cNvPr id="15" name="Picture 14" descr="business-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5143512"/>
            <a:ext cx="900000" cy="900000"/>
          </a:xfrm>
          <a:prstGeom prst="rect">
            <a:avLst/>
          </a:prstGeom>
        </p:spPr>
      </p:pic>
      <p:pic>
        <p:nvPicPr>
          <p:cNvPr id="16" name="Picture 15" descr="natural-herbs-and-a-mortar-for-heal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5958000"/>
            <a:ext cx="900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71414"/>
            <a:ext cx="239234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กรอบการนำเสนอ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3174" y="1500182"/>
            <a:ext cx="3857652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บริบทสุขภาพคนไทย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6165" y="4214826"/>
            <a:ext cx="4309107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400" b="1" noProof="0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16 แผนงาน 48 โครงการ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28728" y="5492328"/>
            <a:ext cx="6215106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ประเด็นเน้นหนัก ปี 2560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857420" y="1285860"/>
            <a:ext cx="5000660" cy="5000660"/>
          </a:xfrm>
          <a:prstGeom prst="ellipse">
            <a:avLst/>
          </a:prstGeom>
          <a:noFill/>
          <a:ln w="57150">
            <a:solidFill>
              <a:srgbClr val="00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7356" y="1500174"/>
            <a:ext cx="928694" cy="928694"/>
          </a:xfrm>
          <a:prstGeom prst="ellipse">
            <a:avLst/>
          </a:prstGeom>
          <a:solidFill>
            <a:srgbClr val="FFCC99"/>
          </a:solidFill>
          <a:effectLst>
            <a:glow rad="63500">
              <a:srgbClr val="FFCC99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0298" y="4214818"/>
            <a:ext cx="928694" cy="928694"/>
          </a:xfrm>
          <a:prstGeom prst="ellipse">
            <a:avLst/>
          </a:prstGeom>
          <a:solidFill>
            <a:srgbClr val="FFCC99"/>
          </a:solidFill>
          <a:effectLst>
            <a:glow rad="63500">
              <a:srgbClr val="FFCC99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00166" y="5429264"/>
            <a:ext cx="928694" cy="928694"/>
          </a:xfrm>
          <a:prstGeom prst="ellipse">
            <a:avLst/>
          </a:prstGeom>
          <a:solidFill>
            <a:srgbClr val="FFCC99"/>
          </a:solidFill>
          <a:effectLst>
            <a:glow rad="63500">
              <a:srgbClr val="FFCC99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inform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429132"/>
            <a:ext cx="540000" cy="54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477603" y="2714628"/>
            <a:ext cx="3380413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4400" b="1" noProof="0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กรอบการวิเคราะห์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71736" y="2714620"/>
            <a:ext cx="928694" cy="928694"/>
          </a:xfrm>
          <a:prstGeom prst="ellipse">
            <a:avLst/>
          </a:prstGeom>
          <a:solidFill>
            <a:srgbClr val="FFCC99"/>
          </a:solidFill>
          <a:effectLst>
            <a:glow rad="63500">
              <a:srgbClr val="FFCC99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0" name="Picture 4" descr="D:\งานโอม\power point\icon\repor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5106" y="2928934"/>
            <a:ext cx="540000" cy="540000"/>
          </a:xfrm>
          <a:prstGeom prst="rect">
            <a:avLst/>
          </a:prstGeom>
          <a:noFill/>
        </p:spPr>
      </p:pic>
      <p:pic>
        <p:nvPicPr>
          <p:cNvPr id="25" name="Picture 24" descr="seo-trai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6690" y="5629930"/>
            <a:ext cx="540000" cy="540000"/>
          </a:xfrm>
          <a:prstGeom prst="rect">
            <a:avLst/>
          </a:prstGeom>
        </p:spPr>
      </p:pic>
      <p:pic>
        <p:nvPicPr>
          <p:cNvPr id="26" name="Picture 25" descr="line-ch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64305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2285984" cy="115042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07141" y="4643446"/>
            <a:ext cx="8929718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107141" y="2571744"/>
            <a:ext cx="8929718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-142908" y="-71462"/>
            <a:ext cx="2515046" cy="112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noProof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0" name="Picture 9" descr="magnifie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302706"/>
            <a:ext cx="900000" cy="900000"/>
          </a:xfrm>
          <a:prstGeom prst="rect">
            <a:avLst/>
          </a:prstGeom>
        </p:spPr>
      </p:pic>
      <p:pic>
        <p:nvPicPr>
          <p:cNvPr id="11" name="Picture 10" descr="repor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2198" y="1243116"/>
            <a:ext cx="900000" cy="900000"/>
          </a:xfrm>
          <a:prstGeom prst="rect">
            <a:avLst/>
          </a:prstGeom>
        </p:spPr>
      </p:pic>
      <p:pic>
        <p:nvPicPr>
          <p:cNvPr id="12" name="Picture 11" descr="seo-re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300906"/>
            <a:ext cx="900000" cy="9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1472" y="2632732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3782801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4782933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ส่วนกลาง+ภูมิภาค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783065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รวมทั้งหมด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6375" y="2629534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20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052" y="2629534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44" y="2629534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6375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763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0196" y="478293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7052" y="4782933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4972" y="478293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7813" y="578306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3763" y="578306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1151" y="578306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42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1736" y="357166"/>
            <a:ext cx="575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16 แผนงาน 48 โครงการ </a:t>
            </a:r>
            <a:r>
              <a:rPr lang="en-US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98</a:t>
            </a:r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+2 ตัวชี้วัด</a:t>
            </a:r>
            <a:endParaRPr lang="th-TH" sz="4000" b="1" dirty="0"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206848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Hard copy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4555" y="207167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0826" y="2102440"/>
            <a:ext cx="2093843" cy="397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 err="1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Electronic+Survey</a:t>
            </a:r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47098" y="2599040"/>
            <a:ext cx="857256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43900" y="3643314"/>
            <a:ext cx="857256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89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143900" y="4657094"/>
            <a:ext cx="857256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143900" y="5715016"/>
            <a:ext cx="857256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120</a:t>
            </a:r>
            <a:endParaRPr lang="th-TH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547" y="2143116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ระบบรายงานปัจจุบัน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858148" y="1571612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8143900" y="15001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NHIS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4286248" cy="11504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57222" y="24124"/>
            <a:ext cx="4491820" cy="103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b="1" noProof="0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การติดตามและประเมินผล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Niramit AS" pitchFamily="2" charset="-34"/>
              <a:ea typeface="+mj-ea"/>
              <a:cs typeface="TH Niramit AS" pitchFamily="2" charset="-34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5053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675" y="1142984"/>
            <a:ext cx="45053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4280"/>
            <a:ext cx="45148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8675" y="3624280"/>
            <a:ext cx="4505325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438" y="63996"/>
            <a:ext cx="2857488" cy="1150426"/>
          </a:xfrm>
          <a:prstGeom prst="rect">
            <a:avLst/>
          </a:prstGeom>
        </p:spPr>
      </p:pic>
      <p:pic>
        <p:nvPicPr>
          <p:cNvPr id="4" name="Picture 3" descr="logo ppt-blue-righ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0"/>
            <a:ext cx="1500166" cy="519141"/>
          </a:xfrm>
          <a:prstGeom prst="rect">
            <a:avLst/>
          </a:prstGeom>
        </p:spPr>
      </p:pic>
      <p:sp>
        <p:nvSpPr>
          <p:cNvPr id="46" name="Isosceles Triangle 45"/>
          <p:cNvSpPr/>
          <p:nvPr/>
        </p:nvSpPr>
        <p:spPr>
          <a:xfrm>
            <a:off x="142860" y="142852"/>
            <a:ext cx="8858280" cy="2143140"/>
          </a:xfrm>
          <a:prstGeom prst="triangle">
            <a:avLst/>
          </a:prstGeom>
          <a:ln/>
          <a:effectLst>
            <a:glow rad="101600">
              <a:srgbClr val="FFFF9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7" name="Picture 46" descr="logo MOP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8972" y="435392"/>
            <a:ext cx="706057" cy="707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2211390" y="1219786"/>
            <a:ext cx="1882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เป็นองค์กรหลักด้านสุขภาพ</a:t>
            </a:r>
          </a:p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ที่รวมพลังสังคม</a:t>
            </a:r>
          </a:p>
          <a:p>
            <a:pPr algn="ctr"/>
            <a:r>
              <a:rPr lang="th-TH" sz="1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เพื่อประชาชนสุขภาพดี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19944" y="1219786"/>
            <a:ext cx="215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พัฒนาและอภิบาลระบบสุขภาพ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อย่างมีส่วนร่วม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และยั่งยืน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44000" y="2285992"/>
          <a:ext cx="88560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000"/>
                <a:gridCol w="2952000"/>
                <a:gridCol w="295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ประชาชนสุขภาพดี</a:t>
                      </a:r>
                    </a:p>
                    <a:p>
                      <a:pPr algn="ctr"/>
                      <a:r>
                        <a:rPr lang="th-TH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en-US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LE</a:t>
                      </a:r>
                    </a:p>
                    <a:p>
                      <a:pPr algn="ctr"/>
                      <a:r>
                        <a:rPr lang="en-US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2. HALE</a:t>
                      </a:r>
                      <a:endParaRPr lang="th-TH" sz="1600" u="none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เจ้าหน้าที่มีความสุข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en-US" sz="1600" u="none" dirty="0" err="1" smtClean="0">
                          <a:latin typeface="TH SarabunPSK" pitchFamily="34" charset="-34"/>
                          <a:cs typeface="TH SarabunPSK" pitchFamily="34" charset="-34"/>
                        </a:rPr>
                        <a:t>Happinometer</a:t>
                      </a:r>
                      <a:endParaRPr lang="en-US" sz="1600" u="none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2. Happy Workplace Index</a:t>
                      </a:r>
                      <a:endParaRPr lang="th-TH" sz="1600" u="none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ระบบสุขภาพยั่งยืน</a:t>
                      </a:r>
                      <a:endParaRPr lang="en-US" sz="2000" u="sng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346200" algn="l"/>
                        </a:tabLst>
                        <a:defRPr/>
                      </a:pPr>
                      <a:r>
                        <a:rPr lang="en-US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	1. Access	2.</a:t>
                      </a:r>
                      <a:r>
                        <a:rPr lang="en-US" sz="1600" u="none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Coverage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346200" algn="l"/>
                        </a:tabLst>
                        <a:defRPr/>
                      </a:pPr>
                      <a:r>
                        <a:rPr lang="en-US" sz="160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	3. Quality	4. Governance</a:t>
                      </a:r>
                      <a:endParaRPr lang="th-TH" sz="1600" u="none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" name="Picture 57" descr="vis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1415887"/>
            <a:ext cx="711299" cy="720000"/>
          </a:xfrm>
          <a:prstGeom prst="rect">
            <a:avLst/>
          </a:prstGeom>
        </p:spPr>
      </p:pic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42844" y="3137846"/>
          <a:ext cx="8856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4000"/>
                <a:gridCol w="2214000"/>
                <a:gridCol w="1929982"/>
                <a:gridCol w="2498018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en-US" sz="16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P&amp;P Excellence</a:t>
                      </a:r>
                      <a:endParaRPr lang="th-TH" sz="16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Service Excellence</a:t>
                      </a:r>
                      <a:endParaRPr lang="th-TH" sz="16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People Excellence</a:t>
                      </a:r>
                      <a:endParaRPr lang="th-TH" sz="1600" u="none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Governance Excellence</a:t>
                      </a:r>
                      <a:endParaRPr lang="th-TH" sz="1600" u="none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42844" y="3976754"/>
          <a:ext cx="8856001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8000"/>
                <a:gridCol w="738000"/>
                <a:gridCol w="738000"/>
                <a:gridCol w="738000"/>
                <a:gridCol w="738000"/>
                <a:gridCol w="738000"/>
                <a:gridCol w="1929982"/>
                <a:gridCol w="832673"/>
                <a:gridCol w="832673"/>
                <a:gridCol w="832673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Food</a:t>
                      </a:r>
                      <a:r>
                        <a:rPr lang="en-US" sz="1400" u="none" baseline="0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Safety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CVDs</a:t>
                      </a:r>
                      <a:endParaRPr lang="th-TH" sz="1400" u="none" dirty="0" smtClean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 algn="ctr">
                        <a:buFontTx/>
                        <a:buNone/>
                      </a:pPr>
                      <a:r>
                        <a:rPr lang="th-TH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CKD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RTI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PCC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Smart ECS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Stroke/</a:t>
                      </a:r>
                      <a:b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400" u="none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Stemi</a:t>
                      </a: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b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400" u="none" dirty="0" err="1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Truama</a:t>
                      </a:r>
                      <a:endParaRPr lang="th-TH" sz="1400" u="none" dirty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Happy Work Life Index</a:t>
                      </a:r>
                      <a:endParaRPr lang="th-TH" sz="1400" u="none" dirty="0" smtClean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HA</a:t>
                      </a:r>
                      <a:endParaRPr lang="th-TH" sz="1400" u="none" dirty="0" smtClean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NHIS</a:t>
                      </a:r>
                      <a:endParaRPr lang="th-TH" sz="1400" u="none" dirty="0" smtClean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206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Financing</a:t>
                      </a:r>
                      <a:endParaRPr lang="th-TH" sz="1400" u="none" dirty="0" smtClean="0">
                        <a:solidFill>
                          <a:srgbClr val="00206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142844" y="4722732"/>
          <a:ext cx="8856001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8000"/>
                <a:gridCol w="738000"/>
                <a:gridCol w="738000"/>
                <a:gridCol w="738000"/>
                <a:gridCol w="738000"/>
                <a:gridCol w="738000"/>
                <a:gridCol w="1929982"/>
                <a:gridCol w="832673"/>
                <a:gridCol w="832673"/>
                <a:gridCol w="832673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ร้อยละการตรวจอาหารปลอดภัยครบตามเกณฑ์ประเมิน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(ประเมิน)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ร้อยละของประชาชนกลุ่มเสี่ยง </a:t>
                      </a:r>
                      <a: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CVDs </a:t>
                      </a: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ที่ได้รับการเฝ้าระวังและขึ้นทะเบียน </a:t>
                      </a:r>
                      <a: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(NHIS)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อัตราการเสียชีวิตจากการบาดเจ็บทางถนน (ต่อแสนประชากร)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ร้อยละพื้นที่ที่มีคลินิกหมอครอบครัว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(เพิ่มขึ้นร้อยละ 10 ต่อปี)</a:t>
                      </a:r>
                      <a:b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(รายงาน)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ร้อยละของ รพ.</a:t>
                      </a:r>
                      <a: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F2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ขึ้นไปที่มีระบบ </a:t>
                      </a: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ECS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คุณภาพ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อัตราการเสียชีวิตจาก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Stroke/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200" u="none" baseline="0" dirty="0" err="1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Stemi</a:t>
                      </a: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b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Trauma</a:t>
                      </a:r>
                      <a:b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(NHIS)</a:t>
                      </a:r>
                      <a:endParaRPr lang="th-TH" sz="1200" u="none" dirty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ร้อยละของหน่วยงานที่มีการนำดัชนีความสุขของคนทำงาน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(Happy Work Life Index)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ไปใช้</a:t>
                      </a:r>
                      <a:endParaRPr lang="th-TH" sz="1200" u="none" dirty="0" smtClean="0">
                        <a:solidFill>
                          <a:srgbClr val="0000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ร้อยละของหน่วยบริการที่ผ่านการรับรอง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HA</a:t>
                      </a: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u="none" baseline="0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(รายงาน)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ร้อยละของหน่วยบริการที่ผ่านเกณฑ์คุณภาพข้อมูล</a:t>
                      </a:r>
                      <a:b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(ประเมิน)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 หน่วยบริการมีประสิทธิภาพผ่านเกณฑ์ประสิทธิภาพ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dirty="0" smtClean="0">
                          <a:solidFill>
                            <a:srgbClr val="00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การบริหารจัดการการเงินการคลัง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71934" y="1810070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dirty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b="1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2844" y="227909"/>
            <a:ext cx="2646128" cy="573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ประเด็นเน้นหนัก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7021156" y="4278692"/>
            <a:ext cx="3960000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63500">
              <a:srgbClr val="FFFF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-1864577" y="4283198"/>
            <a:ext cx="3996000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63500">
              <a:srgbClr val="FFFF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2844" y="6284090"/>
            <a:ext cx="8858312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rgbClr val="FFFF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Mis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1428736"/>
            <a:ext cx="720000" cy="720000"/>
          </a:xfrm>
          <a:prstGeom prst="rect">
            <a:avLst/>
          </a:prstGeom>
        </p:spPr>
      </p:pic>
      <p:pic>
        <p:nvPicPr>
          <p:cNvPr id="1026" name="Picture 2" descr="D:\งานโอม\งานหมอบี\plan 12 pic\family-group-of-father-and-mother-with-two-babies-and-a-do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42844" y="6072206"/>
            <a:ext cx="648000" cy="648000"/>
          </a:xfrm>
          <a:prstGeom prst="rect">
            <a:avLst/>
          </a:prstGeom>
          <a:noFill/>
        </p:spPr>
      </p:pic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142844" y="3500438"/>
          <a:ext cx="8856000" cy="48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4000"/>
                <a:gridCol w="2214000"/>
                <a:gridCol w="1929982"/>
                <a:gridCol w="2498018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en-US" sz="1400" u="none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PIRAB</a:t>
                      </a:r>
                      <a:endParaRPr lang="th-TH" sz="1400" u="none" dirty="0"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Building</a:t>
                      </a:r>
                      <a:r>
                        <a:rPr lang="en-US" sz="1400" u="none" baseline="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Blocks</a:t>
                      </a:r>
                      <a:endParaRPr lang="th-TH" sz="1400" u="none" dirty="0"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Core Value : MOPH</a:t>
                      </a:r>
                      <a:endParaRPr lang="th-TH" sz="1400" u="none" dirty="0" smtClean="0"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Good</a:t>
                      </a:r>
                      <a:r>
                        <a:rPr lang="en-US" sz="1400" u="none" baseline="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Governance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(คุณธรรม</a:t>
                      </a:r>
                      <a:r>
                        <a:rPr lang="en-US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นิติธรรม</a:t>
                      </a:r>
                      <a:r>
                        <a:rPr lang="en-US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โปร่งใส</a:t>
                      </a:r>
                      <a:r>
                        <a:rPr lang="en-US" sz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มีส่วนร่วม</a:t>
                      </a:r>
                      <a:r>
                        <a:rPr lang="en-US" sz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รับผิดชอบ</a:t>
                      </a:r>
                      <a:r>
                        <a:rPr lang="en-US" sz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1200" b="0" i="0" kern="1200" dirty="0" smtClean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คุ้มค่า)</a:t>
                      </a:r>
                      <a:endParaRPr lang="th-TH" sz="1200" u="none" dirty="0" smtClean="0"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77" name="Picture 76" descr="tre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68366" y="6129356"/>
            <a:ext cx="599434" cy="599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729188" y="2767281"/>
            <a:ext cx="3685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80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57646"/>
            <a:ext cx="3143240" cy="11504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71414"/>
            <a:ext cx="239234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เกริ่นนำ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ขอขอบพระคุณ ทุกๆหน่วยงานที่เกี่ย</a:t>
            </a:r>
            <a:r>
              <a:rPr lang="th-TH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</a:t>
            </a:r>
            <a:r>
              <a:rPr lang="th-TH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ข้อง </a:t>
            </a:r>
            <a:endParaRPr lang="th-TH" sz="44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</a:t>
            </a:r>
          </a:p>
          <a:p>
            <a:pPr lvl="1"/>
            <a:r>
              <a:rPr lang="en-US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workshop 15 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</a:t>
            </a:r>
          </a:p>
          <a:p>
            <a:pPr lvl="1"/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รับฟังความเห็น </a:t>
            </a:r>
            <a:r>
              <a:rPr lang="en-US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  <a:r>
              <a:rPr lang="en-US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 </a:t>
            </a:r>
            <a:r>
              <a:rPr lang="th-TH" sz="40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สัญจร</a:t>
            </a:r>
            <a:r>
              <a:rPr lang="en-US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ที่ขอนแก่น</a:t>
            </a:r>
          </a:p>
          <a:p>
            <a:pPr lvl="1"/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นักยุทธ์ทั่วประเทศ วิเคราะห์ตัวชี้วัด และ </a:t>
            </a:r>
            <a:r>
              <a:rPr lang="en-US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template</a:t>
            </a:r>
            <a:r>
              <a:rPr lang="th-TH" sz="4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th-TH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 แผน </a:t>
            </a:r>
            <a:r>
              <a:rPr lang="en-US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en-US" sz="4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4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Thailand 4.0 </a:t>
            </a:r>
            <a:endParaRPr lang="th-TH" sz="44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57646"/>
            <a:ext cx="3143240" cy="11504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282" y="71414"/>
            <a:ext cx="239234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Next step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ส.ค.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3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สนย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สตป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HITAP/</a:t>
            </a:r>
            <a:r>
              <a:rPr lang="th-TH" sz="3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กพร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./หน่วยงานอื่นๆ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เขตสุขภาพทดสอบตัวชี้วัด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ส.ค.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นำเสนอการปรับแผนยุทธศาสตร์ ต่อสำนักงบประมาณ</a:t>
            </a:r>
            <a:endParaRPr lang="en-US" sz="36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19-14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ส.ค.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CIPO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จัดเตรียมมาตรการ  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ประชุมผู้บริหาร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ชี้แจงนโยบาย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sz="36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12-13 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ม.ค.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first </a:t>
            </a:r>
            <a:r>
              <a:rPr lang="th-TH" sz="36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review </a:t>
            </a:r>
            <a:endParaRPr lang="th-TH" sz="36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86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3" cstate="print"/>
          <a:srcRect l="7031" t="28547" r="8593"/>
          <a:stretch>
            <a:fillRect/>
          </a:stretch>
        </p:blipFill>
        <p:spPr>
          <a:xfrm>
            <a:off x="214250" y="2000240"/>
            <a:ext cx="7072362" cy="3274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" y="3286124"/>
            <a:ext cx="9144000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464220" y="3417094"/>
            <a:ext cx="1428760" cy="1309697"/>
          </a:xfrm>
          <a:prstGeom prst="homePlat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59" y="3357562"/>
            <a:ext cx="145530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ความเป็น</a:t>
            </a:r>
            <a:b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สังคมเมือง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Pentagon 9"/>
          <p:cNvSpPr/>
          <p:nvPr/>
        </p:nvSpPr>
        <p:spPr>
          <a:xfrm rot="5400000">
            <a:off x="2095608" y="3412586"/>
            <a:ext cx="1428760" cy="130969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Pentagon 10"/>
          <p:cNvSpPr/>
          <p:nvPr/>
        </p:nvSpPr>
        <p:spPr>
          <a:xfrm rot="5400000">
            <a:off x="3845745" y="3412586"/>
            <a:ext cx="1428760" cy="1309697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Pentagon 11"/>
          <p:cNvSpPr/>
          <p:nvPr/>
        </p:nvSpPr>
        <p:spPr>
          <a:xfrm rot="5400000">
            <a:off x="5619820" y="3417094"/>
            <a:ext cx="1428760" cy="1309697"/>
          </a:xfrm>
          <a:prstGeom prst="homePlat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2587484" y="2889971"/>
            <a:ext cx="492443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สังคมผู้สูงอายุ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5957809" y="2982304"/>
            <a:ext cx="800219" cy="1571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การเปลี่ยนแปลงสภาพภูมิอากาศ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183922" y="2982304"/>
            <a:ext cx="800219" cy="1571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โลกเชื่อมต่อ</a:t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การค้าการลงทุน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2812" y="5143512"/>
            <a:ext cx="821537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1023818" y="5000636"/>
            <a:ext cx="285752" cy="285752"/>
          </a:xfrm>
          <a:prstGeom prst="diamond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666892" y="5000636"/>
            <a:ext cx="285752" cy="285752"/>
          </a:xfrm>
          <a:prstGeom prst="diamond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4428904" y="5000636"/>
            <a:ext cx="285752" cy="285752"/>
          </a:xfrm>
          <a:prstGeom prst="diamon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6203167" y="5000636"/>
            <a:ext cx="285752" cy="285752"/>
          </a:xfrm>
          <a:prstGeom prst="diamond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7834366" y="5000636"/>
            <a:ext cx="285752" cy="285752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Pentagon 25"/>
          <p:cNvSpPr/>
          <p:nvPr/>
        </p:nvSpPr>
        <p:spPr>
          <a:xfrm rot="5400000">
            <a:off x="7262893" y="3417094"/>
            <a:ext cx="1428760" cy="1309697"/>
          </a:xfrm>
          <a:prstGeom prst="homePlat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7600882" y="2982304"/>
            <a:ext cx="800219" cy="1571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ความก้าวหน้า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Technology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Picture 27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50" y="2250367"/>
            <a:ext cx="1252537" cy="815501"/>
          </a:xfrm>
          <a:prstGeom prst="rect">
            <a:avLst/>
          </a:prstGeom>
        </p:spPr>
      </p:pic>
      <p:pic>
        <p:nvPicPr>
          <p:cNvPr id="30" name="Picture 29" descr="s1_1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438" y="63996"/>
            <a:ext cx="3500430" cy="1150426"/>
          </a:xfrm>
          <a:prstGeom prst="rect">
            <a:avLst/>
          </a:prstGeom>
        </p:spPr>
      </p:pic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42844" y="201019"/>
            <a:ext cx="2795162" cy="58477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บริบทสุขภาพคนไทย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87718" y="2058030"/>
            <a:ext cx="2143140" cy="38576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5" name="Chart 44"/>
          <p:cNvGraphicFramePr/>
          <p:nvPr/>
        </p:nvGraphicFramePr>
        <p:xfrm>
          <a:off x="214282" y="2428868"/>
          <a:ext cx="864399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71868" y="571480"/>
            <a:ext cx="535781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อายุคาดเฉลี่ยและการมีสุขภาพดีเมื่อแรกเกิด (รวมชาย-หญิง)</a:t>
            </a:r>
            <a:endParaRPr lang="en-US" b="1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098" y="6215082"/>
            <a:ext cx="4060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LE -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สถาบันวิจัยประชากรและสังคม มหาวิทยาลัยมหิดล</a:t>
            </a:r>
            <a:b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HALE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- สำนักงานพัฒนาระบบข้อมูลข่าวสารสุขภาพ</a:t>
            </a:r>
            <a:endParaRPr lang="th-TH" sz="18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1604" y="2000240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ก่อน </a:t>
            </a:r>
            <a:r>
              <a:rPr lang="en-US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UC</a:t>
            </a:r>
            <a:endParaRPr lang="th-TH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4876" y="1928802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หลัง </a:t>
            </a:r>
            <a:r>
              <a:rPr lang="en-US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H SarabunPSK" pitchFamily="34" charset="-34"/>
                <a:cs typeface="TH SarabunPSK" pitchFamily="34" charset="-34"/>
              </a:rPr>
              <a:t>UC </a:t>
            </a:r>
            <a:endParaRPr lang="th-TH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178951"/>
            <a:ext cx="4429156" cy="78319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Japan 84.0			Singapore 83.0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Malaysia 75.0		Thailand 74.75</a:t>
            </a:r>
          </a:p>
        </p:txBody>
      </p:sp>
      <p:pic>
        <p:nvPicPr>
          <p:cNvPr id="11" name="Picture 10" descr="s1_1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38" y="63996"/>
            <a:ext cx="3500430" cy="1150426"/>
          </a:xfrm>
          <a:prstGeom prst="rect">
            <a:avLst/>
          </a:prstGeom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42844" y="201019"/>
            <a:ext cx="2795162" cy="58477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บริบทสุขภาพคนไทย</a:t>
            </a:r>
            <a:endParaRPr lang="th-TH" sz="32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6055" y="1200583"/>
            <a:ext cx="11538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World bank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2014</a:t>
            </a:r>
            <a:endParaRPr lang="th-TH" sz="1800" b="1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19" y="1850777"/>
            <a:ext cx="6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100.00</a:t>
            </a:r>
          </a:p>
          <a:p>
            <a:pPr algn="r"/>
            <a:r>
              <a:rPr lang="en-US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90.00</a:t>
            </a:r>
            <a:endParaRPr lang="th-TH" sz="1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34959" y="2357430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9273" y="2333577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9273" y="2071678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438" y="63996"/>
            <a:ext cx="3214678" cy="1150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004" y="71414"/>
            <a:ext cx="2372170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Future Scenarios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2053" name="Picture 5" descr="D:\งานโอม\power point\arrow\next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14950"/>
            <a:ext cx="1100127" cy="1100127"/>
          </a:xfrm>
          <a:prstGeom prst="rect">
            <a:avLst/>
          </a:prstGeom>
          <a:noFill/>
        </p:spPr>
      </p:pic>
      <p:pic>
        <p:nvPicPr>
          <p:cNvPr id="38" name="Picture 37" descr="arrows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88215" flipH="1">
            <a:off x="6349620" y="1063216"/>
            <a:ext cx="1156613" cy="1156613"/>
          </a:xfrm>
          <a:prstGeom prst="rect">
            <a:avLst/>
          </a:prstGeom>
        </p:spPr>
      </p:pic>
      <p:grpSp>
        <p:nvGrpSpPr>
          <p:cNvPr id="2" name="Group 85"/>
          <p:cNvGrpSpPr/>
          <p:nvPr/>
        </p:nvGrpSpPr>
        <p:grpSpPr>
          <a:xfrm>
            <a:off x="214314" y="3643314"/>
            <a:ext cx="4786314" cy="3055425"/>
            <a:chOff x="71438" y="3731129"/>
            <a:chExt cx="4786314" cy="3055425"/>
          </a:xfrm>
        </p:grpSpPr>
        <p:sp>
          <p:nvSpPr>
            <p:cNvPr id="72" name="Oval 71"/>
            <p:cNvSpPr/>
            <p:nvPr/>
          </p:nvSpPr>
          <p:spPr>
            <a:xfrm>
              <a:off x="71438" y="4929198"/>
              <a:ext cx="1857356" cy="1857356"/>
            </a:xfrm>
            <a:prstGeom prst="ellipse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85720" y="5048920"/>
              <a:ext cx="1440000" cy="1573895"/>
              <a:chOff x="131604" y="5286388"/>
              <a:chExt cx="1440000" cy="1573895"/>
            </a:xfrm>
          </p:grpSpPr>
          <p:pic>
            <p:nvPicPr>
              <p:cNvPr id="2052" name="Picture 4" descr="D:\งานโอม\power point\arrow\family-with-balloons (1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604" y="5286388"/>
                <a:ext cx="1440000" cy="144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62764" y="6429396"/>
                <a:ext cx="9492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200" b="1" u="sng" dirty="0" smtClean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ประชาชน</a:t>
                </a:r>
                <a:endParaRPr lang="th-TH" sz="2200" b="1" u="sng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7243" y="3731129"/>
              <a:ext cx="15327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ทุกกลุ่มวัยได้รับ</a:t>
              </a:r>
            </a:p>
            <a:p>
              <a:pPr algn="ctr"/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การพัฒนาตามวัย</a:t>
              </a:r>
              <a:endParaRPr lang="th-TH" sz="2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5857892"/>
              <a:ext cx="1857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อายุขัยเฉลี่ยและมีคุณภาพชีวิตดีขึ้น</a:t>
              </a:r>
              <a:endParaRPr lang="th-TH" sz="2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4" name="Picture 5" descr="D:\งานโอม\power point\arrow\next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6072206"/>
              <a:ext cx="396000" cy="485249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1643042" y="4500570"/>
              <a:ext cx="32147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     ประชาชนได้รับ</a:t>
              </a:r>
              <a:b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การส่งเสริม ป้องกัน ควบคุมโรค  </a:t>
              </a:r>
              <a:b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รักษาพยาบาล และฟื้นฟูสุขภาพ</a:t>
              </a:r>
              <a:b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200" b="1" dirty="0" smtClean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อย่างเท่าเทียม</a:t>
              </a:r>
              <a:endParaRPr lang="th-TH" sz="2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3" name="Picture 5" descr="D:\งานโอม\power point\arrow\next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033459">
              <a:off x="755254" y="4408860"/>
              <a:ext cx="405266" cy="468000"/>
            </a:xfrm>
            <a:prstGeom prst="rect">
              <a:avLst/>
            </a:prstGeom>
            <a:noFill/>
          </p:spPr>
        </p:pic>
        <p:pic>
          <p:nvPicPr>
            <p:cNvPr id="54" name="Picture 5" descr="D:\งานโอม\power point\arrow\next 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333208">
              <a:off x="1706987" y="4749755"/>
              <a:ext cx="390344" cy="558665"/>
            </a:xfrm>
            <a:prstGeom prst="rect">
              <a:avLst/>
            </a:prstGeom>
            <a:noFill/>
          </p:spPr>
        </p:pic>
        <p:pic>
          <p:nvPicPr>
            <p:cNvPr id="63" name="Picture 62" descr="group-refresh (4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9599" y="4399831"/>
              <a:ext cx="540000" cy="540000"/>
            </a:xfrm>
            <a:prstGeom prst="rect">
              <a:avLst/>
            </a:prstGeom>
          </p:spPr>
        </p:pic>
        <p:pic>
          <p:nvPicPr>
            <p:cNvPr id="66" name="Picture 65" descr="business-man-and-a-bar-char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422" y="6000768"/>
              <a:ext cx="540000" cy="540000"/>
            </a:xfrm>
            <a:prstGeom prst="rect">
              <a:avLst/>
            </a:prstGeom>
          </p:spPr>
        </p:pic>
        <p:pic>
          <p:nvPicPr>
            <p:cNvPr id="68" name="Picture 67" descr="walking-family-group-of-father-mother-and-daugh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284" y="3857628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84"/>
          <p:cNvGrpSpPr/>
          <p:nvPr/>
        </p:nvGrpSpPr>
        <p:grpSpPr>
          <a:xfrm>
            <a:off x="4857752" y="2285992"/>
            <a:ext cx="3929058" cy="4143404"/>
            <a:chOff x="5143504" y="2714620"/>
            <a:chExt cx="3929058" cy="4143404"/>
          </a:xfrm>
        </p:grpSpPr>
        <p:sp>
          <p:nvSpPr>
            <p:cNvPr id="73" name="Oval 72"/>
            <p:cNvSpPr/>
            <p:nvPr/>
          </p:nvSpPr>
          <p:spPr>
            <a:xfrm>
              <a:off x="7215206" y="3907800"/>
              <a:ext cx="1857356" cy="1857356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7572396" y="4170398"/>
              <a:ext cx="1140056" cy="1431019"/>
              <a:chOff x="7612370" y="2928934"/>
              <a:chExt cx="1140056" cy="1431019"/>
            </a:xfrm>
          </p:grpSpPr>
          <p:pic>
            <p:nvPicPr>
              <p:cNvPr id="2050" name="Picture 2" descr="D:\งานโอม\power point\icon\medical-doctor-in-patient-heart-check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612370" y="2928934"/>
                <a:ext cx="1080000" cy="108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612370" y="3929066"/>
                <a:ext cx="11400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200" b="1" u="sng" dirty="0" smtClean="0">
                    <a:solidFill>
                      <a:srgbClr val="003300"/>
                    </a:solidFill>
                    <a:latin typeface="TH SarabunPSK" pitchFamily="34" charset="-34"/>
                    <a:cs typeface="TH SarabunPSK" pitchFamily="34" charset="-34"/>
                  </a:rPr>
                  <a:t>ระบบบริการ</a:t>
                </a:r>
                <a:endParaRPr lang="th-TH" sz="2200" b="1" u="sng" dirty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438396" y="2714620"/>
              <a:ext cx="13484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ระบบการส่งต่อ</a:t>
              </a:r>
            </a:p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คุณภาพ</a:t>
              </a:r>
              <a:endParaRPr lang="th-TH" sz="2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85414" y="6427137"/>
              <a:ext cx="15728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ลดความเหลื่อมล้ำ</a:t>
              </a:r>
              <a:endParaRPr lang="th-TH" sz="2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38782" y="5929330"/>
              <a:ext cx="12907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ลดความแออัด</a:t>
              </a:r>
              <a:endParaRPr lang="th-TH" sz="2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6" name="Picture 35" descr="next (2)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9240337" flipH="1">
              <a:off x="7125020" y="5328884"/>
              <a:ext cx="314204" cy="504000"/>
            </a:xfrm>
            <a:prstGeom prst="rect">
              <a:avLst/>
            </a:prstGeom>
          </p:spPr>
        </p:pic>
        <p:pic>
          <p:nvPicPr>
            <p:cNvPr id="37" name="Picture 36" descr="next (2)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5986565" flipH="1">
              <a:off x="7974457" y="5774049"/>
              <a:ext cx="348343" cy="504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143504" y="4122114"/>
              <a:ext cx="21178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ระบบบริการ</a:t>
              </a:r>
            </a:p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ที่มีคุณภาพ ประสิทธิภาพ</a:t>
              </a:r>
            </a:p>
            <a:p>
              <a:pPr algn="ctr"/>
              <a:r>
                <a:rPr lang="th-TH" sz="22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ครอบคลุม ทั่วถึง</a:t>
              </a:r>
              <a:endParaRPr lang="th-TH" sz="22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47" name="Picture 46" descr="next (2)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886" flipH="1">
              <a:off x="6821809" y="4138651"/>
              <a:ext cx="413259" cy="504000"/>
            </a:xfrm>
            <a:prstGeom prst="rect">
              <a:avLst/>
            </a:prstGeom>
          </p:spPr>
        </p:pic>
        <p:pic>
          <p:nvPicPr>
            <p:cNvPr id="56" name="Picture 55" descr="ambulance-facing-left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2330" y="2928934"/>
              <a:ext cx="540000" cy="540000"/>
            </a:xfrm>
            <a:prstGeom prst="rect">
              <a:avLst/>
            </a:prstGeom>
          </p:spPr>
        </p:pic>
        <p:pic>
          <p:nvPicPr>
            <p:cNvPr id="69" name="Picture 68" descr="users (1)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58148" y="6099502"/>
              <a:ext cx="540000" cy="540000"/>
            </a:xfrm>
            <a:prstGeom prst="rect">
              <a:avLst/>
            </a:prstGeom>
          </p:spPr>
        </p:pic>
        <p:pic>
          <p:nvPicPr>
            <p:cNvPr id="70" name="Picture 69" descr="waiting (1)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0826" y="5500702"/>
              <a:ext cx="540000" cy="540000"/>
            </a:xfrm>
            <a:prstGeom prst="rect">
              <a:avLst/>
            </a:prstGeom>
          </p:spPr>
        </p:pic>
        <p:pic>
          <p:nvPicPr>
            <p:cNvPr id="74" name="Picture 73" descr="next (2)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109401" flipH="1">
              <a:off x="7886691" y="3404169"/>
              <a:ext cx="413259" cy="504000"/>
            </a:xfrm>
            <a:prstGeom prst="rect">
              <a:avLst/>
            </a:prstGeom>
          </p:spPr>
        </p:pic>
        <p:pic>
          <p:nvPicPr>
            <p:cNvPr id="79" name="Picture 78" descr="hospital-buildings (2)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29322" y="3714752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87"/>
          <p:cNvGrpSpPr/>
          <p:nvPr/>
        </p:nvGrpSpPr>
        <p:grpSpPr>
          <a:xfrm>
            <a:off x="142844" y="873609"/>
            <a:ext cx="5847251" cy="2483953"/>
            <a:chOff x="142844" y="873609"/>
            <a:chExt cx="5847251" cy="2483953"/>
          </a:xfrm>
        </p:grpSpPr>
        <p:grpSp>
          <p:nvGrpSpPr>
            <p:cNvPr id="9" name="Group 83"/>
            <p:cNvGrpSpPr/>
            <p:nvPr/>
          </p:nvGrpSpPr>
          <p:grpSpPr>
            <a:xfrm>
              <a:off x="142844" y="873609"/>
              <a:ext cx="5847251" cy="2483953"/>
              <a:chOff x="500034" y="873609"/>
              <a:chExt cx="5847251" cy="2483953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00034" y="1273331"/>
                <a:ext cx="35004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200" b="1" dirty="0" smtClean="0">
                    <a:solidFill>
                      <a:srgbClr val="CC0000"/>
                    </a:solidFill>
                    <a:latin typeface="TH SarabunPSK" pitchFamily="34" charset="-34"/>
                    <a:cs typeface="TH SarabunPSK" pitchFamily="34" charset="-34"/>
                  </a:rPr>
                  <a:t>ค่าใช้จ่ายด้านสุขภาพลดลงและยั่งยืน</a:t>
                </a:r>
                <a:endParaRPr lang="th-TH" sz="2200" b="1" dirty="0">
                  <a:solidFill>
                    <a:srgbClr val="CC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32475" y="2588121"/>
                <a:ext cx="2286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200" b="1" dirty="0" smtClean="0">
                    <a:solidFill>
                      <a:srgbClr val="CC0000"/>
                    </a:solidFill>
                    <a:latin typeface="TH SarabunPSK" pitchFamily="34" charset="-34"/>
                    <a:cs typeface="TH SarabunPSK" pitchFamily="34" charset="-34"/>
                  </a:rPr>
                  <a:t>มีระบบตอบสนองต่อภัยสุขภาพต่าง ๆ</a:t>
                </a:r>
                <a:endParaRPr lang="th-TH" sz="2200" b="1" dirty="0">
                  <a:solidFill>
                    <a:srgbClr val="CC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49" name="Picture 48" descr="next (4)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20621676" flipH="1">
                <a:off x="4130493" y="1916095"/>
                <a:ext cx="376142" cy="519517"/>
              </a:xfrm>
              <a:prstGeom prst="rect">
                <a:avLst/>
              </a:prstGeom>
            </p:spPr>
          </p:pic>
          <p:pic>
            <p:nvPicPr>
              <p:cNvPr id="51" name="Picture 50" descr="next (4)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771698" flipH="1">
                <a:off x="4114404" y="1194708"/>
                <a:ext cx="376142" cy="519517"/>
              </a:xfrm>
              <a:prstGeom prst="rect">
                <a:avLst/>
              </a:prstGeom>
            </p:spPr>
          </p:pic>
          <p:pic>
            <p:nvPicPr>
              <p:cNvPr id="57" name="Picture 56" descr="criminal-hand-print-silhouette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561235" y="187374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217288" y="1966445"/>
                <a:ext cx="24131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200" b="1" dirty="0" smtClean="0">
                    <a:solidFill>
                      <a:srgbClr val="CC0000"/>
                    </a:solidFill>
                    <a:latin typeface="TH SarabunPSK" pitchFamily="34" charset="-34"/>
                    <a:cs typeface="TH SarabunPSK" pitchFamily="34" charset="-34"/>
                  </a:rPr>
                  <a:t>ระบบบริหารจัดการที่โปร่งใส</a:t>
                </a:r>
                <a:endParaRPr lang="th-TH" sz="2200" b="1" dirty="0">
                  <a:solidFill>
                    <a:srgbClr val="CC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10" name="Group 82"/>
              <p:cNvGrpSpPr/>
              <p:nvPr/>
            </p:nvGrpSpPr>
            <p:grpSpPr>
              <a:xfrm>
                <a:off x="4489929" y="873609"/>
                <a:ext cx="1857356" cy="1857356"/>
                <a:chOff x="1785918" y="1428768"/>
                <a:chExt cx="1857356" cy="1857356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785918" y="1428768"/>
                  <a:ext cx="1857356" cy="1857356"/>
                </a:xfrm>
                <a:prstGeom prst="ellips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76" name="Picture 75" descr="map thailand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2302830" y="1631842"/>
                  <a:ext cx="1018016" cy="144000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77" name="Picture 76" descr="next (4)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18692488" flipH="1">
                <a:off x="4493412" y="2482139"/>
                <a:ext cx="376142" cy="519517"/>
              </a:xfrm>
              <a:prstGeom prst="rect">
                <a:avLst/>
              </a:prstGeom>
            </p:spPr>
          </p:pic>
          <p:pic>
            <p:nvPicPr>
              <p:cNvPr id="81" name="Picture 80" descr="loss (1)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704111" y="1230799"/>
                <a:ext cx="360000" cy="3600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989995" y="2159493"/>
                <a:ext cx="7954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200" b="1" u="sng" dirty="0" smtClean="0">
                    <a:solidFill>
                      <a:srgbClr val="0000CC"/>
                    </a:solidFill>
                    <a:latin typeface="TH SarabunPSK" pitchFamily="34" charset="-34"/>
                    <a:cs typeface="TH SarabunPSK" pitchFamily="34" charset="-34"/>
                  </a:rPr>
                  <a:t>ประเทศ</a:t>
                </a:r>
                <a:endParaRPr lang="th-TH" sz="2200" b="1" u="sng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pic>
          <p:nvPicPr>
            <p:cNvPr id="2054" name="Picture 6" descr="D:\งานโอม\power point\icon\user-with-computer-monitor-and-bar-graphs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603372" y="2714620"/>
              <a:ext cx="540000" cy="540000"/>
            </a:xfrm>
            <a:prstGeom prst="rect">
              <a:avLst/>
            </a:prstGeom>
            <a:noFill/>
          </p:spPr>
        </p:pic>
      </p:grp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8C1E-FD16-436D-8093-892B4B059F38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ular Callout 29"/>
          <p:cNvSpPr/>
          <p:nvPr/>
        </p:nvSpPr>
        <p:spPr>
          <a:xfrm rot="10800000">
            <a:off x="7009266" y="5676092"/>
            <a:ext cx="2052000" cy="857232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ular Callout 28"/>
          <p:cNvSpPr/>
          <p:nvPr/>
        </p:nvSpPr>
        <p:spPr>
          <a:xfrm rot="10800000">
            <a:off x="7009266" y="4057193"/>
            <a:ext cx="2052000" cy="1476000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ular Callout 27"/>
          <p:cNvSpPr/>
          <p:nvPr/>
        </p:nvSpPr>
        <p:spPr>
          <a:xfrm rot="10800000">
            <a:off x="7013170" y="2722994"/>
            <a:ext cx="2052000" cy="1174541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ular Callout 26"/>
          <p:cNvSpPr/>
          <p:nvPr/>
        </p:nvSpPr>
        <p:spPr>
          <a:xfrm rot="10800000">
            <a:off x="4707485" y="4390190"/>
            <a:ext cx="2052000" cy="1174541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ular Callout 25"/>
          <p:cNvSpPr/>
          <p:nvPr/>
        </p:nvSpPr>
        <p:spPr>
          <a:xfrm rot="10800000">
            <a:off x="4711420" y="2747117"/>
            <a:ext cx="2052000" cy="1531730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ular Callout 24"/>
          <p:cNvSpPr/>
          <p:nvPr/>
        </p:nvSpPr>
        <p:spPr>
          <a:xfrm rot="10800000">
            <a:off x="2393422" y="2755514"/>
            <a:ext cx="2052000" cy="1531730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ular Callout 23"/>
          <p:cNvSpPr/>
          <p:nvPr/>
        </p:nvSpPr>
        <p:spPr>
          <a:xfrm rot="10800000">
            <a:off x="110780" y="2762906"/>
            <a:ext cx="2088000" cy="1357322"/>
          </a:xfrm>
          <a:prstGeom prst="wedgeRoundRectCallout">
            <a:avLst>
              <a:gd name="adj1" fmla="val -1917"/>
              <a:gd name="adj2" fmla="val 605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 rot="16200000">
            <a:off x="2988280" y="1853683"/>
            <a:ext cx="961266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43240" y="2024438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ม.48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 rot="16200000">
            <a:off x="5251138" y="1853682"/>
            <a:ext cx="961265" cy="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6098" y="2024437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ม.55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 rot="16200000">
            <a:off x="7592321" y="1758610"/>
            <a:ext cx="961266" cy="730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2208" y="2024438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ม.258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 rot="16200000">
            <a:off x="699912" y="1895941"/>
            <a:ext cx="902906" cy="540000"/>
          </a:xfrm>
          <a:prstGeom prst="rect">
            <a:avLst/>
          </a:prstGeom>
        </p:spPr>
      </p:pic>
      <p:pic>
        <p:nvPicPr>
          <p:cNvPr id="2" name="Picture 1" descr="Untitled-1.png"/>
          <p:cNvPicPr>
            <a:picLocks noChangeAspect="1"/>
          </p:cNvPicPr>
          <p:nvPr/>
        </p:nvPicPr>
        <p:blipFill>
          <a:blip r:embed="rId2" cstate="print"/>
          <a:srcRect b="37166"/>
          <a:stretch>
            <a:fillRect/>
          </a:stretch>
        </p:blipFill>
        <p:spPr>
          <a:xfrm>
            <a:off x="2071678" y="-24"/>
            <a:ext cx="5000644" cy="1643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>
            <a:off x="0" y="1643056"/>
            <a:ext cx="6000760" cy="500066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 cstate="print"/>
          <a:srcRect t="68298" b="18043"/>
          <a:stretch>
            <a:fillRect/>
          </a:stretch>
        </p:blipFill>
        <p:spPr>
          <a:xfrm>
            <a:off x="3145702" y="1643056"/>
            <a:ext cx="6000760" cy="500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8" y="1625410"/>
            <a:ext cx="853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ร่างรัฐธรรมนูญแห่งราชอาณาจักรไทย พุทธศักราช 2559 (ที่เกี่ยวข้องด้านสาธารณสุข)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692" y="2037516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ม.47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46" y="283434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บุคคลยากไร้ย่อมมีสิทธิได้รับบริการสาธารณสุขของรัฐโดยไม่ต้องเสียค่าใช้จ่ายตามที่กฎหมายบัญญัติ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278704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สิทธิของมารดาในช่วงระหว่างก่อนและหลังการคลอด บุตรย่อมได้รับความคุ้มครองและช่วยเหลือตามที่กฎหมายบัญญัติ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2778649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เสริมสร้างให้ประชาชนมีความรู้พื้นฐานเกี่ยวกับการส่งเสริมสุขภาพและการป้องกันโรค และส่งเสริมสนับสนุนให้มีการพัฒนาภูมิปัญญาด้านแพทย์แผนไทย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1718" y="4350285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ครอบคลุมการส่งเริมสุขภาพ การควบคุมและป้องกันโรค การรักษาพยาบาล และการฟื้นฟูสุขภาพ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3594" y="286587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จัดให้มีระบบจัดการและกำจัดขยะมูลฝอย เป็นมิตรต่อสิ่งแวดล้อม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7796" y="560999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มีระบบการแพทย์ปฐมภูมิที่มีแพทย์เวชศาสตร์ครอบครัวดูแลประชาชนในสัดส่วนที่เหมาะสม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7828" y="4040099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ปรับระบบหลักประกันสุขภาพให้ประชาชนได้รับสิทธิและประโยชน์จากการบริหารจัดการ และการเข้าถึงบริการที่มีคุณภาพ</a:t>
            </a:r>
            <a:endParaRPr lang="th-TH" sz="18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86294"/>
            <a:ext cx="1613004" cy="1428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71744"/>
            <a:ext cx="9144000" cy="1785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Our_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2046"/>
            <a:ext cx="1654557" cy="941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8946" y="1229170"/>
            <a:ext cx="2459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เป็นองค์กรหลักด้านสุขภาพ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ที่รวมพลังสังคม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เพื่อประชาชนสุขภาพดี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674" y="1398305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พัฒนาและอภิบาลระบบสุขภาพ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อย่างมีส่วนร่วมและยั่งยืน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20036" y="2556996"/>
            <a:ext cx="6863390" cy="1560125"/>
            <a:chOff x="1920036" y="2797569"/>
            <a:chExt cx="6863390" cy="1560125"/>
          </a:xfrm>
        </p:grpSpPr>
        <p:sp>
          <p:nvSpPr>
            <p:cNvPr id="17" name="Rounded Rectangle 16"/>
            <p:cNvSpPr/>
            <p:nvPr/>
          </p:nvSpPr>
          <p:spPr>
            <a:xfrm>
              <a:off x="6687946" y="376088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140" y="3526697"/>
              <a:ext cx="1550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H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umility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058" y="3758892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8992" y="3526697"/>
              <a:ext cx="17508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O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riginality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9620" y="304137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9862" y="2797569"/>
              <a:ext cx="36535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P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eople</a:t>
              </a:r>
              <a:r>
                <a:rPr lang="en-US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 centered approach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28794" y="3050453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20036" y="2812317"/>
              <a:ext cx="15055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M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astery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4780" y="3643314"/>
            <a:ext cx="1285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MOPH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5857892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sz="36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430670" y="6002578"/>
            <a:ext cx="1139383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431065" y="6002577"/>
            <a:ext cx="1139385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4594" y="5857892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เจ้าหน้าที่มีความสุข</a:t>
            </a:r>
            <a:endParaRPr lang="th-TH" sz="3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5857892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4" descr="017745_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821" y="5072074"/>
            <a:ext cx="1191725" cy="864000"/>
          </a:xfrm>
          <a:prstGeom prst="rect">
            <a:avLst/>
          </a:prstGeom>
        </p:spPr>
      </p:pic>
      <p:pic>
        <p:nvPicPr>
          <p:cNvPr id="26" name="Picture 25" descr="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072074"/>
            <a:ext cx="974153" cy="857256"/>
          </a:xfrm>
          <a:prstGeom prst="rect">
            <a:avLst/>
          </a:prstGeom>
        </p:spPr>
      </p:pic>
      <p:pic>
        <p:nvPicPr>
          <p:cNvPr id="27" name="Picture 26" descr="main_home1_770x350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87" y="5072074"/>
            <a:ext cx="1785927" cy="811785"/>
          </a:xfrm>
          <a:prstGeom prst="rect">
            <a:avLst/>
          </a:prstGeom>
        </p:spPr>
      </p:pic>
      <p:pic>
        <p:nvPicPr>
          <p:cNvPr id="28" name="Picture 27" descr="core-valu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643206"/>
            <a:ext cx="1214422" cy="121442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53081" y="4415861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32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32" descr="s1_1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1438" y="63996"/>
            <a:ext cx="3143240" cy="115042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71004" y="71414"/>
            <a:ext cx="222929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Retreat MOPH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2257</Words>
  <Application>Microsoft Office PowerPoint</Application>
  <PresentationFormat>On-screen Show (4:3)</PresentationFormat>
  <Paragraphs>438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TH SarabunPSK</vt:lpstr>
      <vt:lpstr>Calibri</vt:lpstr>
      <vt:lpstr>TH Niramit AS</vt:lpstr>
      <vt:lpstr>Cordia New</vt:lpstr>
      <vt:lpstr>Angsana New</vt:lpstr>
      <vt:lpstr>JasmineUPC</vt:lpstr>
      <vt:lpstr>맑은 고딕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MOPH188</dc:creator>
  <cp:lastModifiedBy>manita</cp:lastModifiedBy>
  <cp:revision>357</cp:revision>
  <dcterms:created xsi:type="dcterms:W3CDTF">2016-05-02T08:01:22Z</dcterms:created>
  <dcterms:modified xsi:type="dcterms:W3CDTF">2016-08-09T02:34:05Z</dcterms:modified>
</cp:coreProperties>
</file>