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</p:sldIdLst>
  <p:sldSz cx="9144000" cy="6858000" type="screen4x3"/>
  <p:notesSz cx="6797675" cy="9928225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94" d="100"/>
          <a:sy n="94" d="100"/>
        </p:scale>
        <p:origin x="-1290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ชื่อเรื่อง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16" name="ตัวแทนวันที่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31/10/59</a:t>
            </a:fld>
            <a:endParaRPr lang="th-TH"/>
          </a:p>
        </p:txBody>
      </p:sp>
      <p:sp>
        <p:nvSpPr>
          <p:cNvPr id="2" name="ตัวแทนท้ายกระดาษ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5" name="ตัวแทนหมายเลขภาพนิ่ง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31/10/59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31/10/59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ชื่อเรื่อง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7" name="ตัวแทนเนื้อหา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แทน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31/10/59</a:t>
            </a:fld>
            <a:endParaRPr lang="th-TH"/>
          </a:p>
        </p:txBody>
      </p:sp>
      <p:sp>
        <p:nvSpPr>
          <p:cNvPr id="19" name="ตัวแทนท้ายกระดาษ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th-TH"/>
          </a:p>
        </p:txBody>
      </p:sp>
      <p:sp>
        <p:nvSpPr>
          <p:cNvPr id="16" name="ตัวแทนหมายเลขภาพนิ่ง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แทนข้อความ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9" name="ตัวแทนวันที่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31/10/59</a:t>
            </a:fld>
            <a:endParaRPr lang="th-TH"/>
          </a:p>
        </p:txBody>
      </p:sp>
      <p:sp>
        <p:nvSpPr>
          <p:cNvPr id="11" name="ตัวแทนท้ายกระดาษ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16" name="ตัวแทนหมายเลขภาพนิ่ง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ชื่อเรื่อง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ชื่อเรื่อง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แทนวันที่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31/10/59</a:t>
            </a:fld>
            <a:endParaRPr lang="th-TH"/>
          </a:p>
        </p:txBody>
      </p:sp>
      <p:sp>
        <p:nvSpPr>
          <p:cNvPr id="10" name="ตัวแทนท้ายกระดาษ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ชื่อเรื่อง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25" name="ตัวแทนข้อความ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8" name="ตัวแทนเนื้อหา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0" name="ตัวแทนวันที่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31/10/59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ชื่อเรื่อง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2" name="ตัวแทนวันที่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31/10/59</a:t>
            </a:fld>
            <a:endParaRPr lang="th-TH"/>
          </a:p>
        </p:txBody>
      </p:sp>
      <p:sp>
        <p:nvSpPr>
          <p:cNvPr id="21" name="ตัวแทนท้ายกระดาษ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31/10/59</a:t>
            </a:fld>
            <a:endParaRPr lang="th-TH"/>
          </a:p>
        </p:txBody>
      </p:sp>
      <p:sp>
        <p:nvSpPr>
          <p:cNvPr id="24" name="ตัวแทนท้ายกระดาษ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ชื่อเรื่อง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แทนเนื้อหา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5" name="ตัวแทนวันที่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31/10/59</a:t>
            </a:fld>
            <a:endParaRPr lang="th-TH"/>
          </a:p>
        </p:txBody>
      </p:sp>
      <p:sp>
        <p:nvSpPr>
          <p:cNvPr id="29" name="ตัวแทนท้ายกระดาษ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ตัวแทนรูปภาพ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33E35-D058-451C-AA6C-D22CBE8915C0}" type="datetimeFigureOut">
              <a:rPr lang="th-TH" smtClean="0"/>
              <a:t>31/10/59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1" name="ตัวแทนหมายเลขภาพนิ่ง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  <p:sp>
        <p:nvSpPr>
          <p:cNvPr id="17" name="ชื่อเรื่อง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26" name="ตัวแทนข้อความ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ตัวแทนข้อความ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แทนวันที่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A533E35-D058-451C-AA6C-D22CBE8915C0}" type="datetimeFigureOut">
              <a:rPr lang="th-TH" smtClean="0"/>
              <a:t>31/10/59</a:t>
            </a:fld>
            <a:endParaRPr lang="th-TH"/>
          </a:p>
        </p:txBody>
      </p:sp>
      <p:sp>
        <p:nvSpPr>
          <p:cNvPr id="28" name="ตัวแทนท้ายกระดาษ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506F9AF-B6EB-4D8D-B4DA-113ABB9BF62E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ตัวแทนชื่อเรื่อง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67600" cy="778098"/>
          </a:xfrm>
        </p:spPr>
        <p:txBody>
          <a:bodyPr>
            <a:normAutofit fontScale="90000"/>
          </a:bodyPr>
          <a:lstStyle/>
          <a:p>
            <a:pPr algn="ctr"/>
            <a:r>
              <a:rPr lang="th-TH" b="1" dirty="0"/>
              <a:t>สรุปผลการดำเนินงาน งบลงทุน ประจำปี 2560 </a:t>
            </a:r>
            <a:br>
              <a:rPr lang="th-TH" b="1" dirty="0"/>
            </a:br>
            <a:r>
              <a:rPr lang="th-TH" b="1" dirty="0"/>
              <a:t>รายการ </a:t>
            </a:r>
            <a:r>
              <a:rPr lang="th-TH" b="1" dirty="0" smtClean="0"/>
              <a:t>สิ่งก่อสร้าง ณ 29 ตุลาคม 2559</a:t>
            </a:r>
            <a:endParaRPr lang="th-TH" b="1" dirty="0"/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965916"/>
              </p:ext>
            </p:extLst>
          </p:nvPr>
        </p:nvGraphicFramePr>
        <p:xfrm>
          <a:off x="395535" y="1052513"/>
          <a:ext cx="8280152" cy="4889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296144"/>
                <a:gridCol w="936104"/>
                <a:gridCol w="1224136"/>
                <a:gridCol w="3024337"/>
                <a:gridCol w="1223367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ลำดับ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หน่วยงาน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จำนวน รายการ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จำนวนเงิน (บาท)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ผลการดำเนินงาน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2000" b="1" i="0" u="none" strike="noStrike" dirty="0">
                          <a:solidFill>
                            <a:srgbClr val="FFFF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หมายเหตุ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 dirty="0" err="1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สสจ</a:t>
                      </a:r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.สระแก้ว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3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12,051,700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อยู่ระหว่างรายงานราคากลางกลาง </a:t>
                      </a:r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2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รายการทำสัญญาเรียบร้อย จำนวน</a:t>
                      </a:r>
                      <a:r>
                        <a:rPr lang="th-TH" sz="1800" b="1" i="0" u="none" strike="noStrike" baseline="0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1 รายการ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2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รพ.อรัญประเทศ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25,083,300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อยู่ระหว่างรายงานราคากลาง 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งบผูกพัน 2 </a:t>
                      </a:r>
                      <a:endParaRPr lang="th-TH" sz="1800" b="0" i="0" u="none" strike="noStrike" dirty="0" smtClean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  <a:p>
                      <a:pPr algn="ctr" fontAlgn="t"/>
                      <a:r>
                        <a:rPr lang="th-TH" sz="1800" b="0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ปี </a:t>
                      </a:r>
                      <a:r>
                        <a:rPr lang="th-TH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60-61</a:t>
                      </a:r>
                    </a:p>
                  </a:txBody>
                  <a:tcPr marL="9525" marR="9525" marT="9525" marB="0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รพ.โคกสูง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  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9,125,600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SN MaiThai" pitchFamily="2" charset="-34"/>
                          <a:ea typeface="+mn-ea"/>
                          <a:cs typeface="DSN MaiThai" pitchFamily="2" charset="-34"/>
                        </a:rPr>
                        <a:t>อยู่ระหว่างรายงานราคากลาง</a:t>
                      </a:r>
                      <a:endParaRPr kumimoji="0" lang="th-TH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DSN MaiThai" pitchFamily="2" charset="-34"/>
                        <a:ea typeface="+mn-ea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รพ.วังสมบูรณ์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  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9,125,600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SN MaiThai" pitchFamily="2" charset="-34"/>
                          <a:ea typeface="+mn-ea"/>
                          <a:cs typeface="DSN MaiThai" pitchFamily="2" charset="-34"/>
                        </a:rPr>
                        <a:t>อยู่ระหว่างรายงานราคากลาง</a:t>
                      </a:r>
                      <a:endParaRPr kumimoji="0" lang="th-TH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DSN MaiThai" pitchFamily="2" charset="-34"/>
                        <a:ea typeface="+mn-ea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err="1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สสอ</a:t>
                      </a:r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.เมืองสระแก้ว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  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3,442,700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SN MaiThai" pitchFamily="2" charset="-34"/>
                          <a:ea typeface="+mn-ea"/>
                          <a:cs typeface="DSN MaiThai" pitchFamily="2" charset="-34"/>
                        </a:rPr>
                        <a:t>อยู่ระหว่างประกาศ </a:t>
                      </a:r>
                      <a:r>
                        <a:rPr kumimoji="0" 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SN MaiThai" pitchFamily="2" charset="-34"/>
                          <a:ea typeface="+mn-ea"/>
                          <a:cs typeface="DSN MaiThai" pitchFamily="2" charset="-34"/>
                        </a:rPr>
                        <a:t>e-bidding 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SN MaiThai" pitchFamily="2" charset="-34"/>
                          <a:ea typeface="+mn-ea"/>
                          <a:cs typeface="DSN MaiThai" pitchFamily="2" charset="-34"/>
                        </a:rPr>
                        <a:t>ยื่นเอกสาร</a:t>
                      </a:r>
                    </a:p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SN MaiThai" pitchFamily="2" charset="-34"/>
                          <a:ea typeface="+mn-ea"/>
                          <a:cs typeface="DSN MaiThai" pitchFamily="2" charset="-34"/>
                        </a:rPr>
                        <a:t>ในระบบ  วันที่ 10 พ.ย. 59</a:t>
                      </a:r>
                      <a:endParaRPr kumimoji="0" lang="th-TH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DSN MaiThai" pitchFamily="2" charset="-34"/>
                        <a:ea typeface="+mn-ea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6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รพ.สต.เขาสามสิบ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  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2,838,800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SN MaiThai" pitchFamily="2" charset="-34"/>
                          <a:ea typeface="+mn-ea"/>
                          <a:cs typeface="DSN MaiThai" pitchFamily="2" charset="-34"/>
                        </a:rPr>
                        <a:t>อยู่ระหว่างรายงานราคากลาง</a:t>
                      </a:r>
                      <a:endParaRPr kumimoji="0" lang="th-TH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DSN MaiThai" pitchFamily="2" charset="-34"/>
                        <a:ea typeface="+mn-ea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รพ.สต.หนองไทร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  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2,838,800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SN MaiThai" pitchFamily="2" charset="-34"/>
                          <a:ea typeface="+mn-ea"/>
                          <a:cs typeface="DSN MaiThai" pitchFamily="2" charset="-34"/>
                        </a:rPr>
                        <a:t>อยู่ระหว่างรายงานราคากลาง</a:t>
                      </a:r>
                      <a:endParaRPr kumimoji="0" lang="th-TH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DSN MaiThai" pitchFamily="2" charset="-34"/>
                        <a:ea typeface="+mn-ea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สต.บ้านด่าน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11,050,400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SN MaiThai" pitchFamily="2" charset="-34"/>
                          <a:ea typeface="+mn-ea"/>
                          <a:cs typeface="DSN MaiThai" pitchFamily="2" charset="-34"/>
                        </a:rPr>
                        <a:t>อยู่ระหว่างรายงานราคากลาง</a:t>
                      </a:r>
                      <a:endParaRPr kumimoji="0" lang="th-TH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DSN MaiThai" pitchFamily="2" charset="-34"/>
                        <a:ea typeface="+mn-ea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รพ.สต.ป่าไร่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</a:t>
                      </a:r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11,050,400</a:t>
                      </a:r>
                      <a:endParaRPr lang="th-TH" sz="1800" b="1" i="0" u="none" strike="noStrike" dirty="0">
                        <a:solidFill>
                          <a:srgbClr val="7030A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uLnTx/>
                          <a:uFillTx/>
                          <a:latin typeface="DSN MaiThai" pitchFamily="2" charset="-34"/>
                          <a:ea typeface="+mn-ea"/>
                          <a:cs typeface="DSN MaiThai" pitchFamily="2" charset="-34"/>
                        </a:rPr>
                        <a:t>อยู่ระหว่างรายงานราคากลาง</a:t>
                      </a:r>
                      <a:endParaRPr kumimoji="0" lang="th-TH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uLnTx/>
                        <a:uFillTx/>
                        <a:latin typeface="DSN MaiThai" pitchFamily="2" charset="-34"/>
                        <a:ea typeface="+mn-ea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chemeClr val="accent1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</a:t>
                      </a:r>
                      <a:r>
                        <a:rPr lang="th-TH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86,607,300</a:t>
                      </a:r>
                      <a:endParaRPr lang="th-TH" sz="1800" b="1" i="0" u="none" strike="noStrike" dirty="0">
                        <a:solidFill>
                          <a:srgbClr val="FF000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799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686800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th-TH" dirty="0" smtClean="0">
                <a:solidFill>
                  <a:srgbClr val="00B050"/>
                </a:solidFill>
              </a:rPr>
              <a:t>สรุปผลการดำเนินงาน งบลงทุน ประจำปี 2560 </a:t>
            </a:r>
            <a:br>
              <a:rPr lang="th-TH" dirty="0" smtClean="0">
                <a:solidFill>
                  <a:srgbClr val="00B050"/>
                </a:solidFill>
              </a:rPr>
            </a:br>
            <a:r>
              <a:rPr lang="th-TH" dirty="0" smtClean="0">
                <a:solidFill>
                  <a:srgbClr val="00B050"/>
                </a:solidFill>
              </a:rPr>
              <a:t>รายการ ครุภัณฑ์ ณ 29 ตุลาคม 2559</a:t>
            </a:r>
            <a:endParaRPr lang="th-TH" dirty="0">
              <a:solidFill>
                <a:srgbClr val="00B050"/>
              </a:solidFill>
            </a:endParaRPr>
          </a:p>
        </p:txBody>
      </p:sp>
      <p:graphicFrame>
        <p:nvGraphicFramePr>
          <p:cNvPr id="4" name="ตัวแทนเนื้อหา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124600"/>
              </p:ext>
            </p:extLst>
          </p:nvPr>
        </p:nvGraphicFramePr>
        <p:xfrm>
          <a:off x="304800" y="1196975"/>
          <a:ext cx="8686800" cy="47523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792"/>
                <a:gridCol w="1296144"/>
                <a:gridCol w="648072"/>
                <a:gridCol w="864096"/>
                <a:gridCol w="4536504"/>
                <a:gridCol w="747192"/>
              </a:tblGrid>
              <a:tr h="37084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ลำดับ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หน่วยงาน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จำนวน รายการ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 จำนวนเงิน </a:t>
                      </a:r>
                      <a:endParaRPr lang="th-TH" sz="1800" b="1" i="0" u="none" strike="noStrike" dirty="0" smtClean="0">
                        <a:solidFill>
                          <a:srgbClr val="7030A0"/>
                        </a:solidFill>
                        <a:effectLst/>
                        <a:latin typeface="TH SarabunIT๙"/>
                      </a:endParaRPr>
                    </a:p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(</a:t>
                      </a:r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บาท)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ผลการดำเนินงาน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หมายเหตุ</a:t>
                      </a:r>
                    </a:p>
                  </a:txBody>
                  <a:tcPr marL="9525" marR="9525" marT="9525" marB="0" anchor="ctr"/>
                </a:tc>
              </a:tr>
              <a:tr h="370840"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 dirty="0" err="1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สสจ</a:t>
                      </a:r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.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สระแก้ว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1,294,000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ไม่มีผู้ยื่นเอกสาร</a:t>
                      </a:r>
                      <a:r>
                        <a:rPr lang="th-TH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ดำเนินการประกาศใหม่ </a:t>
                      </a:r>
                    </a:p>
                    <a:p>
                      <a:pPr algn="l" fontAlgn="t"/>
                      <a:r>
                        <a:rPr lang="th-TH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อยู่ระหว่างจัดทำราคากลาง จำนวน 1 รายการ 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รพร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.สระแก้ว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12,630,000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รายงาน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ราคากลางและจัดทำประกาศ </a:t>
                      </a:r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จำนวน 2 รายการ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รพ.อรัญประเทศ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24,109,000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รายงาน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ราคากลางและจัดทำประกาศ </a:t>
                      </a:r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จำนวน 6 รายการ   </a:t>
                      </a:r>
                      <a:r>
                        <a:rPr lang="th-TH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</a:t>
                      </a:r>
                    </a:p>
                    <a:p>
                      <a:pPr algn="l" fontAlgn="b"/>
                      <a:r>
                        <a:rPr lang="th-TH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</a:t>
                      </a:r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รายงานผลและเรียกทำสัญญา</a:t>
                      </a:r>
                      <a:r>
                        <a:rPr lang="th-TH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จำนวน  3  รายการ</a:t>
                      </a:r>
                    </a:p>
                    <a:p>
                      <a:pPr algn="l" fontAlgn="b"/>
                      <a:r>
                        <a:rPr lang="th-TH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ไม่มีผู้ยื่นเอกสาร ดำเนินการใหม่ อยู่ระหว่างจัดทำราคากลาง </a:t>
                      </a:r>
                    </a:p>
                    <a:p>
                      <a:pPr algn="l" fontAlgn="b"/>
                      <a:r>
                        <a:rPr lang="th-TH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จำนวน 2 รายการ  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รพ.วัฒนานคร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4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2,820,000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รายงานผลและเรียกทำสัญญา  จำนวน  3  รายการ</a:t>
                      </a:r>
                    </a:p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ไม่มีผู้ยื่นเอกสาร</a:t>
                      </a:r>
                      <a:r>
                        <a:rPr lang="th-TH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ดำเนินการใหม่ อยู่ระหว่างจัดทำราคากลาง </a:t>
                      </a:r>
                    </a:p>
                    <a:p>
                      <a:pPr algn="l" fontAlgn="b"/>
                      <a:r>
                        <a:rPr lang="th-TH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จำนวน  1  รายการ  </a:t>
                      </a:r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รพ.วังน้ำเย็น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1,330,000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อยู่ระหว่างทำสัญญา  จำนวน  3 รายการ 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</a:tr>
              <a:tr h="568439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รพ.ตาพระยา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2,460,000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อยู่ระหว่างทำสัญญา</a:t>
                      </a:r>
                      <a:r>
                        <a:rPr lang="th-TH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จำนวน 1 รายการ </a:t>
                      </a:r>
                    </a:p>
                    <a:p>
                      <a:pPr algn="l" fontAlgn="b"/>
                      <a:r>
                        <a:rPr lang="th-TH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ทำสัญญาเรียบร้อย  จำนวน  1  รายการ 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</a:tr>
              <a:tr h="386566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>
                          <a:solidFill>
                            <a:srgbClr val="C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C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th-TH" sz="1800" b="1" i="0" u="none" strike="noStrike" dirty="0">
                        <a:solidFill>
                          <a:srgbClr val="C0000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74729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735824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th-TH" sz="3200" dirty="0">
                <a:solidFill>
                  <a:srgbClr val="00B050"/>
                </a:solidFill>
              </a:rPr>
              <a:t>สรุปผลการดำเนินงาน งบลงทุน ประจำปี 2560 </a:t>
            </a:r>
            <a:br>
              <a:rPr lang="th-TH" sz="3200" dirty="0">
                <a:solidFill>
                  <a:srgbClr val="00B050"/>
                </a:solidFill>
              </a:rPr>
            </a:br>
            <a:r>
              <a:rPr lang="th-TH" sz="3200" dirty="0">
                <a:solidFill>
                  <a:srgbClr val="00B050"/>
                </a:solidFill>
              </a:rPr>
              <a:t>รายการ </a:t>
            </a:r>
            <a:r>
              <a:rPr lang="th-TH" sz="3200" dirty="0" smtClean="0">
                <a:solidFill>
                  <a:srgbClr val="00B050"/>
                </a:solidFill>
              </a:rPr>
              <a:t>ครุภัณฑ์ ณ 29 ตุลาคม 2559 (ต่อ)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95536" y="1484784"/>
            <a:ext cx="8568952" cy="3672409"/>
          </a:xfrm>
        </p:spPr>
        <p:txBody>
          <a:bodyPr/>
          <a:lstStyle/>
          <a:p>
            <a:endParaRPr lang="th-TH" dirty="0" smtClean="0"/>
          </a:p>
          <a:p>
            <a:endParaRPr lang="th-TH" dirty="0"/>
          </a:p>
        </p:txBody>
      </p:sp>
      <p:graphicFrame>
        <p:nvGraphicFramePr>
          <p:cNvPr id="4" name="ตัวแทนเนื้อหา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1085956"/>
              </p:ext>
            </p:extLst>
          </p:nvPr>
        </p:nvGraphicFramePr>
        <p:xfrm>
          <a:off x="395536" y="1484784"/>
          <a:ext cx="8668073" cy="2783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3510"/>
                <a:gridCol w="1293350"/>
                <a:gridCol w="646675"/>
                <a:gridCol w="862233"/>
                <a:gridCol w="4454871"/>
                <a:gridCol w="817434"/>
              </a:tblGrid>
              <a:tr h="558210"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ลำดับ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หน่วยงาน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จำนวน รายการ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 จำนวนเงิน </a:t>
                      </a:r>
                      <a:endParaRPr lang="th-TH" sz="1800" b="1" i="0" u="none" strike="noStrike" dirty="0" smtClean="0">
                        <a:solidFill>
                          <a:srgbClr val="7030A0"/>
                        </a:solidFill>
                        <a:effectLst/>
                        <a:latin typeface="TH SarabunIT๙"/>
                      </a:endParaRPr>
                    </a:p>
                    <a:p>
                      <a:pPr algn="ctr" fontAlgn="ctr"/>
                      <a:r>
                        <a:rPr lang="th-TH" sz="1800" b="1" i="0" u="none" strike="noStrike" dirty="0" smtClean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(</a:t>
                      </a:r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บาท) 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ผลการดำเนินงาน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h-TH" sz="1800" b="1" i="0" u="none" strike="noStrike" dirty="0">
                          <a:solidFill>
                            <a:srgbClr val="7030A0"/>
                          </a:solidFill>
                          <a:effectLst/>
                          <a:latin typeface="TH SarabunIT๙"/>
                        </a:rPr>
                        <a:t>หมายเหตุ</a:t>
                      </a:r>
                    </a:p>
                  </a:txBody>
                  <a:tcPr marL="9525" marR="9525" marT="9525" marB="0" anchor="ctr"/>
                </a:tc>
              </a:tr>
              <a:tr h="3708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รพ.คลองหาด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560,000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ทำสัญญาเรียบร้อย</a:t>
                      </a:r>
                      <a:r>
                        <a:rPr lang="th-TH" sz="1800" b="1" i="0" u="none" strike="noStrike" baseline="0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จำนวน  2 รายการ 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</a:tr>
              <a:tr h="3708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รพ.โคกสูง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 150,000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ทำสัญญาเรียบร้อย  จำนวน  1  รายการ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/>
                    </a:p>
                  </a:txBody>
                  <a:tcPr/>
                </a:tc>
              </a:tr>
              <a:tr h="3708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err="1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สสอ</a:t>
                      </a:r>
                      <a:r>
                        <a:rPr lang="th-TH" sz="1800" b="1" i="0" u="none" strike="noStrike" dirty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.วังสมบูรณ์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 787,000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รายงานผลและเรียกทำสัญญา  จำนวน 1 รายการ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</a:tr>
              <a:tr h="3708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รพ.สต.บ้าน</a:t>
                      </a:r>
                      <a:r>
                        <a:rPr lang="th-TH" sz="1800" b="1" i="0" u="none" strike="noStrike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ด่าน</a:t>
                      </a:r>
                      <a:endParaRPr lang="th-TH" sz="1800" b="1" i="0" u="none" strike="noStrike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 896,000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</a:t>
                      </a:r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DSN MaiThai" pitchFamily="2" charset="-34"/>
                          <a:ea typeface="+mn-ea"/>
                          <a:cs typeface="DSN MaiThai" pitchFamily="2" charset="-34"/>
                        </a:rPr>
                        <a:t>รายงานผลและเรียกทำสัญญา  จำนวน  1 รายการ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</a:tr>
              <a:tr h="3708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รพ.สต.ป่าไร่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1" i="0" u="none" strike="noStrike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     896,000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kumimoji="0" lang="th-TH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DSN MaiThai" pitchFamily="2" charset="-34"/>
                          <a:ea typeface="+mn-ea"/>
                          <a:cs typeface="DSN MaiThai" pitchFamily="2" charset="-34"/>
                        </a:rPr>
                        <a:t>   รายงานผลและเรียกทำสัญญา  จำนวน 1 รายการ</a:t>
                      </a:r>
                      <a:endParaRPr lang="th-TH" sz="1800" b="1" i="0" u="none" strike="noStrike" dirty="0">
                        <a:solidFill>
                          <a:srgbClr val="00206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b="1" dirty="0"/>
                    </a:p>
                  </a:txBody>
                  <a:tcPr/>
                </a:tc>
              </a:tr>
              <a:tr h="370870"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C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>
                          <a:solidFill>
                            <a:srgbClr val="C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h-TH" sz="1800" b="0" i="0" u="none" strike="noStrike">
                          <a:solidFill>
                            <a:srgbClr val="C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h-TH" sz="1800" b="1" i="0" u="none" strike="noStrike" dirty="0" smtClean="0">
                          <a:solidFill>
                            <a:srgbClr val="C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47,932,000</a:t>
                      </a:r>
                      <a:endParaRPr lang="th-TH" sz="1800" b="1" i="0" u="none" strike="noStrike" dirty="0">
                        <a:solidFill>
                          <a:srgbClr val="C00000"/>
                        </a:solidFill>
                        <a:effectLst/>
                        <a:latin typeface="DSN MaiThai" pitchFamily="2" charset="-34"/>
                        <a:cs typeface="DSN MaiThai" pitchFamily="2" charset="-34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h-TH" sz="1800" b="0" i="0" u="none" strike="noStrike" dirty="0">
                          <a:solidFill>
                            <a:srgbClr val="C00000"/>
                          </a:solidFill>
                          <a:effectLst/>
                          <a:latin typeface="DSN MaiThai" pitchFamily="2" charset="-34"/>
                          <a:cs typeface="DSN MaiThai" pitchFamily="2" charset="-34"/>
                        </a:rPr>
                        <a:t> 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endParaRPr lang="th-TH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36482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ทางเดิน">
  <a:themeElements>
    <a:clrScheme name="ทางเดิน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ทางเดิน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ทางเดิน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114</TotalTime>
  <Words>439</Words>
  <Application>Microsoft Office PowerPoint</Application>
  <PresentationFormat>นำเสนอทางหน้าจอ (4:3)</PresentationFormat>
  <Paragraphs>152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ทางเดิน</vt:lpstr>
      <vt:lpstr>สรุปผลการดำเนินงาน งบลงทุน ประจำปี 2560  รายการ สิ่งก่อสร้าง ณ 29 ตุลาคม 2559</vt:lpstr>
      <vt:lpstr>สรุปผลการดำเนินงาน งบลงทุน ประจำปี 2560  รายการ ครุภัณฑ์ ณ 29 ตุลาคม 2559</vt:lpstr>
      <vt:lpstr>สรุปผลการดำเนินงาน งบลงทุน ประจำปี 2560  รายการ ครุภัณฑ์ ณ 29 ตุลาคม 2559 (ต่อ)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สรุปผลการดำเนินงาน งบลงทุน ประจำปี 2560  รายการ สิ่งก่อสร้าง</dc:title>
  <dc:creator>acer0001</dc:creator>
  <cp:lastModifiedBy>nascomp</cp:lastModifiedBy>
  <cp:revision>19</cp:revision>
  <cp:lastPrinted>2016-10-31T04:18:17Z</cp:lastPrinted>
  <dcterms:created xsi:type="dcterms:W3CDTF">2016-09-26T22:27:24Z</dcterms:created>
  <dcterms:modified xsi:type="dcterms:W3CDTF">2016-10-31T04:19:58Z</dcterms:modified>
</cp:coreProperties>
</file>