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825" r:id="rId2"/>
  </p:sldMasterIdLst>
  <p:notesMasterIdLst>
    <p:notesMasterId r:id="rId11"/>
  </p:notesMasterIdLst>
  <p:sldIdLst>
    <p:sldId id="338" r:id="rId3"/>
    <p:sldId id="262" r:id="rId4"/>
    <p:sldId id="339" r:id="rId5"/>
    <p:sldId id="308" r:id="rId6"/>
    <p:sldId id="340" r:id="rId7"/>
    <p:sldId id="341" r:id="rId8"/>
    <p:sldId id="342" r:id="rId9"/>
    <p:sldId id="34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B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1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1404-954C-4554-8DAA-421A7D2BCAF8}" type="datetimeFigureOut">
              <a:rPr lang="th-TH" smtClean="0"/>
              <a:pPr/>
              <a:t>30/11/59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9986-3CF5-4356-9E1A-4D9431AD3AC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E3A7C-23AF-4D33-A944-F6AC94C0C188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5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2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01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7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35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9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34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9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3FDB45A8-0CC5-4418-AFD8-FFB28ABB20FE}" type="datetimeFigureOut">
              <a:rPr lang="ko-KR" altLang="en-US" smtClean="0">
                <a:solidFill>
                  <a:prstClr val="black"/>
                </a:solidFill>
              </a:rPr>
              <a:pPr defTabSz="914400" latinLnBrk="1"/>
              <a:t>2016-11-30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 latinLnBrk="1"/>
            <a:fld id="{5D066E4A-ADAA-4178-B525-AB0902DB549B}" type="slidenum">
              <a:rPr lang="ko-KR" altLang="en-US" smtClean="0">
                <a:solidFill>
                  <a:prstClr val="black"/>
                </a:solidFill>
              </a:rPr>
              <a:pPr defTabSz="914400" latinLnBrk="1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2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1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0"/>
            <a:ext cx="3203848" cy="908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72018"/>
            <a:ext cx="4714934" cy="6669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7799" y="1177007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ด่านถาวรบ้านคลองลึก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03848" y="0"/>
            <a:ext cx="5940152" cy="90872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7" name="ดาว 5 แฉก 6"/>
          <p:cNvSpPr/>
          <p:nvPr/>
        </p:nvSpPr>
        <p:spPr>
          <a:xfrm>
            <a:off x="2005477" y="117563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ดาว 5 แฉก 7"/>
          <p:cNvSpPr/>
          <p:nvPr/>
        </p:nvSpPr>
        <p:spPr>
          <a:xfrm>
            <a:off x="1907704" y="3212976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ดาว 5 แฉก 8"/>
          <p:cNvSpPr/>
          <p:nvPr/>
        </p:nvSpPr>
        <p:spPr>
          <a:xfrm>
            <a:off x="1835696" y="2924944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ดาว 5 แฉก 9"/>
          <p:cNvSpPr/>
          <p:nvPr/>
        </p:nvSpPr>
        <p:spPr>
          <a:xfrm>
            <a:off x="2987824" y="6165304"/>
            <a:ext cx="216024" cy="21602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755576" y="292494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ด่านถาวรบ้านแหลม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193231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ด่านถาวรบ้านผักกาด</a:t>
            </a:r>
            <a:endParaRPr lang="th-TH" sz="14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6021288"/>
            <a:ext cx="129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ด่านถาวรบ้านหาดเล็ก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วงรี 15"/>
          <p:cNvSpPr/>
          <p:nvPr/>
        </p:nvSpPr>
        <p:spPr>
          <a:xfrm>
            <a:off x="1600875" y="1602378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1600875" y="1890410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2915816" y="404664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2" name="วงรี 21"/>
          <p:cNvSpPr/>
          <p:nvPr/>
        </p:nvSpPr>
        <p:spPr>
          <a:xfrm>
            <a:off x="1672883" y="2394466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1888907" y="2826514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1721665" y="2565562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2320955" y="4050650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26" name="วงรี 25"/>
          <p:cNvSpPr/>
          <p:nvPr/>
        </p:nvSpPr>
        <p:spPr>
          <a:xfrm>
            <a:off x="2464971" y="4194666"/>
            <a:ext cx="90805" cy="9843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3203848" y="908720"/>
            <a:ext cx="67687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สระแก้ว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บันเตีย</a:t>
            </a:r>
            <a:r>
              <a:rPr lang="th-TH" sz="24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เมียน</a:t>
            </a:r>
            <a:r>
              <a:rPr lang="th-TH" sz="24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เจย</a:t>
            </a:r>
            <a:r>
              <a:rPr lang="th-TH" sz="24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และพระตะบอง  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ผ่านแดนถาวร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คลองลึก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อ.อรัญ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ปอย</a:t>
            </a:r>
            <a:r>
              <a:rPr lang="th-TH" sz="18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เปต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อ.โอ</a:t>
            </a:r>
            <a:r>
              <a:rPr lang="th-TH" sz="18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โจรว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จ.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บันเตีย</a:t>
            </a:r>
            <a:r>
              <a:rPr lang="th-TH" sz="18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เมียน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เจย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ตาพระยา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อ.ตา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พระ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ยา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บึงตะกวน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จ.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บันเตีย</a:t>
            </a:r>
            <a:r>
              <a:rPr lang="th-TH" sz="18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เมียนเจย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หนองปรือ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อ.อรัญ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ประเทศ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อ.มาลัย จ.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บันเตีย</a:t>
            </a:r>
            <a:r>
              <a:rPr lang="th-TH" sz="1800" b="1" dirty="0" err="1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เมียนเจย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เขาดิน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อ.คลอง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หาด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พนมได(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บ้านกิโล </a:t>
            </a:r>
            <a:r>
              <a:rPr lang="en-US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13)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จ.พระ</a:t>
            </a:r>
            <a:r>
              <a:rPr lang="th-TH" sz="1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ตะบอง</a:t>
            </a:r>
          </a:p>
        </p:txBody>
      </p:sp>
      <p:cxnSp>
        <p:nvCxnSpPr>
          <p:cNvPr id="34" name="ตัวเชื่อมต่อหักมุม 33"/>
          <p:cNvCxnSpPr>
            <a:stCxn id="18" idx="6"/>
            <a:endCxn id="32" idx="1"/>
          </p:cNvCxnSpPr>
          <p:nvPr/>
        </p:nvCxnSpPr>
        <p:spPr>
          <a:xfrm>
            <a:off x="3006621" y="453879"/>
            <a:ext cx="197227" cy="1255060"/>
          </a:xfrm>
          <a:prstGeom prst="bentConnector3">
            <a:avLst/>
          </a:prstGeom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ตรง 39"/>
          <p:cNvCxnSpPr>
            <a:stCxn id="16" idx="6"/>
          </p:cNvCxnSpPr>
          <p:nvPr/>
        </p:nvCxnSpPr>
        <p:spPr>
          <a:xfrm>
            <a:off x="1691680" y="1651593"/>
            <a:ext cx="120299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2894678" y="1651593"/>
            <a:ext cx="0" cy="3572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/>
          <p:nvPr/>
        </p:nvCxnSpPr>
        <p:spPr>
          <a:xfrm>
            <a:off x="2894678" y="2011394"/>
            <a:ext cx="352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 flipV="1">
            <a:off x="1684176" y="1939625"/>
            <a:ext cx="943608" cy="5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>
            <a:off x="2635288" y="1936457"/>
            <a:ext cx="0" cy="3637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>
            <a:off x="2635288" y="2297532"/>
            <a:ext cx="61214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สี่เหลี่ยมผืนผ้า 66"/>
          <p:cNvSpPr/>
          <p:nvPr/>
        </p:nvSpPr>
        <p:spPr>
          <a:xfrm>
            <a:off x="3059832" y="2408143"/>
            <a:ext cx="67687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จันทบุรี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พระตะบอง  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ผ่านแดนถาวร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บ้านแหลม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อ.โป่งน้ำร้อน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นกร็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อมเรียง อ.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กร๊อม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เรียง  จ.พระตะบอง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จุดผ่านแดนถาวร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บ้านผักกาด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อ.โป่งน้ำร้อน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บ้านคลองโอคอม อ.ไพลิน จ.พระตะบอง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บ้านซับตารี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อ.สอยดาว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บ้านโอลำดวน อ.พนมปรึก จ.พระตะบอง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บ้านสวนส้ม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อ.สอยดาว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โอลัวะ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อ.พนมปรึก จ.พระตะบอง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 err="1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บึงชนัง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ล่าง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อ.โป่งน้ำร้อน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บ้านสวาย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เลง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อ.กร็อม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เรียง จ.พระตะบอง</a:t>
            </a:r>
            <a:endParaRPr lang="th-TH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3363847" y="88651"/>
            <a:ext cx="5672649" cy="904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th-TH" sz="28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สาธารณสุขชายแดนระดับเขตสุขภาพที่ 6 </a:t>
            </a:r>
          </a:p>
          <a:p>
            <a:pPr algn="ctr">
              <a:lnSpc>
                <a:spcPts val="3000"/>
              </a:lnSpc>
            </a:pPr>
            <a:r>
              <a:rPr lang="th-TH" sz="36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(ไทย – กัมพูชา)</a:t>
            </a:r>
            <a:endParaRPr lang="th-TH" sz="36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cxnSp>
        <p:nvCxnSpPr>
          <p:cNvPr id="69" name="ตัวเชื่อมต่อตรง 68"/>
          <p:cNvCxnSpPr/>
          <p:nvPr/>
        </p:nvCxnSpPr>
        <p:spPr>
          <a:xfrm>
            <a:off x="1758220" y="2443681"/>
            <a:ext cx="7443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ตรง 70"/>
          <p:cNvCxnSpPr/>
          <p:nvPr/>
        </p:nvCxnSpPr>
        <p:spPr>
          <a:xfrm>
            <a:off x="2503921" y="2434887"/>
            <a:ext cx="0" cy="10661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ตัวเชื่อมต่อตรง 72"/>
          <p:cNvCxnSpPr/>
          <p:nvPr/>
        </p:nvCxnSpPr>
        <p:spPr>
          <a:xfrm>
            <a:off x="2503921" y="3501008"/>
            <a:ext cx="59191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>
            <a:off x="1803895" y="2614777"/>
            <a:ext cx="60786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/>
          <p:cNvCxnSpPr/>
          <p:nvPr/>
        </p:nvCxnSpPr>
        <p:spPr>
          <a:xfrm>
            <a:off x="2411760" y="2607907"/>
            <a:ext cx="0" cy="11167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ตัวเชื่อมต่อตรง 80"/>
          <p:cNvCxnSpPr/>
          <p:nvPr/>
        </p:nvCxnSpPr>
        <p:spPr>
          <a:xfrm>
            <a:off x="2425394" y="3724706"/>
            <a:ext cx="679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ตัวเชื่อมต่อตรง 85"/>
          <p:cNvCxnSpPr/>
          <p:nvPr/>
        </p:nvCxnSpPr>
        <p:spPr>
          <a:xfrm>
            <a:off x="1973822" y="2875729"/>
            <a:ext cx="32052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>
          <a:xfrm>
            <a:off x="2294349" y="2870600"/>
            <a:ext cx="0" cy="11167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/>
          <p:nvPr/>
        </p:nvCxnSpPr>
        <p:spPr>
          <a:xfrm>
            <a:off x="2281378" y="3987399"/>
            <a:ext cx="82385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สี่เหลี่ยมผืนผ้า 92"/>
          <p:cNvSpPr/>
          <p:nvPr/>
        </p:nvSpPr>
        <p:spPr>
          <a:xfrm>
            <a:off x="3423026" y="4296578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ตราด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พระตะบอง  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จุด</a:t>
            </a:r>
            <a:r>
              <a:rPr lang="th-TH" sz="1800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ผ่านแดนถาวร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บ้านหาดเล็ก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อ.คลองใหญ่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บ้านจาม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เยียม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อ.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มลฑล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สีมา  จ.เกาะกง</a:t>
            </a: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บ้านหมื่นด่าน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อ.บ่อไร่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บ้านศาลเจ้า 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อ.สัมลูด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จ.พระตะบอง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จุดผ่อนปรน </a:t>
            </a:r>
            <a:r>
              <a:rPr lang="th-TH" sz="18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บ้านมะม่วง </a:t>
            </a:r>
            <a:r>
              <a:rPr lang="th-TH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อ.บ่อไร่ </a:t>
            </a:r>
            <a:r>
              <a:rPr lang="en-US" sz="1800" b="1" dirty="0" smtClean="0">
                <a:solidFill>
                  <a:srgbClr val="00B05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en-US" sz="1800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บ้าน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ฉอ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ระกา อ.</a:t>
            </a:r>
            <a:r>
              <a:rPr lang="th-TH" sz="1800" b="1" dirty="0" err="1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สำลูด</a:t>
            </a:r>
            <a:r>
              <a:rPr lang="th-TH" sz="1800" b="1" dirty="0" smtClean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 จ.พระตะบอง</a:t>
            </a:r>
            <a:endParaRPr lang="en-US" sz="1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4" name="ตัวเชื่อมต่อตรง 93"/>
          <p:cNvCxnSpPr/>
          <p:nvPr/>
        </p:nvCxnSpPr>
        <p:spPr>
          <a:xfrm>
            <a:off x="2393369" y="4105269"/>
            <a:ext cx="5998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>
            <a:off x="2994842" y="4099865"/>
            <a:ext cx="0" cy="98531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ตัวเชื่อมต่อตรง 97"/>
          <p:cNvCxnSpPr/>
          <p:nvPr/>
        </p:nvCxnSpPr>
        <p:spPr>
          <a:xfrm>
            <a:off x="2987824" y="5080992"/>
            <a:ext cx="43204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ตัวเชื่อมต่อตรง 99"/>
          <p:cNvCxnSpPr/>
          <p:nvPr/>
        </p:nvCxnSpPr>
        <p:spPr>
          <a:xfrm>
            <a:off x="2567640" y="4246637"/>
            <a:ext cx="3270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ตัวเชื่อมต่อตรง 102"/>
          <p:cNvCxnSpPr/>
          <p:nvPr/>
        </p:nvCxnSpPr>
        <p:spPr>
          <a:xfrm>
            <a:off x="2897164" y="4252265"/>
            <a:ext cx="0" cy="11209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ตัวเชื่อมต่อตรง 104"/>
          <p:cNvCxnSpPr/>
          <p:nvPr/>
        </p:nvCxnSpPr>
        <p:spPr>
          <a:xfrm>
            <a:off x="2897164" y="5373216"/>
            <a:ext cx="5227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สี่เหลี่ยมผืนผ้า 54"/>
          <p:cNvSpPr/>
          <p:nvPr/>
        </p:nvSpPr>
        <p:spPr>
          <a:xfrm>
            <a:off x="3900658" y="5826896"/>
            <a:ext cx="4176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33450">
              <a:spcBef>
                <a:spcPct val="0"/>
              </a:spcBef>
            </a:pPr>
            <a:r>
              <a:rPr lang="th-TH" sz="3200" b="1" dirty="0" smtClean="0">
                <a:solidFill>
                  <a:srgbClr val="FF0000"/>
                </a:solidFill>
                <a:latin typeface="DilleniaUPC" panose="02020603050405020304" pitchFamily="18" charset="-34"/>
                <a:cs typeface="DilleniaUPC" panose="02020603050405020304" pitchFamily="18" charset="-34"/>
              </a:rPr>
              <a:t>เขตชายแดนติดกัมพูชารวม 416 กม. </a:t>
            </a:r>
            <a:endParaRPr lang="th-TH" sz="3200" dirty="0">
              <a:solidFill>
                <a:srgbClr val="FF0000"/>
              </a:solidFill>
              <a:latin typeface="DilleniaUPC" panose="02020603050405020304" pitchFamily="18" charset="-34"/>
              <a:ea typeface="Tahoma" panose="020B0604030504040204" pitchFamily="34" charset="0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96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0" y="979715"/>
            <a:ext cx="9144000" cy="405765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45581" y="212639"/>
            <a:ext cx="5679775" cy="51706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lnSpc>
                <a:spcPct val="115000"/>
              </a:lnSpc>
              <a:spcAft>
                <a:spcPts val="450"/>
              </a:spcAft>
            </a:pPr>
            <a:r>
              <a:rPr lang="th-TH" sz="2400" b="1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แผนยุทธศาสตร์การพัฒนาสุขภาพ เขตสุขภาพที่ 6 พ.ศ. </a:t>
            </a:r>
            <a:r>
              <a:rPr lang="th-TH" sz="24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2560-2579</a:t>
            </a:r>
            <a:endParaRPr lang="en-US" sz="15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 News" panose="02020603050405020304" pitchFamily="18" charset="-34"/>
              <a:ea typeface="Tahoma" panose="020B0604030504040204" pitchFamily="34" charset="0"/>
              <a:cs typeface="Dillenia News" panose="02020603050405020304" pitchFamily="18" charset="-34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55725" y="3716188"/>
            <a:ext cx="1720215" cy="703421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1.การเสริมสร้างการมีสุขภาพดีของประชาชนแบบมีส่วนร่วมจากภาคีทุกภาคส่วน มุ่งสู่สังคม</a:t>
            </a:r>
            <a:b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สุขภาวะ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7628"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455725" y="1827329"/>
            <a:ext cx="1720215" cy="87246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1.พัฒนานโยบายสุขภาพในทุกระดับ ขับเคลื่อนสู่การปฏิบัติในทั่วทุกพื้นที่ แบบมีส่วนร่วม ส่งเสริมภาคีทุกภาพส่วนของพื้นที่ ร่วมสร้างสังคมสุขภาพดี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234995" y="1831615"/>
            <a:ext cx="3552349" cy="87010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  <a:tabLst>
                <a:tab pos="135255" algn="l"/>
              </a:tabLst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2.ส่งเสริม สนับสนุน พัฒนาระบบเครือข่ายสุขภาพในทุกระดับ ให้มีความเข้มแข็ง  มีมาตรฐานในการจัดบริการ สามารถสนองตอบต่อปัญหา และแนวโน้มความต้องการของพื้นที่ บริการสุขภาพมีคุณภาพเป็นที่ยอมรับของผู้ใช้บริการทั้งในและต่างประเทศ สถานบริการสุขภาพสามารถปรับตัวได้อย่างเหมาะสมพร้อมรับสถานการณ์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</a:pPr>
            <a:r>
              <a:rPr lang="en-US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2455725" y="2765036"/>
            <a:ext cx="1720215" cy="86839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  <a:tabLst>
                <a:tab pos="67628" algn="l"/>
              </a:tabLst>
            </a:pPr>
            <a:r>
              <a:rPr lang="en-US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 เสริมสร้างขีดความสามารถของบุคลากรส่งเสริมการมีคุณภาพชีวิตที่ดี  มีสุขภาพที่ดี</a:t>
            </a:r>
            <a:b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มีความมั่นคงในชีวิตและปฏิบัติงานอย่างมีความสุข 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4232852" y="3718267"/>
            <a:ext cx="1826181" cy="703421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en-US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.การพัฒนาสถานบริการสุขภาพให้มีคุณภาพ และระบบบริการที่เป็นเลิศ ตามหลักปรัชญาของเศรษฐกิจพอเพียง  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defTabSz="914400">
              <a:lnSpc>
                <a:spcPct val="115000"/>
              </a:lnSpc>
            </a:pPr>
            <a:r>
              <a:rPr lang="th-TH" sz="825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4234995" y="2768778"/>
            <a:ext cx="2325186" cy="878976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en-US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ส่งเสริมการสร้างสรรค์องค์ความรู้ นวัตกรรม ทางสุขภาพ และพัฒนาระบบข้อมูลสารสนเทศสุขภาพให้มีคุณภาพ สามารถรองรับบริการ และการบริหารทั้งในระดับพื้นที่ จังหวัด และเขตสุขภาพ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7628"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6614187" y="2765036"/>
            <a:ext cx="1173157" cy="86839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en-US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.พัฒนาระบบบริหารจัดการของหน่วยงานให้เป็นองค์กรที่มีสมรรถนะสูง </a:t>
            </a:r>
            <a:b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825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ธรรมาภิ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 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04749" y="1261944"/>
            <a:ext cx="923370" cy="38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914400">
              <a:lnSpc>
                <a:spcPct val="115000"/>
              </a:lnSpc>
            </a:pPr>
            <a:r>
              <a:rPr lang="th-TH" sz="2400" b="1" dirty="0" smtClean="0">
                <a:solidFill>
                  <a:srgbClr val="002060"/>
                </a:solidFill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วิสัยทัศน์</a:t>
            </a:r>
            <a:endParaRPr lang="en-US" sz="2400" dirty="0">
              <a:solidFill>
                <a:srgbClr val="002060"/>
              </a:solidFill>
              <a:latin typeface="Dillenia News" panose="02020603050405020304" pitchFamily="18" charset="-34"/>
              <a:ea typeface="Tahoma" panose="020B0604030504040204" pitchFamily="34" charset="0"/>
              <a:cs typeface="Dillenia News" panose="02020603050405020304" pitchFamily="18" charset="-34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55620" y="1857930"/>
            <a:ext cx="821628" cy="44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914400">
              <a:lnSpc>
                <a:spcPct val="115000"/>
              </a:lnSpc>
            </a:pPr>
            <a:r>
              <a:rPr lang="th-TH" sz="2400" b="1" dirty="0" err="1">
                <a:solidFill>
                  <a:srgbClr val="002060"/>
                </a:solidFill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พันธ</a:t>
            </a:r>
            <a:r>
              <a:rPr lang="th-TH" sz="2400" b="1" dirty="0" smtClean="0">
                <a:solidFill>
                  <a:srgbClr val="002060"/>
                </a:solidFill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กิจ</a:t>
            </a:r>
            <a:endParaRPr lang="en-US" sz="2400" dirty="0">
              <a:solidFill>
                <a:srgbClr val="002060"/>
              </a:solidFill>
              <a:latin typeface="Dillenia News" panose="02020603050405020304" pitchFamily="18" charset="-34"/>
              <a:ea typeface="Tahoma" panose="020B0604030504040204" pitchFamily="34" charset="0"/>
              <a:cs typeface="Dillenia News" panose="02020603050405020304" pitchFamily="18" charset="-34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71499" y="3716188"/>
            <a:ext cx="1389870" cy="44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algn="ctr" defTabSz="914400">
              <a:lnSpc>
                <a:spcPct val="115000"/>
              </a:lnSpc>
            </a:pPr>
            <a:r>
              <a:rPr lang="th-TH" sz="2000" b="1" dirty="0">
                <a:solidFill>
                  <a:srgbClr val="002060"/>
                </a:solidFill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ประเด็น</a:t>
            </a:r>
            <a:r>
              <a:rPr lang="th-TH" sz="2000" b="1" dirty="0" smtClean="0">
                <a:solidFill>
                  <a:srgbClr val="002060"/>
                </a:solidFill>
                <a:latin typeface="Dillenia News" panose="02020603050405020304" pitchFamily="18" charset="-34"/>
                <a:ea typeface="Tahoma" panose="020B0604030504040204" pitchFamily="34" charset="0"/>
                <a:cs typeface="Dillenia News" panose="02020603050405020304" pitchFamily="18" charset="-34"/>
              </a:rPr>
              <a:t>ยุทธศาสตร์</a:t>
            </a:r>
            <a:endParaRPr lang="en-US" sz="2000" dirty="0">
              <a:solidFill>
                <a:srgbClr val="002060"/>
              </a:solidFill>
              <a:latin typeface="Dillenia News" panose="02020603050405020304" pitchFamily="18" charset="-34"/>
              <a:ea typeface="Tahoma" panose="020B0604030504040204" pitchFamily="34" charset="0"/>
              <a:cs typeface="Dillenia News" panose="02020603050405020304" pitchFamily="18" charset="-34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55725" y="4464825"/>
            <a:ext cx="2165261" cy="433392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4.การสร้างสรรค์องค์ความรู้ นวัตกรรมทางสุขภาพ และ ระบบข้อมูลสารสนเทศสุขภาพ</a:t>
            </a:r>
          </a:p>
          <a:p>
            <a:pPr marL="67628"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37"/>
          <p:cNvSpPr txBox="1">
            <a:spLocks noChangeArrowheads="1"/>
          </p:cNvSpPr>
          <p:nvPr/>
        </p:nvSpPr>
        <p:spPr bwMode="auto">
          <a:xfrm>
            <a:off x="5976257" y="4457844"/>
            <a:ext cx="1811087" cy="440372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5.การพัฒนาระบบบริหารจัดการตามหลัก</a:t>
            </a:r>
            <a:r>
              <a:rPr lang="th-TH" sz="825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ธรรมาภิ</a:t>
            </a: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 และการสร้างสุขในการทำงานของบุคลากร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6115945" y="3716188"/>
            <a:ext cx="1681661" cy="703421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80" tIns="34290" rIns="68580" bIns="34290" anchor="t" anchorCtr="0" upright="1">
            <a:noAutofit/>
          </a:bodyPr>
          <a:lstStyle/>
          <a:p>
            <a:pPr defTabSz="914400">
              <a:lnSpc>
                <a:spcPct val="115000"/>
              </a:lnSpc>
            </a:pPr>
            <a:r>
              <a:rPr lang="th-TH" sz="8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การพัฒนาสู่เมืองบริการสุขภาพอาเซียน   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>
              <a:lnSpc>
                <a:spcPct val="115000"/>
              </a:lnSpc>
            </a:pP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defTabSz="914400">
              <a:lnSpc>
                <a:spcPct val="115000"/>
              </a:lnSpc>
            </a:pPr>
            <a:r>
              <a:rPr lang="th-TH" sz="825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825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สามเหลี่ยมหน้าจั่ว 17"/>
          <p:cNvSpPr/>
          <p:nvPr/>
        </p:nvSpPr>
        <p:spPr>
          <a:xfrm>
            <a:off x="2459706" y="1119745"/>
            <a:ext cx="5331061" cy="668733"/>
          </a:xfrm>
          <a:prstGeom prst="triangle">
            <a:avLst/>
          </a:prstGeom>
          <a:solidFill>
            <a:srgbClr val="006600"/>
          </a:solidFill>
          <a:ln w="127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825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2991999" y="1227757"/>
            <a:ext cx="4266474" cy="630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15000"/>
              </a:lnSpc>
            </a:pPr>
            <a:r>
              <a:rPr lang="th-TH" sz="101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ประชาชนสุขภาพดี </a:t>
            </a:r>
            <a:br>
              <a:rPr lang="th-TH" sz="101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1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ระบบสุขภาพมีความเป็นเลิศ  </a:t>
            </a:r>
            <a:br>
              <a:rPr lang="th-TH" sz="101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01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พร้อมพัฒนาสู่เมืองสุขภาพอาเซียน และเมืองสุขภาวะที่ยั่งยืน</a:t>
            </a:r>
            <a:endParaRPr lang="en-US" sz="1013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2106998" y="5251004"/>
            <a:ext cx="1575808" cy="14017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&amp; P Excellence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วงรี 25"/>
          <p:cNvSpPr/>
          <p:nvPr/>
        </p:nvSpPr>
        <p:spPr>
          <a:xfrm>
            <a:off x="3562038" y="5245676"/>
            <a:ext cx="1539994" cy="142607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Excellence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4959926" y="5229924"/>
            <a:ext cx="1504180" cy="141388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</a:t>
            </a:r>
            <a:b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Excellence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6221798" y="5175842"/>
            <a:ext cx="1575808" cy="148702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 Excellence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29706" y="5442298"/>
            <a:ext cx="19816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ยุทธศาสตร์ 4 </a:t>
            </a:r>
            <a:r>
              <a:rPr lang="en-US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E</a:t>
            </a:r>
            <a:endParaRPr lang="th-TH" sz="2800" b="1" dirty="0" smtClean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algn="ctr"/>
            <a:r>
              <a:rPr lang="th-TH" sz="2800" b="1" dirty="0" smtClean="0">
                <a:latin typeface="DilleniaUPC" panose="02020603050405020304" pitchFamily="18" charset="-34"/>
                <a:cs typeface="DilleniaUPC" panose="02020603050405020304" pitchFamily="18" charset="-34"/>
              </a:rPr>
              <a:t>กระทรวงสาธารณสุข</a:t>
            </a:r>
            <a:endParaRPr lang="th-TH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30" name="ลูกศรโค้งขวา 29"/>
          <p:cNvSpPr/>
          <p:nvPr/>
        </p:nvSpPr>
        <p:spPr>
          <a:xfrm>
            <a:off x="1952159" y="4164433"/>
            <a:ext cx="551752" cy="16374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2" name="ลูกศรลง 31"/>
          <p:cNvSpPr/>
          <p:nvPr/>
        </p:nvSpPr>
        <p:spPr>
          <a:xfrm rot="817245">
            <a:off x="4739773" y="4270403"/>
            <a:ext cx="204102" cy="12135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ลง 32"/>
          <p:cNvSpPr/>
          <p:nvPr/>
        </p:nvSpPr>
        <p:spPr>
          <a:xfrm rot="2550529">
            <a:off x="5438061" y="3832029"/>
            <a:ext cx="204102" cy="2058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ลง 33"/>
          <p:cNvSpPr/>
          <p:nvPr/>
        </p:nvSpPr>
        <p:spPr>
          <a:xfrm rot="2371729">
            <a:off x="6218360" y="4836219"/>
            <a:ext cx="204102" cy="802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ลง 34"/>
          <p:cNvSpPr/>
          <p:nvPr/>
        </p:nvSpPr>
        <p:spPr>
          <a:xfrm rot="20145527">
            <a:off x="6712179" y="4892248"/>
            <a:ext cx="204102" cy="690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ลูกศรลง 35"/>
          <p:cNvSpPr/>
          <p:nvPr/>
        </p:nvSpPr>
        <p:spPr>
          <a:xfrm rot="17897514">
            <a:off x="5380390" y="4314681"/>
            <a:ext cx="204102" cy="2129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" name="ตัวเชื่อมต่อตรง 2"/>
          <p:cNvCxnSpPr>
            <a:stCxn id="11" idx="2"/>
          </p:cNvCxnSpPr>
          <p:nvPr/>
        </p:nvCxnSpPr>
        <p:spPr>
          <a:xfrm>
            <a:off x="7200766" y="3633430"/>
            <a:ext cx="596840" cy="305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7020272" cy="104983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600" b="1" dirty="0">
              <a:latin typeface="TH Kodchasal" pitchFamily="2" charset="-34"/>
              <a:cs typeface="TH Kodchasal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6512" y="-7558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ความร่วมมือสาธารณสุขชายแดน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ระดับเขตสุขภาพที่ 6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96136" y="0"/>
            <a:ext cx="3347864" cy="10498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82180" y="139858"/>
            <a:ext cx="3544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TH Kodchasal" pitchFamily="2" charset="-34"/>
                <a:cs typeface="TH Kodchasal" pitchFamily="2" charset="-34"/>
              </a:rPr>
              <a:t> (ไทย – กัมพูชา)</a:t>
            </a:r>
            <a:endParaRPr lang="th-TH" sz="4400" b="1" dirty="0">
              <a:solidFill>
                <a:schemeClr val="bg1"/>
              </a:solidFill>
              <a:latin typeface="TH Kodchasal" pitchFamily="2" charset="-34"/>
              <a:cs typeface="TH Kodchasal" pitchFamily="2" charset="-34"/>
            </a:endParaRPr>
          </a:p>
        </p:txBody>
      </p:sp>
      <p:grpSp>
        <p:nvGrpSpPr>
          <p:cNvPr id="2" name="กลุ่ม 9"/>
          <p:cNvGrpSpPr/>
          <p:nvPr/>
        </p:nvGrpSpPr>
        <p:grpSpPr>
          <a:xfrm>
            <a:off x="251520" y="1017205"/>
            <a:ext cx="1044116" cy="990325"/>
            <a:chOff x="251520" y="1196752"/>
            <a:chExt cx="1044116" cy="99032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96752"/>
              <a:ext cx="1042447" cy="99032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1520" y="1430304"/>
              <a:ext cx="104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MOU </a:t>
              </a:r>
              <a:endPara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9802" y="1156957"/>
            <a:ext cx="15648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2542</a:t>
            </a:r>
          </a:p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นายกร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ทัพพะรังสี)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5686" y="1163667"/>
            <a:ext cx="1989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2544</a:t>
            </a:r>
          </a:p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(นางสุดารัตน์ เกยุราพันธุ์)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" name="กลุ่ม 12"/>
          <p:cNvGrpSpPr/>
          <p:nvPr/>
        </p:nvGrpSpPr>
        <p:grpSpPr>
          <a:xfrm>
            <a:off x="3059832" y="1017205"/>
            <a:ext cx="1044116" cy="990325"/>
            <a:chOff x="251520" y="1196752"/>
            <a:chExt cx="1044116" cy="990325"/>
          </a:xfrm>
        </p:grpSpPr>
        <p:pic>
          <p:nvPicPr>
            <p:cNvPr id="14" name="รูปภาพ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196752"/>
              <a:ext cx="1042447" cy="9903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1520" y="1430304"/>
              <a:ext cx="104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MOU </a:t>
              </a:r>
              <a:endPara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50454" y="1132834"/>
            <a:ext cx="2193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2559</a:t>
            </a:r>
          </a:p>
          <a:p>
            <a:pPr algn="ctr"/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20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น.พ.ปิ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ยะสกล สกลสัต</a:t>
            </a:r>
            <a:r>
              <a:rPr lang="th-TH" sz="2000" b="1" dirty="0" err="1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ยาทร</a:t>
            </a:r>
            <a:r>
              <a:rPr lang="th-TH" sz="2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72" y="998515"/>
            <a:ext cx="1042447" cy="990325"/>
          </a:xfrm>
          <a:prstGeom prst="rect">
            <a:avLst/>
          </a:prstGeom>
        </p:spPr>
      </p:pic>
      <p:sp>
        <p:nvSpPr>
          <p:cNvPr id="20" name="ลูกศรขวา 19"/>
          <p:cNvSpPr/>
          <p:nvPr/>
        </p:nvSpPr>
        <p:spPr>
          <a:xfrm>
            <a:off x="2483768" y="1384321"/>
            <a:ext cx="432048" cy="388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ลูกศรขวา 20"/>
          <p:cNvSpPr/>
          <p:nvPr/>
        </p:nvSpPr>
        <p:spPr>
          <a:xfrm>
            <a:off x="5404371" y="1384320"/>
            <a:ext cx="432048" cy="38849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176443" y="2289939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จุดยืน </a:t>
            </a:r>
            <a:r>
              <a:rPr lang="en-US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20 </a:t>
            </a:r>
            <a:r>
              <a:rPr 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ปี</a:t>
            </a:r>
            <a:endParaRPr lang="th-TH" sz="28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72135" y="2037328"/>
            <a:ext cx="64146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ยกระดับคุณภาพการบริการในหน่วยบริการสุขภาพในระดับ</a:t>
            </a:r>
          </a:p>
          <a:p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ทุติยภูมิ และตติยภูมิ ให้มีมาตรฐานการจัดบริการในระดับสากลและตามเกณฑ์มาตรฐานของกระทรวง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" name="รูปภาพ 3" descr="37326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r="9267" b="14172"/>
          <a:stretch/>
        </p:blipFill>
        <p:spPr bwMode="auto">
          <a:xfrm>
            <a:off x="205605" y="3773373"/>
            <a:ext cx="2269220" cy="1444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460759" y="3545959"/>
            <a:ext cx="6848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th-TH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ประเด็นยุทธศาสตร์ที่ </a:t>
            </a:r>
            <a:r>
              <a:rPr lang="en-US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3  </a:t>
            </a:r>
            <a:r>
              <a:rPr lang="th-TH" sz="2800" b="1" dirty="0" smtClean="0">
                <a:solidFill>
                  <a:srgbClr val="7030A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การพัฒนาสู่เมืองบริการสุขภาพอาเซียน   </a:t>
            </a:r>
            <a:r>
              <a:rPr lang="en-US" sz="28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" name="รูปภาพ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51">
            <a:off x="288438" y="4560111"/>
            <a:ext cx="2145897" cy="1631910"/>
          </a:xfrm>
          <a:prstGeom prst="rect">
            <a:avLst/>
          </a:prstGeom>
        </p:spPr>
      </p:pic>
      <p:sp>
        <p:nvSpPr>
          <p:cNvPr id="38" name="ลูกศรขวา 37"/>
          <p:cNvSpPr/>
          <p:nvPr/>
        </p:nvSpPr>
        <p:spPr>
          <a:xfrm>
            <a:off x="1696301" y="2334047"/>
            <a:ext cx="432048" cy="388495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0" name="ลูกศรขวา 39"/>
          <p:cNvSpPr/>
          <p:nvPr/>
        </p:nvSpPr>
        <p:spPr>
          <a:xfrm rot="5400000">
            <a:off x="4854568" y="3266742"/>
            <a:ext cx="295539" cy="388495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3" name="TextBox 42"/>
          <p:cNvSpPr txBox="1"/>
          <p:nvPr/>
        </p:nvSpPr>
        <p:spPr>
          <a:xfrm>
            <a:off x="2571736" y="3967733"/>
            <a:ext cx="64146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09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สถานบริการสุขภาพและบุคลากรมีขีดความสามารถในการจัดบริการสุขภาพที่มีคุณภาพ	เป็นที่ยอมรับ เชื่อมั่น และศรัทธาจากผู้ใช้บริการทั้งในและต่างประเทศ</a:t>
            </a:r>
          </a:p>
          <a:p>
            <a:pPr>
              <a:tabLst>
                <a:tab pos="1809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	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ระบบงานสาธารณสุขชายแดนมีประสิทธิภาพ ลดภัยคุกคาม ความเสี่ยงทางด้านสุขภาพ</a:t>
            </a:r>
          </a:p>
          <a:p>
            <a:pPr>
              <a:tabLst>
                <a:tab pos="180975" algn="l"/>
              </a:tabLst>
            </a:pPr>
            <a:r>
              <a:rPr lang="en-US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บริการสุขภาพร่วมสนับสนุนการพัฒนาพื้นที่ในทุกมิติ ทั้งด้านสังคม เศรษฐกิจ </a:t>
            </a:r>
          </a:p>
          <a:p>
            <a:pPr>
              <a:tabLst>
                <a:tab pos="180975" algn="l"/>
              </a:tabLst>
            </a:pPr>
            <a:r>
              <a: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	และการเสริมสร้างความสัมพันธ์อันดีระหว่างประเทศ</a:t>
            </a:r>
            <a:endParaRPr lang="th-TH" sz="2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91319" y="6237113"/>
            <a:ext cx="718019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ตัวชี้วัดที่ </a:t>
            </a:r>
            <a:r>
              <a:rPr lang="en-US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62 </a:t>
            </a:r>
            <a:r>
              <a:rPr lang="th-TH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สัดส่วนของแรงงานต่างด้าวที่ได้รับการดูแลรักษาปัญหาสุขภาพที่ตรวจพบ</a:t>
            </a:r>
            <a:endParaRPr lang="th-TH" sz="2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ลูกศรขวา 46"/>
          <p:cNvSpPr/>
          <p:nvPr/>
        </p:nvSpPr>
        <p:spPr>
          <a:xfrm rot="5400000">
            <a:off x="4858055" y="5445596"/>
            <a:ext cx="283111" cy="388495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2500298" y="5822455"/>
            <a:ext cx="630653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th-TH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ตัวชี้วัดปี </a:t>
            </a:r>
            <a:r>
              <a:rPr lang="en-US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60 </a:t>
            </a:r>
            <a:r>
              <a:rPr lang="th-TH" sz="2200" b="1" dirty="0" smtClean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ร้อยละของรายได้ที่เพิ่มขึ้นจากการจัดบริการสุขภาพแก่ชาวต่างชาติ</a:t>
            </a:r>
            <a:endParaRPr lang="th-TH" sz="22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54"/>
          <p:cNvGrpSpPr/>
          <p:nvPr/>
        </p:nvGrpSpPr>
        <p:grpSpPr>
          <a:xfrm>
            <a:off x="3165633" y="1611657"/>
            <a:ext cx="539428" cy="651957"/>
            <a:chOff x="5435329" y="2708920"/>
            <a:chExt cx="539428" cy="651957"/>
          </a:xfrm>
        </p:grpSpPr>
        <p:sp>
          <p:nvSpPr>
            <p:cNvPr id="8" name="타원 12"/>
            <p:cNvSpPr/>
            <p:nvPr/>
          </p:nvSpPr>
          <p:spPr>
            <a:xfrm>
              <a:off x="5436104" y="2708920"/>
              <a:ext cx="488969" cy="65195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그룹 60"/>
            <p:cNvGrpSpPr/>
            <p:nvPr/>
          </p:nvGrpSpPr>
          <p:grpSpPr>
            <a:xfrm>
              <a:off x="5435329" y="2708920"/>
              <a:ext cx="539428" cy="651957"/>
              <a:chOff x="5075122" y="3442123"/>
              <a:chExt cx="2481982" cy="2249810"/>
            </a:xfrm>
          </p:grpSpPr>
          <p:sp>
            <p:nvSpPr>
              <p:cNvPr id="10" name="타원 14"/>
              <p:cNvSpPr/>
              <p:nvPr/>
            </p:nvSpPr>
            <p:spPr>
              <a:xfrm>
                <a:off x="5159815" y="3442123"/>
                <a:ext cx="2249808" cy="224981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2" y="3760892"/>
                <a:ext cx="1550533" cy="83148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자유형 17"/>
              <p:cNvSpPr/>
              <p:nvPr/>
            </p:nvSpPr>
            <p:spPr>
              <a:xfrm rot="5398342">
                <a:off x="5955297" y="3558570"/>
                <a:ext cx="1424935" cy="1382490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자유형 18"/>
              <p:cNvSpPr/>
              <p:nvPr/>
            </p:nvSpPr>
            <p:spPr>
              <a:xfrm rot="5839189">
                <a:off x="4992687" y="4233139"/>
                <a:ext cx="1574505" cy="1185189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66" y="4665227"/>
                <a:ext cx="1550538" cy="83148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กลุ่ม 56"/>
          <p:cNvGrpSpPr/>
          <p:nvPr/>
        </p:nvGrpSpPr>
        <p:grpSpPr>
          <a:xfrm>
            <a:off x="4376679" y="1335940"/>
            <a:ext cx="539422" cy="720869"/>
            <a:chOff x="6088777" y="3304440"/>
            <a:chExt cx="539422" cy="720869"/>
          </a:xfrm>
        </p:grpSpPr>
        <p:sp>
          <p:nvSpPr>
            <p:cNvPr id="7" name="타원 20"/>
            <p:cNvSpPr/>
            <p:nvPr/>
          </p:nvSpPr>
          <p:spPr>
            <a:xfrm>
              <a:off x="6099733" y="3373352"/>
              <a:ext cx="488969" cy="65195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그룹 60"/>
            <p:cNvGrpSpPr/>
            <p:nvPr/>
          </p:nvGrpSpPr>
          <p:grpSpPr>
            <a:xfrm>
              <a:off x="6088777" y="3304440"/>
              <a:ext cx="539422" cy="651957"/>
              <a:chOff x="5075123" y="3442121"/>
              <a:chExt cx="2481953" cy="2249809"/>
            </a:xfrm>
          </p:grpSpPr>
          <p:sp>
            <p:nvSpPr>
              <p:cNvPr id="17" name="타원 22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자유형 25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자유형 26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9" name="กลุ่ม 58"/>
          <p:cNvGrpSpPr/>
          <p:nvPr/>
        </p:nvGrpSpPr>
        <p:grpSpPr>
          <a:xfrm>
            <a:off x="5325652" y="1913335"/>
            <a:ext cx="539422" cy="654785"/>
            <a:chOff x="6501259" y="4221988"/>
            <a:chExt cx="539422" cy="654785"/>
          </a:xfrm>
        </p:grpSpPr>
        <p:sp>
          <p:nvSpPr>
            <p:cNvPr id="6" name="타원 28"/>
            <p:cNvSpPr/>
            <p:nvPr/>
          </p:nvSpPr>
          <p:spPr>
            <a:xfrm>
              <a:off x="6518206" y="4224816"/>
              <a:ext cx="488969" cy="65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그룹 60"/>
            <p:cNvGrpSpPr/>
            <p:nvPr/>
          </p:nvGrpSpPr>
          <p:grpSpPr>
            <a:xfrm>
              <a:off x="6501259" y="4221988"/>
              <a:ext cx="539422" cy="651957"/>
              <a:chOff x="5075123" y="3442121"/>
              <a:chExt cx="2481953" cy="2249809"/>
            </a:xfrm>
          </p:grpSpPr>
          <p:sp>
            <p:nvSpPr>
              <p:cNvPr id="24" name="타원 30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자유형 33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자유형 34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1" name="กลุ่ม 60"/>
          <p:cNvGrpSpPr/>
          <p:nvPr/>
        </p:nvGrpSpPr>
        <p:grpSpPr>
          <a:xfrm>
            <a:off x="5795094" y="2985197"/>
            <a:ext cx="549557" cy="661489"/>
            <a:chOff x="6340851" y="5052208"/>
            <a:chExt cx="549557" cy="661489"/>
          </a:xfrm>
        </p:grpSpPr>
        <p:sp>
          <p:nvSpPr>
            <p:cNvPr id="5" name="타원 36"/>
            <p:cNvSpPr/>
            <p:nvPr/>
          </p:nvSpPr>
          <p:spPr>
            <a:xfrm>
              <a:off x="6340851" y="5061740"/>
              <a:ext cx="488969" cy="6519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그룹 60"/>
            <p:cNvGrpSpPr/>
            <p:nvPr/>
          </p:nvGrpSpPr>
          <p:grpSpPr>
            <a:xfrm>
              <a:off x="6350986" y="5052208"/>
              <a:ext cx="539422" cy="651957"/>
              <a:chOff x="5075123" y="3442121"/>
              <a:chExt cx="2481953" cy="2249809"/>
            </a:xfrm>
          </p:grpSpPr>
          <p:sp>
            <p:nvSpPr>
              <p:cNvPr id="31" name="타원 38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자유형 41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자유형 42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2" name="กลุ่ม 61"/>
          <p:cNvGrpSpPr/>
          <p:nvPr/>
        </p:nvGrpSpPr>
        <p:grpSpPr>
          <a:xfrm>
            <a:off x="5601562" y="4038872"/>
            <a:ext cx="539422" cy="702229"/>
            <a:chOff x="5905332" y="5811724"/>
            <a:chExt cx="539422" cy="702229"/>
          </a:xfrm>
        </p:grpSpPr>
        <p:sp>
          <p:nvSpPr>
            <p:cNvPr id="4" name="타원 44"/>
            <p:cNvSpPr/>
            <p:nvPr/>
          </p:nvSpPr>
          <p:spPr>
            <a:xfrm>
              <a:off x="5920839" y="5861996"/>
              <a:ext cx="488969" cy="651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9" name="그룹 60"/>
            <p:cNvGrpSpPr/>
            <p:nvPr/>
          </p:nvGrpSpPr>
          <p:grpSpPr>
            <a:xfrm>
              <a:off x="5905332" y="5811724"/>
              <a:ext cx="539422" cy="651957"/>
              <a:chOff x="5075123" y="3442121"/>
              <a:chExt cx="2481953" cy="2249809"/>
            </a:xfrm>
          </p:grpSpPr>
          <p:sp>
            <p:nvSpPr>
              <p:cNvPr id="40" name="타원 46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자유형 49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자유형 50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5" name="TextBox 64"/>
          <p:cNvSpPr txBox="1"/>
          <p:nvPr/>
        </p:nvSpPr>
        <p:spPr bwMode="auto">
          <a:xfrm>
            <a:off x="609600" y="258147"/>
            <a:ext cx="3252574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defTabSz="914400" latinLnBrk="1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ระบบบริการสุขภาพ</a:t>
            </a:r>
          </a:p>
          <a:p>
            <a:pPr algn="r" defTabSz="914400" latinLnBrk="1">
              <a:defRPr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HA / HA to PCA, Friendly Hospital, </a:t>
            </a:r>
          </a:p>
          <a:p>
            <a:pPr algn="r" defTabSz="914400" latinLnBrk="1">
              <a:defRPr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One Stop </a:t>
            </a:r>
            <a:r>
              <a:rPr lang="en-US" sz="2000" b="1" dirty="0" err="1" smtClean="0">
                <a:latin typeface="TH SarabunPSK" pitchFamily="34" charset="-34"/>
                <a:cs typeface="TH SarabunPSK" pitchFamily="34" charset="-34"/>
              </a:rPr>
              <a:t>Servince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เฉพาะทาง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ภาษา</a:t>
            </a:r>
          </a:p>
          <a:p>
            <a:pPr algn="r" defTabSz="914400" latinLnBrk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Premium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>
            <a:off x="6410017" y="2827684"/>
            <a:ext cx="2296005" cy="76944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แลกเปลี่ยนข้อมูล</a:t>
            </a:r>
          </a:p>
          <a:p>
            <a:pPr defTabSz="914400" latinLnBrk="1">
              <a:defRPr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MBDS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และชายแดนคู่ขนาน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6" name="กลุ่ม 55"/>
          <p:cNvGrpSpPr/>
          <p:nvPr/>
        </p:nvGrpSpPr>
        <p:grpSpPr>
          <a:xfrm>
            <a:off x="3140860" y="2295347"/>
            <a:ext cx="2447474" cy="2395875"/>
            <a:chOff x="3635130" y="3568093"/>
            <a:chExt cx="2447474" cy="2395875"/>
          </a:xfrm>
        </p:grpSpPr>
        <p:sp>
          <p:nvSpPr>
            <p:cNvPr id="63" name="타원 4"/>
            <p:cNvSpPr/>
            <p:nvPr/>
          </p:nvSpPr>
          <p:spPr>
            <a:xfrm>
              <a:off x="3635130" y="3568093"/>
              <a:ext cx="2447474" cy="239587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도넛 82"/>
            <p:cNvSpPr/>
            <p:nvPr/>
          </p:nvSpPr>
          <p:spPr>
            <a:xfrm>
              <a:off x="3779145" y="3687401"/>
              <a:ext cx="2153710" cy="2124411"/>
            </a:xfrm>
            <a:prstGeom prst="donut">
              <a:avLst>
                <a:gd name="adj" fmla="val 43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115"/>
            <p:cNvSpPr txBox="1">
              <a:spLocks noChangeArrowheads="1"/>
            </p:cNvSpPr>
            <p:nvPr/>
          </p:nvSpPr>
          <p:spPr bwMode="auto">
            <a:xfrm>
              <a:off x="3730069" y="3867830"/>
              <a:ext cx="2281324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400" latinLnBrk="1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กรอบ</a:t>
              </a:r>
            </a:p>
            <a:p>
              <a:pPr algn="ctr" defTabSz="914400" latinLnBrk="1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การดำเนินงานสาธารณสุข</a:t>
              </a:r>
            </a:p>
            <a:p>
              <a:pPr algn="ctr" defTabSz="914400" latinLnBrk="1"/>
              <a:r>
                <a:rPr lang="th-TH" sz="2800" b="1" dirty="0" smtClean="0">
                  <a:latin typeface="TH SarabunPSK" pitchFamily="34" charset="-34"/>
                  <a:cs typeface="TH SarabunPSK" pitchFamily="34" charset="-34"/>
                </a:rPr>
                <a:t>ชายแดน</a:t>
              </a:r>
              <a:endParaRPr lang="ko-KR" alt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휴먼둥근헤드라인" pitchFamily="18" charset="-127"/>
                <a:cs typeface="TH SarabunPSK" pitchFamily="34" charset="-34"/>
              </a:endParaRPr>
            </a:p>
          </p:txBody>
        </p:sp>
      </p:grpSp>
      <p:sp>
        <p:nvSpPr>
          <p:cNvPr id="58" name="TextBox 57"/>
          <p:cNvSpPr txBox="1"/>
          <p:nvPr/>
        </p:nvSpPr>
        <p:spPr bwMode="auto">
          <a:xfrm>
            <a:off x="4883456" y="1035154"/>
            <a:ext cx="3064476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ระบบส่งต่อผู้ป่วย</a:t>
            </a:r>
            <a:endParaRPr lang="ko-KR" altLang="en-US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 bwMode="auto">
          <a:xfrm>
            <a:off x="6079524" y="1744654"/>
            <a:ext cx="3064476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พัฒนาศักยภาพบุคลากร</a:t>
            </a:r>
            <a:endParaRPr lang="ko-KR" altLang="en-US" sz="24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6174878" y="4222760"/>
            <a:ext cx="2969122" cy="224676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การเฝ้าระวัง ป้องกัน และตอบโต้</a:t>
            </a:r>
          </a:p>
          <a:p>
            <a:pPr defTabSz="914400" latinLnBrk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ภาคีเครือข่าย/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SRRT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RRT, </a:t>
            </a:r>
            <a:endParaRPr lang="th-TH" sz="2000" b="1" dirty="0" smtClean="0">
              <a:latin typeface="TH SarabunPSK" pitchFamily="34" charset="-34"/>
              <a:cs typeface="TH SarabunPSK" pitchFamily="34" charset="-34"/>
            </a:endParaRPr>
          </a:p>
          <a:p>
            <a:pPr defTabSz="914400" latinLnBrk="1">
              <a:defRPr/>
            </a:pP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ด่านควบคุมโรคฯ </a:t>
            </a: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IHR2005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</a:p>
          <a:p>
            <a:pPr defTabSz="914400" latinLnBrk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ชายแดนคู่ขนาน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อสต.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EOC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, </a:t>
            </a:r>
          </a:p>
          <a:p>
            <a:pPr defTabSz="914400" latinLnBrk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One Health 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ระหว่างประเทศ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,</a:t>
            </a:r>
          </a:p>
          <a:p>
            <a:pPr defTabSz="914400" latinLnBrk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ควบคุมโรคติดต่อ เช่น </a:t>
            </a: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Aids TB </a:t>
            </a:r>
          </a:p>
          <a:p>
            <a:pPr defTabSz="914400" latinLnBrk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Malaria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3" name="กลุ่ม 82"/>
          <p:cNvGrpSpPr/>
          <p:nvPr/>
        </p:nvGrpSpPr>
        <p:grpSpPr>
          <a:xfrm>
            <a:off x="2517327" y="2849529"/>
            <a:ext cx="539422" cy="702229"/>
            <a:chOff x="1857356" y="4714884"/>
            <a:chExt cx="539422" cy="702229"/>
          </a:xfrm>
        </p:grpSpPr>
        <p:sp>
          <p:nvSpPr>
            <p:cNvPr id="75" name="타원 44"/>
            <p:cNvSpPr/>
            <p:nvPr/>
          </p:nvSpPr>
          <p:spPr>
            <a:xfrm>
              <a:off x="1872863" y="4765156"/>
              <a:ext cx="488969" cy="651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6" name="그룹 60"/>
            <p:cNvGrpSpPr/>
            <p:nvPr/>
          </p:nvGrpSpPr>
          <p:grpSpPr>
            <a:xfrm>
              <a:off x="1857356" y="4714884"/>
              <a:ext cx="539422" cy="651957"/>
              <a:chOff x="5075123" y="3442121"/>
              <a:chExt cx="2481953" cy="2249809"/>
            </a:xfrm>
          </p:grpSpPr>
          <p:sp>
            <p:nvSpPr>
              <p:cNvPr id="77" name="타원 46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자유형 49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자유형 50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4" name="กลุ่ม 83"/>
          <p:cNvGrpSpPr/>
          <p:nvPr/>
        </p:nvGrpSpPr>
        <p:grpSpPr>
          <a:xfrm>
            <a:off x="4475971" y="4897875"/>
            <a:ext cx="549557" cy="661489"/>
            <a:chOff x="6340851" y="5052208"/>
            <a:chExt cx="549557" cy="661489"/>
          </a:xfrm>
        </p:grpSpPr>
        <p:sp>
          <p:nvSpPr>
            <p:cNvPr id="85" name="타원 36"/>
            <p:cNvSpPr/>
            <p:nvPr/>
          </p:nvSpPr>
          <p:spPr>
            <a:xfrm>
              <a:off x="6340851" y="5061740"/>
              <a:ext cx="488969" cy="65195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6" name="그룹 60"/>
            <p:cNvGrpSpPr/>
            <p:nvPr/>
          </p:nvGrpSpPr>
          <p:grpSpPr>
            <a:xfrm>
              <a:off x="6350986" y="5052208"/>
              <a:ext cx="539422" cy="651957"/>
              <a:chOff x="5075123" y="3442121"/>
              <a:chExt cx="2481953" cy="2249809"/>
            </a:xfrm>
          </p:grpSpPr>
          <p:sp>
            <p:nvSpPr>
              <p:cNvPr id="87" name="타원 38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자유형 41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자유형 42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 bwMode="auto">
          <a:xfrm>
            <a:off x="1104871" y="5637907"/>
            <a:ext cx="4023222" cy="10772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defTabSz="914400" latinLnBrk="1"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แรงงานข้ามชาติ</a:t>
            </a:r>
          </a:p>
          <a:p>
            <a:pPr algn="r" defTabSz="914400" latinLnBrk="1">
              <a:defRPr/>
            </a:pP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การบริหารการเงินการคลัง, หลักประกันสุขภาพ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, สุขาภิบาล/อนามัยสิ่งแวดล้อม, และ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เข้าถึงบริการ</a:t>
            </a:r>
            <a:endParaRPr lang="ko-KR" altLang="en-US" sz="2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4" name="TextBox 93"/>
          <p:cNvSpPr txBox="1"/>
          <p:nvPr/>
        </p:nvSpPr>
        <p:spPr bwMode="auto">
          <a:xfrm>
            <a:off x="234919" y="4376738"/>
            <a:ext cx="2489145" cy="10156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defTabSz="914400" latinLnBrk="1"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7. Sister Hospital</a:t>
            </a:r>
          </a:p>
          <a:p>
            <a:pPr algn="r" defTabSz="914400" latinLnBrk="1">
              <a:defRPr/>
            </a:pP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VDO </a:t>
            </a:r>
            <a:r>
              <a:rPr lang="en-US" sz="2000" b="1" dirty="0" err="1" smtClean="0">
                <a:latin typeface="TH SarabunPSK" pitchFamily="34" charset="-34"/>
                <a:cs typeface="TH SarabunPSK" pitchFamily="34" charset="-34"/>
              </a:rPr>
              <a:t>Conferrence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r" defTabSz="914400" latinLnBrk="1">
              <a:defRPr/>
            </a:pP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พัฒนาบุคลากร</a:t>
            </a:r>
            <a:endParaRPr lang="ko-KR" altLang="en-US" sz="20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>
            <a:off x="-9556" y="2071678"/>
            <a:ext cx="2489145" cy="200054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r" defTabSz="914400" latinLnBrk="1">
              <a:defRPr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8.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อื่นๆ </a:t>
            </a: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คุ้มครองผู้บริโภค, อาหารปลอดภัย/พัฒนาห้องปฏิบัติการ/แจ้งเตือนภัย/พัฒนากลไกการตอบสนองทางอาหารและน้ำ และ</a:t>
            </a:r>
            <a:r>
              <a:rPr lang="th-TH" sz="20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000" b="1" dirty="0" smtClean="0">
                <a:latin typeface="TH SarabunPSK" pitchFamily="34" charset="-34"/>
                <a:cs typeface="TH SarabunPSK" pitchFamily="34" charset="-34"/>
              </a:rPr>
              <a:t>to be number one</a:t>
            </a:r>
            <a:r>
              <a:rPr lang="th-TH" sz="2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ko-KR" altLang="en-US" sz="2000" b="1" dirty="0">
              <a:solidFill>
                <a:prstClr val="black">
                  <a:lumMod val="75000"/>
                  <a:lumOff val="25000"/>
                </a:prst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96" name="กลุ่ม 95"/>
          <p:cNvGrpSpPr/>
          <p:nvPr/>
        </p:nvGrpSpPr>
        <p:grpSpPr>
          <a:xfrm>
            <a:off x="3003536" y="4433890"/>
            <a:ext cx="539422" cy="654785"/>
            <a:chOff x="6501259" y="4221988"/>
            <a:chExt cx="539422" cy="654785"/>
          </a:xfrm>
        </p:grpSpPr>
        <p:sp>
          <p:nvSpPr>
            <p:cNvPr id="97" name="타원 28"/>
            <p:cNvSpPr/>
            <p:nvPr/>
          </p:nvSpPr>
          <p:spPr>
            <a:xfrm>
              <a:off x="6518206" y="4224816"/>
              <a:ext cx="488969" cy="65195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latinLnBrk="1"/>
              <a:endParaRPr lang="ko-KR" alt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8" name="그룹 60"/>
            <p:cNvGrpSpPr/>
            <p:nvPr/>
          </p:nvGrpSpPr>
          <p:grpSpPr>
            <a:xfrm>
              <a:off x="6501259" y="4221988"/>
              <a:ext cx="539422" cy="651957"/>
              <a:chOff x="5075123" y="3442121"/>
              <a:chExt cx="2481953" cy="2249809"/>
            </a:xfrm>
          </p:grpSpPr>
          <p:sp>
            <p:nvSpPr>
              <p:cNvPr id="99" name="타원 30"/>
              <p:cNvSpPr/>
              <p:nvPr/>
            </p:nvSpPr>
            <p:spPr>
              <a:xfrm>
                <a:off x="5159815" y="3442121"/>
                <a:ext cx="2249809" cy="22498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65000">
                    <a:schemeClr val="bg1">
                      <a:alpha val="0"/>
                    </a:schemeClr>
                  </a:gs>
                  <a:gs pos="74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Oval 26"/>
              <p:cNvSpPr>
                <a:spLocks noChangeAspect="1" noChangeArrowheads="1"/>
              </p:cNvSpPr>
              <p:nvPr/>
            </p:nvSpPr>
            <p:spPr bwMode="auto">
              <a:xfrm rot="18900000">
                <a:off x="5075123" y="3760891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Oval 28"/>
              <p:cNvSpPr>
                <a:spLocks noChangeArrowheads="1"/>
              </p:cNvSpPr>
              <p:nvPr/>
            </p:nvSpPr>
            <p:spPr bwMode="auto">
              <a:xfrm flipH="1">
                <a:off x="5386741" y="3670248"/>
                <a:ext cx="713227" cy="63927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65000"/>
                    </a:schemeClr>
                  </a:gs>
                  <a:gs pos="100000">
                    <a:srgbClr val="67ABF5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4400" latinLnBrk="1"/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자유형 33"/>
              <p:cNvSpPr/>
              <p:nvPr/>
            </p:nvSpPr>
            <p:spPr>
              <a:xfrm rot="5398342">
                <a:off x="5955277" y="3558568"/>
                <a:ext cx="1424934" cy="1382488"/>
              </a:xfrm>
              <a:custGeom>
                <a:avLst/>
                <a:gdLst>
                  <a:gd name="connsiteX0" fmla="*/ 0 w 1800225"/>
                  <a:gd name="connsiteY0" fmla="*/ 1285875 h 1409700"/>
                  <a:gd name="connsiteX1" fmla="*/ 723900 w 1800225"/>
                  <a:gd name="connsiteY1" fmla="*/ 1409700 h 1409700"/>
                  <a:gd name="connsiteX2" fmla="*/ 1800225 w 1800225"/>
                  <a:gd name="connsiteY2" fmla="*/ 428625 h 1409700"/>
                  <a:gd name="connsiteX3" fmla="*/ 1323975 w 1800225"/>
                  <a:gd name="connsiteY3" fmla="*/ 0 h 1409700"/>
                  <a:gd name="connsiteX4" fmla="*/ 342900 w 1800225"/>
                  <a:gd name="connsiteY4" fmla="*/ 419100 h 1409700"/>
                  <a:gd name="connsiteX5" fmla="*/ 0 w 1800225"/>
                  <a:gd name="connsiteY5" fmla="*/ 1285875 h 1409700"/>
                  <a:gd name="connsiteX0" fmla="*/ 63500 w 1863725"/>
                  <a:gd name="connsiteY0" fmla="*/ 1287462 h 1411287"/>
                  <a:gd name="connsiteX1" fmla="*/ 787400 w 1863725"/>
                  <a:gd name="connsiteY1" fmla="*/ 1411287 h 1411287"/>
                  <a:gd name="connsiteX2" fmla="*/ 1863725 w 1863725"/>
                  <a:gd name="connsiteY2" fmla="*/ 430212 h 1411287"/>
                  <a:gd name="connsiteX3" fmla="*/ 1387475 w 1863725"/>
                  <a:gd name="connsiteY3" fmla="*/ 1587 h 1411287"/>
                  <a:gd name="connsiteX4" fmla="*/ 406400 w 1863725"/>
                  <a:gd name="connsiteY4" fmla="*/ 420687 h 1411287"/>
                  <a:gd name="connsiteX5" fmla="*/ 63500 w 1863725"/>
                  <a:gd name="connsiteY5" fmla="*/ 1287462 h 1411287"/>
                  <a:gd name="connsiteX0" fmla="*/ 63500 w 1963738"/>
                  <a:gd name="connsiteY0" fmla="*/ 1287462 h 1411287"/>
                  <a:gd name="connsiteX1" fmla="*/ 787400 w 1963738"/>
                  <a:gd name="connsiteY1" fmla="*/ 1411287 h 1411287"/>
                  <a:gd name="connsiteX2" fmla="*/ 1863725 w 1963738"/>
                  <a:gd name="connsiteY2" fmla="*/ 430212 h 1411287"/>
                  <a:gd name="connsiteX3" fmla="*/ 1387475 w 1963738"/>
                  <a:gd name="connsiteY3" fmla="*/ 1587 h 1411287"/>
                  <a:gd name="connsiteX4" fmla="*/ 406400 w 1963738"/>
                  <a:gd name="connsiteY4" fmla="*/ 420687 h 1411287"/>
                  <a:gd name="connsiteX5" fmla="*/ 63500 w 1963738"/>
                  <a:gd name="connsiteY5" fmla="*/ 1287462 h 1411287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63500 w 1963738"/>
                  <a:gd name="connsiteY0" fmla="*/ 1287462 h 1554162"/>
                  <a:gd name="connsiteX1" fmla="*/ 787400 w 1963738"/>
                  <a:gd name="connsiteY1" fmla="*/ 1411287 h 1554162"/>
                  <a:gd name="connsiteX2" fmla="*/ 1863725 w 1963738"/>
                  <a:gd name="connsiteY2" fmla="*/ 430212 h 1554162"/>
                  <a:gd name="connsiteX3" fmla="*/ 1387475 w 1963738"/>
                  <a:gd name="connsiteY3" fmla="*/ 1587 h 1554162"/>
                  <a:gd name="connsiteX4" fmla="*/ 406400 w 1963738"/>
                  <a:gd name="connsiteY4" fmla="*/ 420687 h 1554162"/>
                  <a:gd name="connsiteX5" fmla="*/ 63500 w 1963738"/>
                  <a:gd name="connsiteY5" fmla="*/ 1287462 h 1554162"/>
                  <a:gd name="connsiteX0" fmla="*/ 41717 w 1963737"/>
                  <a:gd name="connsiteY0" fmla="*/ 1287462 h 1689794"/>
                  <a:gd name="connsiteX1" fmla="*/ 634920 w 1963737"/>
                  <a:gd name="connsiteY1" fmla="*/ 1546919 h 1689794"/>
                  <a:gd name="connsiteX2" fmla="*/ 1841942 w 1963737"/>
                  <a:gd name="connsiteY2" fmla="*/ 430212 h 1689794"/>
                  <a:gd name="connsiteX3" fmla="*/ 1365692 w 1963737"/>
                  <a:gd name="connsiteY3" fmla="*/ 1587 h 1689794"/>
                  <a:gd name="connsiteX4" fmla="*/ 384617 w 1963737"/>
                  <a:gd name="connsiteY4" fmla="*/ 420687 h 1689794"/>
                  <a:gd name="connsiteX5" fmla="*/ 41717 w 1963737"/>
                  <a:gd name="connsiteY5" fmla="*/ 1287462 h 1689794"/>
                  <a:gd name="connsiteX0" fmla="*/ 41717 w 1860992"/>
                  <a:gd name="connsiteY0" fmla="*/ 1287462 h 1689794"/>
                  <a:gd name="connsiteX1" fmla="*/ 634920 w 1860992"/>
                  <a:gd name="connsiteY1" fmla="*/ 1546919 h 1689794"/>
                  <a:gd name="connsiteX2" fmla="*/ 1479991 w 1860992"/>
                  <a:gd name="connsiteY2" fmla="*/ 896937 h 1689794"/>
                  <a:gd name="connsiteX3" fmla="*/ 1841942 w 1860992"/>
                  <a:gd name="connsiteY3" fmla="*/ 430212 h 1689794"/>
                  <a:gd name="connsiteX4" fmla="*/ 1365692 w 1860992"/>
                  <a:gd name="connsiteY4" fmla="*/ 1587 h 1689794"/>
                  <a:gd name="connsiteX5" fmla="*/ 384617 w 1860992"/>
                  <a:gd name="connsiteY5" fmla="*/ 420687 h 1689794"/>
                  <a:gd name="connsiteX6" fmla="*/ 41717 w 1860992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43724"/>
                  <a:gd name="connsiteY0" fmla="*/ 1287462 h 1689794"/>
                  <a:gd name="connsiteX1" fmla="*/ 634920 w 1843724"/>
                  <a:gd name="connsiteY1" fmla="*/ 1546919 h 1689794"/>
                  <a:gd name="connsiteX2" fmla="*/ 1355000 w 1843724"/>
                  <a:gd name="connsiteY2" fmla="*/ 466799 h 1689794"/>
                  <a:gd name="connsiteX3" fmla="*/ 1841942 w 1843724"/>
                  <a:gd name="connsiteY3" fmla="*/ 430212 h 1689794"/>
                  <a:gd name="connsiteX4" fmla="*/ 1365692 w 1843724"/>
                  <a:gd name="connsiteY4" fmla="*/ 1587 h 1689794"/>
                  <a:gd name="connsiteX5" fmla="*/ 384617 w 1843724"/>
                  <a:gd name="connsiteY5" fmla="*/ 420687 h 1689794"/>
                  <a:gd name="connsiteX6" fmla="*/ 41717 w 1843724"/>
                  <a:gd name="connsiteY6" fmla="*/ 1287462 h 1689794"/>
                  <a:gd name="connsiteX0" fmla="*/ 41717 w 1855725"/>
                  <a:gd name="connsiteY0" fmla="*/ 1287462 h 1689794"/>
                  <a:gd name="connsiteX1" fmla="*/ 634920 w 1855725"/>
                  <a:gd name="connsiteY1" fmla="*/ 1546919 h 1689794"/>
                  <a:gd name="connsiteX2" fmla="*/ 1282992 w 1855725"/>
                  <a:gd name="connsiteY2" fmla="*/ 322783 h 1689794"/>
                  <a:gd name="connsiteX3" fmla="*/ 1841942 w 1855725"/>
                  <a:gd name="connsiteY3" fmla="*/ 430212 h 1689794"/>
                  <a:gd name="connsiteX4" fmla="*/ 1365692 w 1855725"/>
                  <a:gd name="connsiteY4" fmla="*/ 1587 h 1689794"/>
                  <a:gd name="connsiteX5" fmla="*/ 384617 w 1855725"/>
                  <a:gd name="connsiteY5" fmla="*/ 420687 h 1689794"/>
                  <a:gd name="connsiteX6" fmla="*/ 41717 w 1855725"/>
                  <a:gd name="connsiteY6" fmla="*/ 1287462 h 1689794"/>
                  <a:gd name="connsiteX0" fmla="*/ 41717 w 1876164"/>
                  <a:gd name="connsiteY0" fmla="*/ 1287462 h 1689794"/>
                  <a:gd name="connsiteX1" fmla="*/ 634920 w 1876164"/>
                  <a:gd name="connsiteY1" fmla="*/ 1546919 h 1689794"/>
                  <a:gd name="connsiteX2" fmla="*/ 1571024 w 1876164"/>
                  <a:gd name="connsiteY2" fmla="*/ 538807 h 1689794"/>
                  <a:gd name="connsiteX3" fmla="*/ 1841942 w 1876164"/>
                  <a:gd name="connsiteY3" fmla="*/ 430212 h 1689794"/>
                  <a:gd name="connsiteX4" fmla="*/ 1365692 w 1876164"/>
                  <a:gd name="connsiteY4" fmla="*/ 1587 h 1689794"/>
                  <a:gd name="connsiteX5" fmla="*/ 384617 w 1876164"/>
                  <a:gd name="connsiteY5" fmla="*/ 420687 h 1689794"/>
                  <a:gd name="connsiteX6" fmla="*/ 41717 w 1876164"/>
                  <a:gd name="connsiteY6" fmla="*/ 1287462 h 1689794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61802"/>
                  <a:gd name="connsiteX1" fmla="*/ 718928 w 1888165"/>
                  <a:gd name="connsiteY1" fmla="*/ 1618927 h 1761802"/>
                  <a:gd name="connsiteX2" fmla="*/ 1583025 w 1888165"/>
                  <a:gd name="connsiteY2" fmla="*/ 538807 h 1761802"/>
                  <a:gd name="connsiteX3" fmla="*/ 1853943 w 1888165"/>
                  <a:gd name="connsiteY3" fmla="*/ 430212 h 1761802"/>
                  <a:gd name="connsiteX4" fmla="*/ 1377693 w 1888165"/>
                  <a:gd name="connsiteY4" fmla="*/ 1587 h 1761802"/>
                  <a:gd name="connsiteX5" fmla="*/ 396618 w 1888165"/>
                  <a:gd name="connsiteY5" fmla="*/ 420687 h 1761802"/>
                  <a:gd name="connsiteX6" fmla="*/ 53718 w 1888165"/>
                  <a:gd name="connsiteY6" fmla="*/ 1287462 h 1761802"/>
                  <a:gd name="connsiteX0" fmla="*/ 53718 w 1888165"/>
                  <a:gd name="connsiteY0" fmla="*/ 1287462 h 1706006"/>
                  <a:gd name="connsiteX1" fmla="*/ 718928 w 1888165"/>
                  <a:gd name="connsiteY1" fmla="*/ 1618927 h 1706006"/>
                  <a:gd name="connsiteX2" fmla="*/ 1583025 w 1888165"/>
                  <a:gd name="connsiteY2" fmla="*/ 538807 h 1706006"/>
                  <a:gd name="connsiteX3" fmla="*/ 1853943 w 1888165"/>
                  <a:gd name="connsiteY3" fmla="*/ 430212 h 1706006"/>
                  <a:gd name="connsiteX4" fmla="*/ 1377693 w 1888165"/>
                  <a:gd name="connsiteY4" fmla="*/ 1587 h 1706006"/>
                  <a:gd name="connsiteX5" fmla="*/ 396618 w 1888165"/>
                  <a:gd name="connsiteY5" fmla="*/ 420687 h 1706006"/>
                  <a:gd name="connsiteX6" fmla="*/ 53718 w 1888165"/>
                  <a:gd name="connsiteY6" fmla="*/ 1287462 h 1706006"/>
                  <a:gd name="connsiteX0" fmla="*/ 53718 w 1888165"/>
                  <a:gd name="connsiteY0" fmla="*/ 1287462 h 1618927"/>
                  <a:gd name="connsiteX1" fmla="*/ 718928 w 1888165"/>
                  <a:gd name="connsiteY1" fmla="*/ 1618927 h 1618927"/>
                  <a:gd name="connsiteX2" fmla="*/ 1583025 w 1888165"/>
                  <a:gd name="connsiteY2" fmla="*/ 538807 h 1618927"/>
                  <a:gd name="connsiteX3" fmla="*/ 1853943 w 1888165"/>
                  <a:gd name="connsiteY3" fmla="*/ 430212 h 1618927"/>
                  <a:gd name="connsiteX4" fmla="*/ 1377693 w 1888165"/>
                  <a:gd name="connsiteY4" fmla="*/ 1587 h 1618927"/>
                  <a:gd name="connsiteX5" fmla="*/ 396618 w 1888165"/>
                  <a:gd name="connsiteY5" fmla="*/ 420687 h 1618927"/>
                  <a:gd name="connsiteX6" fmla="*/ 53718 w 1888165"/>
                  <a:gd name="connsiteY6" fmla="*/ 1287462 h 1618927"/>
                  <a:gd name="connsiteX0" fmla="*/ 5223 w 1839670"/>
                  <a:gd name="connsiteY0" fmla="*/ 1287462 h 1780287"/>
                  <a:gd name="connsiteX1" fmla="*/ 379464 w 1839670"/>
                  <a:gd name="connsiteY1" fmla="*/ 1506969 h 1780287"/>
                  <a:gd name="connsiteX2" fmla="*/ 670433 w 1839670"/>
                  <a:gd name="connsiteY2" fmla="*/ 1618927 h 1780287"/>
                  <a:gd name="connsiteX3" fmla="*/ 1534530 w 1839670"/>
                  <a:gd name="connsiteY3" fmla="*/ 538807 h 1780287"/>
                  <a:gd name="connsiteX4" fmla="*/ 1805448 w 1839670"/>
                  <a:gd name="connsiteY4" fmla="*/ 430212 h 1780287"/>
                  <a:gd name="connsiteX5" fmla="*/ 1329198 w 1839670"/>
                  <a:gd name="connsiteY5" fmla="*/ 1587 h 1780287"/>
                  <a:gd name="connsiteX6" fmla="*/ 348123 w 1839670"/>
                  <a:gd name="connsiteY6" fmla="*/ 420687 h 1780287"/>
                  <a:gd name="connsiteX7" fmla="*/ 5223 w 1839670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  <a:gd name="connsiteX0" fmla="*/ 500 w 1834947"/>
                  <a:gd name="connsiteY0" fmla="*/ 1287462 h 1780287"/>
                  <a:gd name="connsiteX1" fmla="*/ 346402 w 1834947"/>
                  <a:gd name="connsiteY1" fmla="*/ 1405350 h 1780287"/>
                  <a:gd name="connsiteX2" fmla="*/ 665710 w 1834947"/>
                  <a:gd name="connsiteY2" fmla="*/ 1618927 h 1780287"/>
                  <a:gd name="connsiteX3" fmla="*/ 1529807 w 1834947"/>
                  <a:gd name="connsiteY3" fmla="*/ 538807 h 1780287"/>
                  <a:gd name="connsiteX4" fmla="*/ 1800725 w 1834947"/>
                  <a:gd name="connsiteY4" fmla="*/ 430212 h 1780287"/>
                  <a:gd name="connsiteX5" fmla="*/ 1324475 w 1834947"/>
                  <a:gd name="connsiteY5" fmla="*/ 1587 h 1780287"/>
                  <a:gd name="connsiteX6" fmla="*/ 343400 w 1834947"/>
                  <a:gd name="connsiteY6" fmla="*/ 420687 h 1780287"/>
                  <a:gd name="connsiteX7" fmla="*/ 500 w 1834947"/>
                  <a:gd name="connsiteY7" fmla="*/ 1287462 h 1780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34947" h="1780287">
                    <a:moveTo>
                      <a:pt x="500" y="1287462"/>
                    </a:moveTo>
                    <a:cubicBezTo>
                      <a:pt x="1000" y="1451572"/>
                      <a:pt x="235534" y="1350106"/>
                      <a:pt x="346402" y="1405350"/>
                    </a:cubicBezTo>
                    <a:cubicBezTo>
                      <a:pt x="457270" y="1460594"/>
                      <a:pt x="473199" y="1780287"/>
                      <a:pt x="665710" y="1618927"/>
                    </a:cubicBezTo>
                    <a:cubicBezTo>
                      <a:pt x="905422" y="1553840"/>
                      <a:pt x="1238695" y="627021"/>
                      <a:pt x="1529807" y="538807"/>
                    </a:cubicBezTo>
                    <a:cubicBezTo>
                      <a:pt x="1820919" y="450593"/>
                      <a:pt x="1834947" y="519749"/>
                      <a:pt x="1800725" y="430212"/>
                    </a:cubicBezTo>
                    <a:cubicBezTo>
                      <a:pt x="1766503" y="340675"/>
                      <a:pt x="1567362" y="3174"/>
                      <a:pt x="1324475" y="1587"/>
                    </a:cubicBezTo>
                    <a:cubicBezTo>
                      <a:pt x="1081588" y="0"/>
                      <a:pt x="564063" y="206375"/>
                      <a:pt x="343400" y="420687"/>
                    </a:cubicBezTo>
                    <a:cubicBezTo>
                      <a:pt x="122738" y="635000"/>
                      <a:pt x="0" y="1123352"/>
                      <a:pt x="500" y="1287462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9000"/>
                    </a:schemeClr>
                  </a:gs>
                  <a:gs pos="5000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자유형 34"/>
              <p:cNvSpPr/>
              <p:nvPr/>
            </p:nvSpPr>
            <p:spPr>
              <a:xfrm rot="5839189">
                <a:off x="4992668" y="4233137"/>
                <a:ext cx="1574505" cy="1185188"/>
              </a:xfrm>
              <a:custGeom>
                <a:avLst/>
                <a:gdLst>
                  <a:gd name="connsiteX0" fmla="*/ 0 w 2171700"/>
                  <a:gd name="connsiteY0" fmla="*/ 1038225 h 1914525"/>
                  <a:gd name="connsiteX1" fmla="*/ 390525 w 2171700"/>
                  <a:gd name="connsiteY1" fmla="*/ 1571625 h 1914525"/>
                  <a:gd name="connsiteX2" fmla="*/ 819150 w 2171700"/>
                  <a:gd name="connsiteY2" fmla="*/ 1914525 h 1914525"/>
                  <a:gd name="connsiteX3" fmla="*/ 1409700 w 2171700"/>
                  <a:gd name="connsiteY3" fmla="*/ 1771650 h 1914525"/>
                  <a:gd name="connsiteX4" fmla="*/ 1876425 w 2171700"/>
                  <a:gd name="connsiteY4" fmla="*/ 1371600 h 1914525"/>
                  <a:gd name="connsiteX5" fmla="*/ 2171700 w 2171700"/>
                  <a:gd name="connsiteY5" fmla="*/ 752475 h 1914525"/>
                  <a:gd name="connsiteX6" fmla="*/ 2105025 w 2171700"/>
                  <a:gd name="connsiteY6" fmla="*/ 0 h 1914525"/>
                  <a:gd name="connsiteX7" fmla="*/ 1990725 w 2171700"/>
                  <a:gd name="connsiteY7" fmla="*/ 209550 h 1914525"/>
                  <a:gd name="connsiteX8" fmla="*/ 1733550 w 2171700"/>
                  <a:gd name="connsiteY8" fmla="*/ 514350 h 1914525"/>
                  <a:gd name="connsiteX9" fmla="*/ 1428750 w 2171700"/>
                  <a:gd name="connsiteY9" fmla="*/ 533400 h 1914525"/>
                  <a:gd name="connsiteX10" fmla="*/ 790575 w 2171700"/>
                  <a:gd name="connsiteY10" fmla="*/ 942975 h 1914525"/>
                  <a:gd name="connsiteX11" fmla="*/ 209550 w 2171700"/>
                  <a:gd name="connsiteY11" fmla="*/ 1047750 h 1914525"/>
                  <a:gd name="connsiteX12" fmla="*/ 0 w 2171700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038225 h 1914525"/>
                  <a:gd name="connsiteX1" fmla="*/ 420687 w 2201862"/>
                  <a:gd name="connsiteY1" fmla="*/ 1571625 h 1914525"/>
                  <a:gd name="connsiteX2" fmla="*/ 849312 w 2201862"/>
                  <a:gd name="connsiteY2" fmla="*/ 1914525 h 1914525"/>
                  <a:gd name="connsiteX3" fmla="*/ 1439862 w 2201862"/>
                  <a:gd name="connsiteY3" fmla="*/ 1771650 h 1914525"/>
                  <a:gd name="connsiteX4" fmla="*/ 1906587 w 2201862"/>
                  <a:gd name="connsiteY4" fmla="*/ 1371600 h 1914525"/>
                  <a:gd name="connsiteX5" fmla="*/ 2201862 w 2201862"/>
                  <a:gd name="connsiteY5" fmla="*/ 752475 h 1914525"/>
                  <a:gd name="connsiteX6" fmla="*/ 2135187 w 2201862"/>
                  <a:gd name="connsiteY6" fmla="*/ 0 h 1914525"/>
                  <a:gd name="connsiteX7" fmla="*/ 2020887 w 2201862"/>
                  <a:gd name="connsiteY7" fmla="*/ 209550 h 1914525"/>
                  <a:gd name="connsiteX8" fmla="*/ 1763712 w 2201862"/>
                  <a:gd name="connsiteY8" fmla="*/ 514350 h 1914525"/>
                  <a:gd name="connsiteX9" fmla="*/ 1458912 w 2201862"/>
                  <a:gd name="connsiteY9" fmla="*/ 533400 h 1914525"/>
                  <a:gd name="connsiteX10" fmla="*/ 820737 w 2201862"/>
                  <a:gd name="connsiteY10" fmla="*/ 942975 h 1914525"/>
                  <a:gd name="connsiteX11" fmla="*/ 239712 w 2201862"/>
                  <a:gd name="connsiteY11" fmla="*/ 1047750 h 1914525"/>
                  <a:gd name="connsiteX12" fmla="*/ 30162 w 2201862"/>
                  <a:gd name="connsiteY12" fmla="*/ 1038225 h 1914525"/>
                  <a:gd name="connsiteX0" fmla="*/ 30162 w 2201862"/>
                  <a:gd name="connsiteY0" fmla="*/ 1128712 h 2005012"/>
                  <a:gd name="connsiteX1" fmla="*/ 420687 w 2201862"/>
                  <a:gd name="connsiteY1" fmla="*/ 1662112 h 2005012"/>
                  <a:gd name="connsiteX2" fmla="*/ 849312 w 2201862"/>
                  <a:gd name="connsiteY2" fmla="*/ 2005012 h 2005012"/>
                  <a:gd name="connsiteX3" fmla="*/ 1439862 w 2201862"/>
                  <a:gd name="connsiteY3" fmla="*/ 1862137 h 2005012"/>
                  <a:gd name="connsiteX4" fmla="*/ 1906587 w 2201862"/>
                  <a:gd name="connsiteY4" fmla="*/ 1462087 h 2005012"/>
                  <a:gd name="connsiteX5" fmla="*/ 2201862 w 2201862"/>
                  <a:gd name="connsiteY5" fmla="*/ 842962 h 2005012"/>
                  <a:gd name="connsiteX6" fmla="*/ 2135187 w 2201862"/>
                  <a:gd name="connsiteY6" fmla="*/ 90487 h 2005012"/>
                  <a:gd name="connsiteX7" fmla="*/ 2020887 w 2201862"/>
                  <a:gd name="connsiteY7" fmla="*/ 300037 h 2005012"/>
                  <a:gd name="connsiteX8" fmla="*/ 1763712 w 2201862"/>
                  <a:gd name="connsiteY8" fmla="*/ 604837 h 2005012"/>
                  <a:gd name="connsiteX9" fmla="*/ 1458912 w 2201862"/>
                  <a:gd name="connsiteY9" fmla="*/ 623887 h 2005012"/>
                  <a:gd name="connsiteX10" fmla="*/ 820737 w 2201862"/>
                  <a:gd name="connsiteY10" fmla="*/ 1033462 h 2005012"/>
                  <a:gd name="connsiteX11" fmla="*/ 239712 w 2201862"/>
                  <a:gd name="connsiteY11" fmla="*/ 1138237 h 2005012"/>
                  <a:gd name="connsiteX12" fmla="*/ 30162 w 22018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05012"/>
                  <a:gd name="connsiteX1" fmla="*/ 420687 w 2239962"/>
                  <a:gd name="connsiteY1" fmla="*/ 1662112 h 2005012"/>
                  <a:gd name="connsiteX2" fmla="*/ 849312 w 2239962"/>
                  <a:gd name="connsiteY2" fmla="*/ 2005012 h 2005012"/>
                  <a:gd name="connsiteX3" fmla="*/ 1439862 w 2239962"/>
                  <a:gd name="connsiteY3" fmla="*/ 1862137 h 2005012"/>
                  <a:gd name="connsiteX4" fmla="*/ 1906587 w 2239962"/>
                  <a:gd name="connsiteY4" fmla="*/ 1462087 h 2005012"/>
                  <a:gd name="connsiteX5" fmla="*/ 2201862 w 2239962"/>
                  <a:gd name="connsiteY5" fmla="*/ 842962 h 2005012"/>
                  <a:gd name="connsiteX6" fmla="*/ 2135187 w 2239962"/>
                  <a:gd name="connsiteY6" fmla="*/ 90487 h 2005012"/>
                  <a:gd name="connsiteX7" fmla="*/ 2020887 w 2239962"/>
                  <a:gd name="connsiteY7" fmla="*/ 300037 h 2005012"/>
                  <a:gd name="connsiteX8" fmla="*/ 1763712 w 2239962"/>
                  <a:gd name="connsiteY8" fmla="*/ 604837 h 2005012"/>
                  <a:gd name="connsiteX9" fmla="*/ 1458912 w 2239962"/>
                  <a:gd name="connsiteY9" fmla="*/ 623887 h 2005012"/>
                  <a:gd name="connsiteX10" fmla="*/ 820737 w 2239962"/>
                  <a:gd name="connsiteY10" fmla="*/ 1033462 h 2005012"/>
                  <a:gd name="connsiteX11" fmla="*/ 239712 w 2239962"/>
                  <a:gd name="connsiteY11" fmla="*/ 1138237 h 2005012"/>
                  <a:gd name="connsiteX12" fmla="*/ 30162 w 2239962"/>
                  <a:gd name="connsiteY12" fmla="*/ 1128712 h 2005012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1458912 w 2239962"/>
                  <a:gd name="connsiteY9" fmla="*/ 623887 h 2038350"/>
                  <a:gd name="connsiteX10" fmla="*/ 820737 w 2239962"/>
                  <a:gd name="connsiteY10" fmla="*/ 1033462 h 2038350"/>
                  <a:gd name="connsiteX11" fmla="*/ 239712 w 2239962"/>
                  <a:gd name="connsiteY11" fmla="*/ 1138237 h 2038350"/>
                  <a:gd name="connsiteX12" fmla="*/ 30162 w 2239962"/>
                  <a:gd name="connsiteY12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39962"/>
                  <a:gd name="connsiteY0" fmla="*/ 1128712 h 2038350"/>
                  <a:gd name="connsiteX1" fmla="*/ 420687 w 2239962"/>
                  <a:gd name="connsiteY1" fmla="*/ 1662112 h 2038350"/>
                  <a:gd name="connsiteX2" fmla="*/ 849312 w 2239962"/>
                  <a:gd name="connsiteY2" fmla="*/ 2005012 h 2038350"/>
                  <a:gd name="connsiteX3" fmla="*/ 1439862 w 2239962"/>
                  <a:gd name="connsiteY3" fmla="*/ 1862137 h 2038350"/>
                  <a:gd name="connsiteX4" fmla="*/ 1906587 w 2239962"/>
                  <a:gd name="connsiteY4" fmla="*/ 1462087 h 2038350"/>
                  <a:gd name="connsiteX5" fmla="*/ 2201862 w 2239962"/>
                  <a:gd name="connsiteY5" fmla="*/ 842962 h 2038350"/>
                  <a:gd name="connsiteX6" fmla="*/ 2135187 w 2239962"/>
                  <a:gd name="connsiteY6" fmla="*/ 90487 h 2038350"/>
                  <a:gd name="connsiteX7" fmla="*/ 2020887 w 2239962"/>
                  <a:gd name="connsiteY7" fmla="*/ 300037 h 2038350"/>
                  <a:gd name="connsiteX8" fmla="*/ 1763712 w 2239962"/>
                  <a:gd name="connsiteY8" fmla="*/ 604837 h 2038350"/>
                  <a:gd name="connsiteX9" fmla="*/ 820737 w 2239962"/>
                  <a:gd name="connsiteY9" fmla="*/ 1033462 h 2038350"/>
                  <a:gd name="connsiteX10" fmla="*/ 239712 w 2239962"/>
                  <a:gd name="connsiteY10" fmla="*/ 1138237 h 2038350"/>
                  <a:gd name="connsiteX11" fmla="*/ 30162 w 2239962"/>
                  <a:gd name="connsiteY11" fmla="*/ 1128712 h 203835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220912"/>
                  <a:gd name="connsiteY0" fmla="*/ 868362 h 1778000"/>
                  <a:gd name="connsiteX1" fmla="*/ 420687 w 2220912"/>
                  <a:gd name="connsiteY1" fmla="*/ 1401762 h 1778000"/>
                  <a:gd name="connsiteX2" fmla="*/ 849312 w 2220912"/>
                  <a:gd name="connsiteY2" fmla="*/ 1744662 h 1778000"/>
                  <a:gd name="connsiteX3" fmla="*/ 1439862 w 2220912"/>
                  <a:gd name="connsiteY3" fmla="*/ 1601787 h 1778000"/>
                  <a:gd name="connsiteX4" fmla="*/ 1906587 w 2220912"/>
                  <a:gd name="connsiteY4" fmla="*/ 1201737 h 1778000"/>
                  <a:gd name="connsiteX5" fmla="*/ 2201862 w 2220912"/>
                  <a:gd name="connsiteY5" fmla="*/ 582612 h 1778000"/>
                  <a:gd name="connsiteX6" fmla="*/ 2020887 w 2220912"/>
                  <a:gd name="connsiteY6" fmla="*/ 39687 h 1778000"/>
                  <a:gd name="connsiteX7" fmla="*/ 1763712 w 2220912"/>
                  <a:gd name="connsiteY7" fmla="*/ 344487 h 1778000"/>
                  <a:gd name="connsiteX8" fmla="*/ 820737 w 2220912"/>
                  <a:gd name="connsiteY8" fmla="*/ 773112 h 1778000"/>
                  <a:gd name="connsiteX9" fmla="*/ 239712 w 2220912"/>
                  <a:gd name="connsiteY9" fmla="*/ 877887 h 1778000"/>
                  <a:gd name="connsiteX10" fmla="*/ 30162 w 2220912"/>
                  <a:gd name="connsiteY10" fmla="*/ 868362 h 1778000"/>
                  <a:gd name="connsiteX0" fmla="*/ 30162 w 2312374"/>
                  <a:gd name="connsiteY0" fmla="*/ 869819 h 1779457"/>
                  <a:gd name="connsiteX1" fmla="*/ 420687 w 2312374"/>
                  <a:gd name="connsiteY1" fmla="*/ 1403219 h 1779457"/>
                  <a:gd name="connsiteX2" fmla="*/ 849312 w 2312374"/>
                  <a:gd name="connsiteY2" fmla="*/ 1746119 h 1779457"/>
                  <a:gd name="connsiteX3" fmla="*/ 1439862 w 2312374"/>
                  <a:gd name="connsiteY3" fmla="*/ 1603244 h 1779457"/>
                  <a:gd name="connsiteX4" fmla="*/ 1906587 w 2312374"/>
                  <a:gd name="connsiteY4" fmla="*/ 1203194 h 1779457"/>
                  <a:gd name="connsiteX5" fmla="*/ 2201862 w 2312374"/>
                  <a:gd name="connsiteY5" fmla="*/ 584069 h 1779457"/>
                  <a:gd name="connsiteX6" fmla="*/ 2239349 w 2312374"/>
                  <a:gd name="connsiteY6" fmla="*/ 39687 h 1779457"/>
                  <a:gd name="connsiteX7" fmla="*/ 1763712 w 2312374"/>
                  <a:gd name="connsiteY7" fmla="*/ 345944 h 1779457"/>
                  <a:gd name="connsiteX8" fmla="*/ 820737 w 2312374"/>
                  <a:gd name="connsiteY8" fmla="*/ 774569 h 1779457"/>
                  <a:gd name="connsiteX9" fmla="*/ 239712 w 2312374"/>
                  <a:gd name="connsiteY9" fmla="*/ 879344 h 1779457"/>
                  <a:gd name="connsiteX10" fmla="*/ 30162 w 2312374"/>
                  <a:gd name="connsiteY10" fmla="*/ 869819 h 1779457"/>
                  <a:gd name="connsiteX0" fmla="*/ 30162 w 2332627"/>
                  <a:gd name="connsiteY0" fmla="*/ 846217 h 1755855"/>
                  <a:gd name="connsiteX1" fmla="*/ 420687 w 2332627"/>
                  <a:gd name="connsiteY1" fmla="*/ 1379617 h 1755855"/>
                  <a:gd name="connsiteX2" fmla="*/ 849312 w 2332627"/>
                  <a:gd name="connsiteY2" fmla="*/ 1722517 h 1755855"/>
                  <a:gd name="connsiteX3" fmla="*/ 1439862 w 2332627"/>
                  <a:gd name="connsiteY3" fmla="*/ 1579642 h 1755855"/>
                  <a:gd name="connsiteX4" fmla="*/ 1906587 w 2332627"/>
                  <a:gd name="connsiteY4" fmla="*/ 1179592 h 1755855"/>
                  <a:gd name="connsiteX5" fmla="*/ 2201862 w 2332627"/>
                  <a:gd name="connsiteY5" fmla="*/ 560467 h 1755855"/>
                  <a:gd name="connsiteX6" fmla="*/ 2239349 w 2332627"/>
                  <a:gd name="connsiteY6" fmla="*/ 16085 h 1755855"/>
                  <a:gd name="connsiteX7" fmla="*/ 1642189 w 2332627"/>
                  <a:gd name="connsiteY7" fmla="*/ 463955 h 1755855"/>
                  <a:gd name="connsiteX8" fmla="*/ 820737 w 2332627"/>
                  <a:gd name="connsiteY8" fmla="*/ 750967 h 1755855"/>
                  <a:gd name="connsiteX9" fmla="*/ 239712 w 2332627"/>
                  <a:gd name="connsiteY9" fmla="*/ 855742 h 1755855"/>
                  <a:gd name="connsiteX10" fmla="*/ 30162 w 2332627"/>
                  <a:gd name="connsiteY10" fmla="*/ 846217 h 1755855"/>
                  <a:gd name="connsiteX0" fmla="*/ 30162 w 2332628"/>
                  <a:gd name="connsiteY0" fmla="*/ 846217 h 1755855"/>
                  <a:gd name="connsiteX1" fmla="*/ 420687 w 2332628"/>
                  <a:gd name="connsiteY1" fmla="*/ 1379617 h 1755855"/>
                  <a:gd name="connsiteX2" fmla="*/ 849312 w 2332628"/>
                  <a:gd name="connsiteY2" fmla="*/ 1722517 h 1755855"/>
                  <a:gd name="connsiteX3" fmla="*/ 1439862 w 2332628"/>
                  <a:gd name="connsiteY3" fmla="*/ 1579642 h 1755855"/>
                  <a:gd name="connsiteX4" fmla="*/ 1906587 w 2332628"/>
                  <a:gd name="connsiteY4" fmla="*/ 1179592 h 1755855"/>
                  <a:gd name="connsiteX5" fmla="*/ 2201862 w 2332628"/>
                  <a:gd name="connsiteY5" fmla="*/ 560467 h 1755855"/>
                  <a:gd name="connsiteX6" fmla="*/ 2239349 w 2332628"/>
                  <a:gd name="connsiteY6" fmla="*/ 16085 h 1755855"/>
                  <a:gd name="connsiteX7" fmla="*/ 1642189 w 2332628"/>
                  <a:gd name="connsiteY7" fmla="*/ 463955 h 1755855"/>
                  <a:gd name="connsiteX8" fmla="*/ 970384 w 2332628"/>
                  <a:gd name="connsiteY8" fmla="*/ 538600 h 1755855"/>
                  <a:gd name="connsiteX9" fmla="*/ 239712 w 2332628"/>
                  <a:gd name="connsiteY9" fmla="*/ 855742 h 1755855"/>
                  <a:gd name="connsiteX10" fmla="*/ 30162 w 2332628"/>
                  <a:gd name="connsiteY10" fmla="*/ 846217 h 1755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2628" h="1755855">
                    <a:moveTo>
                      <a:pt x="30162" y="846217"/>
                    </a:moveTo>
                    <a:cubicBezTo>
                      <a:pt x="60324" y="933529"/>
                      <a:pt x="284162" y="1233567"/>
                      <a:pt x="420687" y="1379617"/>
                    </a:cubicBezTo>
                    <a:cubicBezTo>
                      <a:pt x="557212" y="1525667"/>
                      <a:pt x="679449" y="1689179"/>
                      <a:pt x="849312" y="1722517"/>
                    </a:cubicBezTo>
                    <a:cubicBezTo>
                      <a:pt x="1019175" y="1755855"/>
                      <a:pt x="1263650" y="1670129"/>
                      <a:pt x="1439862" y="1579642"/>
                    </a:cubicBezTo>
                    <a:cubicBezTo>
                      <a:pt x="1616074" y="1489155"/>
                      <a:pt x="1779587" y="1349455"/>
                      <a:pt x="1906587" y="1179592"/>
                    </a:cubicBezTo>
                    <a:cubicBezTo>
                      <a:pt x="2033587" y="1009729"/>
                      <a:pt x="2146402" y="754385"/>
                      <a:pt x="2201862" y="560467"/>
                    </a:cubicBezTo>
                    <a:cubicBezTo>
                      <a:pt x="2257322" y="366549"/>
                      <a:pt x="2332628" y="32170"/>
                      <a:pt x="2239349" y="16085"/>
                    </a:cubicBezTo>
                    <a:cubicBezTo>
                      <a:pt x="2146070" y="0"/>
                      <a:pt x="1853683" y="376869"/>
                      <a:pt x="1642189" y="463955"/>
                    </a:cubicBezTo>
                    <a:cubicBezTo>
                      <a:pt x="1430695" y="551041"/>
                      <a:pt x="1204130" y="473302"/>
                      <a:pt x="970384" y="538600"/>
                    </a:cubicBezTo>
                    <a:cubicBezTo>
                      <a:pt x="736638" y="603898"/>
                      <a:pt x="396416" y="804472"/>
                      <a:pt x="239712" y="855742"/>
                    </a:cubicBezTo>
                    <a:cubicBezTo>
                      <a:pt x="83008" y="907012"/>
                      <a:pt x="0" y="758905"/>
                      <a:pt x="30162" y="846217"/>
                    </a:cubicBezTo>
                    <a:close/>
                  </a:path>
                </a:pathLst>
              </a:custGeom>
              <a:gradFill flip="none" rotWithShape="1">
                <a:gsLst>
                  <a:gs pos="74000">
                    <a:schemeClr val="bg1">
                      <a:alpha val="11000"/>
                    </a:schemeClr>
                  </a:gs>
                  <a:gs pos="28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27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latinLnBrk="1"/>
                <a:endParaRPr lang="ko-KR" altLang="en-US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Oval 26"/>
              <p:cNvSpPr>
                <a:spLocks noChangeAspect="1" noChangeArrowheads="1"/>
              </p:cNvSpPr>
              <p:nvPr/>
            </p:nvSpPr>
            <p:spPr bwMode="auto">
              <a:xfrm rot="8100000">
                <a:off x="6006543" y="4665226"/>
                <a:ext cx="1550533" cy="831479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33000"/>
                    </a:schemeClr>
                  </a:gs>
                  <a:gs pos="2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381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914400" latinLnBrk="1">
                  <a:defRPr/>
                </a:pPr>
                <a:endParaRPr lang="ko-KR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14850" y="0"/>
            <a:ext cx="461962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400" b="1" dirty="0" smtClean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กิจกรรม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สนับสนุน ตัวชี้วัดร้อยละของรายได้ที่เพิ่มขึ้นจากการจัดบริการสุขภาพแก่ชาวต่างชาติ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 bwMode="auto">
          <a:xfrm>
            <a:off x="637314" y="382843"/>
            <a:ext cx="7855527" cy="569386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defRPr/>
            </a:pPr>
            <a:r>
              <a:rPr lang="th-TH" altLang="ko-KR" sz="2800" b="1" dirty="0" smtClean="0">
                <a:latin typeface="TH SarabunPSK" pitchFamily="34" charset="-34"/>
                <a:cs typeface="TH SarabunPSK" pitchFamily="34" charset="-34"/>
              </a:rPr>
              <a:t>จุดเน้น มาตรการ และแนวทางการพัฒนา </a:t>
            </a:r>
            <a:r>
              <a:rPr lang="en-US" altLang="ko-KR" sz="2800" b="1" dirty="0" smtClean="0"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altLang="ko-KR" sz="2800" b="1" dirty="0" smtClean="0">
                <a:latin typeface="TH SarabunPSK" pitchFamily="34" charset="-34"/>
                <a:cs typeface="TH SarabunPSK" pitchFamily="34" charset="-34"/>
              </a:rPr>
              <a:t>ข้อ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พัฒนาระบบบริการสุขภาพ คือ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Premium</a:t>
            </a: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2.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พัฒนาระบบส่งต่อผู้ป่วย คือ พัฒนาระบบส่งกลับผู้ป่วยข้ามชาติ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3.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พัฒนาศักยภาพบุคลากร(เฉพาะพื้นที่)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4.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ด่านควบคุมโรคติดต่อระหว่างประเทศ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IHR 2005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5. Emergency Operations Center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EOC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6. One Health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ระหว่างประเทศ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7.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ควบคุมโรคติดต่อ  เช่น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Aids TB Malaria</a:t>
            </a: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8.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การบริหารการเงินการคลังในแรงงานข้ามชาติ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9.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เพิ่มหลักประกันสุขภาพในแรงงานข้ามชาติ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10.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เพิ่มช่องทางการเข้าถึงบริการ</a:t>
            </a:r>
            <a:endParaRPr lang="en-US" sz="2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11. Sister Hospital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/ Twin City / Buddy Hospital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คือ พัฒนาบุคลากร</a:t>
            </a:r>
          </a:p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ทางการแพทย์และสาธารณสุข</a:t>
            </a: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 bwMode="auto">
          <a:xfrm>
            <a:off x="637314" y="382843"/>
            <a:ext cx="7952504" cy="60279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tabLst>
                <a:tab pos="720725" algn="l"/>
              </a:tabLst>
              <a:defRPr/>
            </a:pPr>
            <a:r>
              <a:rPr lang="th-TH" altLang="ko-KR" sz="3200" b="1" dirty="0" smtClean="0">
                <a:latin typeface="TH SarabunPSK" pitchFamily="34" charset="-34"/>
                <a:cs typeface="TH SarabunPSK" pitchFamily="34" charset="-34"/>
              </a:rPr>
              <a:t>โครงการระดับเขต</a:t>
            </a:r>
          </a:p>
          <a:p>
            <a:pPr defTabSz="914400" latinLnBrk="1">
              <a:tabLst>
                <a:tab pos="720725" algn="l"/>
              </a:tabLst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โครงการพัฒนางานสาธารณสุขชายแดนเขตสุขภาพที่ 6</a:t>
            </a:r>
          </a:p>
          <a:p>
            <a:pPr defTabSz="914400" latinLnBrk="1">
              <a:tabLst>
                <a:tab pos="720725" algn="l"/>
              </a:tabLst>
              <a:defRPr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อื่น ๆ เพิ่มเติมของ 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สคร.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ศูนย์อนามัย</a:t>
            </a:r>
          </a:p>
          <a:p>
            <a:pPr defTabSz="914400" latinLnBrk="1">
              <a:tabLst>
                <a:tab pos="720725" algn="l"/>
              </a:tabLst>
              <a:defRPr/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defTabSz="914400" latinLnBrk="1">
              <a:tabLst>
                <a:tab pos="720725" algn="l"/>
              </a:tabLst>
              <a:defRPr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โครงการระดับจังหวัด</a:t>
            </a:r>
          </a:p>
          <a:p>
            <a:pPr>
              <a:lnSpc>
                <a:spcPct val="107000"/>
              </a:lnSpc>
              <a:tabLst>
                <a:tab pos="720725" algn="l"/>
              </a:tabLst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โครงการพัฒนาระบบจัดการสุขภาพ ด้านการตอบโต้และเฝ้าระวังโรคและภัยสุขภาพ ระบบบริการ เพื่อพัฒนาพื้นที่เขตเศรษฐกิจพิเศษ และพื้นที่สาธารณสุขชายแดน จังหวัดสระแก้ว  ประจำปีงบประมาณ </a:t>
            </a:r>
            <a:r>
              <a:rPr lang="en-US" sz="2800" dirty="0" smtClean="0">
                <a:solidFill>
                  <a:srgbClr val="000000"/>
                </a:solidFill>
                <a:latin typeface="TH SarabunPSK" pitchFamily="34" charset="-34"/>
                <a:ea typeface="Times New Roman"/>
                <a:cs typeface="TH SarabunPSK" pitchFamily="34" charset="-34"/>
              </a:rPr>
              <a:t>2560</a:t>
            </a:r>
          </a:p>
          <a:p>
            <a:pPr>
              <a:lnSpc>
                <a:spcPct val="107000"/>
              </a:lnSpc>
              <a:tabLst>
                <a:tab pos="7207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2</a:t>
            </a:r>
            <a:r>
              <a:rPr lang="th-TH" sz="28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โครงการพัฒนาระบบบริการสุขภาพของสถานบริการสาธารณสุขในพื้นที่ชายแดน พื้นที่ทุรกันดาร และพื้นที่เกาะ ปี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จังหวัดตราด</a:t>
            </a:r>
          </a:p>
          <a:p>
            <a:pPr>
              <a:lnSpc>
                <a:spcPct val="107000"/>
              </a:lnSpc>
              <a:tabLst>
                <a:tab pos="720725" algn="l"/>
              </a:tabLst>
            </a:pPr>
            <a:r>
              <a:rPr lang="th-TH" sz="28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โครงการพัฒนาและเพิ่มประสิทธิภาพระบบบริการสุขภาพ  จังหวัดจันทบุรี</a:t>
            </a:r>
            <a:endParaRPr lang="en-US" sz="2800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07000"/>
              </a:lnSpc>
              <a:tabLst>
                <a:tab pos="720725" algn="l"/>
              </a:tabLst>
            </a:pP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 defTabSz="914400" latinLnBrk="1">
              <a:tabLst>
                <a:tab pos="720725" algn="l"/>
              </a:tabLst>
              <a:defRPr/>
            </a:pPr>
            <a:endParaRPr lang="en-US" sz="28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 bwMode="auto">
          <a:xfrm>
            <a:off x="235532" y="258152"/>
            <a:ext cx="795250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tabLst>
                <a:tab pos="720725" algn="l"/>
              </a:tabLst>
              <a:defRPr/>
            </a:pP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Quick Win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ที่สำคัญ </a:t>
            </a:r>
            <a:endParaRPr lang="th-TH" altLang="ko-KR" sz="32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290946" y="942111"/>
          <a:ext cx="8645235" cy="3764624"/>
        </p:xfrm>
        <a:graphic>
          <a:graphicData uri="http://schemas.openxmlformats.org/drawingml/2006/table">
            <a:tbl>
              <a:tblPr/>
              <a:tblGrid>
                <a:gridCol w="2158869"/>
                <a:gridCol w="1556776"/>
                <a:gridCol w="1642790"/>
                <a:gridCol w="1643400"/>
                <a:gridCol w="1643400"/>
              </a:tblGrid>
              <a:tr h="4571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เป้าหมาย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Quick Win</a:t>
                      </a: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680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3 </a:t>
                      </a: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เดือน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6 เดือน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9 เดือน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12 เดือน</a:t>
                      </a:r>
                      <a:endParaRPr lang="en-US" sz="2800" b="1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69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รายได้ที่เพิ่มขึ้นจากการจัดบริการสุขภาพแก่ชาวต่างชาติ </a:t>
                      </a:r>
                      <a:endParaRPr lang="th-TH" sz="2800" dirty="0" smtClean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ร้อย</a:t>
                      </a: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ละ </a:t>
                      </a:r>
                      <a:r>
                        <a:rPr lang="en-US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46929" marR="4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มีแผนพัฒนาตามมาตรการ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 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11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46929" marR="4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ดำเนินงานตามแผนพัฒนาตามมาตรการ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11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50</a:t>
                      </a:r>
                    </a:p>
                  </a:txBody>
                  <a:tcPr marL="46929" marR="4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ดำเนินงานตามแผนพัฒนาตามมาตรการ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แนวทาง</a:t>
                      </a:r>
                      <a:r>
                        <a:rPr lang="en-US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 11 </a:t>
                      </a:r>
                      <a:r>
                        <a:rPr lang="th-TH" sz="2800" dirty="0" smtClean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ข้อ</a:t>
                      </a:r>
                      <a:endParaRPr lang="en-US" sz="2800" dirty="0"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ร้อยละ </a:t>
                      </a:r>
                      <a:r>
                        <a:rPr lang="en-US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75</a:t>
                      </a:r>
                    </a:p>
                  </a:txBody>
                  <a:tcPr marL="46929" marR="4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ผลการประเมินรายได้จากการจัดบริการสุขภาพแก่ชาวต่างชาติเพิ่มขึ้นร้อยละ </a:t>
                      </a:r>
                      <a:r>
                        <a:rPr lang="en-US" sz="2800" dirty="0">
                          <a:latin typeface="TH SarabunPSK" pitchFamily="34" charset="-34"/>
                          <a:ea typeface="Calibri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46929" marR="46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 bwMode="auto">
          <a:xfrm>
            <a:off x="734295" y="4650043"/>
            <a:ext cx="7952504" cy="14465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defTabSz="914400" latinLnBrk="1">
              <a:tabLst>
                <a:tab pos="720725" algn="l"/>
              </a:tabLst>
              <a:defRPr/>
            </a:pPr>
            <a:r>
              <a:rPr lang="th-TH" altLang="ko-KR" sz="8800" b="1" dirty="0" smtClean="0">
                <a:latin typeface="TH SarabunPSK" pitchFamily="34" charset="-34"/>
                <a:cs typeface="TH SarabunPSK" pitchFamily="34" charset="-34"/>
              </a:rPr>
              <a:t>ขอบคุณครับ</a:t>
            </a:r>
            <a:endParaRPr lang="en-US" sz="8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4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ดามาสก์</Template>
  <TotalTime>343</TotalTime>
  <Words>937</Words>
  <Application>Microsoft Office PowerPoint</Application>
  <PresentationFormat>นำเสนอทางหน้าจอ (4:3)</PresentationFormat>
  <Paragraphs>137</Paragraphs>
  <Slides>8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10" baseType="lpstr">
      <vt:lpstr>Damask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RAK_T</dc:creator>
  <cp:lastModifiedBy>acer009</cp:lastModifiedBy>
  <cp:revision>43</cp:revision>
  <dcterms:created xsi:type="dcterms:W3CDTF">2016-10-25T00:11:04Z</dcterms:created>
  <dcterms:modified xsi:type="dcterms:W3CDTF">2016-11-30T03:36:18Z</dcterms:modified>
</cp:coreProperties>
</file>