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9" r:id="rId2"/>
    <p:sldId id="258" r:id="rId3"/>
    <p:sldId id="256" r:id="rId4"/>
    <p:sldId id="257" r:id="rId5"/>
    <p:sldId id="260" r:id="rId6"/>
    <p:sldId id="263" r:id="rId7"/>
    <p:sldId id="261" r:id="rId8"/>
    <p:sldId id="264" r:id="rId9"/>
  </p:sldIdLst>
  <p:sldSz cx="9144000" cy="6858000" type="screen4x3"/>
  <p:notesSz cx="6761163" cy="9942513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764" autoAdjust="0"/>
  </p:normalViewPr>
  <p:slideViewPr>
    <p:cSldViewPr>
      <p:cViewPr>
        <p:scale>
          <a:sx n="75" d="100"/>
          <a:sy n="75" d="100"/>
        </p:scale>
        <p:origin x="-7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3600" b="1">
              <a:latin typeface="TH SarabunPSK" pitchFamily="34" charset="-34"/>
              <a:cs typeface="TH SarabunPSK" pitchFamily="34" charset="-34"/>
            </a:defRPr>
          </a:pPr>
          <a:endParaRPr lang="th-TH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เด็กอายุ 12 ปี ปราศจากฟันผุ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Sheet1!$A$2:$A$10</c:f>
              <c:strCache>
                <c:ptCount val="9"/>
                <c:pt idx="0">
                  <c:v>เมืองสระแก้ว</c:v>
                </c:pt>
                <c:pt idx="1">
                  <c:v>คลองหาด</c:v>
                </c:pt>
                <c:pt idx="2">
                  <c:v>ตาพระยา</c:v>
                </c:pt>
                <c:pt idx="3">
                  <c:v>วังน้ำเย็น</c:v>
                </c:pt>
                <c:pt idx="4">
                  <c:v>วัฒนานคร</c:v>
                </c:pt>
                <c:pt idx="5">
                  <c:v>อรัญประเทศ</c:v>
                </c:pt>
                <c:pt idx="6">
                  <c:v>เขาฉกรรจ์</c:v>
                </c:pt>
                <c:pt idx="7">
                  <c:v>โคกสูง</c:v>
                </c:pt>
                <c:pt idx="8">
                  <c:v>วังสมบูรณ์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74.78</c:v>
                </c:pt>
                <c:pt idx="1">
                  <c:v>53.17</c:v>
                </c:pt>
                <c:pt idx="2">
                  <c:v>74.569999999999993</c:v>
                </c:pt>
                <c:pt idx="3">
                  <c:v>61.18</c:v>
                </c:pt>
                <c:pt idx="4">
                  <c:v>58.89</c:v>
                </c:pt>
                <c:pt idx="5">
                  <c:v>63.88</c:v>
                </c:pt>
                <c:pt idx="6">
                  <c:v>65.400000000000006</c:v>
                </c:pt>
                <c:pt idx="7">
                  <c:v>57.14</c:v>
                </c:pt>
                <c:pt idx="8">
                  <c:v>48.28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982656"/>
        <c:axId val="68984192"/>
      </c:barChart>
      <c:catAx>
        <c:axId val="68982656"/>
        <c:scaling>
          <c:orientation val="minMax"/>
        </c:scaling>
        <c:delete val="0"/>
        <c:axPos val="b"/>
        <c:majorTickMark val="out"/>
        <c:minorTickMark val="none"/>
        <c:tickLblPos val="nextTo"/>
        <c:crossAx val="68984192"/>
        <c:crosses val="autoZero"/>
        <c:auto val="1"/>
        <c:lblAlgn val="ctr"/>
        <c:lblOffset val="100"/>
        <c:noMultiLvlLbl val="0"/>
      </c:catAx>
      <c:valAx>
        <c:axId val="689841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89826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2800">
              <a:latin typeface="TH SarabunPSK" pitchFamily="34" charset="-34"/>
              <a:cs typeface="TH SarabunPSK" pitchFamily="34" charset="-34"/>
            </a:defRPr>
          </a:pPr>
          <a:endParaRPr lang="th-TH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ร้อยละของ รพ.สต./ศสม. ที่จัดบริการสุขภาพช่องปากที่มีคุณภาพ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Sheet1!$A$2:$A$10</c:f>
              <c:strCache>
                <c:ptCount val="9"/>
                <c:pt idx="0">
                  <c:v>เมืองสระแก้ว</c:v>
                </c:pt>
                <c:pt idx="1">
                  <c:v>คลองหาด</c:v>
                </c:pt>
                <c:pt idx="2">
                  <c:v>ตาพระยา</c:v>
                </c:pt>
                <c:pt idx="3">
                  <c:v>วังน้ำเย็น</c:v>
                </c:pt>
                <c:pt idx="4">
                  <c:v>วัฒนานคร</c:v>
                </c:pt>
                <c:pt idx="5">
                  <c:v>อรัญประเทศ</c:v>
                </c:pt>
                <c:pt idx="6">
                  <c:v>เขาฉกรรจ์</c:v>
                </c:pt>
                <c:pt idx="7">
                  <c:v>โคกสูง</c:v>
                </c:pt>
                <c:pt idx="8">
                  <c:v>วังสมบูรณ์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38.1</c:v>
                </c:pt>
                <c:pt idx="1">
                  <c:v>44.44</c:v>
                </c:pt>
                <c:pt idx="2">
                  <c:v>26.67</c:v>
                </c:pt>
                <c:pt idx="3">
                  <c:v>80</c:v>
                </c:pt>
                <c:pt idx="4">
                  <c:v>20</c:v>
                </c:pt>
                <c:pt idx="5">
                  <c:v>31.25</c:v>
                </c:pt>
                <c:pt idx="6">
                  <c:v>100</c:v>
                </c:pt>
                <c:pt idx="7">
                  <c:v>22.22</c:v>
                </c:pt>
                <c:pt idx="8">
                  <c:v>16.670000000000002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153664"/>
        <c:axId val="109155456"/>
      </c:barChart>
      <c:catAx>
        <c:axId val="109153664"/>
        <c:scaling>
          <c:orientation val="minMax"/>
        </c:scaling>
        <c:delete val="0"/>
        <c:axPos val="b"/>
        <c:majorTickMark val="out"/>
        <c:minorTickMark val="none"/>
        <c:tickLblPos val="nextTo"/>
        <c:crossAx val="109155456"/>
        <c:crosses val="autoZero"/>
        <c:auto val="1"/>
        <c:lblAlgn val="ctr"/>
        <c:lblOffset val="100"/>
        <c:noMultiLvlLbl val="0"/>
      </c:catAx>
      <c:valAx>
        <c:axId val="1091554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91536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H SarabunPSK" pitchFamily="34" charset="-34"/>
                <a:cs typeface="TH SarabunPSK" pitchFamily="34" charset="-34"/>
              </a:defRPr>
            </a:pP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การเข้าถึงบริการสุขภาพช่องปากในทุกกลุ่มวัยในปี 59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การเข้าถึงบริการสุขภาพช่องปากในทุกกลุ่มวัยในปี 59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เมืองสระแก้ว</c:v>
                </c:pt>
                <c:pt idx="1">
                  <c:v>คลองหาด</c:v>
                </c:pt>
                <c:pt idx="2">
                  <c:v>ตาพระยา</c:v>
                </c:pt>
                <c:pt idx="3">
                  <c:v>วังน้ำเย็น</c:v>
                </c:pt>
                <c:pt idx="4">
                  <c:v>วัฒนานคร</c:v>
                </c:pt>
                <c:pt idx="5">
                  <c:v>อรัญประเทศ</c:v>
                </c:pt>
                <c:pt idx="6">
                  <c:v>เขาฉกรรจ์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29.54</c:v>
                </c:pt>
                <c:pt idx="1">
                  <c:v>27.06</c:v>
                </c:pt>
                <c:pt idx="2">
                  <c:v>28.04</c:v>
                </c:pt>
                <c:pt idx="3">
                  <c:v>8.0500000000000007</c:v>
                </c:pt>
                <c:pt idx="4">
                  <c:v>21.51</c:v>
                </c:pt>
                <c:pt idx="5">
                  <c:v>23.14</c:v>
                </c:pt>
                <c:pt idx="6">
                  <c:v>21.84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075840"/>
        <c:axId val="109094016"/>
      </c:barChart>
      <c:catAx>
        <c:axId val="109075840"/>
        <c:scaling>
          <c:orientation val="minMax"/>
        </c:scaling>
        <c:delete val="0"/>
        <c:axPos val="b"/>
        <c:majorTickMark val="out"/>
        <c:minorTickMark val="none"/>
        <c:tickLblPos val="nextTo"/>
        <c:crossAx val="109094016"/>
        <c:crosses val="autoZero"/>
        <c:auto val="1"/>
        <c:lblAlgn val="ctr"/>
        <c:lblOffset val="100"/>
        <c:noMultiLvlLbl val="0"/>
      </c:catAx>
      <c:valAx>
        <c:axId val="1090940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90758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>
                <a:latin typeface="TH SarabunPSK" pitchFamily="34" charset="-34"/>
                <a:cs typeface="TH SarabunPSK" pitchFamily="34" charset="-34"/>
              </a:defRPr>
            </a:pPr>
            <a:r>
              <a:rPr lang="th-TH" dirty="0"/>
              <a:t>การเข้าถึงบริการสุขภาพช่องปาก</a:t>
            </a:r>
            <a:r>
              <a:rPr lang="th-TH" dirty="0" smtClean="0"/>
              <a:t>ในทุกกลุ่มวัย ปี </a:t>
            </a:r>
            <a:r>
              <a:rPr lang="th-TH" dirty="0"/>
              <a:t>60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การเข้าถึงบริการสุขภาพช่องปากในปี 60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Sheet1!$A$2:$A$10</c:f>
              <c:strCache>
                <c:ptCount val="9"/>
                <c:pt idx="0">
                  <c:v>เมืองสระแก้ว</c:v>
                </c:pt>
                <c:pt idx="1">
                  <c:v>คลองหาด</c:v>
                </c:pt>
                <c:pt idx="2">
                  <c:v>ตาพระยา</c:v>
                </c:pt>
                <c:pt idx="3">
                  <c:v>วังน้ำเย็น</c:v>
                </c:pt>
                <c:pt idx="4">
                  <c:v>วัฒนานคร</c:v>
                </c:pt>
                <c:pt idx="5">
                  <c:v>อรัญประเทศ</c:v>
                </c:pt>
                <c:pt idx="6">
                  <c:v>เขาฉกรรจ์</c:v>
                </c:pt>
                <c:pt idx="7">
                  <c:v>โคกสูง</c:v>
                </c:pt>
                <c:pt idx="8">
                  <c:v>วังสมบูรณ์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4.07</c:v>
                </c:pt>
                <c:pt idx="1">
                  <c:v>5.84</c:v>
                </c:pt>
                <c:pt idx="2">
                  <c:v>7.49</c:v>
                </c:pt>
                <c:pt idx="3">
                  <c:v>1.19</c:v>
                </c:pt>
                <c:pt idx="4">
                  <c:v>5.05</c:v>
                </c:pt>
                <c:pt idx="5">
                  <c:v>3.6</c:v>
                </c:pt>
                <c:pt idx="6">
                  <c:v>1.87</c:v>
                </c:pt>
                <c:pt idx="7">
                  <c:v>6.06</c:v>
                </c:pt>
                <c:pt idx="8">
                  <c:v>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107520"/>
        <c:axId val="138113408"/>
      </c:barChart>
      <c:catAx>
        <c:axId val="138107520"/>
        <c:scaling>
          <c:orientation val="minMax"/>
        </c:scaling>
        <c:delete val="0"/>
        <c:axPos val="b"/>
        <c:majorTickMark val="out"/>
        <c:minorTickMark val="none"/>
        <c:tickLblPos val="nextTo"/>
        <c:crossAx val="138113408"/>
        <c:crosses val="autoZero"/>
        <c:auto val="1"/>
        <c:lblAlgn val="ctr"/>
        <c:lblOffset val="100"/>
        <c:noMultiLvlLbl val="0"/>
      </c:catAx>
      <c:valAx>
        <c:axId val="1381134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81075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3200">
              <a:latin typeface="TH SarabunPSK" pitchFamily="34" charset="-34"/>
              <a:cs typeface="TH SarabunPSK" pitchFamily="34" charset="-34"/>
            </a:defRPr>
          </a:pPr>
          <a:endParaRPr lang="th-TH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การจัดบริการ 5 กลุ่มเป้าหมาย 14 กิจกรรม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Sheet1!$A$2:$A$10</c:f>
              <c:strCache>
                <c:ptCount val="9"/>
                <c:pt idx="0">
                  <c:v>เมืองสระแก้ว</c:v>
                </c:pt>
                <c:pt idx="1">
                  <c:v>คลองหาด</c:v>
                </c:pt>
                <c:pt idx="2">
                  <c:v>ตาพระยา</c:v>
                </c:pt>
                <c:pt idx="3">
                  <c:v>วังน้ำเย็น</c:v>
                </c:pt>
                <c:pt idx="4">
                  <c:v>วัฒนานคร</c:v>
                </c:pt>
                <c:pt idx="5">
                  <c:v>อรัญประเทศ</c:v>
                </c:pt>
                <c:pt idx="6">
                  <c:v>เขาฉกรรจ์</c:v>
                </c:pt>
                <c:pt idx="7">
                  <c:v>โคกสูง</c:v>
                </c:pt>
                <c:pt idx="8">
                  <c:v>วังสมบูรณ์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4.76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</c:v>
                </c:pt>
                <c:pt idx="5">
                  <c:v>12.5</c:v>
                </c:pt>
                <c:pt idx="6">
                  <c:v>0</c:v>
                </c:pt>
                <c:pt idx="7">
                  <c:v>11.11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164096"/>
        <c:axId val="138165632"/>
      </c:barChart>
      <c:catAx>
        <c:axId val="138164096"/>
        <c:scaling>
          <c:orientation val="minMax"/>
        </c:scaling>
        <c:delete val="0"/>
        <c:axPos val="b"/>
        <c:majorTickMark val="out"/>
        <c:minorTickMark val="none"/>
        <c:tickLblPos val="nextTo"/>
        <c:crossAx val="138165632"/>
        <c:crosses val="autoZero"/>
        <c:auto val="1"/>
        <c:lblAlgn val="ctr"/>
        <c:lblOffset val="100"/>
        <c:noMultiLvlLbl val="0"/>
      </c:catAx>
      <c:valAx>
        <c:axId val="1381656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81640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677105-85EC-4221-87B6-88B4421F24FB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05AE0-5BB0-43CC-B6EB-45965A6A1A5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9693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 smtClean="0"/>
              <a:t>ผลการสำรวจสภาวะ</a:t>
            </a:r>
            <a:r>
              <a:rPr lang="th-TH" dirty="0" err="1" smtClean="0"/>
              <a:t>ทันต</a:t>
            </a:r>
            <a:r>
              <a:rPr lang="th-TH" dirty="0" smtClean="0"/>
              <a:t>สุขภาพปี 59ซึ่งเราจะทำการสำรวจปีละ 1 ครั้ง ในเดือน มิ.ย. – ส.ค. ของทุกปี</a:t>
            </a:r>
            <a:r>
              <a:rPr lang="th-TH" baseline="0" dirty="0" smtClean="0"/>
              <a:t> ข้อมูลนี้จะเป็นข้อมูล </a:t>
            </a:r>
            <a:r>
              <a:rPr lang="en-US" baseline="0" dirty="0" smtClean="0"/>
              <a:t>base line </a:t>
            </a:r>
            <a:r>
              <a:rPr lang="th-TH" baseline="0" dirty="0" smtClean="0"/>
              <a:t>ในปีงบ 60 และในเดือนธันวาคมนี้จะมีการปรับมาตรฐานผู้ทำการสำรวจเพื่อให้เป็นมาตรฐานเดียวกัน และจะทำการสำรวจในเดือน มิ.ย.-ส.ค.60</a:t>
            </a: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05AE0-5BB0-43CC-B6EB-45965A6A1A5F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9547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 smtClean="0"/>
              <a:t>จากตัวชี้วัด รพ.สต./</a:t>
            </a:r>
            <a:r>
              <a:rPr lang="th-TH" dirty="0" err="1" smtClean="0"/>
              <a:t>ศสม</a:t>
            </a:r>
            <a:r>
              <a:rPr lang="th-TH" dirty="0" smtClean="0"/>
              <a:t>. ที่จัดบริการสุขภาพช่องปากที่มีคุณภาพผ่านเกณฑ์</a:t>
            </a:r>
            <a:r>
              <a:rPr lang="th-TH" baseline="0" dirty="0" smtClean="0"/>
              <a:t> ต้องไม่น้อยกว่าร้อยละ 50 ซึ่งจะผ่านเกณฑ์ได้ต้องผ่าน 3 องค์ประกอบ ดังนี้ 1. มีการจัดบริการทันตก</a:t>
            </a:r>
            <a:r>
              <a:rPr lang="th-TH" baseline="0" dirty="0" err="1" smtClean="0"/>
              <a:t>รรม</a:t>
            </a:r>
            <a:r>
              <a:rPr lang="th-TH" baseline="0" dirty="0" smtClean="0"/>
              <a:t> 1 วันต่อสัปดาห์ 2.จัดบริการสุขภาพช่องปาก 5 กลุ่มเป้าหมาย 14 กิจกรรม 3.ให้บริการครอบคลุมประชากรทุกกลุ่มวัยไม่น้อยกว่าร้อยละ 20 ซึ่งในปีงบประมาณ 59 ที่ผ่านมาจังหวัดสระแก้วมีผลงานอยู่ที่ ร้อยละ 35.51ซึ่งยังไม่ผ่านเกณฑ์ตัวชี้วัด และในปีงบ 60จะมีการรวบรวมข้อมูลและวิเคราะห์ใน</a:t>
            </a:r>
            <a:r>
              <a:rPr lang="th-TH" baseline="0" dirty="0" err="1" smtClean="0"/>
              <a:t>ไตรมาส</a:t>
            </a:r>
            <a:r>
              <a:rPr lang="th-TH" baseline="0" dirty="0" smtClean="0"/>
              <a:t>ที่ 2</a:t>
            </a:r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05AE0-5BB0-43CC-B6EB-45965A6A1A5F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2066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sz="1600" dirty="0" smtClean="0"/>
              <a:t>การเข้าถึงบริการสุขภาพช่องปากในทุกกลุ่มวัยในปีงบประมาณ</a:t>
            </a:r>
            <a:r>
              <a:rPr lang="th-TH" sz="1600" baseline="0" dirty="0" smtClean="0"/>
              <a:t> 2559 ที่ผ่านมา เกณฑ์การเข้าถึงบริการต้องผ่านเกณฑ์ ร้อยละ 30 ซึ่งจังหวัดสระแก้วมีการเข้าถึงบริการคิดเป็นร้อยละ 23.45 อำเภอที่มีการเข้าถึงบริการน้อยที่สุดคือ อำเภอวังน้ำเย็น เนื่องจากโรงพยาบาลอยู่ในระหว่างการสร้างอาคารจึงไม่มีการเปิดให้บริการทางทันตก</a:t>
            </a:r>
            <a:r>
              <a:rPr lang="th-TH" sz="1600" baseline="0" dirty="0" err="1" smtClean="0"/>
              <a:t>รรม</a:t>
            </a:r>
            <a:endParaRPr lang="th-TH" sz="1600" baseline="0" dirty="0" smtClean="0"/>
          </a:p>
          <a:p>
            <a:endParaRPr lang="th-TH" sz="1600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05AE0-5BB0-43CC-B6EB-45965A6A1A5F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60961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 smtClean="0"/>
              <a:t>ซึ่งในปี 60 เกณฑ์การเข้าถึงบริการ ต้องผ่านเกณฑ์ที่ร้อยละ 35 สถานการณ์การเข้าถึงบริการปัจจุบัน ข้อมูล ณ วันที่ 24 พ.ย.59 จังหวัดสระแก้วมีอัตราการเข้าถึงบริการเฉลี่ยอยู่ที่ ร้อยละ</a:t>
            </a:r>
            <a:r>
              <a:rPr lang="th-TH" baseline="0" dirty="0" smtClean="0"/>
              <a:t> 3.86</a:t>
            </a:r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05AE0-5BB0-43CC-B6EB-45965A6A1A5F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768946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 smtClean="0"/>
              <a:t>สถานการณ์การจัดบริการ 5 กลุ่มเป้าหมาย 14 กิจกรรมในปัจจุบัน ข้อมูล ณ วันที่ 24 พ.ย.59 ในอำเภอที่ไม่มีผลงาน</a:t>
            </a:r>
            <a:r>
              <a:rPr lang="th-TH" baseline="0" dirty="0" smtClean="0"/>
              <a:t> เป็น</a:t>
            </a:r>
            <a:r>
              <a:rPr lang="th-TH" dirty="0" smtClean="0"/>
              <a:t>เพราะบางกิจกรรมยังไม่มีการดำเนินการ ทำให้ข้อมูลไม่ครบทั้ง</a:t>
            </a:r>
            <a:r>
              <a:rPr lang="th-TH" baseline="0" dirty="0" smtClean="0"/>
              <a:t> 14 กิจกรรมจึงไม่</a:t>
            </a:r>
            <a:r>
              <a:rPr lang="th-TH" baseline="0" smtClean="0"/>
              <a:t>มีผลงาน</a:t>
            </a:r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05AE0-5BB0-43CC-B6EB-45965A6A1A5F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49042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CE22-C509-41F2-BD9E-1568B0B0E869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BC4F-0985-4560-9C2D-4C4D9F24D2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49865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CE22-C509-41F2-BD9E-1568B0B0E869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BC4F-0985-4560-9C2D-4C4D9F24D2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3924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CE22-C509-41F2-BD9E-1568B0B0E869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BC4F-0985-4560-9C2D-4C4D9F24D2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58750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CE22-C509-41F2-BD9E-1568B0B0E869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BC4F-0985-4560-9C2D-4C4D9F24D2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20828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CE22-C509-41F2-BD9E-1568B0B0E869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BC4F-0985-4560-9C2D-4C4D9F24D2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20343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CE22-C509-41F2-BD9E-1568B0B0E869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BC4F-0985-4560-9C2D-4C4D9F24D2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89304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CE22-C509-41F2-BD9E-1568B0B0E869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BC4F-0985-4560-9C2D-4C4D9F24D2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67202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CE22-C509-41F2-BD9E-1568B0B0E869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BC4F-0985-4560-9C2D-4C4D9F24D2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5009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CE22-C509-41F2-BD9E-1568B0B0E869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BC4F-0985-4560-9C2D-4C4D9F24D2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33200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CE22-C509-41F2-BD9E-1568B0B0E869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BC4F-0985-4560-9C2D-4C4D9F24D2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6315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CE22-C509-41F2-BD9E-1568B0B0E869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BC4F-0985-4560-9C2D-4C4D9F24D2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2595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1CE22-C509-41F2-BD9E-1568B0B0E869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3BC4F-0985-4560-9C2D-4C4D9F24D2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3250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3382962360"/>
              </p:ext>
            </p:extLst>
          </p:nvPr>
        </p:nvGraphicFramePr>
        <p:xfrm>
          <a:off x="251520" y="332656"/>
          <a:ext cx="8496944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2368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3064942681"/>
              </p:ext>
            </p:extLst>
          </p:nvPr>
        </p:nvGraphicFramePr>
        <p:xfrm>
          <a:off x="395536" y="404664"/>
          <a:ext cx="8496944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0693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แผนภูมิ 4"/>
          <p:cNvGraphicFramePr/>
          <p:nvPr>
            <p:extLst>
              <p:ext uri="{D42A27DB-BD31-4B8C-83A1-F6EECF244321}">
                <p14:modId xmlns:p14="http://schemas.microsoft.com/office/powerpoint/2010/main" val="635488320"/>
              </p:ext>
            </p:extLst>
          </p:nvPr>
        </p:nvGraphicFramePr>
        <p:xfrm>
          <a:off x="179512" y="260648"/>
          <a:ext cx="8712968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8426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3144131237"/>
              </p:ext>
            </p:extLst>
          </p:nvPr>
        </p:nvGraphicFramePr>
        <p:xfrm>
          <a:off x="323528" y="332656"/>
          <a:ext cx="8496944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3228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3193559772"/>
              </p:ext>
            </p:extLst>
          </p:nvPr>
        </p:nvGraphicFramePr>
        <p:xfrm>
          <a:off x="395536" y="548680"/>
          <a:ext cx="8496944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90230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th-TH" dirty="0">
                <a:solidFill>
                  <a:prstClr val="black"/>
                </a:solidFill>
              </a:rPr>
              <a:t>ผลการดำเนินงานฟันเทียมพระราชทาน ปี2559</a:t>
            </a:r>
          </a:p>
          <a:p>
            <a:pPr marL="0" lvl="0" indent="0">
              <a:buNone/>
            </a:pPr>
            <a:r>
              <a:rPr lang="en-US" sz="2100" dirty="0">
                <a:solidFill>
                  <a:prstClr val="black"/>
                </a:solidFill>
              </a:rPr>
              <a:t>CUP	</a:t>
            </a:r>
            <a:r>
              <a:rPr lang="th-TH" sz="2100" dirty="0">
                <a:solidFill>
                  <a:prstClr val="black"/>
                </a:solidFill>
              </a:rPr>
              <a:t>เป้าหมายปี2559	                          ผลการดำเนินงานปี2559       </a:t>
            </a:r>
          </a:p>
          <a:p>
            <a:pPr marL="0" lvl="0" indent="0">
              <a:buNone/>
            </a:pPr>
            <a:r>
              <a:rPr lang="th-TH" sz="2100" dirty="0">
                <a:solidFill>
                  <a:prstClr val="black"/>
                </a:solidFill>
              </a:rPr>
              <a:t>		</a:t>
            </a:r>
            <a:r>
              <a:rPr lang="en-US" sz="2100" dirty="0">
                <a:solidFill>
                  <a:prstClr val="black"/>
                </a:solidFill>
              </a:rPr>
              <a:t>                      CD	        TP   	&gt;16</a:t>
            </a:r>
            <a:r>
              <a:rPr lang="th-TH" sz="2100" dirty="0">
                <a:solidFill>
                  <a:prstClr val="black"/>
                </a:solidFill>
              </a:rPr>
              <a:t>ซี่ 	     รวม	</a:t>
            </a:r>
          </a:p>
          <a:p>
            <a:pPr marL="0" lvl="0" indent="0">
              <a:buNone/>
            </a:pPr>
            <a:r>
              <a:rPr lang="th-TH" sz="2100" dirty="0">
                <a:solidFill>
                  <a:prstClr val="black"/>
                </a:solidFill>
              </a:rPr>
              <a:t>คลองหาด	        20	                            72	            25             	   11	     108	                  </a:t>
            </a:r>
          </a:p>
          <a:p>
            <a:pPr marL="0" lvl="0" indent="0">
              <a:buNone/>
            </a:pPr>
            <a:r>
              <a:rPr lang="th-TH" sz="2100" dirty="0">
                <a:solidFill>
                  <a:prstClr val="black"/>
                </a:solidFill>
              </a:rPr>
              <a:t>วังน้ำเย็น	        67	                          129	            28              	   41	    198	</a:t>
            </a:r>
          </a:p>
          <a:p>
            <a:pPr marL="0" lvl="0" indent="0">
              <a:buNone/>
            </a:pPr>
            <a:r>
              <a:rPr lang="th-TH" sz="2100" dirty="0">
                <a:solidFill>
                  <a:prstClr val="black"/>
                </a:solidFill>
              </a:rPr>
              <a:t>วัฒนานคร	        44	                            56	            25	                     12	      93	</a:t>
            </a:r>
          </a:p>
          <a:p>
            <a:pPr marL="0" lvl="0" indent="0">
              <a:buNone/>
            </a:pPr>
            <a:r>
              <a:rPr lang="th-TH" sz="2100" dirty="0">
                <a:solidFill>
                  <a:prstClr val="black"/>
                </a:solidFill>
              </a:rPr>
              <a:t>อรัญประเทศ       67	                            58	            29	                     38	    125	</a:t>
            </a:r>
          </a:p>
          <a:p>
            <a:pPr marL="0" lvl="0" indent="0">
              <a:buNone/>
            </a:pPr>
            <a:r>
              <a:rPr lang="th-TH" sz="2100" dirty="0">
                <a:solidFill>
                  <a:prstClr val="black"/>
                </a:solidFill>
              </a:rPr>
              <a:t>เขาฉกรรจ์	        33	                            34	            18   	   25	      77	</a:t>
            </a:r>
          </a:p>
          <a:p>
            <a:pPr marL="0" lvl="0" indent="0">
              <a:buNone/>
            </a:pPr>
            <a:r>
              <a:rPr lang="th-TH" sz="2100" dirty="0">
                <a:solidFill>
                  <a:prstClr val="black"/>
                </a:solidFill>
              </a:rPr>
              <a:t>เมืองสระแก้ว       68	                            73	             64	                       3	     140	</a:t>
            </a:r>
          </a:p>
          <a:p>
            <a:pPr marL="0" lvl="0" indent="0">
              <a:buNone/>
            </a:pPr>
            <a:r>
              <a:rPr lang="th-TH" sz="2100" dirty="0">
                <a:solidFill>
                  <a:prstClr val="black"/>
                </a:solidFill>
              </a:rPr>
              <a:t>ตาพระยา	         29	                            15	               3	                       3	       21	</a:t>
            </a:r>
          </a:p>
          <a:p>
            <a:pPr marL="0" lvl="0" indent="0">
              <a:buNone/>
            </a:pPr>
            <a:r>
              <a:rPr lang="th-TH" sz="2100" dirty="0">
                <a:solidFill>
                  <a:prstClr val="black"/>
                </a:solidFill>
              </a:rPr>
              <a:t>รวม	       323	                           437	           192	                    133	     762</a:t>
            </a:r>
            <a:r>
              <a:rPr lang="th-TH" sz="2000" dirty="0">
                <a:solidFill>
                  <a:prstClr val="black"/>
                </a:solidFill>
              </a:rPr>
              <a:t>	</a:t>
            </a:r>
          </a:p>
          <a:p>
            <a:pPr marL="0" lvl="0" indent="0">
              <a:buNone/>
            </a:pPr>
            <a:endParaRPr lang="th-TH" sz="2000" dirty="0">
              <a:solidFill>
                <a:prstClr val="black"/>
              </a:solidFill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283727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th-TH" sz="5100" dirty="0" smtClean="0"/>
              <a:t>ผลการดำเนินงานฟันเทียมพระราชทาน ปี2560</a:t>
            </a:r>
          </a:p>
          <a:p>
            <a:pPr marL="0" indent="0">
              <a:buNone/>
            </a:pPr>
            <a:r>
              <a:rPr lang="en-US" sz="3400" dirty="0"/>
              <a:t>CUP	</a:t>
            </a:r>
            <a:r>
              <a:rPr lang="th-TH" sz="3400" dirty="0"/>
              <a:t>เป้าหมายปี2559	</a:t>
            </a:r>
            <a:r>
              <a:rPr lang="th-TH" sz="3400" dirty="0" smtClean="0"/>
              <a:t>                          ผลการ</a:t>
            </a:r>
            <a:r>
              <a:rPr lang="th-TH" sz="3400" dirty="0"/>
              <a:t>ดำเนินงานปี</a:t>
            </a:r>
            <a:r>
              <a:rPr lang="th-TH" sz="3400" dirty="0" smtClean="0"/>
              <a:t>2559       </a:t>
            </a:r>
            <a:endParaRPr lang="th-TH" sz="3400" dirty="0"/>
          </a:p>
          <a:p>
            <a:pPr marL="0" indent="0">
              <a:buNone/>
            </a:pPr>
            <a:r>
              <a:rPr lang="th-TH" sz="3400" dirty="0"/>
              <a:t>		</a:t>
            </a:r>
            <a:r>
              <a:rPr lang="en-US" sz="3400" dirty="0" smtClean="0"/>
              <a:t>                      CD</a:t>
            </a:r>
            <a:r>
              <a:rPr lang="en-US" sz="3400" dirty="0"/>
              <a:t>	</a:t>
            </a:r>
            <a:r>
              <a:rPr lang="en-US" sz="3400" dirty="0" smtClean="0"/>
              <a:t>        TP   </a:t>
            </a:r>
            <a:r>
              <a:rPr lang="en-US" sz="3400" dirty="0"/>
              <a:t>	&gt;16</a:t>
            </a:r>
            <a:r>
              <a:rPr lang="th-TH" sz="3400" dirty="0"/>
              <a:t>ซี่ 	</a:t>
            </a:r>
            <a:r>
              <a:rPr lang="th-TH" sz="3400" dirty="0" smtClean="0"/>
              <a:t>     รวม</a:t>
            </a:r>
            <a:r>
              <a:rPr lang="th-TH" sz="3400" dirty="0"/>
              <a:t>	</a:t>
            </a:r>
          </a:p>
          <a:p>
            <a:pPr marL="0" indent="0">
              <a:buNone/>
            </a:pPr>
            <a:r>
              <a:rPr lang="th-TH" sz="3400" dirty="0"/>
              <a:t>คลองหาด	</a:t>
            </a:r>
            <a:r>
              <a:rPr lang="th-TH" sz="3400" dirty="0" smtClean="0"/>
              <a:t>        20</a:t>
            </a:r>
            <a:r>
              <a:rPr lang="th-TH" sz="3400" dirty="0"/>
              <a:t>	</a:t>
            </a:r>
            <a:r>
              <a:rPr lang="th-TH" sz="3400" dirty="0" smtClean="0"/>
              <a:t>                             8</a:t>
            </a:r>
            <a:r>
              <a:rPr lang="th-TH" sz="3400" dirty="0"/>
              <a:t>	</a:t>
            </a:r>
            <a:r>
              <a:rPr lang="th-TH" sz="3400" dirty="0" smtClean="0"/>
              <a:t>             2             </a:t>
            </a:r>
            <a:r>
              <a:rPr lang="th-TH" sz="3400" dirty="0"/>
              <a:t>	</a:t>
            </a:r>
            <a:r>
              <a:rPr lang="th-TH" sz="3400" dirty="0" smtClean="0"/>
              <a:t>    1</a:t>
            </a:r>
            <a:r>
              <a:rPr lang="th-TH" sz="3400" dirty="0"/>
              <a:t>	</a:t>
            </a:r>
            <a:r>
              <a:rPr lang="th-TH" sz="3400" dirty="0" smtClean="0"/>
              <a:t>      11</a:t>
            </a:r>
            <a:r>
              <a:rPr lang="th-TH" sz="3400" dirty="0"/>
              <a:t>	</a:t>
            </a:r>
            <a:r>
              <a:rPr lang="th-TH" sz="3400" dirty="0" smtClean="0"/>
              <a:t>                  </a:t>
            </a:r>
            <a:endParaRPr lang="th-TH" sz="3400" dirty="0"/>
          </a:p>
          <a:p>
            <a:pPr marL="0" indent="0">
              <a:buNone/>
            </a:pPr>
            <a:r>
              <a:rPr lang="th-TH" sz="3400" dirty="0"/>
              <a:t>วังน้ำเย็น	</a:t>
            </a:r>
            <a:r>
              <a:rPr lang="th-TH" sz="3400" dirty="0" smtClean="0"/>
              <a:t>        40</a:t>
            </a:r>
            <a:r>
              <a:rPr lang="th-TH" sz="3400" dirty="0"/>
              <a:t>	</a:t>
            </a:r>
            <a:r>
              <a:rPr lang="th-TH" sz="3400" dirty="0" smtClean="0"/>
              <a:t>                             0</a:t>
            </a:r>
            <a:r>
              <a:rPr lang="th-TH" sz="3400" dirty="0"/>
              <a:t>	</a:t>
            </a:r>
            <a:r>
              <a:rPr lang="th-TH" sz="3400" dirty="0" smtClean="0"/>
              <a:t>             0              </a:t>
            </a:r>
            <a:r>
              <a:rPr lang="th-TH" sz="3400" dirty="0"/>
              <a:t>	</a:t>
            </a:r>
            <a:r>
              <a:rPr lang="th-TH" sz="3400" dirty="0" smtClean="0"/>
              <a:t>     0</a:t>
            </a:r>
            <a:r>
              <a:rPr lang="th-TH" sz="3400" dirty="0"/>
              <a:t>	</a:t>
            </a:r>
            <a:r>
              <a:rPr lang="th-TH" sz="3400" dirty="0" smtClean="0"/>
              <a:t>        0</a:t>
            </a:r>
            <a:r>
              <a:rPr lang="th-TH" sz="3400" dirty="0"/>
              <a:t>	</a:t>
            </a:r>
          </a:p>
          <a:p>
            <a:pPr marL="0" indent="0">
              <a:buNone/>
            </a:pPr>
            <a:r>
              <a:rPr lang="th-TH" sz="3400" dirty="0"/>
              <a:t>วัฒนานคร	</a:t>
            </a:r>
            <a:r>
              <a:rPr lang="th-TH" sz="3400" dirty="0" smtClean="0"/>
              <a:t>        44</a:t>
            </a:r>
            <a:r>
              <a:rPr lang="th-TH" sz="3400" dirty="0"/>
              <a:t>	</a:t>
            </a:r>
            <a:r>
              <a:rPr lang="th-TH" sz="3400" dirty="0" smtClean="0"/>
              <a:t>                             9</a:t>
            </a:r>
            <a:r>
              <a:rPr lang="th-TH" sz="3400" dirty="0"/>
              <a:t>	</a:t>
            </a:r>
            <a:r>
              <a:rPr lang="th-TH" sz="3400" dirty="0" smtClean="0"/>
              <a:t>             5</a:t>
            </a:r>
            <a:r>
              <a:rPr lang="th-TH" sz="3400" dirty="0"/>
              <a:t>	</a:t>
            </a:r>
            <a:r>
              <a:rPr lang="th-TH" sz="3400" dirty="0" smtClean="0"/>
              <a:t>                        1</a:t>
            </a:r>
            <a:r>
              <a:rPr lang="th-TH" sz="3400" dirty="0"/>
              <a:t>	</a:t>
            </a:r>
            <a:r>
              <a:rPr lang="th-TH" sz="3400" dirty="0" smtClean="0"/>
              <a:t>      15</a:t>
            </a:r>
            <a:r>
              <a:rPr lang="th-TH" sz="3400" dirty="0"/>
              <a:t>	</a:t>
            </a:r>
          </a:p>
          <a:p>
            <a:pPr marL="0" indent="0">
              <a:buNone/>
            </a:pPr>
            <a:r>
              <a:rPr lang="th-TH" sz="3400" dirty="0"/>
              <a:t>อรัญ</a:t>
            </a:r>
            <a:r>
              <a:rPr lang="th-TH" sz="3400" dirty="0" smtClean="0"/>
              <a:t>ประเทศ       53</a:t>
            </a:r>
            <a:r>
              <a:rPr lang="th-TH" sz="3400" dirty="0"/>
              <a:t>	</a:t>
            </a:r>
            <a:r>
              <a:rPr lang="th-TH" sz="3400" dirty="0" smtClean="0"/>
              <a:t>                             0</a:t>
            </a:r>
            <a:r>
              <a:rPr lang="th-TH" sz="3400" dirty="0"/>
              <a:t>	</a:t>
            </a:r>
            <a:r>
              <a:rPr lang="th-TH" sz="3400" dirty="0" smtClean="0"/>
              <a:t>             0</a:t>
            </a:r>
            <a:r>
              <a:rPr lang="th-TH" sz="3400" dirty="0"/>
              <a:t>	</a:t>
            </a:r>
            <a:r>
              <a:rPr lang="th-TH" sz="3400" dirty="0" smtClean="0"/>
              <a:t>                        0</a:t>
            </a:r>
            <a:r>
              <a:rPr lang="th-TH" sz="3400" dirty="0"/>
              <a:t>	</a:t>
            </a:r>
            <a:r>
              <a:rPr lang="th-TH" sz="3400" dirty="0" smtClean="0"/>
              <a:t>        0</a:t>
            </a:r>
            <a:r>
              <a:rPr lang="th-TH" sz="3400" dirty="0"/>
              <a:t>	</a:t>
            </a:r>
          </a:p>
          <a:p>
            <a:pPr marL="0" indent="0">
              <a:buNone/>
            </a:pPr>
            <a:r>
              <a:rPr lang="th-TH" sz="3400" dirty="0"/>
              <a:t>เขาฉกรรจ์	</a:t>
            </a:r>
            <a:r>
              <a:rPr lang="th-TH" sz="3400" dirty="0" smtClean="0"/>
              <a:t>        33</a:t>
            </a:r>
            <a:r>
              <a:rPr lang="th-TH" sz="3400" dirty="0"/>
              <a:t>	</a:t>
            </a:r>
            <a:r>
              <a:rPr lang="th-TH" sz="3400" dirty="0" smtClean="0"/>
              <a:t>                             3</a:t>
            </a:r>
            <a:r>
              <a:rPr lang="th-TH" sz="3400" dirty="0"/>
              <a:t>	</a:t>
            </a:r>
            <a:r>
              <a:rPr lang="th-TH" sz="3400" dirty="0" smtClean="0"/>
              <a:t>             0    </a:t>
            </a:r>
            <a:r>
              <a:rPr lang="th-TH" sz="3400" dirty="0"/>
              <a:t>	</a:t>
            </a:r>
            <a:r>
              <a:rPr lang="th-TH" sz="3400" dirty="0" smtClean="0"/>
              <a:t>     2</a:t>
            </a:r>
            <a:r>
              <a:rPr lang="th-TH" sz="3400" dirty="0"/>
              <a:t>	</a:t>
            </a:r>
            <a:r>
              <a:rPr lang="th-TH" sz="3400" dirty="0" smtClean="0"/>
              <a:t>        5</a:t>
            </a:r>
            <a:r>
              <a:rPr lang="th-TH" sz="3400" dirty="0"/>
              <a:t>	</a:t>
            </a:r>
          </a:p>
          <a:p>
            <a:pPr marL="0" indent="0">
              <a:buNone/>
            </a:pPr>
            <a:r>
              <a:rPr lang="th-TH" sz="3400" dirty="0"/>
              <a:t>เมือง</a:t>
            </a:r>
            <a:r>
              <a:rPr lang="th-TH" sz="3400" dirty="0" smtClean="0"/>
              <a:t>สระแก้ว       68</a:t>
            </a:r>
            <a:r>
              <a:rPr lang="th-TH" sz="3400" dirty="0"/>
              <a:t>	</a:t>
            </a:r>
            <a:r>
              <a:rPr lang="th-TH" sz="3400" dirty="0" smtClean="0"/>
              <a:t>                            65</a:t>
            </a:r>
            <a:r>
              <a:rPr lang="th-TH" sz="3400" dirty="0"/>
              <a:t>	</a:t>
            </a:r>
            <a:r>
              <a:rPr lang="th-TH" sz="3400" dirty="0" smtClean="0"/>
              <a:t>             14</a:t>
            </a:r>
            <a:r>
              <a:rPr lang="th-TH" sz="3400" dirty="0"/>
              <a:t>	</a:t>
            </a:r>
            <a:r>
              <a:rPr lang="th-TH" sz="3400" dirty="0" smtClean="0"/>
              <a:t>                       19</a:t>
            </a:r>
            <a:r>
              <a:rPr lang="th-TH" sz="3400" dirty="0"/>
              <a:t>	</a:t>
            </a:r>
            <a:r>
              <a:rPr lang="th-TH" sz="3400" dirty="0" smtClean="0"/>
              <a:t>       98</a:t>
            </a:r>
            <a:r>
              <a:rPr lang="th-TH" sz="3400" dirty="0"/>
              <a:t>	</a:t>
            </a:r>
          </a:p>
          <a:p>
            <a:pPr marL="0" indent="0">
              <a:buNone/>
            </a:pPr>
            <a:r>
              <a:rPr lang="th-TH" sz="3400" dirty="0"/>
              <a:t>ตาพระยา	</a:t>
            </a:r>
            <a:r>
              <a:rPr lang="th-TH" sz="3400" dirty="0" smtClean="0"/>
              <a:t>        29</a:t>
            </a:r>
            <a:r>
              <a:rPr lang="th-TH" sz="3400" dirty="0"/>
              <a:t>	</a:t>
            </a:r>
            <a:r>
              <a:rPr lang="th-TH" sz="3400" dirty="0" smtClean="0"/>
              <a:t>                              6</a:t>
            </a:r>
            <a:r>
              <a:rPr lang="th-TH" sz="3400" dirty="0"/>
              <a:t>	</a:t>
            </a:r>
            <a:r>
              <a:rPr lang="th-TH" sz="3400" dirty="0" smtClean="0"/>
              <a:t>               0</a:t>
            </a:r>
            <a:r>
              <a:rPr lang="th-TH" sz="3400" dirty="0"/>
              <a:t>	</a:t>
            </a:r>
            <a:r>
              <a:rPr lang="th-TH" sz="3400" dirty="0" smtClean="0"/>
              <a:t>                        0</a:t>
            </a:r>
            <a:r>
              <a:rPr lang="th-TH" sz="3400" dirty="0"/>
              <a:t>	</a:t>
            </a:r>
            <a:r>
              <a:rPr lang="th-TH" sz="3400" dirty="0" smtClean="0"/>
              <a:t>        0</a:t>
            </a:r>
          </a:p>
          <a:p>
            <a:pPr marL="0" indent="0">
              <a:buNone/>
            </a:pPr>
            <a:r>
              <a:rPr lang="th-TH" sz="3400" dirty="0" smtClean="0"/>
              <a:t>วังสมบูรณ์           22</a:t>
            </a:r>
            <a:r>
              <a:rPr lang="th-TH" sz="3400" dirty="0"/>
              <a:t>	</a:t>
            </a:r>
            <a:r>
              <a:rPr lang="th-TH" sz="3400" dirty="0" smtClean="0"/>
              <a:t>                              0                    0                         0                    0</a:t>
            </a:r>
          </a:p>
          <a:p>
            <a:pPr marL="0" indent="0">
              <a:buNone/>
            </a:pPr>
            <a:r>
              <a:rPr lang="th-TH" sz="3400" dirty="0" smtClean="0"/>
              <a:t>โคกสูง                 14                                    0                    0                          0                    0</a:t>
            </a:r>
            <a:endParaRPr lang="th-TH" sz="3400" dirty="0"/>
          </a:p>
          <a:p>
            <a:pPr marL="0" indent="0">
              <a:buNone/>
            </a:pPr>
            <a:r>
              <a:rPr lang="th-TH" sz="3400" dirty="0" smtClean="0"/>
              <a:t>รวม</a:t>
            </a:r>
            <a:r>
              <a:rPr lang="th-TH" sz="3400" dirty="0"/>
              <a:t>	</a:t>
            </a:r>
            <a:r>
              <a:rPr lang="th-TH" sz="3400" dirty="0" smtClean="0"/>
              <a:t>       323</a:t>
            </a:r>
            <a:r>
              <a:rPr lang="th-TH" sz="3400" dirty="0"/>
              <a:t>	</a:t>
            </a:r>
            <a:r>
              <a:rPr lang="th-TH" sz="3400" dirty="0" smtClean="0"/>
              <a:t>                            91</a:t>
            </a:r>
            <a:r>
              <a:rPr lang="th-TH" sz="3400" dirty="0"/>
              <a:t>	</a:t>
            </a:r>
            <a:r>
              <a:rPr lang="th-TH" sz="3400" dirty="0" smtClean="0"/>
              <a:t>            21</a:t>
            </a:r>
            <a:r>
              <a:rPr lang="th-TH" sz="3400" dirty="0"/>
              <a:t>	</a:t>
            </a:r>
            <a:r>
              <a:rPr lang="th-TH" sz="3400" dirty="0" smtClean="0"/>
              <a:t>                      23                 135</a:t>
            </a:r>
            <a:r>
              <a:rPr lang="th-TH" dirty="0"/>
              <a:t>	</a:t>
            </a: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216466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sz="4900" dirty="0"/>
              <a:t>การดำเนินงานตามโครงการ       </a:t>
            </a:r>
            <a:r>
              <a:rPr lang="th-TH" dirty="0"/>
              <a:t/>
            </a:r>
            <a:br>
              <a:rPr lang="th-TH" dirty="0"/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 smtClean="0"/>
              <a:t>งบประมาณ134,660 บาท </a:t>
            </a:r>
          </a:p>
          <a:p>
            <a:pPr marL="514350" indent="-514350">
              <a:buAutoNum type="arabicPeriod"/>
            </a:pPr>
            <a:r>
              <a:rPr lang="th-TH" dirty="0" smtClean="0"/>
              <a:t>จัดประชุม</a:t>
            </a:r>
            <a:r>
              <a:rPr lang="th-TH" dirty="0" err="1" smtClean="0"/>
              <a:t>ทันตแพทย์</a:t>
            </a:r>
            <a:r>
              <a:rPr lang="th-TH" dirty="0" smtClean="0"/>
              <a:t>		   วันที่ 18 พฤศจิกายน 2559</a:t>
            </a:r>
          </a:p>
          <a:p>
            <a:pPr marL="514350" indent="-514350">
              <a:buAutoNum type="arabicPeriod"/>
            </a:pPr>
            <a:r>
              <a:rPr lang="th-TH" dirty="0" smtClean="0"/>
              <a:t>จัดประชุมทีมบุคลากรด้าน</a:t>
            </a:r>
            <a:r>
              <a:rPr lang="th-TH" dirty="0" err="1" smtClean="0"/>
              <a:t>ทันต</a:t>
            </a:r>
            <a:r>
              <a:rPr lang="th-TH" dirty="0" smtClean="0"/>
              <a:t>สาธารณสุข วันที่ 8 ธันวาคม  2559</a:t>
            </a:r>
          </a:p>
        </p:txBody>
      </p:sp>
    </p:spTree>
    <p:extLst>
      <p:ext uri="{BB962C8B-B14F-4D97-AF65-F5344CB8AC3E}">
        <p14:creationId xmlns:p14="http://schemas.microsoft.com/office/powerpoint/2010/main" val="2036401815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408</Words>
  <Application>Microsoft Office PowerPoint</Application>
  <PresentationFormat>นำเสนอทางหน้าจอ (4:3)</PresentationFormat>
  <Paragraphs>43</Paragraphs>
  <Slides>8</Slides>
  <Notes>5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8</vt:i4>
      </vt:variant>
    </vt:vector>
  </HeadingPairs>
  <TitlesOfParts>
    <vt:vector size="9" baseType="lpstr">
      <vt:lpstr>ชุดรูปแบบของ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การดำเนินงานตามโครงการ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User</cp:lastModifiedBy>
  <cp:revision>27</cp:revision>
  <cp:lastPrinted>2016-11-25T06:08:30Z</cp:lastPrinted>
  <dcterms:created xsi:type="dcterms:W3CDTF">2016-11-24T07:53:09Z</dcterms:created>
  <dcterms:modified xsi:type="dcterms:W3CDTF">2016-11-28T02:46:39Z</dcterms:modified>
</cp:coreProperties>
</file>