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72" r:id="rId2"/>
    <p:sldId id="268" r:id="rId3"/>
    <p:sldId id="260" r:id="rId4"/>
    <p:sldId id="269" r:id="rId5"/>
    <p:sldId id="257" r:id="rId6"/>
    <p:sldId id="271" r:id="rId7"/>
    <p:sldId id="258" r:id="rId8"/>
    <p:sldId id="264" r:id="rId9"/>
    <p:sldId id="270" r:id="rId10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A40C8A-36A1-4B67-86CA-1364BF44D6B5}" type="doc">
      <dgm:prSet loTypeId="urn:microsoft.com/office/officeart/2005/8/layout/cycle8" loCatId="cycle" qsTypeId="urn:microsoft.com/office/officeart/2005/8/quickstyle/simple5" qsCatId="simple" csTypeId="urn:microsoft.com/office/officeart/2005/8/colors/colorful5" csCatId="colorful" phldr="1"/>
      <dgm:spPr/>
    </dgm:pt>
    <dgm:pt modelId="{CD15F788-D92E-47A6-88E9-9D6AEFFD9671}">
      <dgm:prSet phldrT="[ข้อความ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AREA</a:t>
          </a:r>
          <a:endParaRPr lang="th-TH" dirty="0">
            <a:solidFill>
              <a:schemeClr val="tx1"/>
            </a:solidFill>
          </a:endParaRPr>
        </a:p>
      </dgm:t>
    </dgm:pt>
    <dgm:pt modelId="{49EBF99D-948C-43B5-AFED-F24A4D0124EC}" type="parTrans" cxnId="{96BA83E1-9A64-47E8-9EC7-71C52EC4D295}">
      <dgm:prSet/>
      <dgm:spPr/>
      <dgm:t>
        <a:bodyPr/>
        <a:lstStyle/>
        <a:p>
          <a:endParaRPr lang="th-TH"/>
        </a:p>
      </dgm:t>
    </dgm:pt>
    <dgm:pt modelId="{0DC1BA17-564A-44A9-8C4A-FC0979AB09AA}" type="sibTrans" cxnId="{96BA83E1-9A64-47E8-9EC7-71C52EC4D295}">
      <dgm:prSet/>
      <dgm:spPr/>
      <dgm:t>
        <a:bodyPr/>
        <a:lstStyle/>
        <a:p>
          <a:endParaRPr lang="th-TH"/>
        </a:p>
      </dgm:t>
    </dgm:pt>
    <dgm:pt modelId="{334FE5D7-7E86-43BC-9454-7D14123CE4CA}">
      <dgm:prSet phldrT="[ข้อความ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FUNCTION</a:t>
          </a:r>
          <a:endParaRPr lang="th-TH" dirty="0">
            <a:solidFill>
              <a:schemeClr val="tx1"/>
            </a:solidFill>
          </a:endParaRPr>
        </a:p>
      </dgm:t>
    </dgm:pt>
    <dgm:pt modelId="{84A3086B-A111-451D-95A4-015BA730F927}" type="parTrans" cxnId="{084A19E2-B1B5-4702-A884-8E49C94D5BE8}">
      <dgm:prSet/>
      <dgm:spPr/>
      <dgm:t>
        <a:bodyPr/>
        <a:lstStyle/>
        <a:p>
          <a:endParaRPr lang="th-TH"/>
        </a:p>
      </dgm:t>
    </dgm:pt>
    <dgm:pt modelId="{0931F486-3346-4E21-8413-F450CDE7EE3D}" type="sibTrans" cxnId="{084A19E2-B1B5-4702-A884-8E49C94D5BE8}">
      <dgm:prSet/>
      <dgm:spPr/>
      <dgm:t>
        <a:bodyPr/>
        <a:lstStyle/>
        <a:p>
          <a:endParaRPr lang="th-TH"/>
        </a:p>
      </dgm:t>
    </dgm:pt>
    <dgm:pt modelId="{DF200968-48AB-4D82-9B35-EF1885A97D1E}">
      <dgm:prSet phldrT="[ข้อความ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AGENDA</a:t>
          </a:r>
          <a:endParaRPr lang="th-TH" dirty="0">
            <a:solidFill>
              <a:schemeClr val="tx1"/>
            </a:solidFill>
          </a:endParaRPr>
        </a:p>
      </dgm:t>
    </dgm:pt>
    <dgm:pt modelId="{7741E1F5-2CD4-463A-84B0-6D549CB8E1C5}" type="parTrans" cxnId="{4DDF427C-91AA-4D9E-9506-7E7F3D00618D}">
      <dgm:prSet/>
      <dgm:spPr/>
      <dgm:t>
        <a:bodyPr/>
        <a:lstStyle/>
        <a:p>
          <a:endParaRPr lang="th-TH"/>
        </a:p>
      </dgm:t>
    </dgm:pt>
    <dgm:pt modelId="{27C785EB-2352-489D-A413-C1B9F6797BAF}" type="sibTrans" cxnId="{4DDF427C-91AA-4D9E-9506-7E7F3D00618D}">
      <dgm:prSet/>
      <dgm:spPr/>
      <dgm:t>
        <a:bodyPr/>
        <a:lstStyle/>
        <a:p>
          <a:endParaRPr lang="th-TH"/>
        </a:p>
      </dgm:t>
    </dgm:pt>
    <dgm:pt modelId="{8BCE0595-89E2-4624-8708-86D1B06A62A1}" type="pres">
      <dgm:prSet presAssocID="{F6A40C8A-36A1-4B67-86CA-1364BF44D6B5}" presName="compositeShape" presStyleCnt="0">
        <dgm:presLayoutVars>
          <dgm:chMax val="7"/>
          <dgm:dir/>
          <dgm:resizeHandles val="exact"/>
        </dgm:presLayoutVars>
      </dgm:prSet>
      <dgm:spPr/>
    </dgm:pt>
    <dgm:pt modelId="{D4FF365E-3F16-4C5D-9154-B8F0B1158497}" type="pres">
      <dgm:prSet presAssocID="{F6A40C8A-36A1-4B67-86CA-1364BF44D6B5}" presName="wedge1" presStyleLbl="node1" presStyleIdx="0" presStyleCnt="3" custLinFactNeighborX="1202" custLinFactNeighborY="-40"/>
      <dgm:spPr/>
      <dgm:t>
        <a:bodyPr/>
        <a:lstStyle/>
        <a:p>
          <a:endParaRPr lang="th-TH"/>
        </a:p>
      </dgm:t>
    </dgm:pt>
    <dgm:pt modelId="{71B7A864-FDFA-497B-9A76-CBCA9CF89749}" type="pres">
      <dgm:prSet presAssocID="{F6A40C8A-36A1-4B67-86CA-1364BF44D6B5}" presName="dummy1a" presStyleCnt="0"/>
      <dgm:spPr/>
    </dgm:pt>
    <dgm:pt modelId="{8520E479-E079-48F1-9D68-3082EB1284CA}" type="pres">
      <dgm:prSet presAssocID="{F6A40C8A-36A1-4B67-86CA-1364BF44D6B5}" presName="dummy1b" presStyleCnt="0"/>
      <dgm:spPr/>
    </dgm:pt>
    <dgm:pt modelId="{15851A3D-A2C3-41AD-8C04-3DBF502494F5}" type="pres">
      <dgm:prSet presAssocID="{F6A40C8A-36A1-4B67-86CA-1364BF44D6B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C4B9555-38E8-4F69-ACC8-FA4801211027}" type="pres">
      <dgm:prSet presAssocID="{F6A40C8A-36A1-4B67-86CA-1364BF44D6B5}" presName="wedge2" presStyleLbl="node1" presStyleIdx="1" presStyleCnt="3"/>
      <dgm:spPr/>
      <dgm:t>
        <a:bodyPr/>
        <a:lstStyle/>
        <a:p>
          <a:endParaRPr lang="th-TH"/>
        </a:p>
      </dgm:t>
    </dgm:pt>
    <dgm:pt modelId="{6E980284-09E1-4C35-86F0-F688F1845CBC}" type="pres">
      <dgm:prSet presAssocID="{F6A40C8A-36A1-4B67-86CA-1364BF44D6B5}" presName="dummy2a" presStyleCnt="0"/>
      <dgm:spPr/>
    </dgm:pt>
    <dgm:pt modelId="{32D99894-2067-4E62-A3AD-AE845299F33D}" type="pres">
      <dgm:prSet presAssocID="{F6A40C8A-36A1-4B67-86CA-1364BF44D6B5}" presName="dummy2b" presStyleCnt="0"/>
      <dgm:spPr/>
    </dgm:pt>
    <dgm:pt modelId="{B45F717E-5DEE-4E90-B1BA-41184E549F1B}" type="pres">
      <dgm:prSet presAssocID="{F6A40C8A-36A1-4B67-86CA-1364BF44D6B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17E4A95-80D2-43C7-8B73-350647B31958}" type="pres">
      <dgm:prSet presAssocID="{F6A40C8A-36A1-4B67-86CA-1364BF44D6B5}" presName="wedge3" presStyleLbl="node1" presStyleIdx="2" presStyleCnt="3"/>
      <dgm:spPr/>
      <dgm:t>
        <a:bodyPr/>
        <a:lstStyle/>
        <a:p>
          <a:endParaRPr lang="th-TH"/>
        </a:p>
      </dgm:t>
    </dgm:pt>
    <dgm:pt modelId="{79065CD0-A85F-4838-9A48-8548E6816F57}" type="pres">
      <dgm:prSet presAssocID="{F6A40C8A-36A1-4B67-86CA-1364BF44D6B5}" presName="dummy3a" presStyleCnt="0"/>
      <dgm:spPr/>
    </dgm:pt>
    <dgm:pt modelId="{CA611FE5-58AC-4A3D-802D-2CC3EB4C88C1}" type="pres">
      <dgm:prSet presAssocID="{F6A40C8A-36A1-4B67-86CA-1364BF44D6B5}" presName="dummy3b" presStyleCnt="0"/>
      <dgm:spPr/>
    </dgm:pt>
    <dgm:pt modelId="{5E88F7BB-C39F-4247-972C-888FE81E4337}" type="pres">
      <dgm:prSet presAssocID="{F6A40C8A-36A1-4B67-86CA-1364BF44D6B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0DD19E4-EB5F-4004-A1DC-A44FE5D66566}" type="pres">
      <dgm:prSet presAssocID="{0DC1BA17-564A-44A9-8C4A-FC0979AB09AA}" presName="arrowWedge1" presStyleLbl="fgSibTrans2D1" presStyleIdx="0" presStyleCnt="3"/>
      <dgm:spPr/>
    </dgm:pt>
    <dgm:pt modelId="{F88D050E-9CF7-42F6-A4B4-0F406B4C7D17}" type="pres">
      <dgm:prSet presAssocID="{0931F486-3346-4E21-8413-F450CDE7EE3D}" presName="arrowWedge2" presStyleLbl="fgSibTrans2D1" presStyleIdx="1" presStyleCnt="3"/>
      <dgm:spPr/>
    </dgm:pt>
    <dgm:pt modelId="{0077E474-49A6-48B0-999F-342277965BB9}" type="pres">
      <dgm:prSet presAssocID="{27C785EB-2352-489D-A413-C1B9F6797BAF}" presName="arrowWedge3" presStyleLbl="fgSibTrans2D1" presStyleIdx="2" presStyleCnt="3"/>
      <dgm:spPr/>
    </dgm:pt>
  </dgm:ptLst>
  <dgm:cxnLst>
    <dgm:cxn modelId="{647E6E88-6169-4B68-B486-2A9F873D4223}" type="presOf" srcId="{CD15F788-D92E-47A6-88E9-9D6AEFFD9671}" destId="{15851A3D-A2C3-41AD-8C04-3DBF502494F5}" srcOrd="1" destOrd="0" presId="urn:microsoft.com/office/officeart/2005/8/layout/cycle8"/>
    <dgm:cxn modelId="{4DDF427C-91AA-4D9E-9506-7E7F3D00618D}" srcId="{F6A40C8A-36A1-4B67-86CA-1364BF44D6B5}" destId="{DF200968-48AB-4D82-9B35-EF1885A97D1E}" srcOrd="2" destOrd="0" parTransId="{7741E1F5-2CD4-463A-84B0-6D549CB8E1C5}" sibTransId="{27C785EB-2352-489D-A413-C1B9F6797BAF}"/>
    <dgm:cxn modelId="{084A19E2-B1B5-4702-A884-8E49C94D5BE8}" srcId="{F6A40C8A-36A1-4B67-86CA-1364BF44D6B5}" destId="{334FE5D7-7E86-43BC-9454-7D14123CE4CA}" srcOrd="1" destOrd="0" parTransId="{84A3086B-A111-451D-95A4-015BA730F927}" sibTransId="{0931F486-3346-4E21-8413-F450CDE7EE3D}"/>
    <dgm:cxn modelId="{96BA83E1-9A64-47E8-9EC7-71C52EC4D295}" srcId="{F6A40C8A-36A1-4B67-86CA-1364BF44D6B5}" destId="{CD15F788-D92E-47A6-88E9-9D6AEFFD9671}" srcOrd="0" destOrd="0" parTransId="{49EBF99D-948C-43B5-AFED-F24A4D0124EC}" sibTransId="{0DC1BA17-564A-44A9-8C4A-FC0979AB09AA}"/>
    <dgm:cxn modelId="{FD376EF2-EF17-4142-8940-B8388646F2D4}" type="presOf" srcId="{DF200968-48AB-4D82-9B35-EF1885A97D1E}" destId="{117E4A95-80D2-43C7-8B73-350647B31958}" srcOrd="0" destOrd="0" presId="urn:microsoft.com/office/officeart/2005/8/layout/cycle8"/>
    <dgm:cxn modelId="{0969635B-AEEE-4836-A622-3E6365793B52}" type="presOf" srcId="{CD15F788-D92E-47A6-88E9-9D6AEFFD9671}" destId="{D4FF365E-3F16-4C5D-9154-B8F0B1158497}" srcOrd="0" destOrd="0" presId="urn:microsoft.com/office/officeart/2005/8/layout/cycle8"/>
    <dgm:cxn modelId="{62A6F7A9-5647-4776-9A9A-F8B6E3390C83}" type="presOf" srcId="{334FE5D7-7E86-43BC-9454-7D14123CE4CA}" destId="{B45F717E-5DEE-4E90-B1BA-41184E549F1B}" srcOrd="1" destOrd="0" presId="urn:microsoft.com/office/officeart/2005/8/layout/cycle8"/>
    <dgm:cxn modelId="{1D65BE47-3055-49CE-A5ED-AD4614B8C239}" type="presOf" srcId="{334FE5D7-7E86-43BC-9454-7D14123CE4CA}" destId="{2C4B9555-38E8-4F69-ACC8-FA4801211027}" srcOrd="0" destOrd="0" presId="urn:microsoft.com/office/officeart/2005/8/layout/cycle8"/>
    <dgm:cxn modelId="{3205DEDB-664C-4AC6-9B1E-DE8FB1560FCE}" type="presOf" srcId="{F6A40C8A-36A1-4B67-86CA-1364BF44D6B5}" destId="{8BCE0595-89E2-4624-8708-86D1B06A62A1}" srcOrd="0" destOrd="0" presId="urn:microsoft.com/office/officeart/2005/8/layout/cycle8"/>
    <dgm:cxn modelId="{7BFD685D-1C01-4261-9C20-C6962C2849CE}" type="presOf" srcId="{DF200968-48AB-4D82-9B35-EF1885A97D1E}" destId="{5E88F7BB-C39F-4247-972C-888FE81E4337}" srcOrd="1" destOrd="0" presId="urn:microsoft.com/office/officeart/2005/8/layout/cycle8"/>
    <dgm:cxn modelId="{3D16A50D-CA8F-4ACC-B84F-72984E7D5A04}" type="presParOf" srcId="{8BCE0595-89E2-4624-8708-86D1B06A62A1}" destId="{D4FF365E-3F16-4C5D-9154-B8F0B1158497}" srcOrd="0" destOrd="0" presId="urn:microsoft.com/office/officeart/2005/8/layout/cycle8"/>
    <dgm:cxn modelId="{7FD96AAE-51AD-4FAF-8494-7724DF5FF661}" type="presParOf" srcId="{8BCE0595-89E2-4624-8708-86D1B06A62A1}" destId="{71B7A864-FDFA-497B-9A76-CBCA9CF89749}" srcOrd="1" destOrd="0" presId="urn:microsoft.com/office/officeart/2005/8/layout/cycle8"/>
    <dgm:cxn modelId="{C79813DA-CB55-41DD-97FD-272F832C2E27}" type="presParOf" srcId="{8BCE0595-89E2-4624-8708-86D1B06A62A1}" destId="{8520E479-E079-48F1-9D68-3082EB1284CA}" srcOrd="2" destOrd="0" presId="urn:microsoft.com/office/officeart/2005/8/layout/cycle8"/>
    <dgm:cxn modelId="{548E73D2-3316-4152-B569-AEFAFB7FE412}" type="presParOf" srcId="{8BCE0595-89E2-4624-8708-86D1B06A62A1}" destId="{15851A3D-A2C3-41AD-8C04-3DBF502494F5}" srcOrd="3" destOrd="0" presId="urn:microsoft.com/office/officeart/2005/8/layout/cycle8"/>
    <dgm:cxn modelId="{7DB2969F-EE79-4F2B-968D-40A4AFF0F6D4}" type="presParOf" srcId="{8BCE0595-89E2-4624-8708-86D1B06A62A1}" destId="{2C4B9555-38E8-4F69-ACC8-FA4801211027}" srcOrd="4" destOrd="0" presId="urn:microsoft.com/office/officeart/2005/8/layout/cycle8"/>
    <dgm:cxn modelId="{DD981AE4-FADC-4AA1-918E-07A3C27BB68E}" type="presParOf" srcId="{8BCE0595-89E2-4624-8708-86D1B06A62A1}" destId="{6E980284-09E1-4C35-86F0-F688F1845CBC}" srcOrd="5" destOrd="0" presId="urn:microsoft.com/office/officeart/2005/8/layout/cycle8"/>
    <dgm:cxn modelId="{D229F142-9EDB-4937-B6FB-633BD50002A7}" type="presParOf" srcId="{8BCE0595-89E2-4624-8708-86D1B06A62A1}" destId="{32D99894-2067-4E62-A3AD-AE845299F33D}" srcOrd="6" destOrd="0" presId="urn:microsoft.com/office/officeart/2005/8/layout/cycle8"/>
    <dgm:cxn modelId="{DCA0743B-9BD5-4C00-8C81-5EF1FA619DCC}" type="presParOf" srcId="{8BCE0595-89E2-4624-8708-86D1B06A62A1}" destId="{B45F717E-5DEE-4E90-B1BA-41184E549F1B}" srcOrd="7" destOrd="0" presId="urn:microsoft.com/office/officeart/2005/8/layout/cycle8"/>
    <dgm:cxn modelId="{67740ED5-D1F4-4C81-AE36-DD474EC1D6EB}" type="presParOf" srcId="{8BCE0595-89E2-4624-8708-86D1B06A62A1}" destId="{117E4A95-80D2-43C7-8B73-350647B31958}" srcOrd="8" destOrd="0" presId="urn:microsoft.com/office/officeart/2005/8/layout/cycle8"/>
    <dgm:cxn modelId="{C031FA59-A5BA-429A-8695-BA96F44CA4A5}" type="presParOf" srcId="{8BCE0595-89E2-4624-8708-86D1B06A62A1}" destId="{79065CD0-A85F-4838-9A48-8548E6816F57}" srcOrd="9" destOrd="0" presId="urn:microsoft.com/office/officeart/2005/8/layout/cycle8"/>
    <dgm:cxn modelId="{46DDDDDE-CBC0-4E3F-91C6-95C0B574AEFB}" type="presParOf" srcId="{8BCE0595-89E2-4624-8708-86D1B06A62A1}" destId="{CA611FE5-58AC-4A3D-802D-2CC3EB4C88C1}" srcOrd="10" destOrd="0" presId="urn:microsoft.com/office/officeart/2005/8/layout/cycle8"/>
    <dgm:cxn modelId="{F3405795-B638-45D7-AB75-99F2962266DB}" type="presParOf" srcId="{8BCE0595-89E2-4624-8708-86D1B06A62A1}" destId="{5E88F7BB-C39F-4247-972C-888FE81E4337}" srcOrd="11" destOrd="0" presId="urn:microsoft.com/office/officeart/2005/8/layout/cycle8"/>
    <dgm:cxn modelId="{6610A4A8-FF21-4CAF-98C3-DCA49F4B9596}" type="presParOf" srcId="{8BCE0595-89E2-4624-8708-86D1B06A62A1}" destId="{00DD19E4-EB5F-4004-A1DC-A44FE5D66566}" srcOrd="12" destOrd="0" presId="urn:microsoft.com/office/officeart/2005/8/layout/cycle8"/>
    <dgm:cxn modelId="{86CA3CAB-8250-48E4-8BD1-8C0262480499}" type="presParOf" srcId="{8BCE0595-89E2-4624-8708-86D1B06A62A1}" destId="{F88D050E-9CF7-42F6-A4B4-0F406B4C7D17}" srcOrd="13" destOrd="0" presId="urn:microsoft.com/office/officeart/2005/8/layout/cycle8"/>
    <dgm:cxn modelId="{1D41CA98-5686-4F55-A22C-E0049E1AF302}" type="presParOf" srcId="{8BCE0595-89E2-4624-8708-86D1B06A62A1}" destId="{0077E474-49A6-48B0-999F-342277965BB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FF365E-3F16-4C5D-9154-B8F0B1158497}">
      <dsp:nvSpPr>
        <dsp:cNvPr id="0" name=""/>
        <dsp:cNvSpPr/>
      </dsp:nvSpPr>
      <dsp:spPr>
        <a:xfrm>
          <a:off x="1319498" y="284694"/>
          <a:ext cx="3698240" cy="3698240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AREA</a:t>
          </a:r>
          <a:endParaRPr lang="th-TH" sz="2700" kern="1200" dirty="0">
            <a:solidFill>
              <a:schemeClr val="tx1"/>
            </a:solidFill>
          </a:endParaRPr>
        </a:p>
      </dsp:txBody>
      <dsp:txXfrm>
        <a:off x="3268559" y="1068368"/>
        <a:ext cx="1320800" cy="1100666"/>
      </dsp:txXfrm>
    </dsp:sp>
    <dsp:sp modelId="{2C4B9555-38E8-4F69-ACC8-FA4801211027}">
      <dsp:nvSpPr>
        <dsp:cNvPr id="0" name=""/>
        <dsp:cNvSpPr/>
      </dsp:nvSpPr>
      <dsp:spPr>
        <a:xfrm>
          <a:off x="1198879" y="418253"/>
          <a:ext cx="3698240" cy="3698240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FUNCTION</a:t>
          </a:r>
          <a:endParaRPr lang="th-TH" sz="2700" kern="1200" dirty="0">
            <a:solidFill>
              <a:schemeClr val="tx1"/>
            </a:solidFill>
          </a:endParaRPr>
        </a:p>
      </dsp:txBody>
      <dsp:txXfrm>
        <a:off x="2079413" y="2817706"/>
        <a:ext cx="1981200" cy="968586"/>
      </dsp:txXfrm>
    </dsp:sp>
    <dsp:sp modelId="{117E4A95-80D2-43C7-8B73-350647B31958}">
      <dsp:nvSpPr>
        <dsp:cNvPr id="0" name=""/>
        <dsp:cNvSpPr/>
      </dsp:nvSpPr>
      <dsp:spPr>
        <a:xfrm>
          <a:off x="1122713" y="286173"/>
          <a:ext cx="3698240" cy="3698240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AGENDA</a:t>
          </a:r>
          <a:endParaRPr lang="th-TH" sz="2700" kern="1200" dirty="0">
            <a:solidFill>
              <a:schemeClr val="tx1"/>
            </a:solidFill>
          </a:endParaRPr>
        </a:p>
      </dsp:txBody>
      <dsp:txXfrm>
        <a:off x="1551093" y="1069848"/>
        <a:ext cx="1320800" cy="1100666"/>
      </dsp:txXfrm>
    </dsp:sp>
    <dsp:sp modelId="{00DD19E4-EB5F-4004-A1DC-A44FE5D66566}">
      <dsp:nvSpPr>
        <dsp:cNvPr id="0" name=""/>
        <dsp:cNvSpPr/>
      </dsp:nvSpPr>
      <dsp:spPr>
        <a:xfrm>
          <a:off x="1090865" y="55755"/>
          <a:ext cx="4156117" cy="415611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8D050E-9CF7-42F6-A4B4-0F406B4C7D17}">
      <dsp:nvSpPr>
        <dsp:cNvPr id="0" name=""/>
        <dsp:cNvSpPr/>
      </dsp:nvSpPr>
      <dsp:spPr>
        <a:xfrm>
          <a:off x="969941" y="189080"/>
          <a:ext cx="4156117" cy="415611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77E474-49A6-48B0-999F-342277965BB9}">
      <dsp:nvSpPr>
        <dsp:cNvPr id="0" name=""/>
        <dsp:cNvSpPr/>
      </dsp:nvSpPr>
      <dsp:spPr>
        <a:xfrm>
          <a:off x="893469" y="57234"/>
          <a:ext cx="4156117" cy="415611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7041A-33F4-47A8-8580-06C9741B23AD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E5F5B-C6BA-40D2-8E8F-89BEC11B5D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366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198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3395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156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857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940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208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311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748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260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9770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5830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18036-6C14-4791-945E-166A6D468762}" type="datetimeFigureOut">
              <a:rPr lang="th-TH" smtClean="0"/>
              <a:t>29/09/59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B7D54-6E15-4BC7-B2D5-00D26D4182D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892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80920" cy="147002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กรอบการบริหารยุทธศาสตร์ด้านสุขภาพ ปี 2560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23164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สี่เหลี่ยมผืนผ้า 25"/>
          <p:cNvSpPr/>
          <p:nvPr/>
        </p:nvSpPr>
        <p:spPr>
          <a:xfrm>
            <a:off x="583865" y="3181907"/>
            <a:ext cx="1329378" cy="86206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2771145" y="3186689"/>
            <a:ext cx="1329378" cy="86206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865" y="3382107"/>
            <a:ext cx="1661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ยุทธศาสตร์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9" y="3356993"/>
            <a:ext cx="901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งานปกติ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2213" y="4115981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Monitoring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7" y="4581128"/>
            <a:ext cx="4026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- นิเทศงาน/เฉพาะกิจ/</a:t>
            </a:r>
            <a:r>
              <a:rPr lang="th-TH" sz="2000" dirty="0" err="1" smtClean="0">
                <a:latin typeface="TH SarabunPSK" pitchFamily="34" charset="-34"/>
                <a:cs typeface="TH SarabunPSK" pitchFamily="34" charset="-34"/>
              </a:rPr>
              <a:t>คปสจ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000" dirty="0" err="1" smtClean="0">
                <a:latin typeface="TH SarabunPSK" pitchFamily="34" charset="-34"/>
                <a:cs typeface="TH SarabunPSK" pitchFamily="34" charset="-34"/>
              </a:rPr>
              <a:t>กบห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2000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สอ.ติดดาว</a:t>
            </a:r>
          </a:p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- ตามรายงานประจำเดือน/43แฟ้ม </a:t>
            </a:r>
            <a:r>
              <a:rPr lang="en-US" sz="2000" dirty="0" smtClean="0">
                <a:latin typeface="TH SarabunPSK" pitchFamily="34" charset="-34"/>
                <a:cs typeface="TH SarabunPSK" pitchFamily="34" charset="-34"/>
              </a:rPr>
              <a:t>/HDC/ cockpit/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รายงาน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5059" y="5582095"/>
            <a:ext cx="2106667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Evaluation</a:t>
            </a:r>
            <a:r>
              <a:rPr lang="en-US" sz="20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รายปี/5 ปี/20ปี</a:t>
            </a:r>
          </a:p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ดู </a:t>
            </a:r>
            <a:r>
              <a:rPr lang="en-US" sz="2000" dirty="0" smtClean="0">
                <a:latin typeface="TH SarabunPSK" pitchFamily="34" charset="-34"/>
                <a:cs typeface="TH SarabunPSK" pitchFamily="34" charset="-34"/>
              </a:rPr>
              <a:t>result / 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ถึงประชาชน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1601" y="764705"/>
            <a:ext cx="949922" cy="830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แผนยุทธศาสตร์ </a:t>
            </a:r>
          </a:p>
          <a:p>
            <a:pPr algn="ctr"/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5 ปี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523" y="764704"/>
            <a:ext cx="949922" cy="830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แผนยุทธศาสตร์ </a:t>
            </a:r>
          </a:p>
          <a:p>
            <a:pPr algn="ctr"/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5 ปี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42193" y="764703"/>
            <a:ext cx="949922" cy="830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แผนยุทธศาสตร์ </a:t>
            </a:r>
          </a:p>
          <a:p>
            <a:pPr algn="ctr"/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5 ปี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94413" y="773833"/>
            <a:ext cx="949922" cy="830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แผนยุทธศาสตร์ </a:t>
            </a:r>
          </a:p>
          <a:p>
            <a:pPr algn="ctr"/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5 ปี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37722" y="116633"/>
            <a:ext cx="117211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กรอบ 20 ปี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4962" y="1583808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H SarabunPSK" pitchFamily="34" charset="-34"/>
                <a:cs typeface="TH SarabunPSK" pitchFamily="34" charset="-34"/>
              </a:rPr>
              <a:t>  Result 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ระหว่างปี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43306" y="2601384"/>
            <a:ext cx="2066057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นโยบาย/</a:t>
            </a:r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KPI</a:t>
            </a:r>
          </a:p>
          <a:p>
            <a:pPr marL="457200" indent="-457200">
              <a:buFontTx/>
              <a:buChar char="-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กระทรวง/เขต</a:t>
            </a:r>
          </a:p>
          <a:p>
            <a:pPr marL="457200" indent="-457200">
              <a:buFontTx/>
              <a:buChar char="-"/>
            </a:pPr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ผู้ว่าราชการจังหวัด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61447" y="4059140"/>
            <a:ext cx="2019695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ปัญหาเร่งด่วน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39793" y="4806673"/>
            <a:ext cx="2060537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ต้องกลั่นกรองตรวจสอบ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4" name="สี่เหลี่ยมผืนผ้า 33"/>
          <p:cNvSpPr/>
          <p:nvPr/>
        </p:nvSpPr>
        <p:spPr>
          <a:xfrm>
            <a:off x="107504" y="1955254"/>
            <a:ext cx="4324576" cy="60965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9194" y="5855983"/>
            <a:ext cx="1690045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เพิ่มเป็นยุทธศาสตร์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82393" y="5968094"/>
            <a:ext cx="896399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TH SarabunPSK" pitchFamily="34" charset="-34"/>
                <a:cs typeface="TH SarabunPSK" pitchFamily="34" charset="-34"/>
              </a:rPr>
              <a:t>Routine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7504" y="2016909"/>
            <a:ext cx="432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แผนปฏิบัติราชการด้านสุขภาพ จ.สระแก้ว ปี 60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32080" y="2269455"/>
            <a:ext cx="184537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- กลุ่มงาน(</a:t>
            </a:r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.)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- </a:t>
            </a:r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สอ.(รพ./</a:t>
            </a:r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สสอ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./รพ.สต.)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- หน่วยราชการ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- ภาคีเครือข่าย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29" name="ตัวเชื่อมต่อหักมุม 28"/>
          <p:cNvCxnSpPr>
            <a:stCxn id="26" idx="2"/>
            <a:endCxn id="27" idx="2"/>
          </p:cNvCxnSpPr>
          <p:nvPr/>
        </p:nvCxnSpPr>
        <p:spPr>
          <a:xfrm rot="16200000" flipH="1">
            <a:off x="2339802" y="2952724"/>
            <a:ext cx="4782" cy="2187280"/>
          </a:xfrm>
          <a:prstGeom prst="bentConnector3">
            <a:avLst>
              <a:gd name="adj1" fmla="val 87047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หักมุม 31"/>
          <p:cNvCxnSpPr/>
          <p:nvPr/>
        </p:nvCxnSpPr>
        <p:spPr>
          <a:xfrm rot="16200000" flipH="1">
            <a:off x="2121389" y="2075059"/>
            <a:ext cx="4782" cy="2187280"/>
          </a:xfrm>
          <a:prstGeom prst="bentConnector3">
            <a:avLst>
              <a:gd name="adj1" fmla="val -740966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>
            <a:off x="2245588" y="2564904"/>
            <a:ext cx="0" cy="230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ตัวเชื่อมต่อตรง 36"/>
          <p:cNvCxnSpPr/>
          <p:nvPr/>
        </p:nvCxnSpPr>
        <p:spPr>
          <a:xfrm>
            <a:off x="2314852" y="1639475"/>
            <a:ext cx="0" cy="293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>
            <a:off x="2138574" y="561869"/>
            <a:ext cx="0" cy="293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>
            <a:off x="1647367" y="5182344"/>
            <a:ext cx="0" cy="230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ตัวเชื่อมต่อตรง 42"/>
          <p:cNvCxnSpPr/>
          <p:nvPr/>
        </p:nvCxnSpPr>
        <p:spPr>
          <a:xfrm flipV="1">
            <a:off x="6661447" y="5630524"/>
            <a:ext cx="723195" cy="450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ตัวเชื่อมต่อตรง 44"/>
          <p:cNvCxnSpPr/>
          <p:nvPr/>
        </p:nvCxnSpPr>
        <p:spPr>
          <a:xfrm>
            <a:off x="8050867" y="5597658"/>
            <a:ext cx="413722" cy="365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ลูกศรเชื่อมต่อแบบตรง 46"/>
          <p:cNvCxnSpPr>
            <a:stCxn id="17" idx="0"/>
          </p:cNvCxnSpPr>
          <p:nvPr/>
        </p:nvCxnSpPr>
        <p:spPr>
          <a:xfrm flipH="1" flipV="1">
            <a:off x="7670061" y="4452731"/>
            <a:ext cx="1" cy="353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ลูกศรซ้าย 47"/>
          <p:cNvSpPr/>
          <p:nvPr/>
        </p:nvSpPr>
        <p:spPr>
          <a:xfrm>
            <a:off x="5236689" y="4033298"/>
            <a:ext cx="1063503" cy="975012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48825" y="2113823"/>
            <a:ext cx="206053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>
                <a:latin typeface="TH SarabunPSK" pitchFamily="34" charset="-34"/>
                <a:cs typeface="TH SarabunPSK" pitchFamily="34" charset="-34"/>
              </a:rPr>
              <a:t>สิ่งที่มากระทบ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" name="ลูกศรซ้าย 1"/>
          <p:cNvSpPr/>
          <p:nvPr/>
        </p:nvSpPr>
        <p:spPr>
          <a:xfrm>
            <a:off x="3769374" y="2601384"/>
            <a:ext cx="561613" cy="514851"/>
          </a:xfrm>
          <a:prstGeom prst="lef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คลื่นคู่ 21"/>
          <p:cNvSpPr/>
          <p:nvPr/>
        </p:nvSpPr>
        <p:spPr>
          <a:xfrm>
            <a:off x="3197037" y="5637670"/>
            <a:ext cx="1462316" cy="792089"/>
          </a:xfrm>
          <a:prstGeom prst="doubleWav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75860" y="5710548"/>
            <a:ext cx="1275036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- Scorecard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ถึง</a:t>
            </a:r>
            <a:endParaRPr lang="en-US" sz="18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- ประชาชน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3" name="ลูกศรลง 22"/>
          <p:cNvSpPr/>
          <p:nvPr/>
        </p:nvSpPr>
        <p:spPr>
          <a:xfrm>
            <a:off x="3671998" y="5289015"/>
            <a:ext cx="291596" cy="293081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ลูกศรซ้าย-ขวา 23"/>
          <p:cNvSpPr/>
          <p:nvPr/>
        </p:nvSpPr>
        <p:spPr>
          <a:xfrm>
            <a:off x="2702096" y="5847654"/>
            <a:ext cx="354937" cy="230832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กากบาท 2"/>
          <p:cNvSpPr/>
          <p:nvPr/>
        </p:nvSpPr>
        <p:spPr>
          <a:xfrm>
            <a:off x="4550896" y="934497"/>
            <a:ext cx="286980" cy="360040"/>
          </a:xfrm>
          <a:prstGeom prst="plu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สี่เหลี่ยมผืนผ้า 24"/>
          <p:cNvSpPr/>
          <p:nvPr/>
        </p:nvSpPr>
        <p:spPr>
          <a:xfrm>
            <a:off x="5076612" y="617752"/>
            <a:ext cx="2375707" cy="8127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tx1"/>
                </a:solidFill>
              </a:rPr>
              <a:t>ปัญหาเฉพาะพื้นที่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</a:rPr>
              <a:t>ยุทธศาสตร์เครือข่าย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28" name="ลูกศรลง 27"/>
          <p:cNvSpPr/>
          <p:nvPr/>
        </p:nvSpPr>
        <p:spPr>
          <a:xfrm>
            <a:off x="4970814" y="1763523"/>
            <a:ext cx="342896" cy="339716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1248553" y="2732856"/>
            <a:ext cx="1844513" cy="445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Action plan</a:t>
            </a:r>
            <a:endParaRPr lang="th-TH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0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285720" y="1348576"/>
            <a:ext cx="8715407" cy="5331013"/>
            <a:chOff x="249" y="364"/>
            <a:chExt cx="5376" cy="3746"/>
          </a:xfrm>
        </p:grpSpPr>
        <p:sp>
          <p:nvSpPr>
            <p:cNvPr id="5124" name="Text Box 2"/>
            <p:cNvSpPr txBox="1">
              <a:spLocks noChangeArrowheads="1"/>
            </p:cNvSpPr>
            <p:nvPr/>
          </p:nvSpPr>
          <p:spPr bwMode="auto">
            <a:xfrm>
              <a:off x="1791" y="364"/>
              <a:ext cx="2556" cy="584"/>
            </a:xfrm>
            <a:prstGeom prst="rect">
              <a:avLst/>
            </a:prstGeom>
            <a:solidFill>
              <a:srgbClr val="ECFB9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th-TH" sz="2400" b="1" dirty="0" smtClean="0">
                  <a:latin typeface="TH NiramitIT๙" pitchFamily="2" charset="-34"/>
                  <a:cs typeface="TH NiramitIT๙" pitchFamily="2" charset="-34"/>
                </a:rPr>
                <a:t>ยุทธศาสตร์สุขภาพ</a:t>
              </a:r>
            </a:p>
            <a:p>
              <a:pPr algn="ctr"/>
              <a:r>
                <a:rPr lang="th-TH" sz="2400" b="1" dirty="0" smtClean="0">
                  <a:latin typeface="TH NiramitIT๙" pitchFamily="2" charset="-34"/>
                  <a:cs typeface="TH NiramitIT๙" pitchFamily="2" charset="-34"/>
                </a:rPr>
                <a:t>จังหวัดสระแก้ว 4 </a:t>
              </a:r>
              <a:r>
                <a:rPr lang="en-US" sz="2400" b="1" dirty="0" smtClean="0">
                  <a:latin typeface="TH NiramitIT๙" pitchFamily="2" charset="-34"/>
                  <a:cs typeface="TH NiramitIT๙" pitchFamily="2" charset="-34"/>
                </a:rPr>
                <a:t>IS</a:t>
              </a:r>
              <a:endParaRPr lang="th-TH" sz="2400" b="1" dirty="0">
                <a:latin typeface="TH NiramitIT๙" pitchFamily="2" charset="-34"/>
                <a:cs typeface="TH NiramitIT๙" pitchFamily="2" charset="-34"/>
              </a:endParaRPr>
            </a:p>
          </p:txBody>
        </p:sp>
        <p:grpSp>
          <p:nvGrpSpPr>
            <p:cNvPr id="7" name="Group 9"/>
            <p:cNvGrpSpPr>
              <a:grpSpLocks/>
            </p:cNvGrpSpPr>
            <p:nvPr/>
          </p:nvGrpSpPr>
          <p:grpSpPr bwMode="auto">
            <a:xfrm>
              <a:off x="3643" y="1519"/>
              <a:ext cx="681" cy="1360"/>
              <a:chOff x="3923" y="1390"/>
              <a:chExt cx="681" cy="1360"/>
            </a:xfrm>
          </p:grpSpPr>
          <p:sp>
            <p:nvSpPr>
              <p:cNvPr id="5153" name="Line 11"/>
              <p:cNvSpPr>
                <a:spLocks noChangeShapeType="1"/>
              </p:cNvSpPr>
              <p:nvPr/>
            </p:nvSpPr>
            <p:spPr bwMode="auto">
              <a:xfrm>
                <a:off x="4604" y="1390"/>
                <a:ext cx="0" cy="136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54" name="Line 12"/>
              <p:cNvSpPr>
                <a:spLocks noChangeShapeType="1"/>
              </p:cNvSpPr>
              <p:nvPr/>
            </p:nvSpPr>
            <p:spPr bwMode="auto">
              <a:xfrm flipH="1">
                <a:off x="3923" y="1390"/>
                <a:ext cx="681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55" name="Line 13"/>
              <p:cNvSpPr>
                <a:spLocks noChangeShapeType="1"/>
              </p:cNvSpPr>
              <p:nvPr/>
            </p:nvSpPr>
            <p:spPr bwMode="auto">
              <a:xfrm flipH="1">
                <a:off x="4241" y="2750"/>
                <a:ext cx="363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5127" name="Text Box 15"/>
            <p:cNvSpPr txBox="1">
              <a:spLocks noChangeArrowheads="1"/>
            </p:cNvSpPr>
            <p:nvPr/>
          </p:nvSpPr>
          <p:spPr bwMode="auto">
            <a:xfrm>
              <a:off x="1795" y="1124"/>
              <a:ext cx="2417" cy="368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th-TH" b="1" dirty="0" smtClean="0">
                  <a:latin typeface="TH NiramitIT๙" pitchFamily="2" charset="-34"/>
                  <a:cs typeface="TH NiramitIT๙" pitchFamily="2" charset="-34"/>
                </a:rPr>
                <a:t> ยุทธศาสตร์ กระทรวง </a:t>
              </a:r>
              <a:r>
                <a:rPr lang="en-US" b="1" dirty="0" smtClean="0">
                  <a:latin typeface="TH NiramitIT๙" pitchFamily="2" charset="-34"/>
                  <a:cs typeface="TH NiramitIT๙" pitchFamily="2" charset="-34"/>
                </a:rPr>
                <a:t> 4 </a:t>
              </a:r>
              <a:r>
                <a:rPr lang="en-US" b="1" dirty="0">
                  <a:latin typeface="TH NiramitIT๙" pitchFamily="2" charset="-34"/>
                  <a:cs typeface="TH NiramitIT๙" pitchFamily="2" charset="-34"/>
                </a:rPr>
                <a:t>E</a:t>
              </a:r>
              <a:r>
                <a:rPr lang="th-TH" b="1" dirty="0" smtClean="0">
                  <a:latin typeface="TH NiramitIT๙" pitchFamily="2" charset="-34"/>
                  <a:cs typeface="TH NiramitIT๙" pitchFamily="2" charset="-34"/>
                </a:rPr>
                <a:t> </a:t>
              </a:r>
              <a:endParaRPr lang="th-TH" b="1" dirty="0">
                <a:latin typeface="TH NiramitIT๙" pitchFamily="2" charset="-34"/>
                <a:cs typeface="TH NiramitIT๙" pitchFamily="2" charset="-34"/>
              </a:endParaRPr>
            </a:p>
          </p:txBody>
        </p:sp>
        <p:sp>
          <p:nvSpPr>
            <p:cNvPr id="5128" name="Arc 16"/>
            <p:cNvSpPr>
              <a:spLocks/>
            </p:cNvSpPr>
            <p:nvPr/>
          </p:nvSpPr>
          <p:spPr bwMode="auto">
            <a:xfrm>
              <a:off x="3648" y="1655"/>
              <a:ext cx="258" cy="771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28 h 21600"/>
                <a:gd name="T4" fmla="*/ 0 w 21600"/>
                <a:gd name="T5" fmla="*/ 28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129" name="Rectangle 17"/>
            <p:cNvSpPr>
              <a:spLocks noChangeArrowheads="1"/>
            </p:cNvSpPr>
            <p:nvPr/>
          </p:nvSpPr>
          <p:spPr bwMode="auto">
            <a:xfrm>
              <a:off x="249" y="1048"/>
              <a:ext cx="5376" cy="3062"/>
            </a:xfrm>
            <a:prstGeom prst="rect">
              <a:avLst/>
            </a:prstGeom>
            <a:noFill/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130" name="Line 22"/>
            <p:cNvSpPr>
              <a:spLocks noChangeShapeType="1"/>
            </p:cNvSpPr>
            <p:nvPr/>
          </p:nvSpPr>
          <p:spPr bwMode="auto">
            <a:xfrm>
              <a:off x="1571" y="2981"/>
              <a:ext cx="308" cy="5"/>
            </a:xfrm>
            <a:prstGeom prst="line">
              <a:avLst/>
            </a:prstGeom>
            <a:noFill/>
            <a:ln w="952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5131" name="Rectangle 23"/>
            <p:cNvSpPr>
              <a:spLocks noChangeArrowheads="1"/>
            </p:cNvSpPr>
            <p:nvPr/>
          </p:nvSpPr>
          <p:spPr bwMode="auto">
            <a:xfrm>
              <a:off x="1838" y="2481"/>
              <a:ext cx="726" cy="29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2400" b="1">
                  <a:solidFill>
                    <a:srgbClr val="000000"/>
                  </a:solidFill>
                  <a:latin typeface="TH NiramitIT๙" pitchFamily="2" charset="-34"/>
                  <a:cs typeface="TH NiramitIT๙" pitchFamily="2" charset="-34"/>
                </a:rPr>
                <a:t>แผนงาน</a:t>
              </a:r>
            </a:p>
          </p:txBody>
        </p:sp>
        <p:sp>
          <p:nvSpPr>
            <p:cNvPr id="5132" name="Rectangle 24"/>
            <p:cNvSpPr>
              <a:spLocks noChangeArrowheads="1"/>
            </p:cNvSpPr>
            <p:nvPr/>
          </p:nvSpPr>
          <p:spPr bwMode="auto">
            <a:xfrm>
              <a:off x="1835" y="2769"/>
              <a:ext cx="726" cy="29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2400" b="1">
                  <a:solidFill>
                    <a:srgbClr val="000000"/>
                  </a:solidFill>
                  <a:latin typeface="TH NiramitIT๙" pitchFamily="2" charset="-34"/>
                  <a:cs typeface="TH NiramitIT๙" pitchFamily="2" charset="-34"/>
                </a:rPr>
                <a:t>แผนเงิน</a:t>
              </a:r>
            </a:p>
          </p:txBody>
        </p:sp>
        <p:sp>
          <p:nvSpPr>
            <p:cNvPr id="5133" name="Rectangle 25"/>
            <p:cNvSpPr>
              <a:spLocks noChangeArrowheads="1"/>
            </p:cNvSpPr>
            <p:nvPr/>
          </p:nvSpPr>
          <p:spPr bwMode="auto">
            <a:xfrm>
              <a:off x="1835" y="3041"/>
              <a:ext cx="726" cy="29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th-TH" sz="2400" b="1" dirty="0">
                  <a:solidFill>
                    <a:srgbClr val="000000"/>
                  </a:solidFill>
                  <a:latin typeface="TH NiramitIT๙" pitchFamily="2" charset="-34"/>
                  <a:cs typeface="TH NiramitIT๙" pitchFamily="2" charset="-34"/>
                </a:rPr>
                <a:t>แผนคน</a:t>
              </a:r>
            </a:p>
          </p:txBody>
        </p:sp>
        <p:sp>
          <p:nvSpPr>
            <p:cNvPr id="5149" name="Arc 29"/>
            <p:cNvSpPr>
              <a:spLocks/>
            </p:cNvSpPr>
            <p:nvPr/>
          </p:nvSpPr>
          <p:spPr bwMode="auto">
            <a:xfrm rot="21121897" flipH="1">
              <a:off x="1840" y="1640"/>
              <a:ext cx="322" cy="829"/>
            </a:xfrm>
            <a:custGeom>
              <a:avLst/>
              <a:gdLst>
                <a:gd name="T0" fmla="*/ 0 w 21600"/>
                <a:gd name="T1" fmla="*/ 0 h 21600"/>
                <a:gd name="T2" fmla="*/ 8 w 21600"/>
                <a:gd name="T3" fmla="*/ 31 h 21600"/>
                <a:gd name="T4" fmla="*/ 0 w 21600"/>
                <a:gd name="T5" fmla="*/ 3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5135" name="Rectangle 33"/>
            <p:cNvSpPr>
              <a:spLocks noChangeArrowheads="1"/>
            </p:cNvSpPr>
            <p:nvPr/>
          </p:nvSpPr>
          <p:spPr bwMode="auto">
            <a:xfrm>
              <a:off x="1839" y="3345"/>
              <a:ext cx="720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th-TH" sz="2400" b="1" dirty="0" smtClean="0">
                  <a:solidFill>
                    <a:srgbClr val="000000"/>
                  </a:solidFill>
                  <a:latin typeface="TH NiramitIT๙" pitchFamily="2" charset="-34"/>
                  <a:cs typeface="TH NiramitIT๙" pitchFamily="2" charset="-34"/>
                </a:rPr>
                <a:t>แผนของ</a:t>
              </a:r>
              <a:endParaRPr lang="th-TH" sz="2400" b="1" dirty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endParaRPr>
            </a:p>
          </p:txBody>
        </p:sp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2519" y="2362"/>
              <a:ext cx="1669" cy="1678"/>
              <a:chOff x="2799" y="2097"/>
              <a:chExt cx="1669" cy="1678"/>
            </a:xfrm>
          </p:grpSpPr>
          <p:sp>
            <p:nvSpPr>
              <p:cNvPr id="5137" name="Arc 50"/>
              <p:cNvSpPr>
                <a:spLocks/>
              </p:cNvSpPr>
              <p:nvPr/>
            </p:nvSpPr>
            <p:spPr bwMode="auto">
              <a:xfrm rot="7529656">
                <a:off x="2881" y="2918"/>
                <a:ext cx="775" cy="940"/>
              </a:xfrm>
              <a:custGeom>
                <a:avLst/>
                <a:gdLst>
                  <a:gd name="T0" fmla="*/ 0 w 21600"/>
                  <a:gd name="T1" fmla="*/ 0 h 21600"/>
                  <a:gd name="T2" fmla="*/ 31 w 21600"/>
                  <a:gd name="T3" fmla="*/ 34 h 21600"/>
                  <a:gd name="T4" fmla="*/ 0 w 21600"/>
                  <a:gd name="T5" fmla="*/ 34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grpSp>
            <p:nvGrpSpPr>
              <p:cNvPr id="10" name="Group 51"/>
              <p:cNvGrpSpPr>
                <a:grpSpLocks/>
              </p:cNvGrpSpPr>
              <p:nvPr/>
            </p:nvGrpSpPr>
            <p:grpSpPr bwMode="auto">
              <a:xfrm>
                <a:off x="3651" y="2097"/>
                <a:ext cx="817" cy="1333"/>
                <a:chOff x="3651" y="2097"/>
                <a:chExt cx="817" cy="1333"/>
              </a:xfrm>
            </p:grpSpPr>
            <p:sp>
              <p:nvSpPr>
                <p:cNvPr id="5139" name="Rectangle 52"/>
                <p:cNvSpPr>
                  <a:spLocks noChangeArrowheads="1"/>
                </p:cNvSpPr>
                <p:nvPr/>
              </p:nvSpPr>
              <p:spPr bwMode="auto">
                <a:xfrm>
                  <a:off x="3889" y="2097"/>
                  <a:ext cx="363" cy="330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th-TH" b="1" dirty="0">
                      <a:solidFill>
                        <a:srgbClr val="000000"/>
                      </a:solidFill>
                      <a:latin typeface="TH NiramitIT๙" pitchFamily="2" charset="-34"/>
                      <a:cs typeface="TH NiramitIT๙" pitchFamily="2" charset="-34"/>
                    </a:rPr>
                    <a:t>จ</a:t>
                  </a:r>
                </a:p>
              </p:txBody>
            </p:sp>
            <p:grpSp>
              <p:nvGrpSpPr>
                <p:cNvPr id="11" name="Group 53"/>
                <p:cNvGrpSpPr>
                  <a:grpSpLocks/>
                </p:cNvGrpSpPr>
                <p:nvPr/>
              </p:nvGrpSpPr>
              <p:grpSpPr bwMode="auto">
                <a:xfrm>
                  <a:off x="3651" y="2420"/>
                  <a:ext cx="817" cy="1010"/>
                  <a:chOff x="3651" y="2420"/>
                  <a:chExt cx="817" cy="1010"/>
                </a:xfrm>
              </p:grpSpPr>
              <p:sp>
                <p:nvSpPr>
                  <p:cNvPr id="514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3900" y="2420"/>
                    <a:ext cx="363" cy="330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th-TH" b="1" dirty="0">
                        <a:latin typeface="Arial" pitchFamily="34" charset="0"/>
                        <a:cs typeface="FreesiaUPC" pitchFamily="34" charset="-34"/>
                      </a:rPr>
                      <a:t>อ</a:t>
                    </a:r>
                  </a:p>
                </p:txBody>
              </p:sp>
              <p:sp>
                <p:nvSpPr>
                  <p:cNvPr id="5142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651" y="2659"/>
                    <a:ext cx="817" cy="771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/>
                    <a:r>
                      <a:rPr lang="th-TH" b="1">
                        <a:latin typeface="Arial" pitchFamily="34" charset="0"/>
                        <a:cs typeface="FreesiaUPC" pitchFamily="34" charset="-34"/>
                      </a:rPr>
                      <a:t>อ</a:t>
                    </a:r>
                  </a:p>
                </p:txBody>
              </p:sp>
              <p:sp>
                <p:nvSpPr>
                  <p:cNvPr id="5143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787" y="2795"/>
                    <a:ext cx="545" cy="499"/>
                  </a:xfrm>
                  <a:prstGeom prst="ellipse">
                    <a:avLst/>
                  </a:prstGeom>
                  <a:solidFill>
                    <a:srgbClr val="00FF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  <p:sp>
                <p:nvSpPr>
                  <p:cNvPr id="5144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878" y="2886"/>
                    <a:ext cx="363" cy="318"/>
                  </a:xfrm>
                  <a:prstGeom prst="ellipse">
                    <a:avLst/>
                  </a:prstGeom>
                  <a:solidFill>
                    <a:srgbClr val="FF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  <p:sp>
                <p:nvSpPr>
                  <p:cNvPr id="5145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923" y="2931"/>
                    <a:ext cx="272" cy="228"/>
                  </a:xfrm>
                  <a:prstGeom prst="ellipse">
                    <a:avLst/>
                  </a:prstGeom>
                  <a:solidFill>
                    <a:srgbClr val="FFFF99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th-TH"/>
                  </a:p>
                </p:txBody>
              </p:sp>
              <p:sp>
                <p:nvSpPr>
                  <p:cNvPr id="5146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56" y="2601"/>
                    <a:ext cx="176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th-TH" b="1" dirty="0">
                        <a:solidFill>
                          <a:srgbClr val="000000"/>
                        </a:solidFill>
                        <a:latin typeface="Arial" pitchFamily="34" charset="0"/>
                      </a:rPr>
                      <a:t>ต</a:t>
                    </a:r>
                  </a:p>
                </p:txBody>
              </p:sp>
              <p:sp>
                <p:nvSpPr>
                  <p:cNvPr id="5147" name="Text Box 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69" y="2750"/>
                    <a:ext cx="223" cy="3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th-TH" b="1" dirty="0">
                        <a:solidFill>
                          <a:srgbClr val="000000"/>
                        </a:solidFill>
                        <a:latin typeface="TH NiramitIT๙" pitchFamily="2" charset="-34"/>
                        <a:cs typeface="TH NiramitIT๙" pitchFamily="2" charset="-34"/>
                      </a:rPr>
                      <a:t>ม</a:t>
                    </a:r>
                  </a:p>
                </p:txBody>
              </p:sp>
              <p:sp>
                <p:nvSpPr>
                  <p:cNvPr id="5148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23" y="2891"/>
                    <a:ext cx="396" cy="3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th-TH" sz="2400" b="1" dirty="0">
                        <a:solidFill>
                          <a:srgbClr val="000000"/>
                        </a:solidFill>
                        <a:latin typeface="TH NiramitIT๙" pitchFamily="2" charset="-34"/>
                        <a:cs typeface="TH NiramitIT๙" pitchFamily="2" charset="-34"/>
                      </a:rPr>
                      <a:t>คน</a:t>
                    </a:r>
                  </a:p>
                </p:txBody>
              </p:sp>
            </p:grpSp>
          </p:grpSp>
        </p:grpSp>
      </p:grpSp>
      <p:sp>
        <p:nvSpPr>
          <p:cNvPr id="49" name="สี่เหลี่ยมผืนผ้า 48"/>
          <p:cNvSpPr/>
          <p:nvPr/>
        </p:nvSpPr>
        <p:spPr>
          <a:xfrm>
            <a:off x="6858016" y="2932614"/>
            <a:ext cx="20002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b="1" dirty="0" err="1" smtClean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สสจ</a:t>
            </a:r>
            <a:r>
              <a:rPr lang="th-TH" sz="1800" b="1" dirty="0" smtClean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.</a:t>
            </a:r>
            <a:r>
              <a:rPr lang="th-TH" sz="1800" b="1" dirty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โซน </a:t>
            </a:r>
            <a:r>
              <a:rPr lang="th-TH" sz="1800" b="1" dirty="0" smtClean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4 </a:t>
            </a:r>
            <a:r>
              <a:rPr lang="th-TH" sz="1800" b="1" dirty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โซน</a:t>
            </a:r>
          </a:p>
          <a:p>
            <a:r>
              <a:rPr lang="en-US" sz="1800" b="1" dirty="0" smtClean="0">
                <a:latin typeface="TH NiramitIT๙" pitchFamily="2" charset="-34"/>
                <a:cs typeface="TH NiramitIT๙" pitchFamily="2" charset="-34"/>
              </a:rPr>
              <a:t> - Service Provider Board</a:t>
            </a:r>
            <a:r>
              <a:rPr lang="th-TH" sz="1800" b="1" dirty="0" smtClean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 (</a:t>
            </a:r>
            <a:r>
              <a:rPr lang="en-US" sz="1800" dirty="0" smtClean="0">
                <a:latin typeface="TH NiramitIT๙" pitchFamily="2" charset="-34"/>
                <a:cs typeface="TH NiramitIT๙" pitchFamily="2" charset="-34"/>
              </a:rPr>
              <a:t>CIO</a:t>
            </a:r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) (</a:t>
            </a:r>
            <a:r>
              <a:rPr lang="en-US" sz="1800" dirty="0" smtClean="0">
                <a:latin typeface="TH NiramitIT๙" pitchFamily="2" charset="-34"/>
                <a:cs typeface="TH NiramitIT๙" pitchFamily="2" charset="-34"/>
              </a:rPr>
              <a:t>CSO</a:t>
            </a:r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) (</a:t>
            </a:r>
            <a:r>
              <a:rPr lang="en-US" sz="1800" dirty="0" smtClean="0">
                <a:latin typeface="TH NiramitIT๙" pitchFamily="2" charset="-34"/>
                <a:cs typeface="TH NiramitIT๙" pitchFamily="2" charset="-34"/>
              </a:rPr>
              <a:t>CFO</a:t>
            </a:r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) (</a:t>
            </a:r>
            <a:r>
              <a:rPr lang="en-US" sz="1800" dirty="0" smtClean="0">
                <a:latin typeface="TH NiramitIT๙" pitchFamily="2" charset="-34"/>
                <a:cs typeface="TH NiramitIT๙" pitchFamily="2" charset="-34"/>
              </a:rPr>
              <a:t>CHRO</a:t>
            </a:r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1800" dirty="0" err="1" smtClean="0">
                <a:latin typeface="TH NiramitIT๙" pitchFamily="2" charset="-34"/>
                <a:cs typeface="TH NiramitIT๙" pitchFamily="2" charset="-34"/>
              </a:rPr>
              <a:t>Bord</a:t>
            </a:r>
            <a:r>
              <a:rPr lang="en-US" sz="1800" dirty="0" smtClean="0"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ต่างๆ </a:t>
            </a:r>
            <a:r>
              <a:rPr lang="en-US" sz="1800" dirty="0" smtClean="0">
                <a:latin typeface="TH NiramitIT๙" pitchFamily="2" charset="-34"/>
                <a:cs typeface="TH NiramitIT๙" pitchFamily="2" charset="-34"/>
              </a:rPr>
              <a:t>NCD MCH </a:t>
            </a:r>
            <a:r>
              <a:rPr lang="th-TH" sz="1800" dirty="0" smtClean="0">
                <a:solidFill>
                  <a:srgbClr val="FF0000"/>
                </a:solidFill>
                <a:latin typeface="TH NiramitIT๙" pitchFamily="2" charset="-34"/>
                <a:cs typeface="TH NiramitIT๙" pitchFamily="2" charset="-34"/>
              </a:rPr>
              <a:t>ปฐมภูมิ</a:t>
            </a:r>
            <a:r>
              <a:rPr lang="en-US" sz="1800" dirty="0" smtClean="0">
                <a:solidFill>
                  <a:srgbClr val="FF0000"/>
                </a:solidFill>
                <a:latin typeface="TH NiramitIT๙" pitchFamily="2" charset="-34"/>
                <a:cs typeface="TH NiramitIT๙" pitchFamily="2" charset="-34"/>
              </a:rPr>
              <a:t> </a:t>
            </a:r>
            <a:r>
              <a:rPr lang="en-US" sz="1800" dirty="0" smtClean="0">
                <a:latin typeface="TH NiramitIT๙" pitchFamily="2" charset="-34"/>
                <a:cs typeface="TH NiramitIT๙" pitchFamily="2" charset="-34"/>
              </a:rPr>
              <a:t>4</a:t>
            </a:r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ดี </a:t>
            </a:r>
            <a:r>
              <a:rPr lang="en-US" sz="1800" dirty="0" smtClean="0">
                <a:latin typeface="TH NiramitIT๙" pitchFamily="2" charset="-34"/>
                <a:cs typeface="TH NiramitIT๙" pitchFamily="2" charset="-34"/>
              </a:rPr>
              <a:t>one health</a:t>
            </a:r>
          </a:p>
          <a:p>
            <a:pPr marL="285750" indent="-285750">
              <a:buFontTx/>
              <a:buChar char="-"/>
            </a:pPr>
            <a:r>
              <a:rPr lang="th-TH" sz="1800" dirty="0" smtClean="0">
                <a:solidFill>
                  <a:srgbClr val="FF0000"/>
                </a:solidFill>
                <a:latin typeface="TH NiramitIT๙" pitchFamily="2" charset="-34"/>
                <a:cs typeface="TH NiramitIT๙" pitchFamily="2" charset="-34"/>
              </a:rPr>
              <a:t>ควบคุมภายใน         </a:t>
            </a:r>
            <a:r>
              <a:rPr lang="th-TH" sz="1800" dirty="0" err="1" smtClean="0">
                <a:latin typeface="TH NiramitIT๙" pitchFamily="2" charset="-34"/>
                <a:cs typeface="TH NiramitIT๙" pitchFamily="2" charset="-34"/>
              </a:rPr>
              <a:t>สธ</a:t>
            </a:r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 ชายแดน เขตเศรษฐกิจพิเศษ</a:t>
            </a:r>
            <a:endParaRPr lang="en-US" sz="1800" dirty="0" smtClean="0">
              <a:latin typeface="TH NiramitIT๙" pitchFamily="2" charset="-34"/>
              <a:cs typeface="TH NiramitIT๙" pitchFamily="2" charset="-34"/>
            </a:endParaRPr>
          </a:p>
          <a:p>
            <a:pPr marL="285750" indent="-285750">
              <a:buFontTx/>
              <a:buChar char="-"/>
            </a:pPr>
            <a:r>
              <a:rPr lang="th-TH" sz="1800" b="1" dirty="0" smtClean="0">
                <a:latin typeface="TH NiramitIT๙" pitchFamily="2" charset="-34"/>
                <a:cs typeface="TH NiramitIT๙" pitchFamily="2" charset="-34"/>
              </a:rPr>
              <a:t>นิเทศ</a:t>
            </a:r>
          </a:p>
          <a:p>
            <a:pPr marL="285750" indent="-285750">
              <a:buFontTx/>
              <a:buChar char="-"/>
            </a:pPr>
            <a:r>
              <a:rPr lang="en-US" sz="1800" b="1" dirty="0" smtClean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 MIS /Data center</a:t>
            </a:r>
            <a:endParaRPr lang="th-TH" sz="1800" b="1" dirty="0" smtClean="0">
              <a:solidFill>
                <a:srgbClr val="000000"/>
              </a:solidFill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1800" b="1" dirty="0" smtClean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-     </a:t>
            </a:r>
            <a:r>
              <a:rPr lang="th-TH" sz="1800" b="1" dirty="0" err="1" smtClean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คปสจ</a:t>
            </a:r>
            <a:r>
              <a:rPr lang="th-TH" sz="1800" b="1" dirty="0" smtClean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 /</a:t>
            </a:r>
            <a:r>
              <a:rPr lang="th-TH" sz="1800" b="1" dirty="0" err="1" smtClean="0">
                <a:solidFill>
                  <a:srgbClr val="000000"/>
                </a:solidFill>
                <a:latin typeface="TH NiramitIT๙" pitchFamily="2" charset="-34"/>
                <a:cs typeface="TH NiramitIT๙" pitchFamily="2" charset="-34"/>
              </a:rPr>
              <a:t>กบห</a:t>
            </a:r>
            <a:endParaRPr lang="th-TH" sz="1800" b="1" dirty="0" smtClean="0">
              <a:solidFill>
                <a:srgbClr val="000000"/>
              </a:solidFill>
              <a:latin typeface="TH NiramitIT๙" pitchFamily="2" charset="-34"/>
              <a:cs typeface="TH NiramitIT๙" pitchFamily="2" charset="-34"/>
            </a:endParaRPr>
          </a:p>
          <a:p>
            <a:endParaRPr lang="th-TH" sz="1800" dirty="0" smtClean="0">
              <a:latin typeface="TH NiramitIT๙" pitchFamily="2" charset="-34"/>
              <a:cs typeface="TH NiramitIT๙" pitchFamily="2" charset="-34"/>
            </a:endParaRPr>
          </a:p>
          <a:p>
            <a:endParaRPr lang="th-TH" sz="1800" dirty="0" smtClean="0">
              <a:latin typeface="TH NiramitIT๙" pitchFamily="2" charset="-34"/>
              <a:cs typeface="TH NiramitIT๙" pitchFamily="2" charset="-34"/>
            </a:endParaRPr>
          </a:p>
          <a:p>
            <a:r>
              <a:rPr lang="th-TH" sz="1800" dirty="0" smtClean="0">
                <a:latin typeface="TH NiramitIT๙" pitchFamily="2" charset="-34"/>
                <a:cs typeface="TH NiramitIT๙" pitchFamily="2" charset="-34"/>
              </a:rPr>
              <a:t> </a:t>
            </a:r>
            <a:endParaRPr lang="en-US" sz="1800" b="1" dirty="0" smtClean="0"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1" name="สี่เหลี่ยมผืนผ้า 50"/>
          <p:cNvSpPr/>
          <p:nvPr/>
        </p:nvSpPr>
        <p:spPr>
          <a:xfrm>
            <a:off x="7091207" y="2409394"/>
            <a:ext cx="12731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latin typeface="TH SarabunIT๙" pitchFamily="34" charset="-34"/>
                <a:cs typeface="TH SarabunIT๙" pitchFamily="34" charset="-34"/>
              </a:rPr>
              <a:t>Regulator</a:t>
            </a:r>
            <a:endParaRPr lang="th-TH" b="1" dirty="0">
              <a:latin typeface="TH SarabunIT๙" pitchFamily="34" charset="-34"/>
              <a:cs typeface="TH SarabunIT๙" pitchFamily="34" charset="-34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900350" y="0"/>
            <a:ext cx="3819525" cy="1533525"/>
            <a:chOff x="1700" y="119"/>
            <a:chExt cx="2406" cy="966"/>
          </a:xfrm>
          <a:solidFill>
            <a:schemeClr val="accent4">
              <a:lumMod val="40000"/>
              <a:lumOff val="60000"/>
            </a:schemeClr>
          </a:solidFill>
        </p:grpSpPr>
        <p:grpSp>
          <p:nvGrpSpPr>
            <p:cNvPr id="3" name="Group 36"/>
            <p:cNvGrpSpPr>
              <a:grpSpLocks/>
            </p:cNvGrpSpPr>
            <p:nvPr/>
          </p:nvGrpSpPr>
          <p:grpSpPr bwMode="auto">
            <a:xfrm>
              <a:off x="2245" y="119"/>
              <a:ext cx="1179" cy="907"/>
              <a:chOff x="2245" y="119"/>
              <a:chExt cx="1179" cy="907"/>
            </a:xfrm>
            <a:grpFill/>
          </p:grpSpPr>
          <p:sp>
            <p:nvSpPr>
              <p:cNvPr id="5163" name="Oval 37"/>
              <p:cNvSpPr>
                <a:spLocks noChangeArrowheads="1"/>
              </p:cNvSpPr>
              <p:nvPr/>
            </p:nvSpPr>
            <p:spPr bwMode="auto">
              <a:xfrm>
                <a:off x="2426" y="255"/>
                <a:ext cx="454" cy="335"/>
              </a:xfrm>
              <a:prstGeom prst="ellipse">
                <a:avLst/>
              </a:prstGeom>
              <a:grpFill/>
              <a:ln w="38100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164" name="Oval 38"/>
              <p:cNvSpPr>
                <a:spLocks noChangeArrowheads="1"/>
              </p:cNvSpPr>
              <p:nvPr/>
            </p:nvSpPr>
            <p:spPr bwMode="auto">
              <a:xfrm>
                <a:off x="2744" y="255"/>
                <a:ext cx="454" cy="335"/>
              </a:xfrm>
              <a:prstGeom prst="ellipse">
                <a:avLst/>
              </a:prstGeom>
              <a:grpFill/>
              <a:ln w="381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165" name="Oval 39"/>
              <p:cNvSpPr>
                <a:spLocks noChangeArrowheads="1"/>
              </p:cNvSpPr>
              <p:nvPr/>
            </p:nvSpPr>
            <p:spPr bwMode="auto">
              <a:xfrm>
                <a:off x="2608" y="119"/>
                <a:ext cx="454" cy="335"/>
              </a:xfrm>
              <a:prstGeom prst="ellipse">
                <a:avLst/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166" name="Rectangle 40"/>
              <p:cNvSpPr>
                <a:spLocks noChangeArrowheads="1"/>
              </p:cNvSpPr>
              <p:nvPr/>
            </p:nvSpPr>
            <p:spPr bwMode="auto">
              <a:xfrm>
                <a:off x="2245" y="663"/>
                <a:ext cx="499" cy="136"/>
              </a:xfrm>
              <a:prstGeom prst="rect">
                <a:avLst/>
              </a:prstGeom>
              <a:grpFill/>
              <a:ln w="9525">
                <a:solidFill>
                  <a:srgbClr val="2D10D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167" name="Rectangle 41"/>
              <p:cNvSpPr>
                <a:spLocks noChangeArrowheads="1"/>
              </p:cNvSpPr>
              <p:nvPr/>
            </p:nvSpPr>
            <p:spPr bwMode="auto">
              <a:xfrm>
                <a:off x="2925" y="663"/>
                <a:ext cx="499" cy="136"/>
              </a:xfrm>
              <a:prstGeom prst="rect">
                <a:avLst/>
              </a:prstGeom>
              <a:grpFill/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5168" name="AutoShape 42"/>
              <p:cNvSpPr>
                <a:spLocks noChangeArrowheads="1"/>
              </p:cNvSpPr>
              <p:nvPr/>
            </p:nvSpPr>
            <p:spPr bwMode="auto">
              <a:xfrm>
                <a:off x="2653" y="845"/>
                <a:ext cx="317" cy="181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th-TH"/>
              </a:p>
            </p:txBody>
          </p:sp>
        </p:grpSp>
        <p:sp>
          <p:nvSpPr>
            <p:cNvPr id="5162" name="AutoShape 45"/>
            <p:cNvSpPr>
              <a:spLocks noChangeArrowheads="1"/>
            </p:cNvSpPr>
            <p:nvPr/>
          </p:nvSpPr>
          <p:spPr bwMode="auto">
            <a:xfrm rot="2667593">
              <a:off x="1700" y="723"/>
              <a:ext cx="409" cy="336"/>
            </a:xfrm>
            <a:prstGeom prst="rightArrow">
              <a:avLst>
                <a:gd name="adj1" fmla="val 50000"/>
                <a:gd name="adj2" fmla="val 37592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5" name="Group 46"/>
            <p:cNvGrpSpPr>
              <a:grpSpLocks/>
            </p:cNvGrpSpPr>
            <p:nvPr/>
          </p:nvGrpSpPr>
          <p:grpSpPr bwMode="auto">
            <a:xfrm>
              <a:off x="3514" y="299"/>
              <a:ext cx="592" cy="786"/>
              <a:chOff x="3514" y="299"/>
              <a:chExt cx="592" cy="786"/>
            </a:xfrm>
            <a:grpFill/>
          </p:grpSpPr>
          <p:sp>
            <p:nvSpPr>
              <p:cNvPr id="5159" name="Text Box 47"/>
              <p:cNvSpPr txBox="1">
                <a:spLocks noChangeArrowheads="1"/>
              </p:cNvSpPr>
              <p:nvPr/>
            </p:nvSpPr>
            <p:spPr bwMode="auto">
              <a:xfrm>
                <a:off x="3514" y="299"/>
                <a:ext cx="592" cy="291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th-TH" sz="2400" b="1" dirty="0" smtClean="0">
                    <a:latin typeface="Arial" pitchFamily="34" charset="0"/>
                    <a:cs typeface="FreesiaUPC" pitchFamily="34" charset="-34"/>
                  </a:rPr>
                  <a:t>นโยบาย</a:t>
                </a:r>
                <a:endParaRPr lang="th-TH" sz="2400" b="1" dirty="0">
                  <a:solidFill>
                    <a:srgbClr val="FF0000"/>
                  </a:solidFill>
                  <a:latin typeface="Arial" pitchFamily="34" charset="0"/>
                  <a:cs typeface="FreesiaUPC" pitchFamily="34" charset="-34"/>
                </a:endParaRPr>
              </a:p>
            </p:txBody>
          </p:sp>
          <p:sp>
            <p:nvSpPr>
              <p:cNvPr id="5160" name="AutoShape 48"/>
              <p:cNvSpPr>
                <a:spLocks noChangeArrowheads="1"/>
              </p:cNvSpPr>
              <p:nvPr/>
            </p:nvSpPr>
            <p:spPr bwMode="auto">
              <a:xfrm rot="7636534">
                <a:off x="3705" y="709"/>
                <a:ext cx="409" cy="343"/>
              </a:xfrm>
              <a:prstGeom prst="rightArrow">
                <a:avLst>
                  <a:gd name="adj1" fmla="val 50000"/>
                  <a:gd name="adj2" fmla="val 37592"/>
                </a:avLst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</p:grpSp>
      </p:grpSp>
      <p:sp>
        <p:nvSpPr>
          <p:cNvPr id="50" name="Rectangle 1"/>
          <p:cNvSpPr/>
          <p:nvPr/>
        </p:nvSpPr>
        <p:spPr>
          <a:xfrm>
            <a:off x="285720" y="282339"/>
            <a:ext cx="2879676" cy="64633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h-TH" sz="1800" b="1" dirty="0" smtClean="0">
                <a:latin typeface="TH NiramitIT๙" pitchFamily="2" charset="-34"/>
                <a:cs typeface="TH NiramitIT๙" pitchFamily="2" charset="-34"/>
              </a:rPr>
              <a:t>แผนพัฒนาสุขภาพแห่งชาติ ฉบับที่ </a:t>
            </a:r>
            <a:r>
              <a:rPr lang="en-US" sz="1800" b="1" dirty="0" smtClean="0">
                <a:latin typeface="TH NiramitIT๙" pitchFamily="2" charset="-34"/>
                <a:cs typeface="TH NiramitIT๙" pitchFamily="2" charset="-34"/>
              </a:rPr>
              <a:t>12 </a:t>
            </a:r>
            <a:r>
              <a:rPr lang="th-TH" sz="1800" b="1" dirty="0" smtClean="0">
                <a:latin typeface="TH NiramitIT๙" pitchFamily="2" charset="-34"/>
                <a:cs typeface="TH NiramitIT๙" pitchFamily="2" charset="-34"/>
              </a:rPr>
              <a:t>(พ.ศ.</a:t>
            </a:r>
            <a:r>
              <a:rPr lang="en-US" sz="1800" b="1" dirty="0" smtClean="0">
                <a:latin typeface="TH NiramitIT๙" pitchFamily="2" charset="-34"/>
                <a:cs typeface="TH NiramitIT๙" pitchFamily="2" charset="-34"/>
              </a:rPr>
              <a:t>2560-2564</a:t>
            </a:r>
            <a:r>
              <a:rPr lang="th-TH" sz="1800" b="1" dirty="0" smtClean="0">
                <a:latin typeface="TH NiramitIT๙" pitchFamily="2" charset="-34"/>
                <a:cs typeface="TH NiramitIT๙" pitchFamily="2" charset="-34"/>
              </a:rPr>
              <a:t>)</a:t>
            </a:r>
            <a:endParaRPr lang="th-TH" sz="1800" b="1" dirty="0"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4" name="ลูกศรลง 53"/>
          <p:cNvSpPr/>
          <p:nvPr/>
        </p:nvSpPr>
        <p:spPr>
          <a:xfrm>
            <a:off x="4429124" y="2357430"/>
            <a:ext cx="500066" cy="28575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5" name="Text Box 47"/>
          <p:cNvSpPr txBox="1">
            <a:spLocks noChangeArrowheads="1"/>
          </p:cNvSpPr>
          <p:nvPr/>
        </p:nvSpPr>
        <p:spPr bwMode="auto">
          <a:xfrm>
            <a:off x="7311621" y="285728"/>
            <a:ext cx="832279" cy="461665"/>
          </a:xfrm>
          <a:prstGeom prst="rect">
            <a:avLst/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h-TH" sz="2400" b="1" dirty="0" smtClean="0">
                <a:latin typeface="TH NiramitIT๙" pitchFamily="2" charset="-34"/>
                <a:cs typeface="TH NiramitIT๙" pitchFamily="2" charset="-34"/>
              </a:rPr>
              <a:t>จังหวัด</a:t>
            </a:r>
            <a:endParaRPr lang="th-TH" sz="2400" b="1" dirty="0">
              <a:latin typeface="TH NiramitIT๙" pitchFamily="2" charset="-34"/>
              <a:cs typeface="TH NiramitIT๙" pitchFamily="2" charset="-34"/>
            </a:endParaRPr>
          </a:p>
        </p:txBody>
      </p:sp>
      <p:sp>
        <p:nvSpPr>
          <p:cNvPr id="56" name="บวก 55"/>
          <p:cNvSpPr/>
          <p:nvPr/>
        </p:nvSpPr>
        <p:spPr>
          <a:xfrm>
            <a:off x="6858016" y="357166"/>
            <a:ext cx="357190" cy="35719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050"/>
          </a:p>
        </p:txBody>
      </p:sp>
      <p:sp>
        <p:nvSpPr>
          <p:cNvPr id="4" name="วงรี 3"/>
          <p:cNvSpPr/>
          <p:nvPr/>
        </p:nvSpPr>
        <p:spPr>
          <a:xfrm>
            <a:off x="683568" y="3910751"/>
            <a:ext cx="1368152" cy="132418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แผน </a:t>
            </a:r>
            <a:r>
              <a:rPr lang="th-TH" b="1" dirty="0" err="1" smtClean="0">
                <a:solidFill>
                  <a:schemeClr val="tx1"/>
                </a:solidFill>
              </a:rPr>
              <a:t>คป</a:t>
            </a:r>
            <a:r>
              <a:rPr lang="th-TH" b="1" dirty="0" smtClean="0">
                <a:solidFill>
                  <a:schemeClr val="tx1"/>
                </a:solidFill>
              </a:rPr>
              <a:t>สอ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วงรี 7"/>
          <p:cNvSpPr/>
          <p:nvPr/>
        </p:nvSpPr>
        <p:spPr>
          <a:xfrm>
            <a:off x="755576" y="5367445"/>
            <a:ext cx="1368152" cy="1250213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แผน </a:t>
            </a:r>
            <a:r>
              <a:rPr lang="th-TH" b="1" dirty="0" err="1" smtClean="0">
                <a:solidFill>
                  <a:schemeClr val="tx1"/>
                </a:solidFill>
              </a:rPr>
              <a:t>สสจ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7311621" y="1208881"/>
            <a:ext cx="1176690" cy="6359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ปัญหา</a:t>
            </a:r>
            <a:endParaRPr lang="th-TH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41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ไดอะแกรม 1"/>
          <p:cNvGraphicFramePr/>
          <p:nvPr>
            <p:extLst>
              <p:ext uri="{D42A27DB-BD31-4B8C-83A1-F6EECF244321}">
                <p14:modId xmlns:p14="http://schemas.microsoft.com/office/powerpoint/2010/main" val="1350989118"/>
              </p:ext>
            </p:extLst>
          </p:nvPr>
        </p:nvGraphicFramePr>
        <p:xfrm>
          <a:off x="1403648" y="946198"/>
          <a:ext cx="6096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วงรี 3"/>
          <p:cNvSpPr/>
          <p:nvPr/>
        </p:nvSpPr>
        <p:spPr>
          <a:xfrm>
            <a:off x="3707406" y="2564904"/>
            <a:ext cx="1800201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วิจัย นวัตกรรม </a:t>
            </a:r>
            <a:r>
              <a:rPr lang="en-US" b="1" dirty="0" smtClean="0">
                <a:solidFill>
                  <a:schemeClr val="tx1"/>
                </a:solidFill>
              </a:rPr>
              <a:t>R2R</a:t>
            </a:r>
            <a:endParaRPr lang="th-TH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79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4662" y="-41527"/>
            <a:ext cx="6506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กรอบการขับเคลื่อนยุทธศาสตร์ และการควบคุมกำกับ ประเมินผล</a:t>
            </a:r>
            <a:endParaRPr lang="th-TH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29158" y="421213"/>
            <a:ext cx="1366714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รอง 2</a:t>
            </a:r>
          </a:p>
          <a:p>
            <a:pPr algn="ctr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เลขา </a:t>
            </a:r>
            <a:r>
              <a:rPr lang="th-TH" sz="2000" dirty="0" err="1" smtClean="0">
                <a:latin typeface="TH SarabunPSK" pitchFamily="34" charset="-34"/>
                <a:cs typeface="TH SarabunPSK" pitchFamily="34" charset="-34"/>
              </a:rPr>
              <a:t>ลออง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จันทร์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7457" y="458666"/>
            <a:ext cx="1294824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รอง 1</a:t>
            </a:r>
          </a:p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เลขา ดารารัตน์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84762" y="458667"/>
            <a:ext cx="1179526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รอง 3</a:t>
            </a:r>
          </a:p>
          <a:p>
            <a:pPr algn="ctr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เลขา จามจุรี 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96336" y="481693"/>
            <a:ext cx="1241847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รอง 4</a:t>
            </a:r>
          </a:p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เลขา สมเกียรติ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7504" y="2276872"/>
            <a:ext cx="1965603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ยุทธ</a:t>
            </a:r>
            <a:r>
              <a:rPr lang="th-TH" b="1" dirty="0">
                <a:latin typeface="TH SarabunPSK" pitchFamily="34" charset="-34"/>
                <a:cs typeface="TH SarabunPSK" pitchFamily="34" charset="-34"/>
              </a:rPr>
              <a:t>ศ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าสตร์จังหวัด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504" y="1562080"/>
            <a:ext cx="1754006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ยุทธศาสตร์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กสธ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7744" y="2276872"/>
            <a:ext cx="1669047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1. สร้างระบบสุขภาพที่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ประชาชนทุกคนเป็นเจ้าของ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67944" y="2276872"/>
            <a:ext cx="1460656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2. การจัดบริการสุขภาพ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ที่มีคุณภาพและเป็นเลิศ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96336" y="2241802"/>
            <a:ext cx="1417376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3. การบริหารจัดการ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สาธารณสุขชายแดน </a:t>
            </a:r>
            <a:endParaRPr lang="th-TH" sz="16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และเขตเศรษฐกิจพิเศษ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84762" y="2250043"/>
            <a:ext cx="128112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4. การบริหารจัดการ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องค์กร บุคลากร</a:t>
            </a:r>
          </a:p>
          <a:p>
            <a:r>
              <a:rPr lang="th-TH" sz="1600" dirty="0" smtClean="0">
                <a:latin typeface="TH SarabunPSK" pitchFamily="34" charset="-34"/>
                <a:cs typeface="TH SarabunPSK" pitchFamily="34" charset="-34"/>
              </a:rPr>
              <a:t>และทรัพยากร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94773" y="1562080"/>
            <a:ext cx="683199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P&amp;P </a:t>
            </a:r>
          </a:p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Excellent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86766" y="1567056"/>
            <a:ext cx="683199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Service </a:t>
            </a:r>
          </a:p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Excellent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75125" y="1556792"/>
            <a:ext cx="830677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Governance</a:t>
            </a:r>
          </a:p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Excellent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82682" y="1556792"/>
            <a:ext cx="68320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People</a:t>
            </a:r>
          </a:p>
          <a:p>
            <a:pPr algn="ctr"/>
            <a:r>
              <a:rPr lang="en-US" sz="1400" dirty="0" smtClean="0">
                <a:latin typeface="TH SarabunPSK" pitchFamily="34" charset="-34"/>
                <a:cs typeface="TH SarabunPSK" pitchFamily="34" charset="-34"/>
              </a:rPr>
              <a:t>Excellent</a:t>
            </a:r>
            <a:endParaRPr lang="th-TH" sz="1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4" y="3284984"/>
            <a:ext cx="130997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Area Base</a:t>
            </a:r>
            <a:endParaRPr lang="th-TH" b="1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02673" y="3411984"/>
            <a:ext cx="876531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เมือง    เขาฉกรรจ์</a:t>
            </a:r>
          </a:p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วัง</a:t>
            </a: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น้ำ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เย็น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08161" y="3417078"/>
            <a:ext cx="995282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คลองหาด</a:t>
            </a:r>
          </a:p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วังสมบูรณ์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94773" y="3411984"/>
            <a:ext cx="835485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ตาพระยา</a:t>
            </a:r>
          </a:p>
          <a:p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โคกสูง</a:t>
            </a:r>
          </a:p>
          <a:p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0" name="ตัวเชื่อมต่อตรง 29"/>
          <p:cNvCxnSpPr/>
          <p:nvPr/>
        </p:nvCxnSpPr>
        <p:spPr>
          <a:xfrm>
            <a:off x="0" y="3140968"/>
            <a:ext cx="9144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>
            <a:off x="-10817" y="4636244"/>
            <a:ext cx="9144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33665" y="5280594"/>
            <a:ext cx="12394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CSO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CIO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CFO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95736" y="5280593"/>
            <a:ext cx="14907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CHRO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NCD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MCH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80275" y="5314597"/>
            <a:ext cx="33840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สาธารณสุขชายแดน </a:t>
            </a:r>
          </a:p>
          <a:p>
            <a:r>
              <a:rPr lang="th-TH" b="1" dirty="0" smtClean="0"/>
              <a:t> + เขตเศรษฐกิจพิเศษ</a:t>
            </a:r>
          </a:p>
          <a:p>
            <a:r>
              <a:rPr lang="th-TH" b="1" dirty="0" smtClean="0"/>
              <a:t>  4 ดี   </a:t>
            </a:r>
            <a:r>
              <a:rPr lang="en-US" b="1" dirty="0" smtClean="0"/>
              <a:t>one health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54251" y="4566012"/>
            <a:ext cx="12314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u="sng" dirty="0" smtClean="0">
                <a:solidFill>
                  <a:srgbClr val="0070C0"/>
                </a:solidFill>
                <a:latin typeface="TH SarabunPSK" pitchFamily="34" charset="-34"/>
                <a:cs typeface="TH SarabunPSK" pitchFamily="34" charset="-34"/>
              </a:rPr>
              <a:t>Board</a:t>
            </a:r>
            <a:endParaRPr lang="th-TH" sz="4400" b="1" u="sng" dirty="0">
              <a:solidFill>
                <a:srgbClr val="0070C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7" name="ตัวเชื่อมต่อตรง 36"/>
          <p:cNvCxnSpPr/>
          <p:nvPr/>
        </p:nvCxnSpPr>
        <p:spPr>
          <a:xfrm>
            <a:off x="2195736" y="836712"/>
            <a:ext cx="0" cy="374441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>
            <a:off x="3979537" y="836712"/>
            <a:ext cx="0" cy="374441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ตัวเชื่อมต่อตรง 38"/>
          <p:cNvCxnSpPr/>
          <p:nvPr/>
        </p:nvCxnSpPr>
        <p:spPr>
          <a:xfrm>
            <a:off x="5580112" y="840284"/>
            <a:ext cx="0" cy="374441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/>
          <p:nvPr/>
        </p:nvCxnSpPr>
        <p:spPr>
          <a:xfrm>
            <a:off x="7452320" y="840284"/>
            <a:ext cx="0" cy="374441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ลูกศรขึ้น 1"/>
          <p:cNvSpPr/>
          <p:nvPr/>
        </p:nvSpPr>
        <p:spPr>
          <a:xfrm>
            <a:off x="2319814" y="4783497"/>
            <a:ext cx="719151" cy="36004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ลูกศรขึ้น 2"/>
          <p:cNvSpPr/>
          <p:nvPr/>
        </p:nvSpPr>
        <p:spPr>
          <a:xfrm>
            <a:off x="6410824" y="4770712"/>
            <a:ext cx="658486" cy="360040"/>
          </a:xfrm>
          <a:prstGeom prst="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625322" y="4963517"/>
            <a:ext cx="2388390" cy="1565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 smtClean="0">
              <a:solidFill>
                <a:srgbClr val="FF0000"/>
              </a:solidFill>
            </a:endParaRPr>
          </a:p>
          <a:p>
            <a:pPr algn="ctr"/>
            <a:r>
              <a:rPr lang="th-TH" b="1" dirty="0" smtClean="0">
                <a:solidFill>
                  <a:srgbClr val="FF0000"/>
                </a:solidFill>
              </a:rPr>
              <a:t>ปฐมภูมิ</a:t>
            </a:r>
          </a:p>
          <a:p>
            <a:pPr algn="ctr"/>
            <a:r>
              <a:rPr lang="th-TH" b="1" dirty="0" smtClean="0">
                <a:solidFill>
                  <a:srgbClr val="FF0000"/>
                </a:solidFill>
              </a:rPr>
              <a:t>ควบคุมภายใน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Health </a:t>
            </a:r>
            <a:r>
              <a:rPr lang="en-US" sz="2400" b="1" dirty="0" err="1" smtClean="0">
                <a:solidFill>
                  <a:srgbClr val="FF0000"/>
                </a:solidFill>
              </a:rPr>
              <a:t>licteracy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596335" y="3411984"/>
            <a:ext cx="1210473" cy="959043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tx1"/>
                </a:solidFill>
              </a:rPr>
              <a:t>อรัญประเทศ</a:t>
            </a:r>
          </a:p>
          <a:p>
            <a:pPr algn="ctr"/>
            <a:r>
              <a:rPr lang="th-TH" sz="20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วัฒนานคร</a:t>
            </a:r>
          </a:p>
          <a:p>
            <a:pPr algn="ctr"/>
            <a:endParaRPr lang="th-TH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1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123292" y="1052737"/>
            <a:ext cx="2259943" cy="18094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KPI </a:t>
            </a:r>
            <a:r>
              <a:rPr lang="th-TH" sz="2400" b="1" dirty="0" smtClean="0">
                <a:solidFill>
                  <a:schemeClr val="tx1"/>
                </a:solidFill>
              </a:rPr>
              <a:t>กระทรวง 96 ตัว</a:t>
            </a:r>
          </a:p>
        </p:txBody>
      </p:sp>
      <p:sp>
        <p:nvSpPr>
          <p:cNvPr id="5" name="กากบาท 4"/>
          <p:cNvSpPr/>
          <p:nvPr/>
        </p:nvSpPr>
        <p:spPr>
          <a:xfrm>
            <a:off x="2466897" y="2079331"/>
            <a:ext cx="332345" cy="36004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35811" y="1052737"/>
            <a:ext cx="2053459" cy="19982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kpi</a:t>
            </a:r>
            <a:r>
              <a:rPr lang="th-TH" sz="2400" b="1" dirty="0" smtClean="0">
                <a:solidFill>
                  <a:schemeClr val="tx1"/>
                </a:solidFill>
              </a:rPr>
              <a:t> ยุทธศาสตร์สุขภาพจังหวัด ปี 60</a:t>
            </a:r>
          </a:p>
          <a:p>
            <a:pPr algn="ctr"/>
            <a:r>
              <a:rPr lang="th-TH" sz="2400" b="1" dirty="0" smtClean="0">
                <a:solidFill>
                  <a:schemeClr val="tx1"/>
                </a:solidFill>
              </a:rPr>
              <a:t>65 ตัว</a:t>
            </a:r>
          </a:p>
          <a:p>
            <a:pPr algn="ctr"/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" y="0"/>
            <a:ext cx="9143999" cy="9087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การควบคุมกำกับ ติดตามประเมินผล เชื่อมโยง การประเมินผลการปฏิบัติราชการ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กากบาท 7"/>
          <p:cNvSpPr/>
          <p:nvPr/>
        </p:nvSpPr>
        <p:spPr>
          <a:xfrm>
            <a:off x="5534924" y="1971371"/>
            <a:ext cx="398814" cy="430982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เมฆ 10"/>
          <p:cNvSpPr/>
          <p:nvPr/>
        </p:nvSpPr>
        <p:spPr>
          <a:xfrm>
            <a:off x="6213356" y="963087"/>
            <a:ext cx="2625521" cy="1695807"/>
          </a:xfrm>
          <a:prstGeom prst="clou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PA  27 </a:t>
            </a:r>
            <a:r>
              <a:rPr lang="th-TH" sz="2400" dirty="0" smtClean="0">
                <a:solidFill>
                  <a:schemeClr val="tx1"/>
                </a:solidFill>
              </a:rPr>
              <a:t>ตัว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นโยบาย นพ </a:t>
            </a:r>
            <a:r>
              <a:rPr lang="th-TH" sz="2400" dirty="0" err="1" smtClean="0">
                <a:solidFill>
                  <a:schemeClr val="tx1"/>
                </a:solidFill>
              </a:rPr>
              <a:t>สสจ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12" name="ลูกศรลง 11"/>
          <p:cNvSpPr/>
          <p:nvPr/>
        </p:nvSpPr>
        <p:spPr>
          <a:xfrm>
            <a:off x="3076450" y="3238090"/>
            <a:ext cx="598220" cy="64807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1173742" y="3562126"/>
            <a:ext cx="1814082" cy="12241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Kpi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th-TH" b="1" dirty="0" smtClean="0">
                <a:solidFill>
                  <a:schemeClr val="tx1"/>
                </a:solidFill>
              </a:rPr>
              <a:t>เน้นหนัก สระแก้ว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106718" y="3591551"/>
            <a:ext cx="2265482" cy="1296144"/>
          </a:xfrm>
          <a:prstGeom prst="rect">
            <a:avLst/>
          </a:prstGeom>
          <a:solidFill>
            <a:srgbClr val="9D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Kpi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th-TH" b="1" dirty="0" smtClean="0">
                <a:solidFill>
                  <a:schemeClr val="tx1"/>
                </a:solidFill>
              </a:rPr>
              <a:t>ผู้บริหาร</a:t>
            </a:r>
          </a:p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รอง นพ </a:t>
            </a:r>
            <a:r>
              <a:rPr lang="th-TH" b="1" dirty="0" err="1" smtClean="0">
                <a:solidFill>
                  <a:schemeClr val="tx1"/>
                </a:solidFill>
              </a:rPr>
              <a:t>สสจ</a:t>
            </a:r>
            <a:r>
              <a:rPr lang="th-TH" b="1" dirty="0" smtClean="0">
                <a:solidFill>
                  <a:schemeClr val="tx1"/>
                </a:solidFill>
              </a:rPr>
              <a:t>/    </a:t>
            </a:r>
            <a:r>
              <a:rPr lang="th-TH" b="1" dirty="0" err="1" smtClean="0">
                <a:solidFill>
                  <a:schemeClr val="tx1"/>
                </a:solidFill>
              </a:rPr>
              <a:t>ผอ</a:t>
            </a:r>
            <a:r>
              <a:rPr lang="th-TH" b="1" dirty="0" smtClean="0">
                <a:solidFill>
                  <a:schemeClr val="tx1"/>
                </a:solidFill>
              </a:rPr>
              <a:t> รพ /</a:t>
            </a:r>
            <a:r>
              <a:rPr lang="th-TH" b="1" dirty="0" err="1" smtClean="0">
                <a:solidFill>
                  <a:schemeClr val="tx1"/>
                </a:solidFill>
              </a:rPr>
              <a:t>สสอ</a:t>
            </a:r>
            <a:r>
              <a:rPr lang="th-TH" b="1" dirty="0" smtClean="0">
                <a:solidFill>
                  <a:schemeClr val="tx1"/>
                </a:solidFill>
              </a:rPr>
              <a:t>/</a:t>
            </a:r>
            <a:r>
              <a:rPr lang="th-TH" b="1" dirty="0" err="1" smtClean="0">
                <a:solidFill>
                  <a:schemeClr val="tx1"/>
                </a:solidFill>
              </a:rPr>
              <a:t>หนก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15" name="ลูกศรลง 14"/>
          <p:cNvSpPr/>
          <p:nvPr/>
        </p:nvSpPr>
        <p:spPr>
          <a:xfrm>
            <a:off x="3058752" y="4757170"/>
            <a:ext cx="633617" cy="598358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1147976" y="5490669"/>
            <a:ext cx="4586355" cy="980728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เครือข่ายมอบหมายตัวชี้วัดระดับพื้นที่ 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23" name="แผนผังลำดับงาน: เทปเจาะรู 22"/>
          <p:cNvSpPr/>
          <p:nvPr/>
        </p:nvSpPr>
        <p:spPr>
          <a:xfrm>
            <a:off x="7097819" y="3356993"/>
            <a:ext cx="1528785" cy="1699356"/>
          </a:xfrm>
          <a:prstGeom prst="flowChartPunchedTap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Data center</a:t>
            </a:r>
          </a:p>
          <a:p>
            <a:pPr algn="ctr"/>
            <a:endParaRPr lang="th-TH" dirty="0"/>
          </a:p>
        </p:txBody>
      </p:sp>
      <p:sp>
        <p:nvSpPr>
          <p:cNvPr id="24" name="ลูกศรซ้าย 23"/>
          <p:cNvSpPr/>
          <p:nvPr/>
        </p:nvSpPr>
        <p:spPr>
          <a:xfrm>
            <a:off x="6499599" y="3886163"/>
            <a:ext cx="465282" cy="450583"/>
          </a:xfrm>
          <a:prstGeom prst="lef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5933738" y="5456285"/>
            <a:ext cx="2553514" cy="1025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Sign PA </a:t>
            </a:r>
            <a:r>
              <a:rPr lang="th-TH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สิ้น </a:t>
            </a:r>
            <a:r>
              <a:rPr lang="th-TH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ตค</a:t>
            </a:r>
            <a:endParaRPr lang="th-TH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68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086368" y="1700808"/>
            <a:ext cx="669674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 center </a:t>
            </a:r>
            <a:r>
              <a:rPr lang="th-TH" b="1" dirty="0" smtClean="0">
                <a:solidFill>
                  <a:schemeClr val="tx1"/>
                </a:solidFill>
              </a:rPr>
              <a:t>จังหวัด /อำเภอ</a:t>
            </a:r>
          </a:p>
          <a:p>
            <a:pPr algn="ctr"/>
            <a:r>
              <a:rPr lang="th-TH" b="1" dirty="0" smtClean="0">
                <a:solidFill>
                  <a:srgbClr val="0070C0"/>
                </a:solidFill>
              </a:rPr>
              <a:t>เริ่มบันทึกข้อมูล 1 </a:t>
            </a:r>
            <a:r>
              <a:rPr lang="th-TH" b="1" dirty="0" err="1" smtClean="0">
                <a:solidFill>
                  <a:srgbClr val="0070C0"/>
                </a:solidFill>
              </a:rPr>
              <a:t>ธค</a:t>
            </a:r>
            <a:r>
              <a:rPr lang="th-TH" b="1" dirty="0" smtClean="0">
                <a:solidFill>
                  <a:srgbClr val="0070C0"/>
                </a:solidFill>
              </a:rPr>
              <a:t>.59 (</a:t>
            </a:r>
            <a:r>
              <a:rPr lang="th-TH" b="1" dirty="0" err="1" smtClean="0">
                <a:solidFill>
                  <a:srgbClr val="0070C0"/>
                </a:solidFill>
              </a:rPr>
              <a:t>ตค</a:t>
            </a:r>
            <a:r>
              <a:rPr lang="th-TH" b="1" dirty="0" smtClean="0">
                <a:solidFill>
                  <a:srgbClr val="0070C0"/>
                </a:solidFill>
              </a:rPr>
              <a:t>-</a:t>
            </a:r>
            <a:r>
              <a:rPr lang="th-TH" b="1" dirty="0" err="1" smtClean="0">
                <a:solidFill>
                  <a:srgbClr val="0070C0"/>
                </a:solidFill>
              </a:rPr>
              <a:t>พย</a:t>
            </a:r>
            <a:r>
              <a:rPr lang="th-TH" b="1" dirty="0" smtClean="0">
                <a:solidFill>
                  <a:srgbClr val="0070C0"/>
                </a:solidFill>
              </a:rPr>
              <a:t> จัดทำระบบ)</a:t>
            </a:r>
          </a:p>
          <a:p>
            <a:pPr algn="ctr"/>
            <a:r>
              <a:rPr lang="th-TH" b="1" dirty="0">
                <a:solidFill>
                  <a:schemeClr val="tx1"/>
                </a:solidFill>
              </a:rPr>
              <a:t>รายงานผ่าน </a:t>
            </a:r>
            <a:r>
              <a:rPr lang="th-TH" b="1" dirty="0" err="1">
                <a:solidFill>
                  <a:schemeClr val="tx1"/>
                </a:solidFill>
              </a:rPr>
              <a:t>คปสจ</a:t>
            </a:r>
            <a:r>
              <a:rPr lang="th-TH" b="1" dirty="0">
                <a:solidFill>
                  <a:schemeClr val="tx1"/>
                </a:solidFill>
              </a:rPr>
              <a:t> ทุกเดือน</a:t>
            </a:r>
          </a:p>
          <a:p>
            <a:pPr algn="ctr"/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086368" y="3655432"/>
            <a:ext cx="6696744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</a:rPr>
              <a:t>นิเทศประจำปี /นิเทศเฉพาะกิจ/ </a:t>
            </a:r>
            <a:r>
              <a:rPr lang="th-TH" b="1" dirty="0" err="1" smtClean="0">
                <a:solidFill>
                  <a:schemeClr val="tx1"/>
                </a:solidFill>
              </a:rPr>
              <a:t>คปสจ</a:t>
            </a:r>
            <a:r>
              <a:rPr lang="th-TH" b="1" dirty="0" smtClean="0">
                <a:solidFill>
                  <a:schemeClr val="tx1"/>
                </a:solidFill>
              </a:rPr>
              <a:t>/ </a:t>
            </a:r>
            <a:r>
              <a:rPr lang="th-TH" b="1" dirty="0" err="1" smtClean="0">
                <a:solidFill>
                  <a:schemeClr val="tx1"/>
                </a:solidFill>
              </a:rPr>
              <a:t>กบห</a:t>
            </a:r>
            <a:endParaRPr lang="th-TH" b="1" dirty="0" smtClean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103552" y="4941168"/>
            <a:ext cx="6696744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err="1" smtClean="0">
                <a:solidFill>
                  <a:srgbClr val="FF0000"/>
                </a:solidFill>
              </a:rPr>
              <a:t>คป</a:t>
            </a:r>
            <a:r>
              <a:rPr lang="th-TH" b="1" dirty="0" smtClean="0">
                <a:solidFill>
                  <a:srgbClr val="FF0000"/>
                </a:solidFill>
              </a:rPr>
              <a:t>สอ ติดดาว  รพ.สต ติดดาว</a:t>
            </a:r>
            <a:r>
              <a:rPr lang="th-TH" b="1" dirty="0" smtClean="0">
                <a:solidFill>
                  <a:schemeClr val="tx1"/>
                </a:solidFill>
              </a:rPr>
              <a:t>/ งานวิชาการ วิจัย </a:t>
            </a:r>
            <a:r>
              <a:rPr lang="en-US" b="1" dirty="0" smtClean="0">
                <a:solidFill>
                  <a:schemeClr val="tx1"/>
                </a:solidFill>
              </a:rPr>
              <a:t>R2R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7" name="ลูกศรขึ้น 6"/>
          <p:cNvSpPr/>
          <p:nvPr/>
        </p:nvSpPr>
        <p:spPr>
          <a:xfrm>
            <a:off x="3275856" y="476672"/>
            <a:ext cx="1944216" cy="8640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5568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655433"/>
              </p:ext>
            </p:extLst>
          </p:nvPr>
        </p:nvGraphicFramePr>
        <p:xfrm>
          <a:off x="35496" y="5"/>
          <a:ext cx="9108503" cy="6741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0054"/>
                <a:gridCol w="522676"/>
                <a:gridCol w="499448"/>
                <a:gridCol w="580752"/>
                <a:gridCol w="452986"/>
                <a:gridCol w="429756"/>
                <a:gridCol w="406528"/>
                <a:gridCol w="464599"/>
                <a:gridCol w="429756"/>
                <a:gridCol w="418141"/>
                <a:gridCol w="406528"/>
                <a:gridCol w="476218"/>
                <a:gridCol w="511061"/>
              </a:tblGrid>
              <a:tr h="67349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th-TH" sz="2400" b="1" u="none" strike="noStrike" dirty="0">
                          <a:effectLst/>
                        </a:rPr>
                        <a:t>ร่างปฏิทินการปฏิบัติงานปี 2560 </a:t>
                      </a:r>
                      <a:r>
                        <a:rPr lang="th-TH" sz="2400" b="1" u="none" strike="noStrike" dirty="0" smtClean="0">
                          <a:effectLst/>
                        </a:rPr>
                        <a:t>(</a:t>
                      </a:r>
                      <a:r>
                        <a:rPr lang="th-TH" sz="2400" b="1" u="none" strike="noStrike" dirty="0">
                          <a:effectLst/>
                        </a:rPr>
                        <a:t>3:6:2:1)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8690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การดำเนินงาน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ต.ค.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พ.ย.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ธ.ค.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ม.ค.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ก.พ.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มี.ค.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เม.ย.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พ.ค.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มิ.ย.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ก.ค.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ส.ค.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>
                          <a:effectLst/>
                        </a:rPr>
                        <a:t>ก.ย.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1. จัดทำแผนยุทธศาสตร์/</a:t>
                      </a:r>
                      <a:r>
                        <a:rPr lang="th-TH" sz="1500" u="none" strike="noStrike" dirty="0" smtClean="0">
                          <a:effectLst/>
                        </a:rPr>
                        <a:t>แผนปฏิบัติการ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2</a:t>
                      </a:r>
                      <a:r>
                        <a:rPr lang="th-TH" sz="15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th-TH" sz="1500" b="1" u="none" strike="noStrike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สสจ</a:t>
                      </a:r>
                      <a:r>
                        <a:rPr lang="th-TH" sz="15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.ถ่ายทอด</a:t>
                      </a:r>
                      <a:r>
                        <a:rPr lang="th-TH" sz="15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แผน+แนวทางการ</a:t>
                      </a:r>
                      <a:r>
                        <a:rPr lang="th-TH" sz="15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ดำเนินงาน</a:t>
                      </a:r>
                      <a:r>
                        <a:rPr lang="th-TH" sz="15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H SarabunIT๙"/>
                        </a:rPr>
                        <a:t>  </a:t>
                      </a:r>
                      <a:endParaRPr lang="th-TH" sz="15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3. นิเทศงาน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รอบ 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รอบ2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615052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4. อบรม/พัฒนา เจ้าหน้าที่ให้แล้วเสร็จใน</a:t>
                      </a:r>
                      <a:r>
                        <a:rPr lang="th-TH" sz="1500" u="none" strike="noStrike" dirty="0" err="1">
                          <a:effectLst/>
                        </a:rPr>
                        <a:t>ไตรมาส</a:t>
                      </a:r>
                      <a:r>
                        <a:rPr lang="th-TH" sz="1500" u="none" strike="noStrike" dirty="0">
                          <a:effectLst/>
                        </a:rPr>
                        <a:t> 2 </a:t>
                      </a:r>
                      <a:r>
                        <a:rPr lang="th-TH" sz="1500" u="none" strike="noStrike" dirty="0" smtClean="0">
                          <a:effectLst/>
                        </a:rPr>
                        <a:t>                   (เน้น </a:t>
                      </a:r>
                      <a:r>
                        <a:rPr lang="en-US" sz="1500" u="none" strike="noStrike" dirty="0">
                          <a:effectLst/>
                        </a:rPr>
                        <a:t>conference)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92CDDC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92CDDC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92CDDC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92CDDC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92CDDC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92CDDC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5</a:t>
                      </a:r>
                      <a:r>
                        <a:rPr lang="th-TH" sz="15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th-TH" sz="15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จังหวัดดำเนินการตาม</a:t>
                      </a:r>
                      <a:r>
                        <a:rPr lang="th-TH" sz="15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แผน</a:t>
                      </a:r>
                      <a:r>
                        <a:rPr lang="en-US" sz="15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/</a:t>
                      </a:r>
                      <a:r>
                        <a:rPr lang="th-TH" sz="15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พื้นที่ทำงาน</a:t>
                      </a:r>
                      <a:endParaRPr lang="th-TH" sz="15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6.ตรวจราชการ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500" u="none" strike="noStrike" dirty="0">
                          <a:effectLst/>
                        </a:rPr>
                        <a:t>รอบ1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รอบ2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7. ประกวด/ประเมิน(</a:t>
                      </a:r>
                      <a:r>
                        <a:rPr lang="th-TH" sz="1500" u="none" strike="noStrike" dirty="0" err="1">
                          <a:effectLst/>
                        </a:rPr>
                        <a:t>ไตรมาส</a:t>
                      </a:r>
                      <a:r>
                        <a:rPr lang="th-TH" sz="1500" u="none" strike="noStrike" dirty="0">
                          <a:effectLst/>
                        </a:rPr>
                        <a:t>ละ 1)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8. ประชุมวิชาการ/เกษียณ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9. ประเมินผลการปฏิบัติราชการ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10. </a:t>
                      </a:r>
                      <a:r>
                        <a:rPr lang="th-TH" sz="15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สรุปผลงาน/ประเมิน</a:t>
                      </a:r>
                      <a:endParaRPr lang="th-TH" sz="15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428798">
                <a:tc>
                  <a:txBody>
                    <a:bodyPr/>
                    <a:lstStyle/>
                    <a:p>
                      <a:pPr algn="l" fontAlgn="t"/>
                      <a:r>
                        <a:rPr lang="th-TH" sz="1500" u="none" strike="noStrike" dirty="0">
                          <a:effectLst/>
                        </a:rPr>
                        <a:t>11</a:t>
                      </a:r>
                      <a:r>
                        <a:rPr lang="th-TH" sz="150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th-TH" sz="15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ทบทวนการดำเนินงานที่ผ่านมา และ จัดทำแผน</a:t>
                      </a:r>
                      <a:endParaRPr lang="th-TH" sz="15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>
                          <a:effectLst/>
                        </a:rPr>
                        <a:t> 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 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/>
                </a:tc>
              </a:tr>
              <a:tr h="381171"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1500" b="1" u="none" strike="noStrike" dirty="0">
                          <a:effectLst/>
                        </a:rPr>
                        <a:t>หมายเหตุ   </a:t>
                      </a:r>
                      <a:r>
                        <a:rPr lang="th-TH" sz="1500" u="none" strike="noStrike" dirty="0">
                          <a:effectLst/>
                        </a:rPr>
                        <a:t>เป้าหมาย</a:t>
                      </a:r>
                      <a:r>
                        <a:rPr lang="th-TH" sz="1500" u="none" strike="noStrike" dirty="0" smtClean="0">
                          <a:effectLst/>
                        </a:rPr>
                        <a:t>การประชุมปี </a:t>
                      </a:r>
                      <a:r>
                        <a:rPr lang="th-TH" sz="1500" u="none" strike="noStrike" dirty="0">
                          <a:effectLst/>
                        </a:rPr>
                        <a:t>60  </a:t>
                      </a:r>
                      <a:r>
                        <a:rPr lang="th-TH" sz="1500" u="none" strike="noStrike" dirty="0" smtClean="0">
                          <a:effectLst/>
                        </a:rPr>
                        <a:t>จำนวน  </a:t>
                      </a:r>
                      <a:r>
                        <a:rPr lang="th-TH" sz="1500" u="none" strike="noStrike" dirty="0">
                          <a:effectLst/>
                        </a:rPr>
                        <a:t>77 ครั้ง (ไม่รวม </a:t>
                      </a:r>
                      <a:r>
                        <a:rPr lang="en-US" sz="1500" u="none" strike="noStrike" dirty="0">
                          <a:effectLst/>
                        </a:rPr>
                        <a:t>conference)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</a:tr>
              <a:tr h="386904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500" u="none" strike="noStrike" dirty="0">
                          <a:effectLst/>
                        </a:rPr>
                        <a:t>              ประเมิน/ประกวด </a:t>
                      </a:r>
                      <a:r>
                        <a:rPr lang="th-TH" sz="1500" u="none" strike="noStrike" dirty="0" err="1">
                          <a:effectLst/>
                        </a:rPr>
                        <a:t>ไตรมาส</a:t>
                      </a:r>
                      <a:r>
                        <a:rPr lang="th-TH" sz="1500" u="none" strike="noStrike" dirty="0">
                          <a:effectLst/>
                        </a:rPr>
                        <a:t>ละ 1  ครั้ง รวม 6 ครั้ง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H SarabunIT๙"/>
                      </a:endParaRPr>
                    </a:p>
                  </a:txBody>
                  <a:tcPr marL="8984" marR="8984" marT="8984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84" marR="8984" marT="898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63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773246"/>
              </p:ext>
            </p:extLst>
          </p:nvPr>
        </p:nvGraphicFramePr>
        <p:xfrm>
          <a:off x="24026" y="536480"/>
          <a:ext cx="9119978" cy="6014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383"/>
                <a:gridCol w="3465511"/>
                <a:gridCol w="441007"/>
                <a:gridCol w="441007"/>
                <a:gridCol w="441007"/>
                <a:gridCol w="441007"/>
                <a:gridCol w="441007"/>
                <a:gridCol w="441007"/>
                <a:gridCol w="441007"/>
                <a:gridCol w="441007"/>
                <a:gridCol w="441007"/>
                <a:gridCol w="441007"/>
                <a:gridCol w="441007"/>
                <a:gridCol w="441007"/>
              </a:tblGrid>
              <a:tr h="23465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กิจกรรม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ต.ค.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พ.ย.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ธ.ค.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ม.ค.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ก.พ.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มี.ค.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เม.ย.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พ.ค.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มิ.ย.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ก.ค.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ส.ค.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ก.ย.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ทำแผนปฏิบัติราชการ </a:t>
                      </a:r>
                      <a:r>
                        <a:rPr lang="en-US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CUP / 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รพ.สต./เสนอ</a:t>
                      </a: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แผนทำแผนเงินบำรุง </a:t>
                      </a:r>
                      <a:r>
                        <a:rPr lang="th-TH" sz="1600" u="none" strike="noStrike" dirty="0" err="1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สสอ</a:t>
                      </a: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 /รพ.สต. (**เริ่มตั้งแต่เดือนกันยายน ปีงบ 2559**)</a:t>
                      </a:r>
                      <a:endParaRPr lang="th-TH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1600" u="none" strike="noStrike" baseline="0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1-2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รณรงค์คัดกรองสุขภาพ ทุกประเภท (</a:t>
                      </a:r>
                      <a:r>
                        <a:rPr lang="th-TH" sz="1600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ไตรมาส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1)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กิจกรรมปรับเปลี่ยนพฤติกรรม (ไตรมาส2-3)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ติดตาม เก็บเตก ผลการปรับเปลี่ยน ฯ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จัดกิจกรรมคัดเลือกผลงานระดับอำเภอ </a:t>
                      </a: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เพื่อส่งประกวดจังหวัด เช่น ประกวดวิชาการ ฯ</a:t>
                      </a:r>
                      <a:endParaRPr lang="th-TH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-ประเมินผลปฏิบัติราชการรอบที่ </a:t>
                      </a: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1/2560</a:t>
                      </a:r>
                    </a:p>
                    <a:p>
                      <a:pPr algn="l" fontAlgn="b"/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-สรุปผลทำคะแนน ส่งเอกสาร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3-4</a:t>
                      </a:r>
                      <a:endParaRPr lang="th-TH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1-2</a:t>
                      </a:r>
                      <a:endParaRPr lang="th-TH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-ประเมินผลปฏิบัติราชการรอบที่ </a:t>
                      </a: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2/2560</a:t>
                      </a:r>
                    </a:p>
                    <a:p>
                      <a:pPr algn="l" fontAlgn="b"/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-สรุปผลทำคะแนน ส่งเอกสาร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3-4</a:t>
                      </a:r>
                      <a:endParaRPr lang="th-TH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1-2</a:t>
                      </a:r>
                      <a:endParaRPr lang="th-TH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รับนิเทศงานจาก </a:t>
                      </a:r>
                      <a:r>
                        <a:rPr lang="th-TH" sz="1600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สสจ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 รอบที่ 1  และ 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1-2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3-4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สรุปผลงานประจำปี +ทำแผนปี 61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**หมายเหตุ**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โรงเรียนประถมปิด  เทอม 1 (10 ต.ค.-31 ต.ค.)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1-2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          เทอม </a:t>
                      </a: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 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(31 </a:t>
                      </a:r>
                      <a:r>
                        <a:rPr lang="th-TH" sz="1600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มี.ค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-15 พ.ค.)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1-2 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โรงเรียนมัธยมปิด   เทอม 1 (28 ก.ย.-31 ต.ค.)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          เทอม 2 (31 มี.ค.-16 พ.ค.)  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1-2  </a:t>
                      </a:r>
                      <a:endParaRPr lang="th-TH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อปท.จัดทำแผน+แผนกองทุนสุขภาพ (1-30 มี.ค.)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อบท.ประชุมพิจารณาแผน (1-15 พ.ค.)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1-2 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ปฏิทินชุมชน ช่วงฤดูทำนา (ไถปักดำ) 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3-4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  ช่วงฤดูทำนา (เก็บเกี่ยว)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 smtClean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2-4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  <a:tr h="22347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(**หลีกเลี่ยงกิจกรรมนุชมชน)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8108" marR="8108" marT="8108" marB="0"/>
                </a:tc>
              </a:tr>
            </a:tbl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1475656" y="37297"/>
            <a:ext cx="6390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rgbClr val="00B050"/>
                </a:solidFill>
                <a:latin typeface="TH SarabunPSK" pitchFamily="34" charset="-34"/>
                <a:cs typeface="TH SarabunPSK" pitchFamily="34" charset="-34"/>
              </a:rPr>
              <a:t>แผนงาน/กิจกรรม หน่วยบริการปฐมภูมิ  ปีงบประมาณ 2560</a:t>
            </a:r>
            <a:endParaRPr lang="th-TH" b="1" dirty="0">
              <a:solidFill>
                <a:srgbClr val="00B05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280876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858</Words>
  <Application>Microsoft Office PowerPoint</Application>
  <PresentationFormat>นำเสนอทางหน้าจอ (4:3)</PresentationFormat>
  <Paragraphs>582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ชุดรูปแบบของ Office</vt:lpstr>
      <vt:lpstr>กรอบการบริหารยุทธศาสตร์ด้านสุขภาพ ปี 2560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nascomp</cp:lastModifiedBy>
  <cp:revision>84</cp:revision>
  <cp:lastPrinted>2016-09-29T05:48:54Z</cp:lastPrinted>
  <dcterms:created xsi:type="dcterms:W3CDTF">2016-09-20T09:06:31Z</dcterms:created>
  <dcterms:modified xsi:type="dcterms:W3CDTF">2016-09-29T05:49:08Z</dcterms:modified>
</cp:coreProperties>
</file>