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4" r:id="rId3"/>
    <p:sldId id="262" r:id="rId4"/>
    <p:sldId id="264" r:id="rId5"/>
    <p:sldId id="265" r:id="rId6"/>
    <p:sldId id="266" r:id="rId7"/>
    <p:sldId id="267" r:id="rId8"/>
    <p:sldId id="283" r:id="rId9"/>
    <p:sldId id="277" r:id="rId10"/>
    <p:sldId id="278" r:id="rId11"/>
    <p:sldId id="279" r:id="rId12"/>
    <p:sldId id="280" r:id="rId13"/>
    <p:sldId id="281" r:id="rId14"/>
    <p:sldId id="285" r:id="rId1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ลักษณะสีปานกลาง 1 - เน้น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7292A2E-F333-43FB-9621-5CBBE7FDCDCB}" styleName="ลักษณะสีอ่อน 2 - เน้น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CAF9ED-07DC-4A11-8D7F-57B35C25682E}" styleName="ลักษณะสีปานกลาง 1 - เน้น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ลักษณะ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ลักษณะสีอ่อน 3 - เน้น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ลักษณะสีอ่อน 1 - เน้น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6CD7E-3519-4A17-81AB-B67C79695EF8}" type="datetimeFigureOut">
              <a:rPr lang="th-TH" smtClean="0"/>
              <a:pPr/>
              <a:t>27/05/59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6B239-DCD3-47C5-9867-DE5DC5E2EC7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76151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6B239-DCD3-47C5-9867-DE5DC5E2EC7F}" type="slidenum">
              <a:rPr lang="th-TH" smtClean="0"/>
              <a:pPr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95227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6B239-DCD3-47C5-9867-DE5DC5E2EC7F}" type="slidenum">
              <a:rPr lang="th-TH" smtClean="0"/>
              <a:pPr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917346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55CA-D23B-43C8-87E1-02284EB4662A}" type="datetimeFigureOut">
              <a:rPr lang="th-TH" smtClean="0"/>
              <a:pPr/>
              <a:t>27/05/59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3E3E-3D08-431C-9AAA-1AA36E6F5C2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55CA-D23B-43C8-87E1-02284EB4662A}" type="datetimeFigureOut">
              <a:rPr lang="th-TH" smtClean="0"/>
              <a:pPr/>
              <a:t>27/05/59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3E3E-3D08-431C-9AAA-1AA36E6F5C2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55CA-D23B-43C8-87E1-02284EB4662A}" type="datetimeFigureOut">
              <a:rPr lang="th-TH" smtClean="0"/>
              <a:pPr/>
              <a:t>27/05/59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3E3E-3D08-431C-9AAA-1AA36E6F5C2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55CA-D23B-43C8-87E1-02284EB4662A}" type="datetimeFigureOut">
              <a:rPr lang="th-TH" smtClean="0"/>
              <a:pPr/>
              <a:t>27/05/59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3E3E-3D08-431C-9AAA-1AA36E6F5C2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55CA-D23B-43C8-87E1-02284EB4662A}" type="datetimeFigureOut">
              <a:rPr lang="th-TH" smtClean="0"/>
              <a:pPr/>
              <a:t>27/05/59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3E3E-3D08-431C-9AAA-1AA36E6F5C2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55CA-D23B-43C8-87E1-02284EB4662A}" type="datetimeFigureOut">
              <a:rPr lang="th-TH" smtClean="0"/>
              <a:pPr/>
              <a:t>27/05/59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3E3E-3D08-431C-9AAA-1AA36E6F5C2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55CA-D23B-43C8-87E1-02284EB4662A}" type="datetimeFigureOut">
              <a:rPr lang="th-TH" smtClean="0"/>
              <a:pPr/>
              <a:t>27/05/59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3E3E-3D08-431C-9AAA-1AA36E6F5C25}" type="slidenum">
              <a:rPr lang="th-TH" smtClean="0"/>
              <a:pPr/>
              <a:t>‹#›</a:t>
            </a:fld>
            <a:endParaRPr lang="th-TH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55CA-D23B-43C8-87E1-02284EB4662A}" type="datetimeFigureOut">
              <a:rPr lang="th-TH" smtClean="0"/>
              <a:pPr/>
              <a:t>27/05/59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3E3E-3D08-431C-9AAA-1AA36E6F5C2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55CA-D23B-43C8-87E1-02284EB4662A}" type="datetimeFigureOut">
              <a:rPr lang="th-TH" smtClean="0"/>
              <a:pPr/>
              <a:t>27/05/59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3E3E-3D08-431C-9AAA-1AA36E6F5C2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55CA-D23B-43C8-87E1-02284EB4662A}" type="datetimeFigureOut">
              <a:rPr lang="th-TH" smtClean="0"/>
              <a:pPr/>
              <a:t>27/05/59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3E3E-3D08-431C-9AAA-1AA36E6F5C25}" type="slidenum">
              <a:rPr lang="th-TH" smtClean="0"/>
              <a:pPr/>
              <a:t>‹#›</a:t>
            </a:fld>
            <a:endParaRPr lang="th-TH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55CA-D23B-43C8-87E1-02284EB4662A}" type="datetimeFigureOut">
              <a:rPr lang="th-TH" smtClean="0"/>
              <a:pPr/>
              <a:t>27/05/59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93E3E-3D08-431C-9AAA-1AA36E6F5C2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7ED55CA-D23B-43C8-87E1-02284EB4662A}" type="datetimeFigureOut">
              <a:rPr lang="th-TH" smtClean="0"/>
              <a:pPr/>
              <a:t>27/05/59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AD493E3E-3D08-431C-9AAA-1AA36E6F5C2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8640960" cy="316835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th-TH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ผลการดำเนินงานตามตัวชี้วัดกระทรวงสาธารณสุข </a:t>
            </a:r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Performance Agreement</a:t>
            </a:r>
            <a:r>
              <a:rPr lang="th-TH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) </a:t>
            </a:r>
            <a:br>
              <a:rPr lang="th-TH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ปีงบประมาณ 2559</a:t>
            </a:r>
            <a:endParaRPr lang="th-TH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2347664" y="4102224"/>
            <a:ext cx="6400800" cy="622920"/>
          </a:xfr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th-TH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กลุ่มงานควบคุมโรคไม่ติดต่อ สุขภาพจิต และ</a:t>
            </a:r>
            <a:r>
              <a:rPr lang="th-TH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ยาเสพติด</a:t>
            </a:r>
            <a:endParaRPr lang="th-TH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5260" y="5013176"/>
            <a:ext cx="3892724" cy="1849553"/>
          </a:xfrm>
          <a:prstGeom prst="rect">
            <a:avLst/>
          </a:prstGeom>
        </p:spPr>
      </p:pic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39716" y="5008447"/>
            <a:ext cx="3892724" cy="184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9871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303364" y="332656"/>
            <a:ext cx="8454263" cy="646331"/>
          </a:xfrm>
          <a:prstGeom prst="rect">
            <a:avLst/>
          </a:prstGeom>
          <a:solidFill>
            <a:srgbClr val="CC0000"/>
          </a:solidFill>
        </p:spPr>
        <p:txBody>
          <a:bodyPr wrap="square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ผลการ</a:t>
            </a:r>
            <a:r>
              <a:rPr lang="th-TH" sz="36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ดำเนินงาน ปีงบประมาณ 2559</a:t>
            </a:r>
            <a:endParaRPr lang="en-US" sz="36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37533" y="1167135"/>
            <a:ext cx="8424936" cy="461665"/>
          </a:xfrm>
          <a:prstGeom prst="rect">
            <a:avLst/>
          </a:prstGeom>
          <a:solidFill>
            <a:srgbClr val="CCFF99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ผลการดำเนินงานตามตัวชี้วัด เป้าหมาย ในการพัฒนาระบบบริการสุขภาพ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 (Service Plan) 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19378156"/>
              </p:ext>
            </p:extLst>
          </p:nvPr>
        </p:nvGraphicFramePr>
        <p:xfrm>
          <a:off x="152400" y="1824608"/>
          <a:ext cx="8856984" cy="383664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578362"/>
                <a:gridCol w="3642309"/>
                <a:gridCol w="1549357"/>
                <a:gridCol w="2086956"/>
              </a:tblGrid>
              <a:tr h="10196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สาขา</a:t>
                      </a:r>
                      <a:endParaRPr lang="en-US" sz="2400" dirty="0" smtClean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(6)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ตัวชี้วัด เป้าหมาย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17)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ตัวชี้วัด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ผลงาน 6 เดือน</a:t>
                      </a:r>
                      <a:endParaRPr lang="en-US" sz="2400" dirty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7029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โรคหัวใจ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ร้อย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ละผู้ป่วยโรคกล้ามเนื้อหัวใจขาดเลือดเฉียบพลัน 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(STEMI) </a:t>
                      </a: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ได้รับ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ยาละลายลิ่มเลือด 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en-US" sz="2400" dirty="0" err="1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Fibrinolytic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drug) 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และหรือขยายหลอดเลือดหัวใจ 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(PPCI)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</a:t>
                      </a: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ร้อย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ละโรงพยาบาลในระดับ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F2 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สามารถให้ยาละลายลิ่มเลือด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(</a:t>
                      </a:r>
                      <a:r>
                        <a:rPr lang="en-US" sz="2400" dirty="0" err="1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Fibrinolytic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drug) 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ในผู้ป่วย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STEMI 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ได้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≥</a:t>
                      </a: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ร้อยละ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75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ร้อยละ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100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อัตราผู้ป่วย </a:t>
                      </a:r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STEMI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ที่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ได้รับ </a:t>
                      </a:r>
                      <a:r>
                        <a:rPr lang="en-US" sz="2400" dirty="0" err="1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reper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fusion therapy 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ร้อยละ </a:t>
                      </a:r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29.54</a:t>
                      </a:r>
                      <a:endParaRPr lang="en-US" sz="2400" dirty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-SK 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ร้อยละ 100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6251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303364" y="334397"/>
            <a:ext cx="8589115" cy="646331"/>
          </a:xfrm>
          <a:prstGeom prst="rect">
            <a:avLst/>
          </a:prstGeom>
          <a:solidFill>
            <a:srgbClr val="CC0000"/>
          </a:solidFill>
        </p:spPr>
        <p:txBody>
          <a:bodyPr wrap="square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ผลการ</a:t>
            </a:r>
            <a:r>
              <a:rPr lang="th-TH" sz="36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ดำเนินงาน ปีงบประมาณ 2559</a:t>
            </a:r>
            <a:endParaRPr lang="en-US" sz="36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03364" y="1167135"/>
            <a:ext cx="8589115" cy="461665"/>
          </a:xfrm>
          <a:prstGeom prst="rect">
            <a:avLst/>
          </a:prstGeom>
          <a:solidFill>
            <a:srgbClr val="CCFF99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ผลการดำเนินงานตามตัวชี้วัด เป้าหมาย ในการพัฒนาระบบบริการสุขภาพ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 (Service Plan) 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0539890"/>
              </p:ext>
            </p:extLst>
          </p:nvPr>
        </p:nvGraphicFramePr>
        <p:xfrm>
          <a:off x="212436" y="1928718"/>
          <a:ext cx="8770970" cy="366052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850091"/>
                <a:gridCol w="5328592"/>
                <a:gridCol w="1440160"/>
                <a:gridCol w="1152127"/>
              </a:tblGrid>
              <a:tr h="10311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สาขา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ตัวชี้วัด เป้าหมาย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ตัวชี้วัด</a:t>
                      </a:r>
                      <a:r>
                        <a:rPr lang="en-US" sz="28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  <a:r>
                        <a:rPr lang="th-TH" sz="28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ผลงาน</a:t>
                      </a:r>
                      <a:endParaRPr lang="en-US" sz="2800" dirty="0" smtClean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tabLst/>
                      </a:pPr>
                      <a:r>
                        <a:rPr lang="th-TH" sz="28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8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 </a:t>
                      </a:r>
                      <a:r>
                        <a:rPr lang="th-TH" sz="28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เดือน</a:t>
                      </a:r>
                      <a:r>
                        <a:rPr lang="th-TH" sz="28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923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</a:t>
                      </a: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มะเร็ง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ลดระยะเวลารอคอย</a:t>
                      </a:r>
                      <a:endParaRPr lang="en-US" sz="2400" dirty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ผู้ป่วย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ที่ได้รับการรักษาด้วยการผ่าตัดภายใน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4 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สัปดาห์</a:t>
                      </a:r>
                      <a:endParaRPr lang="en-US" sz="2400" dirty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</a:t>
                      </a: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ผู้ป่วย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ที่ได้รับการรักษาด้วยเคมีบำบัดภายใน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6 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สัปดาห์</a:t>
                      </a:r>
                      <a:endParaRPr lang="en-US" sz="2400" dirty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</a:t>
                      </a: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ผู้ป่วย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ที่ได้รับการรักษาด้วยรังสีรักษาภายใน 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 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สัปดาห์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≥</a:t>
                      </a: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ร้อย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ละ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80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≥</a:t>
                      </a: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ร้อย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ละ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80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≥</a:t>
                      </a: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ร้อย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ละ 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80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2400" dirty="0" smtClean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อยู่ระหว่างรวบรวมข้อมูล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03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4.</a:t>
                      </a:r>
                      <a:r>
                        <a:rPr lang="th-TH" sz="28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ไต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ผู้ป่วย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มีอัตราการลดลง</a:t>
                      </a: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ของ </a:t>
                      </a:r>
                      <a:r>
                        <a:rPr lang="en-US" sz="2400" dirty="0" err="1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eGFR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&lt; 4 ml/min/1.72 m2/</a:t>
                      </a:r>
                      <a:r>
                        <a:rPr lang="en-US" sz="2400" dirty="0" err="1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yr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&gt;</a:t>
                      </a: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ร้อย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ละ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50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60.12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691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8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5.</a:t>
                      </a:r>
                      <a:r>
                        <a:rPr lang="th-TH" sz="28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ตา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l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ผู้ป่วย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เบาหวานได้รับการตรวจจอประสาทตา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≥</a:t>
                      </a: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ร้อย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ละ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60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35.45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0254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303364" y="406405"/>
            <a:ext cx="8454263" cy="646331"/>
          </a:xfrm>
          <a:prstGeom prst="rect">
            <a:avLst/>
          </a:prstGeom>
          <a:solidFill>
            <a:srgbClr val="CC0000"/>
          </a:solidFill>
        </p:spPr>
        <p:txBody>
          <a:bodyPr wrap="square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ผลการ</a:t>
            </a:r>
            <a:r>
              <a:rPr lang="th-TH" sz="36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ดำเนินงาน ปีงบประมาณ 2559</a:t>
            </a:r>
            <a:endParaRPr lang="en-US" sz="36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37533" y="1239143"/>
            <a:ext cx="8424936" cy="461665"/>
          </a:xfrm>
          <a:prstGeom prst="rect">
            <a:avLst/>
          </a:prstGeom>
          <a:solidFill>
            <a:srgbClr val="CCFF99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ผลการดำเนินงานตามตัวชี้วัด เป้าหมาย ในการพัฒนาระบบบริการสุขภาพ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 (Service Plan) 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64656853"/>
              </p:ext>
            </p:extLst>
          </p:nvPr>
        </p:nvGraphicFramePr>
        <p:xfrm>
          <a:off x="214599" y="1863398"/>
          <a:ext cx="8677881" cy="4595658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1117110"/>
                <a:gridCol w="4371500"/>
                <a:gridCol w="1638092"/>
                <a:gridCol w="1551179"/>
              </a:tblGrid>
              <a:tr h="792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สาขา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ตัวชี้วัด เป้าหมาย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ตัวชี้วัด</a:t>
                      </a:r>
                      <a:r>
                        <a:rPr lang="en-US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/</a:t>
                      </a: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ผลงาน </a:t>
                      </a: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       6 เดือน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214">
                <a:tc rowSpan="8">
                  <a:txBody>
                    <a:bodyPr/>
                    <a:lstStyle/>
                    <a:p>
                      <a:pPr algn="l"/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6.</a:t>
                      </a: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โรคไม่ติดต่อ</a:t>
                      </a:r>
                      <a:endParaRPr lang="en-US" sz="2400" kern="1200" dirty="0" smtClean="0"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l"/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(NCD)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</a:t>
                      </a: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ผู้ป่วยเบาหวานที่ควบคุมระดับน้ำตาลในเลือดได้ดี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≥  ร้อยละ</a:t>
                      </a:r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40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22.59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214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rgbClr val="FDEB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2.</a:t>
                      </a: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ผู้ป่วยความดันโลหิตสูงที่ควบคุมความดันโลหิตได้ดี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≥  ร้อยละ</a:t>
                      </a:r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50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29.29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214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rgbClr val="FDEB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3.</a:t>
                      </a: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อัตราตายของผู้ป่วยโรคหลอดเลือดสมอง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≤</a:t>
                      </a: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ร้อยละ</a:t>
                      </a:r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7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4.34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50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rgbClr val="FDEB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4.</a:t>
                      </a: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อัตราการรับไว้รักษาในโรงพยาบาลผู้ป่วย </a:t>
                      </a:r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COPD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&lt; 130/แสน </a:t>
                      </a:r>
                      <a:r>
                        <a:rPr lang="th-TH" sz="2400" kern="1200" dirty="0" err="1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ปชก</a:t>
                      </a: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รวบรวมข้อมูล</a:t>
                      </a:r>
                      <a:endParaRPr lang="th-TH" sz="2400" b="1" kern="1200" dirty="0" smtClean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469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rgbClr val="FDEB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5.</a:t>
                      </a: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รพ. ผ่านเกณฑ์ประเมินคลินิก </a:t>
                      </a:r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NCD </a:t>
                      </a: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คุณภาพ 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 ร้อยละ 70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ร้อยละ 85.71 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01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rgbClr val="FDEB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6.</a:t>
                      </a: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คลินิก </a:t>
                      </a:r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NCD </a:t>
                      </a: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คุณภาพ ใน รพ.สต.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CUP </a:t>
                      </a: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ละ 2 แห่ง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ทุกแห่ง (100</a:t>
                      </a:r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%)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469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solidFill>
                      <a:srgbClr val="FDEB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7.COPD Clinic </a:t>
                      </a: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/ฟื้นฟูสมรรถภาพปอด สอนพ่นยา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 รพ.ทุกแห่ง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ทุกแห่ง (100%)</a:t>
                      </a:r>
                      <a:endParaRPr lang="th-TH" sz="2400" b="1" kern="1200" dirty="0" smtClean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469">
                <a:tc vMerge="1"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8.</a:t>
                      </a:r>
                      <a:r>
                        <a:rPr lang="th-TH" sz="24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บริการให้คำแนะนำเลิกบุหรี่และรักษาผู้สูบบุหรี่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 รพ.ทุกแห่ง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r>
                        <a:rPr lang="en-US" sz="2400" kern="1200" baseline="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400" kern="1200" baseline="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แห่ง</a:t>
                      </a:r>
                      <a:endParaRPr lang="th-TH" sz="2400" b="1" kern="1200" dirty="0" smtClean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7112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404664"/>
            <a:ext cx="8712968" cy="584775"/>
          </a:xfrm>
          <a:prstGeom prst="rect">
            <a:avLst/>
          </a:prstGeom>
          <a:solidFill>
            <a:srgbClr val="CC0000"/>
          </a:solidFill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ผลการ</a:t>
            </a:r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ดำเนินงาน ปีงบประมาณ 2559</a:t>
            </a:r>
            <a:endParaRPr lang="en-US" sz="32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79512" y="1167135"/>
            <a:ext cx="8712968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ผลการดำเนินงานตามตัวชี้วัดแผนปฏิบัติการยุทธศาสตร์พัฒนา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สุขภาพ จังหวัดสระแก้ว 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30251804"/>
              </p:ext>
            </p:extLst>
          </p:nvPr>
        </p:nvGraphicFramePr>
        <p:xfrm>
          <a:off x="179513" y="1879715"/>
          <a:ext cx="8792310" cy="30614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1"/>
                <a:gridCol w="2808312"/>
                <a:gridCol w="2232248"/>
                <a:gridCol w="1130017"/>
                <a:gridCol w="229578"/>
                <a:gridCol w="872042"/>
                <a:gridCol w="872042"/>
              </a:tblGrid>
              <a:tr h="487049">
                <a:tc rowSpan="2">
                  <a:txBody>
                    <a:bodyPr/>
                    <a:lstStyle/>
                    <a:p>
                      <a:pPr marL="85725" indent="0"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รหัส</a:t>
                      </a:r>
                      <a:endParaRPr lang="en-US" sz="2800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ตัวชี้วัด</a:t>
                      </a:r>
                    </a:p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(6/1)</a:t>
                      </a:r>
                      <a:endParaRPr lang="en-US" sz="2800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เกณฑ์เป้าหมาย</a:t>
                      </a:r>
                      <a:endParaRPr lang="en-US" sz="2800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ผลงาน 6 เดือน</a:t>
                      </a:r>
                      <a:endParaRPr lang="en-US" sz="280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48704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endParaRPr lang="en-US" sz="28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ผลงาน</a:t>
                      </a:r>
                      <a:endParaRPr lang="en-US" sz="28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ร้อยละ</a:t>
                      </a:r>
                      <a:endParaRPr lang="en-US" sz="28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4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KP6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US" sz="2000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ความชุกผู้บริโภคเครื่องดื่มแอลกอฮอล์ในประชากรอายุ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15-19 </a:t>
                      </a: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ปี 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-อัตราความชุกไม่เกิน        ร้อยละ 13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ร้อยละ 25.81</a:t>
                      </a: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(จากข้อมูลการสำรวจพฤติกรรมสุขภาพ ปี </a:t>
                      </a:r>
                      <a:r>
                        <a:rPr lang="th-TH" sz="18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57 สน.</a:t>
                      </a:r>
                      <a:r>
                        <a:rPr lang="th-TH" sz="18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ระบาดวิทยา ปี 58 อยู่ในระหว่างการรวบรวมข้อมูล)</a:t>
                      </a:r>
                      <a:endParaRPr lang="en-US" sz="18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834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KP8</a:t>
                      </a:r>
                      <a:endParaRPr lang="en-US" sz="2000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อัตราตายจากโรคหลอดเลือดหัวใจ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ลดลงร้อยละ </a:t>
                      </a:r>
                      <a:r>
                        <a:rPr lang="en-US" sz="2400" b="1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544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,</a:t>
                      </a:r>
                      <a:r>
                        <a:rPr lang="th-TH" sz="28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849</a:t>
                      </a:r>
                      <a:endParaRPr lang="en-US" sz="28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278</a:t>
                      </a:r>
                      <a:endParaRPr lang="en-US" sz="28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-9.46</a:t>
                      </a:r>
                      <a:endParaRPr lang="en-US" sz="28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7110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74576" y="338254"/>
            <a:ext cx="6781800" cy="1600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th-TH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การควบคุมกำกับติดตามงาน</a:t>
            </a:r>
            <a:br>
              <a:rPr lang="th-TH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โรคไม่ติดต่อเรื้อรัง</a:t>
            </a:r>
            <a:endParaRPr lang="th-TH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2170599"/>
            <a:ext cx="82089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0000"/>
              </a:buClr>
              <a:buFont typeface="Wingdings" pitchFamily="2" charset="2"/>
              <a:buChar char="v"/>
            </a:pP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ผู้ป่วยเบาหวานสามารถควบคุมระดับน้ำตาลได้ดี </a:t>
            </a:r>
          </a:p>
          <a:p>
            <a:pPr>
              <a:buClr>
                <a:srgbClr val="FF0000"/>
              </a:buClr>
            </a:pPr>
            <a:r>
              <a:rPr lang="th-TH" sz="40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   ร้อยละ 40</a:t>
            </a:r>
          </a:p>
          <a:p>
            <a:pPr marL="457200" indent="-457200">
              <a:buClr>
                <a:srgbClr val="FF0000"/>
              </a:buClr>
              <a:buFont typeface="Wingdings" pitchFamily="2" charset="2"/>
              <a:buChar char="v"/>
            </a:pP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ผู้ป่วยความดันโลหิตสูงควบคุมระดับความดันโลหิตได้ดี </a:t>
            </a:r>
          </a:p>
          <a:p>
            <a:pPr>
              <a:buClr>
                <a:srgbClr val="FF0000"/>
              </a:buClr>
            </a:pPr>
            <a:r>
              <a:rPr lang="th-TH" sz="40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   ร้อยละ 50</a:t>
            </a:r>
            <a:endParaRPr lang="th-TH" sz="40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720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2008" y="1772816"/>
            <a:ext cx="8964488" cy="2952328"/>
          </a:xfr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ctr"/>
            <a:r>
              <a:rPr lang="th-TH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โครงการคัดกรองมะเร็งเต้านมโดยเครื่องเอ็กซเรย์เต้านมเคลื่อนที่ (</a:t>
            </a:r>
            <a:r>
              <a:rPr lang="en-US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Mamogram</a:t>
            </a:r>
            <a:r>
              <a:rPr lang="th-TH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) ในสตรีกลุ่มเสี่ยงและด้อยโอกาส </a:t>
            </a:r>
            <a:br>
              <a:rPr lang="th-TH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เฉลิมพระเกียรติ สมเด็จพระบรมโอรสาธิราชฯ สยามมกุฎราชกุมาร</a:t>
            </a: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ในวโรกาสที่เจริญพระชนม์พรรษาครบ 5 รอบ</a:t>
            </a:r>
            <a:endParaRPr lang="th-TH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536504"/>
            <a:ext cx="9144000" cy="1916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วันที่ 2 - 4  พฤศจิกายน 2559</a:t>
            </a:r>
            <a:br>
              <a:rPr lang="th-TH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</a:br>
            <a:r>
              <a:rPr lang="th-TH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ณ จังหวัดสระแก้ว</a:t>
            </a:r>
            <a:endParaRPr lang="th-TH" sz="3200" b="1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1026" name="Picture 2" descr="โลโก้เดิม file ใหญ่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208" t="3169" r="15471"/>
          <a:stretch>
            <a:fillRect/>
          </a:stretch>
        </p:blipFill>
        <p:spPr bwMode="auto">
          <a:xfrm>
            <a:off x="2843808" y="274331"/>
            <a:ext cx="1492250" cy="143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sataranasu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1135"/>
          <a:stretch>
            <a:fillRect/>
          </a:stretch>
        </p:blipFill>
        <p:spPr bwMode="auto">
          <a:xfrm>
            <a:off x="4545740" y="274332"/>
            <a:ext cx="1382713" cy="143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4095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303364" y="694437"/>
            <a:ext cx="8454263" cy="646331"/>
          </a:xfrm>
          <a:prstGeom prst="rect">
            <a:avLst/>
          </a:prstGeom>
          <a:solidFill>
            <a:srgbClr val="CC0000"/>
          </a:solidFill>
        </p:spPr>
        <p:txBody>
          <a:bodyPr wrap="square">
            <a:spAutoFit/>
          </a:bodyPr>
          <a:lstStyle/>
          <a:p>
            <a:pPr algn="ctr"/>
            <a:r>
              <a:rPr lang="th-TH" sz="36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ผลการ</a:t>
            </a:r>
            <a:r>
              <a:rPr lang="th-TH" sz="36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ดำเนินงานตามประเด็นและตัวชี้วัด  ปีงบประมาณ 2559</a:t>
            </a:r>
            <a:endParaRPr lang="en-US" sz="36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41277813"/>
              </p:ext>
            </p:extLst>
          </p:nvPr>
        </p:nvGraphicFramePr>
        <p:xfrm>
          <a:off x="381000" y="1624176"/>
          <a:ext cx="8305800" cy="37490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686944"/>
                <a:gridCol w="1113656"/>
                <a:gridCol w="1428750"/>
                <a:gridCol w="20764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3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</a:t>
                      </a:r>
                      <a:endParaRPr lang="th-TH" sz="3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ประเด็น</a:t>
                      </a:r>
                      <a:endParaRPr lang="th-TH" sz="3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จำนวน 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KPI </a:t>
                      </a:r>
                      <a:endParaRPr lang="th-TH" sz="3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00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ผ่านเกณฑ์</a:t>
                      </a:r>
                      <a:endParaRPr lang="th-TH" sz="30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1. </a:t>
                      </a:r>
                      <a:r>
                        <a:rPr lang="en-US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Performance</a:t>
                      </a:r>
                      <a:r>
                        <a:rPr lang="en-US" sz="3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Agreement (PA)</a:t>
                      </a:r>
                      <a:r>
                        <a:rPr lang="th-TH" sz="3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เขต 6</a:t>
                      </a:r>
                      <a:endParaRPr lang="th-TH" sz="3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3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th-TH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th-TH" sz="3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5 </a:t>
                      </a:r>
                      <a:r>
                        <a:rPr lang="en-US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th-TH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ร้อยละ</a:t>
                      </a:r>
                      <a:r>
                        <a:rPr lang="en-US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 31.25)</a:t>
                      </a:r>
                      <a:endParaRPr lang="th-TH" sz="3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2.</a:t>
                      </a:r>
                      <a:r>
                        <a:rPr lang="en-US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 Service plan </a:t>
                      </a:r>
                      <a:r>
                        <a:rPr lang="th-TH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สาขา</a:t>
                      </a:r>
                      <a:endParaRPr lang="th-TH" sz="3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3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14</a:t>
                      </a:r>
                      <a:endParaRPr lang="th-TH" sz="3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H SarabunPSK" pitchFamily="34" charset="-34"/>
                          <a:cs typeface="TH SarabunPSK" pitchFamily="34" charset="-34"/>
                        </a:rPr>
                        <a:t>6 </a:t>
                      </a:r>
                      <a:r>
                        <a:rPr lang="th-TH" sz="2800" dirty="0" smtClean="0">
                          <a:latin typeface="TH SarabunPSK" pitchFamily="34" charset="-34"/>
                          <a:cs typeface="TH SarabunPSK" pitchFamily="34" charset="-34"/>
                        </a:rPr>
                        <a:t>(ร้อยละ </a:t>
                      </a:r>
                      <a:r>
                        <a:rPr lang="en-US" sz="2800" dirty="0" smtClean="0">
                          <a:latin typeface="TH SarabunPSK" pitchFamily="34" charset="-34"/>
                          <a:cs typeface="TH SarabunPSK" pitchFamily="34" charset="-34"/>
                        </a:rPr>
                        <a:t>42.85)</a:t>
                      </a:r>
                      <a:endParaRPr lang="th-TH" sz="28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3.แผนยุทธศาสตร์จังหวัด</a:t>
                      </a:r>
                      <a:endParaRPr lang="th-TH" sz="3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3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3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3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   </a:t>
                      </a:r>
                      <a:r>
                        <a:rPr lang="en-US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r>
                        <a:rPr lang="th-TH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ระดับเป้าหมายบริการ</a:t>
                      </a:r>
                      <a:r>
                        <a:rPr lang="en-US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(KP)</a:t>
                      </a:r>
                      <a:endParaRPr lang="th-TH" sz="3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3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3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0 </a:t>
                      </a:r>
                      <a:r>
                        <a:rPr lang="th-TH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(ร้อยละ</a:t>
                      </a:r>
                      <a:r>
                        <a:rPr lang="th-TH" sz="3000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0.00)</a:t>
                      </a:r>
                      <a:endParaRPr lang="th-TH" sz="3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   </a:t>
                      </a:r>
                      <a:r>
                        <a:rPr lang="en-US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r>
                        <a:rPr lang="th-TH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ระดับผลผลิต/ผลลัพธ์</a:t>
                      </a:r>
                      <a:r>
                        <a:rPr lang="en-US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(KO)</a:t>
                      </a:r>
                      <a:endParaRPr lang="th-TH" sz="3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3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3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000" dirty="0" smtClean="0">
                          <a:latin typeface="TH SarabunPSK" pitchFamily="34" charset="-34"/>
                          <a:cs typeface="TH SarabunPSK" pitchFamily="34" charset="-34"/>
                        </a:rPr>
                        <a:t>1 (ร้อยละ100)</a:t>
                      </a:r>
                      <a:endParaRPr lang="th-TH" sz="30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5401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303364" y="539969"/>
            <a:ext cx="8454263" cy="584775"/>
          </a:xfrm>
          <a:prstGeom prst="rect">
            <a:avLst/>
          </a:prstGeom>
          <a:solidFill>
            <a:srgbClr val="CC0000"/>
          </a:solidFill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ผลการ</a:t>
            </a:r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ดำเนินงาน ปีงบประมาณ 2559</a:t>
            </a:r>
            <a:endParaRPr lang="en-US" sz="32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37533" y="1268760"/>
            <a:ext cx="842493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ผลการ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ดำเนินงานตาม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ประเด็นและตัวชี้วัดคำรับรองของผู้ตรวจ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ราชการฯ/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เขตสุขภาพที่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6 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52052369"/>
              </p:ext>
            </p:extLst>
          </p:nvPr>
        </p:nvGraphicFramePr>
        <p:xfrm>
          <a:off x="316932" y="1916832"/>
          <a:ext cx="8487703" cy="42459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2740"/>
                <a:gridCol w="2520280"/>
                <a:gridCol w="1518379"/>
                <a:gridCol w="1055518"/>
                <a:gridCol w="100608"/>
                <a:gridCol w="850600"/>
                <a:gridCol w="1139578"/>
              </a:tblGrid>
              <a:tr h="576064"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ประเด็น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(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4)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ตัวชี้วัด</a:t>
                      </a:r>
                      <a:endParaRPr lang="en-US" sz="28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(1</a:t>
                      </a:r>
                      <a:r>
                        <a:rPr lang="th-TH" sz="28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)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เกณฑ์เป้าหมาย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ผลงาน 6 เดือน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4860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ผลงาน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ร้อยละ</a:t>
                      </a:r>
                      <a:endParaRPr lang="en-US" sz="28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1414377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1. </a:t>
                      </a: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การพัฒนาสุขภาพตามกลุ่มวัย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BE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tabLst>
                          <a:tab pos="99060" algn="l"/>
                        </a:tabLst>
                      </a:pP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วัยรุ่น </a:t>
                      </a: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ความชุกของการบริโภคเครื่องดื่มแอลกอฮอล์ในประชากรอายุ 15-19 ปี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-อัตราความ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ชุก       ไม่เกินร้อย</a:t>
                      </a: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ละ 13 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ร้อยละ 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13.7 </a:t>
                      </a: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(จากข้อมูลการ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สำรวจ</a:t>
                      </a:r>
                      <a:r>
                        <a:rPr lang="th-TH" sz="2400" b="1" baseline="0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BSS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 </a:t>
                      </a: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ปี 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57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 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สน.</a:t>
                      </a: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ระบาดวิทยา ปี 58 อยู่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ในระหว่าง</a:t>
                      </a: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การรวบรวม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ข้อมูล)</a:t>
                      </a:r>
                      <a:endParaRPr lang="en-US" sz="4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414377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BE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tabLst>
                          <a:tab pos="99060" algn="l"/>
                        </a:tabLst>
                      </a:pP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2. ร้อยละของผู้ป่วย</a:t>
                      </a:r>
                      <a:r>
                        <a:rPr lang="th-TH" sz="2400" b="1" dirty="0" err="1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ยาเสพติด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ที่หยุดเสพต่อเนื่อง 3 เดือน หลังจำหน่ายจากการบำบัดรักษา (3 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month remission rate)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ร้อยละ 92 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190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190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100</a:t>
                      </a:r>
                      <a:endParaRPr lang="th-TH" sz="2400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0256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303364" y="395953"/>
            <a:ext cx="8459105" cy="584775"/>
          </a:xfrm>
          <a:prstGeom prst="rect">
            <a:avLst/>
          </a:prstGeom>
          <a:solidFill>
            <a:srgbClr val="CC0000"/>
          </a:solidFill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ผลการ</a:t>
            </a:r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ดำเนินงาน ปีงบประมาณ 2559</a:t>
            </a:r>
            <a:endParaRPr lang="en-US" sz="32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37533" y="1095127"/>
            <a:ext cx="842493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ผลการ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ดำเนินงานตาม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ประเด็นและตัวชี้วัดคำรับรองของผู้ตรวจ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ราชการฯ/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เขตสุขภาพที่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6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110669"/>
              </p:ext>
            </p:extLst>
          </p:nvPr>
        </p:nvGraphicFramePr>
        <p:xfrm>
          <a:off x="316932" y="1704176"/>
          <a:ext cx="8445539" cy="4821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7068"/>
                <a:gridCol w="2525310"/>
                <a:gridCol w="1746826"/>
                <a:gridCol w="1008112"/>
                <a:gridCol w="936104"/>
                <a:gridCol w="1022119"/>
              </a:tblGrid>
              <a:tr h="467516"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ประเด็น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ตัวชี้วัด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เกณฑ์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FF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ผลงาน 6 เดือน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9578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ผลงาน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ร้อยละ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</a:tr>
              <a:tr h="791573">
                <a:tc rowSpan="5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2. NCD           (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เริ่มจากลด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CKD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นำสู่ลด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DM HT)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1.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การ</a:t>
                      </a: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คัดกรอง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DM</a:t>
                      </a: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ใน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ประชากร อายุ </a:t>
                      </a: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35 ปีขึ้นไป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solidFill>
                            <a:srgbClr val="C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ร้อยละ 90</a:t>
                      </a:r>
                      <a:endParaRPr lang="th-TH" sz="2400" b="1" dirty="0">
                        <a:solidFill>
                          <a:srgbClr val="C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0000"/>
                          </a:solidFill>
                          <a:effectLst/>
                          <a:latin typeface="TH SarabunPSK"/>
                          <a:ea typeface="Calibri"/>
                          <a:cs typeface="Cordia New"/>
                        </a:rPr>
                        <a:t>227,891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H SarabunPSK"/>
                        </a:rPr>
                        <a:t>184,551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H SarabunPSK"/>
                        </a:rPr>
                        <a:t>80.98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91573">
                <a:tc vMerge="1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2.</a:t>
                      </a:r>
                      <a:r>
                        <a:rPr lang="th-TH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การ</a:t>
                      </a:r>
                      <a:r>
                        <a:rPr lang="th-TH" sz="24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คัดกรอง </a:t>
                      </a:r>
                      <a:r>
                        <a:rPr lang="en-US" sz="24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HT</a:t>
                      </a:r>
                      <a:r>
                        <a:rPr lang="th-TH" sz="24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ในประชากรอายุ 35 ปีขึ้นไป                             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ร้อยละ 90</a:t>
                      </a:r>
                    </a:p>
                    <a:p>
                      <a:endParaRPr lang="th-TH" sz="24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0000"/>
                          </a:solidFill>
                          <a:effectLst/>
                          <a:latin typeface="TH SarabunPSK"/>
                          <a:ea typeface="Calibri"/>
                          <a:cs typeface="Cordia New"/>
                        </a:rPr>
                        <a:t>205,669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rgbClr val="000000"/>
                          </a:solidFill>
                          <a:effectLst/>
                          <a:latin typeface="TH SarabunPSK"/>
                          <a:ea typeface="Calibri"/>
                          <a:cs typeface="Cordia New"/>
                        </a:rPr>
                        <a:t>169,926</a:t>
                      </a:r>
                      <a:endParaRPr lang="en-US" sz="2400" b="1" kern="1200" dirty="0">
                        <a:solidFill>
                          <a:srgbClr val="000000"/>
                        </a:solidFill>
                        <a:effectLst/>
                        <a:latin typeface="TH SarabunPSK"/>
                        <a:ea typeface="Calibri"/>
                        <a:cs typeface="Cordia New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82.62</a:t>
                      </a:r>
                      <a:endParaRPr lang="en-US" sz="2400" b="1" kern="1200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</a:tr>
              <a:tr h="791573">
                <a:tc vMerge="1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tabLst/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3.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การ</a:t>
                      </a: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คัดกรอง 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CKD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         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</a:t>
                      </a: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ในผู้ป่วย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DM/HT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solidFill>
                            <a:srgbClr val="C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ร้อยละ 90</a:t>
                      </a:r>
                    </a:p>
                    <a:p>
                      <a:r>
                        <a:rPr lang="th-TH" sz="2000" b="1" dirty="0" smtClean="0">
                          <a:solidFill>
                            <a:srgbClr val="C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(6 เดือน ร้อยละ 60)</a:t>
                      </a:r>
                      <a:endParaRPr lang="th-TH" sz="2000" b="1" dirty="0">
                        <a:solidFill>
                          <a:srgbClr val="C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64,938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29,561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45.52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91573">
                <a:tc vMerge="1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4.</a:t>
                      </a:r>
                      <a:r>
                        <a:rPr lang="th-TH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การประเมิน </a:t>
                      </a:r>
                      <a:r>
                        <a:rPr lang="en-US" sz="24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CVD </a:t>
                      </a:r>
                      <a:r>
                        <a:rPr lang="en-US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risk</a:t>
                      </a:r>
                      <a:r>
                        <a:rPr lang="th-TH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        ในผู้ป่วย</a:t>
                      </a:r>
                      <a:r>
                        <a:rPr lang="en-US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</a:t>
                      </a:r>
                      <a:r>
                        <a:rPr lang="en-US" sz="24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DM/HT </a:t>
                      </a:r>
                    </a:p>
                  </a:txBody>
                  <a:tcPr marL="68580" marR="68580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ร้อยละ 90</a:t>
                      </a:r>
                    </a:p>
                    <a:p>
                      <a:r>
                        <a:rPr lang="th-TH" sz="2000" b="1" dirty="0" smtClean="0">
                          <a:latin typeface="TH SarabunPSK" pitchFamily="34" charset="-34"/>
                          <a:cs typeface="TH SarabunPSK" pitchFamily="34" charset="-34"/>
                        </a:rPr>
                        <a:t>(6 เดือนร้อยละ 60)</a:t>
                      </a:r>
                      <a:endParaRPr lang="th-TH" sz="20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en-US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64,938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th-TH" sz="24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24,341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th-TH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37.48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CCFFFF"/>
                    </a:solidFill>
                  </a:tcPr>
                </a:tc>
              </a:tr>
              <a:tr h="791573">
                <a:tc vMerge="1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5.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ผู้ป่วย</a:t>
                      </a: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เบาหวานได้รับการตรวจจอประสาทตา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solidFill>
                            <a:srgbClr val="C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ร้อยละ 60</a:t>
                      </a:r>
                    </a:p>
                    <a:p>
                      <a:endParaRPr lang="th-TH" sz="2400" b="1" dirty="0">
                        <a:solidFill>
                          <a:srgbClr val="C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20,448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6,448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31.53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2677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179512" y="323945"/>
            <a:ext cx="8784976" cy="584775"/>
          </a:xfrm>
          <a:prstGeom prst="rect">
            <a:avLst/>
          </a:prstGeom>
          <a:solidFill>
            <a:srgbClr val="CC0000"/>
          </a:solidFill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ผลการ</a:t>
            </a:r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ดำเนินงาน ปีงบประมาณ 2559</a:t>
            </a:r>
            <a:endParaRPr lang="en-US" sz="32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79512" y="1023119"/>
            <a:ext cx="878497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ผลการ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ดำเนินงานตาม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ประเด็นและตัวชี้วัดคำรับรองของผู้ตรวจ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ราชการฯ/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เขตสุขภาพที่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6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40388224"/>
              </p:ext>
            </p:extLst>
          </p:nvPr>
        </p:nvGraphicFramePr>
        <p:xfrm>
          <a:off x="143507" y="1628800"/>
          <a:ext cx="8856985" cy="4968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0916"/>
                <a:gridCol w="2884177"/>
                <a:gridCol w="1317568"/>
                <a:gridCol w="1071875"/>
                <a:gridCol w="1050874"/>
                <a:gridCol w="951575"/>
              </a:tblGrid>
              <a:tr h="529776"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ประเด็น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ตัวชี้วัด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เกณฑ์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FF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ผลงาน 6 เดือน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8442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ผลงาน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ร้อยละ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</a:tr>
              <a:tr h="768846">
                <a:tc rowSpan="6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2. NCD           (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เริ่มจากลด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CKD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นำสู่ลด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DM HT)</a:t>
                      </a:r>
                      <a:endParaRPr lang="th-TH" sz="2400" b="1" kern="12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(ต่อ)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*อัตราป่วยรายใหม่ 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IHD</a:t>
                      </a:r>
                      <a:r>
                        <a:rPr lang="th-TH" sz="24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 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DM HT stroke  </a:t>
                      </a:r>
                      <a:r>
                        <a:rPr lang="th-TH" sz="24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ลดลง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ลดลง </a:t>
                      </a:r>
                    </a:p>
                    <a:p>
                      <a:r>
                        <a:rPr lang="th-TH" sz="24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ร้อยละ 10</a:t>
                      </a:r>
                      <a:endParaRPr lang="th-TH" sz="24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457200" indent="-371475" algn="l"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457200" indent="-457200" algn="l"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24606">
                <a:tc vMerge="1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6.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อัตรา</a:t>
                      </a: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ป่วยราย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ใหม่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 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DM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400" b="1" dirty="0">
                        <a:solidFill>
                          <a:srgbClr val="C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371475" algn="ctr"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149.59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211.07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เพิ่มขึ้น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05458">
                <a:tc vMerge="1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371475" algn="l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7.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อัตรา</a:t>
                      </a: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ป่วยราย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ใหม่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 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HT</a:t>
                      </a:r>
                    </a:p>
                  </a:txBody>
                  <a:tcPr marL="68580" marR="6858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400" b="1" dirty="0">
                        <a:solidFill>
                          <a:srgbClr val="C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371475" algn="ctr"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308.77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384.69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เพิ่มขึ้น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FFFF99"/>
                    </a:solidFill>
                  </a:tcPr>
                </a:tc>
              </a:tr>
              <a:tr h="681140">
                <a:tc vMerge="1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371475" algn="l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8.</a:t>
                      </a:r>
                      <a:r>
                        <a:rPr lang="th-TH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อัตรา</a:t>
                      </a:r>
                      <a:r>
                        <a:rPr lang="th-TH" sz="24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ป่วยรายใหม่    </a:t>
                      </a:r>
                      <a:r>
                        <a:rPr lang="en-US" sz="24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IHD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4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371475" algn="ctr"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 </a:t>
                      </a:r>
                      <a:r>
                        <a:rPr lang="en-US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21.19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</a:t>
                      </a:r>
                      <a:r>
                        <a:rPr lang="th-TH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4.59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ลดลง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05458">
                <a:tc vMerge="1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371475" algn="l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9.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อัตรา</a:t>
                      </a:r>
                      <a:r>
                        <a:rPr lang="th-TH" sz="2400" b="1" dirty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ป่วยราย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ใหม่</a:t>
                      </a: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Stroke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sz="2400" b="1" dirty="0">
                        <a:solidFill>
                          <a:srgbClr val="C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276225"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7.79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5.14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ลดลง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CCFFFF"/>
                    </a:solidFill>
                  </a:tcPr>
                </a:tc>
              </a:tr>
              <a:tr h="768846">
                <a:tc vMerge="1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95250" algn="l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10.</a:t>
                      </a:r>
                      <a:r>
                        <a:rPr lang="th-TH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ร้อย</a:t>
                      </a:r>
                      <a:r>
                        <a:rPr lang="th-TH" sz="24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ละของ รพ. ผ่าน</a:t>
                      </a:r>
                      <a:r>
                        <a:rPr lang="th-TH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เกณฑ์ประเมิน</a:t>
                      </a:r>
                      <a:r>
                        <a:rPr lang="th-TH" sz="24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คลินิก </a:t>
                      </a:r>
                      <a:r>
                        <a:rPr lang="en-US" sz="24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NCD </a:t>
                      </a:r>
                      <a:r>
                        <a:rPr lang="th-TH" sz="24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คุณภาพ  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th-TH" sz="24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ร้อยละ 70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th-TH" sz="2400" b="1" dirty="0" smtClean="0">
                          <a:solidFill>
                            <a:srgbClr val="333333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7 แห่ง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th-TH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 แห่ง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ร้อยละ 85.71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2093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324117" y="836712"/>
            <a:ext cx="8459105" cy="584775"/>
          </a:xfrm>
          <a:prstGeom prst="rect">
            <a:avLst/>
          </a:prstGeom>
          <a:solidFill>
            <a:srgbClr val="CC0000"/>
          </a:solidFill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ผลการ</a:t>
            </a:r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ดำเนินงาน ปีงบประมาณ 2559</a:t>
            </a:r>
            <a:endParaRPr lang="en-US" sz="32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46774" y="1628800"/>
            <a:ext cx="842493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ผลการ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ดำเนินงานตาม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ประเด็นและตัวชี้วัดคำรับรองของผู้ตรวจ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ราชการฯ/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เขตสุขภาพที่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6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86663167"/>
              </p:ext>
            </p:extLst>
          </p:nvPr>
        </p:nvGraphicFramePr>
        <p:xfrm>
          <a:off x="327231" y="2348880"/>
          <a:ext cx="8445539" cy="3670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2725"/>
                <a:gridCol w="1803932"/>
                <a:gridCol w="1584176"/>
                <a:gridCol w="1296144"/>
                <a:gridCol w="1296144"/>
                <a:gridCol w="1032418"/>
              </a:tblGrid>
              <a:tr h="530020"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ประเด็น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ตัวชี้วัด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เกณฑ์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FF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ผลงาน 6 เดือน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44870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ผลงาน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ร้อยละ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</a:tr>
              <a:tr h="897400">
                <a:tc rowSpan="3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2. NCD           (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เริ่มจากลด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CKD 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นำสู่ลด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DM HT)(</a:t>
                      </a:r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ต่อ)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11. DM 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ควบคุมได้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≥ 40%</a:t>
                      </a:r>
                      <a:endParaRPr lang="en-US" sz="28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20,448</a:t>
                      </a:r>
                      <a:endParaRPr lang="en-US" sz="28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4,688</a:t>
                      </a:r>
                      <a:endParaRPr lang="en-US" sz="28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22.93</a:t>
                      </a:r>
                      <a:endParaRPr lang="en-US" sz="28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97400">
                <a:tc vMerge="1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12. HT </a:t>
                      </a:r>
                      <a:r>
                        <a:rPr lang="th-TH" sz="24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ควบคุมได้</a:t>
                      </a:r>
                      <a:endParaRPr lang="en-US" sz="24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≥</a:t>
                      </a:r>
                      <a:r>
                        <a:rPr lang="th-TH" sz="28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50 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%</a:t>
                      </a:r>
                      <a:endParaRPr lang="en-US" sz="28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371475" algn="ctr"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42,918</a:t>
                      </a:r>
                      <a:endParaRPr lang="en-US" sz="28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12,979</a:t>
                      </a:r>
                      <a:endParaRPr lang="en-US" sz="28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30.24</a:t>
                      </a:r>
                      <a:endParaRPr lang="en-US" sz="28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rgbClr val="FFFF99"/>
                    </a:solidFill>
                  </a:tcPr>
                </a:tc>
              </a:tr>
              <a:tr h="897400">
                <a:tc vMerge="1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tabLst/>
                      </a:pP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13.CKD </a:t>
                      </a:r>
                      <a:r>
                        <a:rPr lang="th-TH" sz="24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ควบคุมได้ 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  </a:t>
                      </a:r>
                      <a:r>
                        <a:rPr lang="en-US" sz="28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≥</a:t>
                      </a:r>
                      <a:r>
                        <a:rPr lang="th-TH" sz="28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50 </a:t>
                      </a:r>
                      <a:r>
                        <a:rPr lang="en-US" sz="28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%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en-US" sz="2800" b="1" dirty="0" smtClean="0">
                          <a:solidFill>
                            <a:srgbClr val="333333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1,213</a:t>
                      </a:r>
                      <a:endParaRPr lang="en-US" sz="28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en-US" sz="2800" b="1" dirty="0" smtClean="0">
                          <a:solidFill>
                            <a:srgbClr val="333333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724</a:t>
                      </a:r>
                      <a:r>
                        <a:rPr lang="th-TH" sz="2800" b="1" dirty="0" smtClean="0">
                          <a:solidFill>
                            <a:srgbClr val="333333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</a:t>
                      </a:r>
                      <a:endParaRPr lang="en-US" sz="28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en-US" sz="2800" b="1" dirty="0" smtClean="0">
                          <a:solidFill>
                            <a:srgbClr val="333333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59.69</a:t>
                      </a:r>
                      <a:endParaRPr lang="en-US" sz="28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4204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324117" y="476672"/>
            <a:ext cx="8459105" cy="584775"/>
          </a:xfrm>
          <a:prstGeom prst="rect">
            <a:avLst/>
          </a:prstGeom>
          <a:solidFill>
            <a:srgbClr val="CC0000"/>
          </a:solidFill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ผลการ</a:t>
            </a:r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ดำเนินงาน ปีงบประมาณ 2559</a:t>
            </a:r>
            <a:endParaRPr lang="en-US" sz="32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346774" y="1268760"/>
            <a:ext cx="842493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ผลการ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ดำเนินงานตาม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ประเด็นและตัวชี้วัดคำรับรองของผู้ตรวจ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ราชการฯ/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เขตสุขภาพที่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6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92083760"/>
              </p:ext>
            </p:extLst>
          </p:nvPr>
        </p:nvGraphicFramePr>
        <p:xfrm>
          <a:off x="327231" y="2060848"/>
          <a:ext cx="8445539" cy="38742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2725"/>
                <a:gridCol w="1803932"/>
                <a:gridCol w="1584176"/>
                <a:gridCol w="1296144"/>
                <a:gridCol w="1296144"/>
                <a:gridCol w="1032418"/>
              </a:tblGrid>
              <a:tr h="711558"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ประเด็น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ตัวชี้วัด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เกณฑ์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ผลงาน 6 เดือน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60238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ผลงาน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ร้อยละ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1350352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th-TH" sz="2200" b="1" kern="120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3. ระบบป้องกันควบคุมโรค  (มะเร็งท่อน้ำดี)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th-TH" sz="24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ประชากรกลุ่มเสี่ยง อายุ 40 ปีขึ้นไป ได้รับการตรวจ </a:t>
                      </a:r>
                      <a:r>
                        <a:rPr 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Ultrasound </a:t>
                      </a:r>
                      <a:r>
                        <a:rPr lang="th-TH" sz="24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และตรวจยืนยัน </a:t>
                      </a:r>
                      <a:r>
                        <a:rPr 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OV/ CCA </a:t>
                      </a:r>
                      <a:r>
                        <a:rPr lang="th-TH" sz="24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ไม่น้อยกว่าร้อยละ </a:t>
                      </a:r>
                      <a:r>
                        <a:rPr 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8</a:t>
                      </a:r>
                      <a:r>
                        <a:rPr lang="th-TH" sz="2400" b="1" kern="1200" dirty="0" smtClean="0">
                          <a:solidFill>
                            <a:srgbClr val="FF0000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0</a:t>
                      </a:r>
                      <a:endParaRPr lang="en-US" sz="3200" b="1" dirty="0">
                        <a:solidFill>
                          <a:srgbClr val="FF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ไม่น้อยกว่าร้อยละ</a:t>
                      </a:r>
                      <a:r>
                        <a:rPr lang="th-TH" sz="2800" b="1" baseline="0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80</a:t>
                      </a:r>
                      <a:endParaRPr lang="en-US" sz="28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5,000</a:t>
                      </a:r>
                      <a:endParaRPr lang="en-US" sz="28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210</a:t>
                      </a:r>
                      <a:endParaRPr lang="en-US" sz="28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ctr"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solidFill>
                            <a:srgbClr val="C00000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4.2</a:t>
                      </a:r>
                      <a:endParaRPr lang="en-US" sz="2800" b="1" dirty="0">
                        <a:solidFill>
                          <a:srgbClr val="C00000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11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303364" y="476672"/>
            <a:ext cx="8454263" cy="584775"/>
          </a:xfrm>
          <a:prstGeom prst="rect">
            <a:avLst/>
          </a:prstGeom>
          <a:solidFill>
            <a:srgbClr val="CC0000"/>
          </a:solidFill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ผลการ</a:t>
            </a:r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ดำเนินงาน ปีงบประมาณ 2559</a:t>
            </a:r>
            <a:endParaRPr lang="en-US" sz="32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37533" y="1196752"/>
            <a:ext cx="842493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ผลการ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ดำเนินงานตาม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ประเด็นและตัวชี้วัดคำรับรองของผู้ตรวจ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ราชการฯ/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เขตสุขภาพที่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6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02083945"/>
              </p:ext>
            </p:extLst>
          </p:nvPr>
        </p:nvGraphicFramePr>
        <p:xfrm>
          <a:off x="337533" y="1809721"/>
          <a:ext cx="8487703" cy="4571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9878"/>
                <a:gridCol w="2019592"/>
                <a:gridCol w="1881929"/>
                <a:gridCol w="1055518"/>
                <a:gridCol w="951208"/>
                <a:gridCol w="1139578"/>
              </a:tblGrid>
              <a:tr h="537949"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ประเด็น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ตัวชี้วัด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เกณฑ์เป้าหมาย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th-TH" sz="2800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ผลงาน 6 เดือน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45541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เป้าหมาย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ผลงาน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ร้อยละ</a:t>
                      </a:r>
                      <a:endParaRPr lang="en-US" sz="28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975885">
                <a:tc rowSpan="3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th-TH" sz="2400" b="1" baseline="0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4. 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การพัฒนาตาม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Service Plan</a:t>
                      </a:r>
                      <a:endParaRPr lang="en-US" sz="2400" dirty="0" smtClean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th-TH" sz="1600" b="1" dirty="0" smtClean="0"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1. </a:t>
                      </a:r>
                      <a:r>
                        <a:rPr lang="th-TH" sz="20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ร้อยละของผู้ป่วยโรคจิตเวชที่สำคัญเข้าถึงบริการสุขภาพจิต</a:t>
                      </a:r>
                      <a:r>
                        <a:rPr lang="th-TH" sz="20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(โรคจิต)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ร้อยละ 55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3,238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4,054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100+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975885">
                <a:tc vMerge="1"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2.</a:t>
                      </a:r>
                      <a:r>
                        <a:rPr lang="th-TH" sz="20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ร้อยละของผู้ป่วยโรคจิตเวชที่สำคัญเข้าถึงบริการสุขภาพจิต</a:t>
                      </a:r>
                      <a:r>
                        <a:rPr lang="th-TH" sz="20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(ซึมเศร้า)</a:t>
                      </a:r>
                      <a:endParaRPr lang="en-US" sz="2000" b="1" dirty="0" smtClean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ร้อยละ 43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10,585</a:t>
                      </a:r>
                      <a:endParaRPr lang="en-US" sz="28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6,527</a:t>
                      </a:r>
                      <a:endParaRPr lang="en-US" sz="28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61.66</a:t>
                      </a:r>
                      <a:endParaRPr lang="en-US" sz="28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626475">
                <a:tc vMerge="1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3.</a:t>
                      </a:r>
                      <a:r>
                        <a:rPr lang="th-TH" sz="20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ร้อย</a:t>
                      </a: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ละของการบรรลุเป้าหมายของ </a:t>
                      </a:r>
                      <a:r>
                        <a:rPr lang="th-TH" sz="20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สาขา</a:t>
                      </a: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ที่เป็นปัญหาสำคัญของพื้นที่ เขตสุขภาพที่ </a:t>
                      </a:r>
                      <a:r>
                        <a:rPr lang="th-TH" sz="20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1.</a:t>
                      </a:r>
                      <a:r>
                        <a:rPr lang="th-TH" sz="2000" b="1" spc="-100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อัตราตายจากโรคหลอดเลือดหัวใจลดลงไม่เกินร้อยละ</a:t>
                      </a:r>
                      <a:r>
                        <a:rPr lang="en-US" sz="2000" b="1" spc="-100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10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(ปี 58 </a:t>
                      </a:r>
                      <a:r>
                        <a:rPr lang="en-US" sz="20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= </a:t>
                      </a:r>
                      <a:r>
                        <a:rPr lang="th-TH" sz="20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60.48</a:t>
                      </a:r>
                      <a:r>
                        <a:rPr lang="th-TH" sz="20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</a:t>
                      </a:r>
                      <a:endParaRPr lang="en-US" sz="2000" b="1" baseline="0" dirty="0" smtClean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ต่อแสน</a:t>
                      </a:r>
                      <a:r>
                        <a:rPr lang="th-TH" sz="2000" b="1" baseline="0" dirty="0" err="1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ปชก</a:t>
                      </a:r>
                      <a:r>
                        <a:rPr lang="th-TH" sz="2000" b="1" baseline="0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.</a:t>
                      </a:r>
                      <a:r>
                        <a:rPr lang="th-TH" sz="20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)</a:t>
                      </a:r>
                      <a:endParaRPr lang="en-US" sz="20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544,849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278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 smtClean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51.02</a:t>
                      </a:r>
                      <a:r>
                        <a:rPr lang="th-TH" sz="2400" b="1" dirty="0">
                          <a:effectLst/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 </a:t>
                      </a:r>
                      <a:endParaRPr lang="en-US" sz="2400" b="1" dirty="0">
                        <a:effectLst/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1917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เทคนิค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505</TotalTime>
  <Words>1320</Words>
  <Application>Microsoft Office PowerPoint</Application>
  <PresentationFormat>นำเสนอทางหน้าจอ (4:3)</PresentationFormat>
  <Paragraphs>294</Paragraphs>
  <Slides>14</Slides>
  <Notes>2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14</vt:i4>
      </vt:variant>
    </vt:vector>
  </HeadingPairs>
  <TitlesOfParts>
    <vt:vector size="15" baseType="lpstr">
      <vt:lpstr>NewsPrint</vt:lpstr>
      <vt:lpstr>ผลการดำเนินงานตามตัวชี้วัดกระทรวงสาธารณสุข (Performance Agreement)  ปีงบประมาณ 2559</vt:lpstr>
      <vt:lpstr>โครงการคัดกรองมะเร็งเต้านมโดยเครื่องเอ็กซเรย์เต้านมเคลื่อนที่ (Mamogram) ในสตรีกลุ่มเสี่ยงและด้อยโอกาส  เฉลิมพระเกียรติ สมเด็จพระบรมโอรสาธิราชฯ สยามมกุฎราชกุมาร  ในวโรกาสที่เจริญพระชนม์พรรษาครบ 5 รอบ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การควบคุมกำกับติดตามงาน โรคไม่ติดต่อเรื้อรัง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nascomp</dc:creator>
  <cp:lastModifiedBy>pagamast</cp:lastModifiedBy>
  <cp:revision>24</cp:revision>
  <dcterms:created xsi:type="dcterms:W3CDTF">2016-05-12T12:10:28Z</dcterms:created>
  <dcterms:modified xsi:type="dcterms:W3CDTF">2016-05-27T07:35:59Z</dcterms:modified>
</cp:coreProperties>
</file>