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1" r:id="rId2"/>
    <p:sldId id="306" r:id="rId3"/>
    <p:sldId id="305" r:id="rId4"/>
    <p:sldId id="266" r:id="rId5"/>
    <p:sldId id="267" r:id="rId6"/>
    <p:sldId id="301" r:id="rId7"/>
    <p:sldId id="270" r:id="rId8"/>
    <p:sldId id="274" r:id="rId9"/>
    <p:sldId id="297" r:id="rId10"/>
    <p:sldId id="298" r:id="rId11"/>
    <p:sldId id="300" r:id="rId12"/>
    <p:sldId id="287" r:id="rId13"/>
    <p:sldId id="299" r:id="rId14"/>
    <p:sldId id="288" r:id="rId15"/>
    <p:sldId id="289" r:id="rId16"/>
    <p:sldId id="268" r:id="rId17"/>
    <p:sldId id="269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307" r:id="rId26"/>
    <p:sldId id="284" r:id="rId27"/>
    <p:sldId id="285" r:id="rId28"/>
    <p:sldId id="286" r:id="rId29"/>
    <p:sldId id="302" r:id="rId30"/>
    <p:sldId id="304" r:id="rId31"/>
    <p:sldId id="303" r:id="rId32"/>
    <p:sldId id="308" r:id="rId33"/>
    <p:sldId id="309" r:id="rId34"/>
    <p:sldId id="310" r:id="rId35"/>
    <p:sldId id="311" r:id="rId36"/>
    <p:sldId id="312" r:id="rId37"/>
    <p:sldId id="313" r:id="rId38"/>
  </p:sldIdLst>
  <p:sldSz cx="9906000" cy="6858000" type="A4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45" autoAdjust="0"/>
    <p:restoredTop sz="94660"/>
  </p:normalViewPr>
  <p:slideViewPr>
    <p:cSldViewPr>
      <p:cViewPr>
        <p:scale>
          <a:sx n="41" d="100"/>
          <a:sy n="41" d="100"/>
        </p:scale>
        <p:origin x="-2538" y="-10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0C8A-36A1-4B67-86CA-1364BF44D6B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CD15F788-D92E-47A6-88E9-9D6AEFFD9671}">
      <dgm:prSet phldrT="[ข้อความ]"/>
      <dgm:spPr/>
      <dgm:t>
        <a:bodyPr/>
        <a:lstStyle/>
        <a:p>
          <a:r>
            <a:rPr lang="en-US" smtClean="0"/>
            <a:t>AREA</a:t>
          </a:r>
          <a:endParaRPr lang="th-TH" dirty="0"/>
        </a:p>
      </dgm:t>
    </dgm:pt>
    <dgm:pt modelId="{49EBF99D-948C-43B5-AFED-F24A4D0124EC}" type="parTrans" cxnId="{96BA83E1-9A64-47E8-9EC7-71C52EC4D295}">
      <dgm:prSet/>
      <dgm:spPr/>
      <dgm:t>
        <a:bodyPr/>
        <a:lstStyle/>
        <a:p>
          <a:endParaRPr lang="th-TH"/>
        </a:p>
      </dgm:t>
    </dgm:pt>
    <dgm:pt modelId="{0DC1BA17-564A-44A9-8C4A-FC0979AB09AA}" type="sibTrans" cxnId="{96BA83E1-9A64-47E8-9EC7-71C52EC4D295}">
      <dgm:prSet/>
      <dgm:spPr/>
      <dgm:t>
        <a:bodyPr/>
        <a:lstStyle/>
        <a:p>
          <a:endParaRPr lang="th-TH"/>
        </a:p>
      </dgm:t>
    </dgm:pt>
    <dgm:pt modelId="{334FE5D7-7E86-43BC-9454-7D14123CE4CA}">
      <dgm:prSet phldrT="[ข้อความ]"/>
      <dgm:spPr/>
      <dgm:t>
        <a:bodyPr/>
        <a:lstStyle/>
        <a:p>
          <a:r>
            <a:rPr lang="en-US" smtClean="0"/>
            <a:t>FUNCTION</a:t>
          </a:r>
          <a:endParaRPr lang="th-TH" dirty="0"/>
        </a:p>
      </dgm:t>
    </dgm:pt>
    <dgm:pt modelId="{84A3086B-A111-451D-95A4-015BA730F927}" type="parTrans" cxnId="{084A19E2-B1B5-4702-A884-8E49C94D5BE8}">
      <dgm:prSet/>
      <dgm:spPr/>
      <dgm:t>
        <a:bodyPr/>
        <a:lstStyle/>
        <a:p>
          <a:endParaRPr lang="th-TH"/>
        </a:p>
      </dgm:t>
    </dgm:pt>
    <dgm:pt modelId="{0931F486-3346-4E21-8413-F450CDE7EE3D}" type="sibTrans" cxnId="{084A19E2-B1B5-4702-A884-8E49C94D5BE8}">
      <dgm:prSet/>
      <dgm:spPr/>
      <dgm:t>
        <a:bodyPr/>
        <a:lstStyle/>
        <a:p>
          <a:endParaRPr lang="th-TH"/>
        </a:p>
      </dgm:t>
    </dgm:pt>
    <dgm:pt modelId="{DF200968-48AB-4D82-9B35-EF1885A97D1E}">
      <dgm:prSet phldrT="[ข้อความ]"/>
      <dgm:spPr/>
      <dgm:t>
        <a:bodyPr/>
        <a:lstStyle/>
        <a:p>
          <a:r>
            <a:rPr lang="en-US" smtClean="0"/>
            <a:t>AGENDA</a:t>
          </a:r>
          <a:endParaRPr lang="th-TH" dirty="0"/>
        </a:p>
      </dgm:t>
    </dgm:pt>
    <dgm:pt modelId="{7741E1F5-2CD4-463A-84B0-6D549CB8E1C5}" type="parTrans" cxnId="{4DDF427C-91AA-4D9E-9506-7E7F3D00618D}">
      <dgm:prSet/>
      <dgm:spPr/>
      <dgm:t>
        <a:bodyPr/>
        <a:lstStyle/>
        <a:p>
          <a:endParaRPr lang="th-TH"/>
        </a:p>
      </dgm:t>
    </dgm:pt>
    <dgm:pt modelId="{27C785EB-2352-489D-A413-C1B9F6797BAF}" type="sibTrans" cxnId="{4DDF427C-91AA-4D9E-9506-7E7F3D00618D}">
      <dgm:prSet/>
      <dgm:spPr/>
      <dgm:t>
        <a:bodyPr/>
        <a:lstStyle/>
        <a:p>
          <a:endParaRPr lang="th-TH"/>
        </a:p>
      </dgm:t>
    </dgm:pt>
    <dgm:pt modelId="{8BCE0595-89E2-4624-8708-86D1B06A62A1}" type="pres">
      <dgm:prSet presAssocID="{F6A40C8A-36A1-4B67-86CA-1364BF44D6B5}" presName="compositeShape" presStyleCnt="0">
        <dgm:presLayoutVars>
          <dgm:chMax val="7"/>
          <dgm:dir/>
          <dgm:resizeHandles val="exact"/>
        </dgm:presLayoutVars>
      </dgm:prSet>
      <dgm:spPr/>
    </dgm:pt>
    <dgm:pt modelId="{D4FF365E-3F16-4C5D-9154-B8F0B1158497}" type="pres">
      <dgm:prSet presAssocID="{F6A40C8A-36A1-4B67-86CA-1364BF44D6B5}" presName="wedge1" presStyleLbl="node1" presStyleIdx="0" presStyleCnt="3"/>
      <dgm:spPr/>
      <dgm:t>
        <a:bodyPr/>
        <a:lstStyle/>
        <a:p>
          <a:endParaRPr lang="th-TH"/>
        </a:p>
      </dgm:t>
    </dgm:pt>
    <dgm:pt modelId="{71B7A864-FDFA-497B-9A76-CBCA9CF89749}" type="pres">
      <dgm:prSet presAssocID="{F6A40C8A-36A1-4B67-86CA-1364BF44D6B5}" presName="dummy1a" presStyleCnt="0"/>
      <dgm:spPr/>
    </dgm:pt>
    <dgm:pt modelId="{8520E479-E079-48F1-9D68-3082EB1284CA}" type="pres">
      <dgm:prSet presAssocID="{F6A40C8A-36A1-4B67-86CA-1364BF44D6B5}" presName="dummy1b" presStyleCnt="0"/>
      <dgm:spPr/>
    </dgm:pt>
    <dgm:pt modelId="{15851A3D-A2C3-41AD-8C04-3DBF502494F5}" type="pres">
      <dgm:prSet presAssocID="{F6A40C8A-36A1-4B67-86CA-1364BF44D6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B9555-38E8-4F69-ACC8-FA4801211027}" type="pres">
      <dgm:prSet presAssocID="{F6A40C8A-36A1-4B67-86CA-1364BF44D6B5}" presName="wedge2" presStyleLbl="node1" presStyleIdx="1" presStyleCnt="3"/>
      <dgm:spPr/>
      <dgm:t>
        <a:bodyPr/>
        <a:lstStyle/>
        <a:p>
          <a:endParaRPr lang="th-TH"/>
        </a:p>
      </dgm:t>
    </dgm:pt>
    <dgm:pt modelId="{6E980284-09E1-4C35-86F0-F688F1845CBC}" type="pres">
      <dgm:prSet presAssocID="{F6A40C8A-36A1-4B67-86CA-1364BF44D6B5}" presName="dummy2a" presStyleCnt="0"/>
      <dgm:spPr/>
    </dgm:pt>
    <dgm:pt modelId="{32D99894-2067-4E62-A3AD-AE845299F33D}" type="pres">
      <dgm:prSet presAssocID="{F6A40C8A-36A1-4B67-86CA-1364BF44D6B5}" presName="dummy2b" presStyleCnt="0"/>
      <dgm:spPr/>
    </dgm:pt>
    <dgm:pt modelId="{B45F717E-5DEE-4E90-B1BA-41184E549F1B}" type="pres">
      <dgm:prSet presAssocID="{F6A40C8A-36A1-4B67-86CA-1364BF44D6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7E4A95-80D2-43C7-8B73-350647B31958}" type="pres">
      <dgm:prSet presAssocID="{F6A40C8A-36A1-4B67-86CA-1364BF44D6B5}" presName="wedge3" presStyleLbl="node1" presStyleIdx="2" presStyleCnt="3"/>
      <dgm:spPr/>
      <dgm:t>
        <a:bodyPr/>
        <a:lstStyle/>
        <a:p>
          <a:endParaRPr lang="th-TH"/>
        </a:p>
      </dgm:t>
    </dgm:pt>
    <dgm:pt modelId="{79065CD0-A85F-4838-9A48-8548E6816F57}" type="pres">
      <dgm:prSet presAssocID="{F6A40C8A-36A1-4B67-86CA-1364BF44D6B5}" presName="dummy3a" presStyleCnt="0"/>
      <dgm:spPr/>
    </dgm:pt>
    <dgm:pt modelId="{CA611FE5-58AC-4A3D-802D-2CC3EB4C88C1}" type="pres">
      <dgm:prSet presAssocID="{F6A40C8A-36A1-4B67-86CA-1364BF44D6B5}" presName="dummy3b" presStyleCnt="0"/>
      <dgm:spPr/>
    </dgm:pt>
    <dgm:pt modelId="{5E88F7BB-C39F-4247-972C-888FE81E4337}" type="pres">
      <dgm:prSet presAssocID="{F6A40C8A-36A1-4B67-86CA-1364BF44D6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DD19E4-EB5F-4004-A1DC-A44FE5D66566}" type="pres">
      <dgm:prSet presAssocID="{0DC1BA17-564A-44A9-8C4A-FC0979AB09AA}" presName="arrowWedge1" presStyleLbl="fgSibTrans2D1" presStyleIdx="0" presStyleCnt="3"/>
      <dgm:spPr/>
    </dgm:pt>
    <dgm:pt modelId="{F88D050E-9CF7-42F6-A4B4-0F406B4C7D17}" type="pres">
      <dgm:prSet presAssocID="{0931F486-3346-4E21-8413-F450CDE7EE3D}" presName="arrowWedge2" presStyleLbl="fgSibTrans2D1" presStyleIdx="1" presStyleCnt="3"/>
      <dgm:spPr/>
    </dgm:pt>
    <dgm:pt modelId="{0077E474-49A6-48B0-999F-342277965BB9}" type="pres">
      <dgm:prSet presAssocID="{27C785EB-2352-489D-A413-C1B9F6797BAF}" presName="arrowWedge3" presStyleLbl="fgSibTrans2D1" presStyleIdx="2" presStyleCnt="3"/>
      <dgm:spPr/>
    </dgm:pt>
  </dgm:ptLst>
  <dgm:cxnLst>
    <dgm:cxn modelId="{28134909-63BF-4D93-A087-6C790A70A5B3}" type="presOf" srcId="{334FE5D7-7E86-43BC-9454-7D14123CE4CA}" destId="{B45F717E-5DEE-4E90-B1BA-41184E549F1B}" srcOrd="1" destOrd="0" presId="urn:microsoft.com/office/officeart/2005/8/layout/cycle8"/>
    <dgm:cxn modelId="{4DDF427C-91AA-4D9E-9506-7E7F3D00618D}" srcId="{F6A40C8A-36A1-4B67-86CA-1364BF44D6B5}" destId="{DF200968-48AB-4D82-9B35-EF1885A97D1E}" srcOrd="2" destOrd="0" parTransId="{7741E1F5-2CD4-463A-84B0-6D549CB8E1C5}" sibTransId="{27C785EB-2352-489D-A413-C1B9F6797BAF}"/>
    <dgm:cxn modelId="{69892098-533B-4ACE-8087-B1E89F804820}" type="presOf" srcId="{DF200968-48AB-4D82-9B35-EF1885A97D1E}" destId="{5E88F7BB-C39F-4247-972C-888FE81E4337}" srcOrd="1" destOrd="0" presId="urn:microsoft.com/office/officeart/2005/8/layout/cycle8"/>
    <dgm:cxn modelId="{3DC5362B-38AB-40F6-AF59-1502A0FF86D5}" type="presOf" srcId="{334FE5D7-7E86-43BC-9454-7D14123CE4CA}" destId="{2C4B9555-38E8-4F69-ACC8-FA4801211027}" srcOrd="0" destOrd="0" presId="urn:microsoft.com/office/officeart/2005/8/layout/cycle8"/>
    <dgm:cxn modelId="{084A19E2-B1B5-4702-A884-8E49C94D5BE8}" srcId="{F6A40C8A-36A1-4B67-86CA-1364BF44D6B5}" destId="{334FE5D7-7E86-43BC-9454-7D14123CE4CA}" srcOrd="1" destOrd="0" parTransId="{84A3086B-A111-451D-95A4-015BA730F927}" sibTransId="{0931F486-3346-4E21-8413-F450CDE7EE3D}"/>
    <dgm:cxn modelId="{96BA83E1-9A64-47E8-9EC7-71C52EC4D295}" srcId="{F6A40C8A-36A1-4B67-86CA-1364BF44D6B5}" destId="{CD15F788-D92E-47A6-88E9-9D6AEFFD9671}" srcOrd="0" destOrd="0" parTransId="{49EBF99D-948C-43B5-AFED-F24A4D0124EC}" sibTransId="{0DC1BA17-564A-44A9-8C4A-FC0979AB09AA}"/>
    <dgm:cxn modelId="{4F48903A-954E-4C61-9DC5-E646F3782BB0}" type="presOf" srcId="{DF200968-48AB-4D82-9B35-EF1885A97D1E}" destId="{117E4A95-80D2-43C7-8B73-350647B31958}" srcOrd="0" destOrd="0" presId="urn:microsoft.com/office/officeart/2005/8/layout/cycle8"/>
    <dgm:cxn modelId="{BB48DC00-7653-44E1-BEB3-99BF39ADD7B3}" type="presOf" srcId="{F6A40C8A-36A1-4B67-86CA-1364BF44D6B5}" destId="{8BCE0595-89E2-4624-8708-86D1B06A62A1}" srcOrd="0" destOrd="0" presId="urn:microsoft.com/office/officeart/2005/8/layout/cycle8"/>
    <dgm:cxn modelId="{52AA4841-C8E6-4FBF-9F68-53A9907A6AB5}" type="presOf" srcId="{CD15F788-D92E-47A6-88E9-9D6AEFFD9671}" destId="{D4FF365E-3F16-4C5D-9154-B8F0B1158497}" srcOrd="0" destOrd="0" presId="urn:microsoft.com/office/officeart/2005/8/layout/cycle8"/>
    <dgm:cxn modelId="{C95A042F-97DE-44FA-B2FE-F64E31B09EA6}" type="presOf" srcId="{CD15F788-D92E-47A6-88E9-9D6AEFFD9671}" destId="{15851A3D-A2C3-41AD-8C04-3DBF502494F5}" srcOrd="1" destOrd="0" presId="urn:microsoft.com/office/officeart/2005/8/layout/cycle8"/>
    <dgm:cxn modelId="{3BA992CE-4291-4A74-8565-DD5C1D84A846}" type="presParOf" srcId="{8BCE0595-89E2-4624-8708-86D1B06A62A1}" destId="{D4FF365E-3F16-4C5D-9154-B8F0B1158497}" srcOrd="0" destOrd="0" presId="urn:microsoft.com/office/officeart/2005/8/layout/cycle8"/>
    <dgm:cxn modelId="{81B6D7BC-36A3-4CA8-A7A9-F29FF6D1FB51}" type="presParOf" srcId="{8BCE0595-89E2-4624-8708-86D1B06A62A1}" destId="{71B7A864-FDFA-497B-9A76-CBCA9CF89749}" srcOrd="1" destOrd="0" presId="urn:microsoft.com/office/officeart/2005/8/layout/cycle8"/>
    <dgm:cxn modelId="{B227D220-3443-4F31-8834-D14C477CF82A}" type="presParOf" srcId="{8BCE0595-89E2-4624-8708-86D1B06A62A1}" destId="{8520E479-E079-48F1-9D68-3082EB1284CA}" srcOrd="2" destOrd="0" presId="urn:microsoft.com/office/officeart/2005/8/layout/cycle8"/>
    <dgm:cxn modelId="{C6D8A529-5870-4BB3-95E4-3556BC7F00AD}" type="presParOf" srcId="{8BCE0595-89E2-4624-8708-86D1B06A62A1}" destId="{15851A3D-A2C3-41AD-8C04-3DBF502494F5}" srcOrd="3" destOrd="0" presId="urn:microsoft.com/office/officeart/2005/8/layout/cycle8"/>
    <dgm:cxn modelId="{56AA38B8-709C-4F8C-8CFF-591B51CD5486}" type="presParOf" srcId="{8BCE0595-89E2-4624-8708-86D1B06A62A1}" destId="{2C4B9555-38E8-4F69-ACC8-FA4801211027}" srcOrd="4" destOrd="0" presId="urn:microsoft.com/office/officeart/2005/8/layout/cycle8"/>
    <dgm:cxn modelId="{907D7BA9-34A5-401B-843A-0F582C262EA4}" type="presParOf" srcId="{8BCE0595-89E2-4624-8708-86D1B06A62A1}" destId="{6E980284-09E1-4C35-86F0-F688F1845CBC}" srcOrd="5" destOrd="0" presId="urn:microsoft.com/office/officeart/2005/8/layout/cycle8"/>
    <dgm:cxn modelId="{77DB5FA1-7FD4-42EA-B5AE-0C9C9555A01B}" type="presParOf" srcId="{8BCE0595-89E2-4624-8708-86D1B06A62A1}" destId="{32D99894-2067-4E62-A3AD-AE845299F33D}" srcOrd="6" destOrd="0" presId="urn:microsoft.com/office/officeart/2005/8/layout/cycle8"/>
    <dgm:cxn modelId="{345B9ABA-38E6-4A19-A771-EB876C95B38D}" type="presParOf" srcId="{8BCE0595-89E2-4624-8708-86D1B06A62A1}" destId="{B45F717E-5DEE-4E90-B1BA-41184E549F1B}" srcOrd="7" destOrd="0" presId="urn:microsoft.com/office/officeart/2005/8/layout/cycle8"/>
    <dgm:cxn modelId="{BCE3C8C0-EE7E-4215-AC60-BD69EA792411}" type="presParOf" srcId="{8BCE0595-89E2-4624-8708-86D1B06A62A1}" destId="{117E4A95-80D2-43C7-8B73-350647B31958}" srcOrd="8" destOrd="0" presId="urn:microsoft.com/office/officeart/2005/8/layout/cycle8"/>
    <dgm:cxn modelId="{B889AE3A-BEC0-4C32-B333-FA953C5FA528}" type="presParOf" srcId="{8BCE0595-89E2-4624-8708-86D1B06A62A1}" destId="{79065CD0-A85F-4838-9A48-8548E6816F57}" srcOrd="9" destOrd="0" presId="urn:microsoft.com/office/officeart/2005/8/layout/cycle8"/>
    <dgm:cxn modelId="{D1B34504-74BD-4760-8765-DBCAF8F7B8CD}" type="presParOf" srcId="{8BCE0595-89E2-4624-8708-86D1B06A62A1}" destId="{CA611FE5-58AC-4A3D-802D-2CC3EB4C88C1}" srcOrd="10" destOrd="0" presId="urn:microsoft.com/office/officeart/2005/8/layout/cycle8"/>
    <dgm:cxn modelId="{247937B1-3074-400D-8296-D5CAC79F400C}" type="presParOf" srcId="{8BCE0595-89E2-4624-8708-86D1B06A62A1}" destId="{5E88F7BB-C39F-4247-972C-888FE81E4337}" srcOrd="11" destOrd="0" presId="urn:microsoft.com/office/officeart/2005/8/layout/cycle8"/>
    <dgm:cxn modelId="{83D7D6FB-A4E9-4D34-8DC7-A8762841F08D}" type="presParOf" srcId="{8BCE0595-89E2-4624-8708-86D1B06A62A1}" destId="{00DD19E4-EB5F-4004-A1DC-A44FE5D66566}" srcOrd="12" destOrd="0" presId="urn:microsoft.com/office/officeart/2005/8/layout/cycle8"/>
    <dgm:cxn modelId="{891EF555-A037-4979-A7CF-0ED28A13AE35}" type="presParOf" srcId="{8BCE0595-89E2-4624-8708-86D1B06A62A1}" destId="{F88D050E-9CF7-42F6-A4B4-0F406B4C7D17}" srcOrd="13" destOrd="0" presId="urn:microsoft.com/office/officeart/2005/8/layout/cycle8"/>
    <dgm:cxn modelId="{ED09ED25-EAB4-4D8E-AED9-91F2600239C2}" type="presParOf" srcId="{8BCE0595-89E2-4624-8708-86D1B06A62A1}" destId="{0077E474-49A6-48B0-999F-342277965B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F365E-3F16-4C5D-9154-B8F0B1158497}">
      <dsp:nvSpPr>
        <dsp:cNvPr id="0" name=""/>
        <dsp:cNvSpPr/>
      </dsp:nvSpPr>
      <dsp:spPr>
        <a:xfrm>
          <a:off x="1529045" y="286173"/>
          <a:ext cx="3698240" cy="36982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AREA</a:t>
          </a:r>
          <a:endParaRPr lang="th-TH" sz="2700" kern="1200" dirty="0"/>
        </a:p>
      </dsp:txBody>
      <dsp:txXfrm>
        <a:off x="3478106" y="1069848"/>
        <a:ext cx="1320800" cy="1100666"/>
      </dsp:txXfrm>
    </dsp:sp>
    <dsp:sp modelId="{2C4B9555-38E8-4F69-ACC8-FA4801211027}">
      <dsp:nvSpPr>
        <dsp:cNvPr id="0" name=""/>
        <dsp:cNvSpPr/>
      </dsp:nvSpPr>
      <dsp:spPr>
        <a:xfrm>
          <a:off x="1452879" y="418253"/>
          <a:ext cx="3698240" cy="36982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FUNCTION</a:t>
          </a:r>
          <a:endParaRPr lang="th-TH" sz="2700" kern="1200" dirty="0"/>
        </a:p>
      </dsp:txBody>
      <dsp:txXfrm>
        <a:off x="2333413" y="2817706"/>
        <a:ext cx="1981200" cy="968586"/>
      </dsp:txXfrm>
    </dsp:sp>
    <dsp:sp modelId="{117E4A95-80D2-43C7-8B73-350647B31958}">
      <dsp:nvSpPr>
        <dsp:cNvPr id="0" name=""/>
        <dsp:cNvSpPr/>
      </dsp:nvSpPr>
      <dsp:spPr>
        <a:xfrm>
          <a:off x="1376713" y="286173"/>
          <a:ext cx="3698240" cy="36982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AGENDA</a:t>
          </a:r>
          <a:endParaRPr lang="th-TH" sz="2700" kern="1200" dirty="0"/>
        </a:p>
      </dsp:txBody>
      <dsp:txXfrm>
        <a:off x="1805093" y="1069848"/>
        <a:ext cx="1320800" cy="1100666"/>
      </dsp:txXfrm>
    </dsp:sp>
    <dsp:sp modelId="{00DD19E4-EB5F-4004-A1DC-A44FE5D66566}">
      <dsp:nvSpPr>
        <dsp:cNvPr id="0" name=""/>
        <dsp:cNvSpPr/>
      </dsp:nvSpPr>
      <dsp:spPr>
        <a:xfrm>
          <a:off x="1300412" y="57234"/>
          <a:ext cx="4156117" cy="4156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D050E-9CF7-42F6-A4B4-0F406B4C7D17}">
      <dsp:nvSpPr>
        <dsp:cNvPr id="0" name=""/>
        <dsp:cNvSpPr/>
      </dsp:nvSpPr>
      <dsp:spPr>
        <a:xfrm>
          <a:off x="1223941" y="189080"/>
          <a:ext cx="4156117" cy="4156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7E474-49A6-48B0-999F-342277965BB9}">
      <dsp:nvSpPr>
        <dsp:cNvPr id="0" name=""/>
        <dsp:cNvSpPr/>
      </dsp:nvSpPr>
      <dsp:spPr>
        <a:xfrm>
          <a:off x="1147469" y="57234"/>
          <a:ext cx="4156117" cy="4156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01A-4408-436C-ABCD-8E0593AE09D2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F82F2-C7A2-454F-859D-DB2AAE35E7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2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B650-6901-4CD8-8243-24E00B4804D3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0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17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5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8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3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24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8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4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3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4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0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AE98-29C8-4162-8279-D6714C94BAC7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0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ek_toto@hotmail.com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b="4292"/>
          <a:stretch/>
        </p:blipFill>
        <p:spPr bwMode="auto">
          <a:xfrm>
            <a:off x="48319" y="20560"/>
            <a:ext cx="9801225" cy="68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82" y="3685256"/>
            <a:ext cx="4875609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การพัฒนาระบบบริการสุขภาพ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Service Plan)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ระบบบริการสุขภาพ 15 สาขาหลัก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พัฒนาระบบส่งต่อ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พัฒนาระบบบริการแพทย์ฉุกเฉินครบวงจร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พัฒนาศูนย์ความเป็นเลิศทางการแพทย์</a:t>
            </a:r>
            <a:endParaRPr lang="th-TH" sz="22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3692" y="3788622"/>
            <a:ext cx="4893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ศูนย์กลางสุขภาพนานาชาติ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Medical &amp; Wellness Hub)/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เขตเศรษฐกิจพิเศษและชายแดนใต้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ศูนย์กลางบริการ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Wellness Hub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พัฒนาเขตเศรษฐกิจพิเศษ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SEZ)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การเข้าถึงบริการชายแดนใต้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แรงงานข้ามชาติ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30" y="1813121"/>
            <a:ext cx="43339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การพัฒนางานตามพระราชดำริ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โครงการพระราชดำริ/เฉลิมพระเกียรติฯ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568" y="428604"/>
            <a:ext cx="588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Service Excellence Strategies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38 ตัวชี้วัด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817" y="1820938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PCC)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ผลิตและพัฒนาแพทย์เวชศาสตร์ครอบครัว</a:t>
            </a:r>
          </a:p>
          <a:p>
            <a:pPr marL="987425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เครือข่ายระบบสุขภาพระดับอำเภอ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(DHS)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5000" y="3571876"/>
            <a:ext cx="9516000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family-in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174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international-delive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5603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ambulance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3" y="5643578"/>
            <a:ext cx="975000" cy="9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986" y="26886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639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4808" y="561765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29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9599" y="583196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32139" y="3783888"/>
            <a:ext cx="4411297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ระบบ</a:t>
            </a:r>
            <a:r>
              <a:rPr lang="th-TH" sz="2200" b="1" u="sng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บาลและการวิจัย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โครงการประเมินคุณธรรม/ความโปร่งใส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ระบบควบคุมภายใน/บริหารความเสี่ยง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วิจัยและการจัดการความรู้ 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(KM)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6714" y="3929067"/>
            <a:ext cx="47992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ความมั่นคงด้านยาและเวชภัณฑ์และการคุ้มครองผู้บริโภค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ควบคุมป้องกันการดื้อยาต้านจุลชีพ และการใช้ยาอย่างสมเหตุสมผล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พัฒนามาตรฐานยา วัคซีน เทคโนโลยีการแพทย์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คุ้มครองผู้บริโภคด้านผลิตภัณฑ์สุขภาพและบริการสุขภาพ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48" y="1429581"/>
            <a:ext cx="479825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ระบบข้อมูลสารสนเทศ/กฎหมายด้านสุขภาพ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พัฒนาระบบข้อมูลข่าวสารเทคโนโลยีสุขภาพแห่งชาติ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(NHIS)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พัฒนาเศรษฐกิจและ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สังคมดิ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ทอล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พัฒนากฎหมายสุขภาพ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3473" y="357166"/>
            <a:ext cx="7352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Governance  Excellence  Strategies </a:t>
            </a:r>
            <a: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24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9582"/>
            <a:ext cx="44112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  <a:endParaRPr lang="en-US" sz="22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ลดความเหลื่อมล้ำของ 3 ระบบกองทุน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บริหารจัดการด้านการเงินการคลังระดับประเทศ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บริหารจัดการการเงินการคลัง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</a:t>
            </a: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heal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776" y="2500306"/>
            <a:ext cx="975000" cy="900000"/>
          </a:xfrm>
          <a:prstGeom prst="rect">
            <a:avLst/>
          </a:prstGeom>
        </p:spPr>
      </p:pic>
      <p:pic>
        <p:nvPicPr>
          <p:cNvPr id="15" name="Picture 14" descr="business-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7785" y="5143512"/>
            <a:ext cx="975000" cy="900000"/>
          </a:xfrm>
          <a:prstGeom prst="rect">
            <a:avLst/>
          </a:prstGeom>
        </p:spPr>
      </p:pic>
      <p:pic>
        <p:nvPicPr>
          <p:cNvPr id="16" name="Picture 15" descr="natural-herbs-and-a-mortar-for-heal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35603" y="5958000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9864" y="30497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0821" y="303149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498" y="577401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3826" y="559351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114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175" name="Elbow Connector 174"/>
          <p:cNvCxnSpPr>
            <a:stCxn id="171" idx="2"/>
            <a:endCxn id="84" idx="0"/>
          </p:cNvCxnSpPr>
          <p:nvPr/>
        </p:nvCxnSpPr>
        <p:spPr>
          <a:xfrm rot="5400000">
            <a:off x="6650717" y="681795"/>
            <a:ext cx="435430" cy="174130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2"/>
            <a:endCxn id="85" idx="0"/>
          </p:cNvCxnSpPr>
          <p:nvPr/>
        </p:nvCxnSpPr>
        <p:spPr>
          <a:xfrm rot="16200000" flipH="1">
            <a:off x="7946933" y="1126879"/>
            <a:ext cx="435430" cy="8511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5" idx="2"/>
            <a:endCxn id="46" idx="0"/>
          </p:cNvCxnSpPr>
          <p:nvPr/>
        </p:nvCxnSpPr>
        <p:spPr>
          <a:xfrm rot="5400000">
            <a:off x="1553036" y="937786"/>
            <a:ext cx="449113" cy="12430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5" idx="2"/>
            <a:endCxn id="49" idx="0"/>
          </p:cNvCxnSpPr>
          <p:nvPr/>
        </p:nvCxnSpPr>
        <p:spPr>
          <a:xfrm rot="16200000" flipH="1">
            <a:off x="2725383" y="1008439"/>
            <a:ext cx="435430" cy="108801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411454" y="6500834"/>
            <a:ext cx="2398500" cy="3385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เสียฟันทั้งปาก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(7.2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%)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1" name="Straight Connector 80"/>
          <p:cNvCxnSpPr>
            <a:stCxn id="49" idx="2"/>
            <a:endCxn id="61" idx="0"/>
          </p:cNvCxnSpPr>
          <p:nvPr/>
        </p:nvCxnSpPr>
        <p:spPr>
          <a:xfrm>
            <a:off x="3487104" y="2238159"/>
            <a:ext cx="0" cy="3976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2"/>
            <a:endCxn id="52" idx="0"/>
          </p:cNvCxnSpPr>
          <p:nvPr/>
        </p:nvCxnSpPr>
        <p:spPr>
          <a:xfrm>
            <a:off x="1156092" y="2251843"/>
            <a:ext cx="205" cy="2320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"/>
          <p:cNvSpPr/>
          <p:nvPr/>
        </p:nvSpPr>
        <p:spPr>
          <a:xfrm>
            <a:off x="2940830" y="142876"/>
            <a:ext cx="5262599" cy="50004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1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111516" y="326711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การฆ่าตัวตายสำเร็จ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4,179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12"/>
          <p:cNvSpPr/>
          <p:nvPr/>
        </p:nvSpPr>
        <p:spPr>
          <a:xfrm>
            <a:off x="111516" y="391582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การจมน้ำ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3,245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2" name="สี่เหลี่ยมผืนผ้า 13"/>
          <p:cNvSpPr/>
          <p:nvPr/>
        </p:nvSpPr>
        <p:spPr>
          <a:xfrm>
            <a:off x="111516" y="4572395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การถูกทำร้าย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2,162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53" name="สี่เหลี่ยมผืนผ้า 14"/>
          <p:cNvSpPr/>
          <p:nvPr/>
        </p:nvSpPr>
        <p:spPr>
          <a:xfrm>
            <a:off x="2364932" y="235743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เบาหวาน 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28,260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15"/>
          <p:cNvSpPr/>
          <p:nvPr/>
        </p:nvSpPr>
        <p:spPr>
          <a:xfrm>
            <a:off x="111516" y="2357430"/>
            <a:ext cx="2089562" cy="7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การบาดเจ็บจากการจราจร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14,483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5" name="สี่เหลี่ยมผืนผ้า 16"/>
          <p:cNvSpPr/>
          <p:nvPr/>
        </p:nvSpPr>
        <p:spPr>
          <a:xfrm>
            <a:off x="2364932" y="3000372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หลอดเลือดสมอง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27,521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ผืนผ้า 17"/>
          <p:cNvSpPr/>
          <p:nvPr/>
        </p:nvSpPr>
        <p:spPr>
          <a:xfrm>
            <a:off x="2364932" y="3643314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หัวใจขาดเลือด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19,151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สี่เหลี่ยมผืนผ้า 19"/>
          <p:cNvSpPr/>
          <p:nvPr/>
        </p:nvSpPr>
        <p:spPr>
          <a:xfrm>
            <a:off x="2364932" y="4286256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มะเร็งตับ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16,116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58" name="สี่เหลี่ยมผืนผ้า 20"/>
          <p:cNvSpPr/>
          <p:nvPr/>
        </p:nvSpPr>
        <p:spPr>
          <a:xfrm>
            <a:off x="2364932" y="492919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5) มะเร็งปอด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12,867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9" name="สี่เหลี่ยมผืนผ้า 22"/>
          <p:cNvSpPr/>
          <p:nvPr/>
        </p:nvSpPr>
        <p:spPr>
          <a:xfrm>
            <a:off x="2364932" y="555673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วัณโรค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12,000  ราย</a:t>
            </a:r>
          </a:p>
        </p:txBody>
      </p:sp>
      <p:sp>
        <p:nvSpPr>
          <p:cNvPr id="60" name="สี่เหลี่ยมผืนผ้า 23"/>
          <p:cNvSpPr/>
          <p:nvPr/>
        </p:nvSpPr>
        <p:spPr>
          <a:xfrm>
            <a:off x="154747" y="6215082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ปอดอุดกั้นเรื้อรัง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4,647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61" name="สี่เหลี่ยมผืนผ้า 24"/>
          <p:cNvSpPr/>
          <p:nvPr/>
        </p:nvSpPr>
        <p:spPr>
          <a:xfrm>
            <a:off x="2364932" y="621508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โรคเอดส์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*11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,930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4160" y="5183438"/>
            <a:ext cx="2244309" cy="5232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* ข้อมูลจากการคาดประมาณ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AEM (AIDS Epidemic Model) 2015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สี่เหลี่ยมผืนผ้า 5"/>
          <p:cNvSpPr/>
          <p:nvPr/>
        </p:nvSpPr>
        <p:spPr>
          <a:xfrm>
            <a:off x="5881694" y="722730"/>
            <a:ext cx="3714776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ลดปัจจัย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เสี่ยง/เจ็บป่วย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ของคน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ไทย</a:t>
            </a:r>
          </a:p>
          <a:p>
            <a:pPr algn="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HALE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 ให้แข็งแรงถึงอายุ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719889" y="1475492"/>
            <a:ext cx="12698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อัตราการเสียชีวิต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"/>
          <p:cNvSpPr/>
          <p:nvPr/>
        </p:nvSpPr>
        <p:spPr>
          <a:xfrm>
            <a:off x="309530" y="722730"/>
            <a:ext cx="4179123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>
              <a:spcBef>
                <a:spcPts val="1200"/>
              </a:spcBef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ลด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Premature Mortality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(LE)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ให้อายุยืน 8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ปีจำนวนผู้เสียชีวิตรวม 156,561 ราย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สี่เหลี่ยมผืนผ้า 6"/>
          <p:cNvSpPr/>
          <p:nvPr/>
        </p:nvSpPr>
        <p:spPr>
          <a:xfrm>
            <a:off x="72615" y="1783843"/>
            <a:ext cx="2166953" cy="46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External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causes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24</a:t>
            </a:r>
            <a:r>
              <a:rPr lang="en-US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069 ราย</a:t>
            </a:r>
            <a:endParaRPr lang="en-US" sz="2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สี่เหลี่ยมผืนผ้า 7"/>
          <p:cNvSpPr/>
          <p:nvPr/>
        </p:nvSpPr>
        <p:spPr>
          <a:xfrm>
            <a:off x="2364932" y="1770160"/>
            <a:ext cx="2244344" cy="467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Chronic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diseases</a:t>
            </a:r>
            <a:b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132,492 ราย</a:t>
            </a:r>
            <a:endParaRPr lang="en-US" sz="2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4" name="Shape 63"/>
          <p:cNvCxnSpPr>
            <a:stCxn id="38" idx="2"/>
            <a:endCxn id="45" idx="3"/>
          </p:cNvCxnSpPr>
          <p:nvPr/>
        </p:nvCxnSpPr>
        <p:spPr>
          <a:xfrm rot="5400000">
            <a:off x="4837485" y="294086"/>
            <a:ext cx="385812" cy="108347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38" idx="2"/>
            <a:endCxn id="171" idx="1"/>
          </p:cNvCxnSpPr>
          <p:nvPr/>
        </p:nvCxnSpPr>
        <p:spPr>
          <a:xfrm rot="16200000" flipH="1">
            <a:off x="5534006" y="681042"/>
            <a:ext cx="385812" cy="3095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-35" y="447124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" name="Picture 67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5" y="548680"/>
            <a:ext cx="780000" cy="720000"/>
          </a:xfrm>
          <a:prstGeom prst="rect">
            <a:avLst/>
          </a:prstGeom>
        </p:spPr>
      </p:pic>
      <p:pic>
        <p:nvPicPr>
          <p:cNvPr id="82" name="Picture 81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49521" y="620688"/>
            <a:ext cx="780000" cy="720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649521" y="563106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25"/>
          <p:cNvSpPr/>
          <p:nvPr/>
        </p:nvSpPr>
        <p:spPr>
          <a:xfrm>
            <a:off x="4798218" y="1770160"/>
            <a:ext cx="2399126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ลดปัจจัยเสี่ยง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เจ็บป่วย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สี่เหลี่ยมผืนผ้า 26"/>
          <p:cNvSpPr/>
          <p:nvPr/>
        </p:nvSpPr>
        <p:spPr>
          <a:xfrm>
            <a:off x="7390964" y="1770160"/>
            <a:ext cx="2398500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ส่งเสริมสุขภาพคนไทย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สี่เหลี่ยมผืนผ้า 28"/>
          <p:cNvSpPr/>
          <p:nvPr/>
        </p:nvSpPr>
        <p:spPr>
          <a:xfrm>
            <a:off x="4798218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สิ่งเสพติด (ความชุก)</a:t>
            </a:r>
          </a:p>
        </p:txBody>
      </p:sp>
      <p:sp>
        <p:nvSpPr>
          <p:cNvPr id="87" name="สี่เหลี่ยมผืนผ้า 29"/>
          <p:cNvSpPr/>
          <p:nvPr/>
        </p:nvSpPr>
        <p:spPr>
          <a:xfrm>
            <a:off x="4798218" y="2508257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Alcohol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8" name="สี่เหลี่ยมผืนผ้า 30"/>
          <p:cNvSpPr/>
          <p:nvPr/>
        </p:nvSpPr>
        <p:spPr>
          <a:xfrm>
            <a:off x="4798218" y="2897130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ผู้บริโภคบุหรี่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21%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9" name="สี่เหลี่ยมผืนผ้า 31"/>
          <p:cNvSpPr/>
          <p:nvPr/>
        </p:nvSpPr>
        <p:spPr>
          <a:xfrm>
            <a:off x="4798218" y="3286003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b"/>
          <a:lstStyle/>
          <a:p>
            <a:pPr marL="342838" indent="-342838"/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/บำบัด</a:t>
            </a:r>
          </a:p>
          <a:p>
            <a:pPr marL="342838" indent="-342838"/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78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,153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</a:p>
        </p:txBody>
      </p:sp>
      <p:sp>
        <p:nvSpPr>
          <p:cNvPr id="92" name="สี่เหลี่ยมผืนผ้า 32"/>
          <p:cNvSpPr/>
          <p:nvPr/>
        </p:nvSpPr>
        <p:spPr>
          <a:xfrm>
            <a:off x="4798218" y="392099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ความดันโลหิตสูง</a:t>
            </a:r>
          </a:p>
        </p:txBody>
      </p:sp>
      <p:sp>
        <p:nvSpPr>
          <p:cNvPr id="97" name="สี่เหลี่ยมผืนผ้า 33"/>
          <p:cNvSpPr/>
          <p:nvPr/>
        </p:nvSpPr>
        <p:spPr>
          <a:xfrm>
            <a:off x="4798218" y="4214697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ความชุก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อัตราป่วยที่คุมได้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สี่เหลี่ยมผืนผ้า 36"/>
          <p:cNvSpPr/>
          <p:nvPr/>
        </p:nvSpPr>
        <p:spPr>
          <a:xfrm>
            <a:off x="4798218" y="4873541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อ้วน/น้ำหนักเกิน</a:t>
            </a:r>
          </a:p>
        </p:txBody>
      </p:sp>
      <p:sp>
        <p:nvSpPr>
          <p:cNvPr id="99" name="สี่เหลี่ยมผืนผ้า 37"/>
          <p:cNvSpPr/>
          <p:nvPr/>
        </p:nvSpPr>
        <p:spPr>
          <a:xfrm>
            <a:off x="4798218" y="516724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7313" indent="-87313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BMI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ปกติ (ญ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55/ ช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42)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18 ปี) สูงดีสมส่วน </a:t>
            </a:r>
          </a:p>
        </p:txBody>
      </p:sp>
      <p:sp>
        <p:nvSpPr>
          <p:cNvPr id="100" name="สี่เหลี่ยมผืนผ้า 34"/>
          <p:cNvSpPr/>
          <p:nvPr/>
        </p:nvSpPr>
        <p:spPr>
          <a:xfrm>
            <a:off x="4798218" y="5810307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Reproduct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&amp; Sex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สี่เหลี่ยมผืนผ้า 39"/>
          <p:cNvSpPr/>
          <p:nvPr/>
        </p:nvSpPr>
        <p:spPr>
          <a:xfrm>
            <a:off x="4798844" y="6096060"/>
            <a:ext cx="2398500" cy="61908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ตั้งครรภ์ซ้ำ ญ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spc="-3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48:1000</a:t>
            </a:r>
            <a:endParaRPr lang="th-TH" sz="1600" b="1" spc="-3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อัตราคลอดมีชีพวัยรุ่น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12.8: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000 </a:t>
            </a:r>
          </a:p>
        </p:txBody>
      </p:sp>
      <p:sp>
        <p:nvSpPr>
          <p:cNvPr id="102" name="สี่เหลี่ยมผืนผ้า 43"/>
          <p:cNvSpPr/>
          <p:nvPr/>
        </p:nvSpPr>
        <p:spPr>
          <a:xfrm>
            <a:off x="7396386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Mental/Emotion well-Being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" name="สี่เหลี่ยมผืนผ้า 44"/>
          <p:cNvSpPr/>
          <p:nvPr/>
        </p:nvSpPr>
        <p:spPr>
          <a:xfrm>
            <a:off x="7396386" y="2500306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เด็กไทย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EQ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(45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5" name="สี่เหลี่ยมผืนผ้า 46"/>
          <p:cNvSpPr/>
          <p:nvPr/>
        </p:nvSpPr>
        <p:spPr>
          <a:xfrm>
            <a:off x="7396386" y="2892000"/>
            <a:ext cx="2398500" cy="5000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Pt.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ซึมเศร้าเข้าถึงบริการ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สุขภาพจิต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6" name="สี่เหลี่ยมผืนผ้า 47"/>
          <p:cNvSpPr/>
          <p:nvPr/>
        </p:nvSpPr>
        <p:spPr>
          <a:xfrm>
            <a:off x="7396386" y="3454878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6)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Active Living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สี่เหลี่ยมผืนผ้า 48"/>
          <p:cNvSpPr/>
          <p:nvPr/>
        </p:nvSpPr>
        <p:spPr>
          <a:xfrm>
            <a:off x="7396386" y="376031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มีพฤติกรรมที่ดี </a:t>
            </a:r>
          </a:p>
        </p:txBody>
      </p:sp>
      <p:sp>
        <p:nvSpPr>
          <p:cNvPr id="108" name="สี่เหลี่ยมผืนผ้า 49"/>
          <p:cNvSpPr/>
          <p:nvPr/>
        </p:nvSpPr>
        <p:spPr>
          <a:xfrm>
            <a:off x="7396386" y="4429132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7)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Healthy Consuming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สี่เหลี่ยมผืนผ้า 50"/>
          <p:cNvSpPr/>
          <p:nvPr/>
        </p:nvSpPr>
        <p:spPr>
          <a:xfrm>
            <a:off x="7396386" y="471488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บริโภคเหมาะสม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บริโภคถูกต้อง </a:t>
            </a:r>
          </a:p>
        </p:txBody>
      </p:sp>
      <p:sp>
        <p:nvSpPr>
          <p:cNvPr id="110" name="สี่เหลี่ยมผืนผ้า 52"/>
          <p:cNvSpPr/>
          <p:nvPr/>
        </p:nvSpPr>
        <p:spPr>
          <a:xfrm>
            <a:off x="7396386" y="5357826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8)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Environment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9" name="สี่เหลี่ยมผืนผ้า 53"/>
          <p:cNvSpPr/>
          <p:nvPr/>
        </p:nvSpPr>
        <p:spPr>
          <a:xfrm>
            <a:off x="7396386" y="5643578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มีสุขลักษณะที่ดี </a:t>
            </a:r>
          </a:p>
          <a:p>
            <a:pPr marL="342838" indent="-342838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ได้จัดการขยะที่ดี </a:t>
            </a:r>
          </a:p>
        </p:txBody>
      </p:sp>
      <p:sp>
        <p:nvSpPr>
          <p:cNvPr id="162" name="สี่เหลี่ยมผืนผ้า 116"/>
          <p:cNvSpPr/>
          <p:nvPr/>
        </p:nvSpPr>
        <p:spPr>
          <a:xfrm>
            <a:off x="7396386" y="407194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6 ปีหลับพอต่อสุขภาพ</a:t>
            </a:r>
          </a:p>
        </p:txBody>
      </p:sp>
      <p:sp>
        <p:nvSpPr>
          <p:cNvPr id="168" name="สี่เหลี่ยมผืนผ้า 144"/>
          <p:cNvSpPr/>
          <p:nvPr/>
        </p:nvSpPr>
        <p:spPr>
          <a:xfrm>
            <a:off x="7413064" y="6274705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Oral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238831" y="1475492"/>
            <a:ext cx="22637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 อัตราป่วย ความชุก ร้อยละ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8" name="Straight Connector 207"/>
          <p:cNvCxnSpPr>
            <a:stCxn id="61" idx="1"/>
            <a:endCxn id="60" idx="3"/>
          </p:cNvCxnSpPr>
          <p:nvPr/>
        </p:nvCxnSpPr>
        <p:spPr>
          <a:xfrm rot="10800000" flipV="1">
            <a:off x="2244309" y="6494080"/>
            <a:ext cx="120623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101698" y="1049522"/>
            <a:ext cx="2050857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(Physical Health) </a:t>
            </a:r>
            <a:endParaRPr lang="th-TH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7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47" y="4005064"/>
            <a:ext cx="4720827" cy="203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HRM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200" b="1" u="sng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.โครงการเพิ่มประสิทธิภาพการบริหารจัดการกำลังคน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243" y="4000504"/>
            <a:ext cx="48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 แผนกำลังคนด้านสุขภาพภาคีเครือข่าย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โครงการพัฒนาเครือข่ายกำลังคนด้านสุขภาพ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428736"/>
            <a:ext cx="479825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การวางแผนกำลังคนด้านสุขภาพ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HRP)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โครงการพัฒนาระบบการวางแผนกำลังคนด้านสุขภาพและกำลังคนในระบบการแพทย์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ฉุกเฉิน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787" y="341636"/>
            <a:ext cx="626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People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8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8737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 การผลิตและพัฒนากำลังคน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HRD)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ผลิตและพัฒนากำลังคนด้านสุขภาพสู่ความเป็นมืออาชีพ 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Picture 2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hierarchical-structur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71744"/>
            <a:ext cx="975000" cy="900000"/>
          </a:xfrm>
          <a:prstGeom prst="rect">
            <a:avLst/>
          </a:prstGeom>
        </p:spPr>
      </p:pic>
      <p:pic>
        <p:nvPicPr>
          <p:cNvPr id="14" name="Picture 13" descr="businessman-resources-graph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1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holiday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76" y="5643578"/>
            <a:ext cx="975000" cy="900000"/>
          </a:xfrm>
          <a:prstGeom prst="rect">
            <a:avLst/>
          </a:prstGeom>
        </p:spPr>
      </p:pic>
      <p:pic>
        <p:nvPicPr>
          <p:cNvPr id="16" name="Picture 15" descr="human-resources-symb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1" y="2500306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5966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3200" y="2974820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199" y="564357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442" y="562093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สี่เหลี่ยมผืนผ้า 31"/>
          <p:cNvSpPr/>
          <p:nvPr/>
        </p:nvSpPr>
        <p:spPr>
          <a:xfrm>
            <a:off x="5572129" y="5072074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ดัชนีความสุขของคนทำงาน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 life index)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≥ 50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./ทุกกรม)</a:t>
            </a:r>
          </a:p>
        </p:txBody>
      </p:sp>
      <p:sp>
        <p:nvSpPr>
          <p:cNvPr id="183" name="สี่เหลี่ยมผืนผ้า 3"/>
          <p:cNvSpPr/>
          <p:nvPr/>
        </p:nvSpPr>
        <p:spPr>
          <a:xfrm>
            <a:off x="6900097" y="1088294"/>
            <a:ext cx="1779997" cy="500066"/>
          </a:xfrm>
          <a:prstGeom prst="rect">
            <a:avLst/>
          </a:prstGeom>
          <a:solidFill>
            <a:srgbClr val="FF99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Accessibility</a:t>
            </a:r>
            <a:endParaRPr lang="en-US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สี่เหลี่ยมผืนผ้า 6"/>
          <p:cNvSpPr/>
          <p:nvPr/>
        </p:nvSpPr>
        <p:spPr>
          <a:xfrm>
            <a:off x="232139" y="1785926"/>
            <a:ext cx="386100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ผลิตและพัฒนากำลังคนอย่างมีคุณภาพ</a:t>
            </a:r>
            <a:endParaRPr lang="en-US" sz="24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7" name="สี่เหลี่ยมผืนผ้า 7"/>
          <p:cNvSpPr/>
          <p:nvPr/>
        </p:nvSpPr>
        <p:spPr>
          <a:xfrm>
            <a:off x="232174" y="2357430"/>
            <a:ext cx="3861000" cy="6840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อัตราส่วนของบุคลากรด้านสุขภาพต่อประชากร (สบช.)</a:t>
            </a:r>
          </a:p>
        </p:txBody>
      </p:sp>
      <p:sp>
        <p:nvSpPr>
          <p:cNvPr id="189" name="สี่เหลี่ยมผืนผ้า 12"/>
          <p:cNvSpPr/>
          <p:nvPr/>
        </p:nvSpPr>
        <p:spPr>
          <a:xfrm>
            <a:off x="5862697" y="1785926"/>
            <a:ext cx="3861000" cy="50006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บริหารกำลังคนให้เกิดประโยชน์สูงสุด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0" name="สี่เหลี่ยมผืนผ้า 13"/>
          <p:cNvSpPr/>
          <p:nvPr/>
        </p:nvSpPr>
        <p:spPr>
          <a:xfrm>
            <a:off x="5862697" y="2357430"/>
            <a:ext cx="3861000" cy="684000"/>
          </a:xfrm>
          <a:prstGeom prst="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สัดส่วนการกระจายบุคลากรสุขภาพ (เมือง/ชนบท)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93" name="สี่เหลี่ยมผืนผ้า 21"/>
          <p:cNvSpPr/>
          <p:nvPr/>
        </p:nvSpPr>
        <p:spPr>
          <a:xfrm>
            <a:off x="118307" y="4294630"/>
            <a:ext cx="4330637" cy="684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สร้างความพร้อมกำลังคนด้านสุขภาพเชิงกลยุทธ์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" name="สี่เหลี่ยมผืนผ้า 22"/>
          <p:cNvSpPr/>
          <p:nvPr/>
        </p:nvSpPr>
        <p:spPr>
          <a:xfrm>
            <a:off x="232138" y="5080448"/>
            <a:ext cx="4216805" cy="684000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หน่วยบริการมีอัตรากำลังสอดคล้องกับแผนกำลังคน (สนย.)</a:t>
            </a:r>
          </a:p>
        </p:txBody>
      </p:sp>
      <p:sp>
        <p:nvSpPr>
          <p:cNvPr id="197" name="สี่เหลี่ยมผืนผ้า 30"/>
          <p:cNvSpPr/>
          <p:nvPr/>
        </p:nvSpPr>
        <p:spPr>
          <a:xfrm>
            <a:off x="5572129" y="4286256"/>
            <a:ext cx="3861000" cy="684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ดึงดูดและธำรงรักษากำลังคนคุณภาพ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สี่เหลี่ยมผืนผ้า 31"/>
          <p:cNvSpPr/>
          <p:nvPr/>
        </p:nvSpPr>
        <p:spPr>
          <a:xfrm>
            <a:off x="5572129" y="5857892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>
              <a:tabLst>
                <a:tab pos="85725" algn="l"/>
              </a:tabLst>
            </a:pP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ดัชนีความผาสุกขององค์กร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Workplace Index)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≥57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/ทุกกรม)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85174" y="3500438"/>
            <a:ext cx="4566044" cy="3286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" name="สี่เหลี่ยมผืนผ้า 1"/>
          <p:cNvSpPr/>
          <p:nvPr/>
        </p:nvSpPr>
        <p:spPr>
          <a:xfrm>
            <a:off x="3011772" y="214290"/>
            <a:ext cx="5114266" cy="571504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2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เจ้าหน้าที่มีความสุข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Straight Connector 40"/>
          <p:cNvCxnSpPr>
            <a:stCxn id="182" idx="2"/>
            <a:endCxn id="186" idx="0"/>
          </p:cNvCxnSpPr>
          <p:nvPr/>
        </p:nvCxnSpPr>
        <p:spPr>
          <a:xfrm rot="16200000" flipH="1">
            <a:off x="2063157" y="1686445"/>
            <a:ext cx="197566" cy="13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2" name="สี่เหลี่ยมผืนผ้า 2"/>
          <p:cNvSpPr/>
          <p:nvPr/>
        </p:nvSpPr>
        <p:spPr>
          <a:xfrm>
            <a:off x="1292744" y="1088294"/>
            <a:ext cx="1736996" cy="500066"/>
          </a:xfrm>
          <a:prstGeom prst="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Availability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Connector 42"/>
          <p:cNvCxnSpPr>
            <a:stCxn id="183" idx="2"/>
            <a:endCxn id="189" idx="0"/>
          </p:cNvCxnSpPr>
          <p:nvPr/>
        </p:nvCxnSpPr>
        <p:spPr>
          <a:xfrm rot="16200000" flipH="1">
            <a:off x="7692862" y="1685592"/>
            <a:ext cx="197566" cy="310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4" idx="2"/>
            <a:endCxn id="193" idx="0"/>
          </p:cNvCxnSpPr>
          <p:nvPr/>
        </p:nvCxnSpPr>
        <p:spPr>
          <a:xfrm>
            <a:off x="2163676" y="4151754"/>
            <a:ext cx="119950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5" idx="2"/>
            <a:endCxn id="197" idx="0"/>
          </p:cNvCxnSpPr>
          <p:nvPr/>
        </p:nvCxnSpPr>
        <p:spPr>
          <a:xfrm rot="5400000">
            <a:off x="7433331" y="4212679"/>
            <a:ext cx="142876" cy="42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" name="สี่เหลี่ยมผืนผ้า 4"/>
          <p:cNvSpPr/>
          <p:nvPr/>
        </p:nvSpPr>
        <p:spPr>
          <a:xfrm>
            <a:off x="1234982" y="3651688"/>
            <a:ext cx="1857388" cy="500066"/>
          </a:xfrm>
          <a:prstGeom prst="rect">
            <a:avLst/>
          </a:prstGeom>
          <a:solidFill>
            <a:srgbClr val="99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Acceptability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สี่เหลี่ยมผืนผ้า 5"/>
          <p:cNvSpPr/>
          <p:nvPr/>
        </p:nvSpPr>
        <p:spPr>
          <a:xfrm>
            <a:off x="6578215" y="3643314"/>
            <a:ext cx="1857388" cy="500066"/>
          </a:xfrm>
          <a:prstGeom prst="rect">
            <a:avLst/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99915" y="4786322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4" name="Picture 53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9544" y="5661248"/>
            <a:ext cx="780000" cy="720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899950" y="5590660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7" name="Shape 56"/>
          <p:cNvCxnSpPr>
            <a:stCxn id="181" idx="2"/>
            <a:endCxn id="182" idx="3"/>
          </p:cNvCxnSpPr>
          <p:nvPr/>
        </p:nvCxnSpPr>
        <p:spPr>
          <a:xfrm rot="5400000">
            <a:off x="4023058" y="-207522"/>
            <a:ext cx="552533" cy="2539165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81" idx="2"/>
            <a:endCxn id="183" idx="1"/>
          </p:cNvCxnSpPr>
          <p:nvPr/>
        </p:nvCxnSpPr>
        <p:spPr>
          <a:xfrm rot="16200000" flipH="1">
            <a:off x="5958236" y="396465"/>
            <a:ext cx="552533" cy="1331191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84" idx="3"/>
            <a:endCxn id="181" idx="2"/>
          </p:cNvCxnSpPr>
          <p:nvPr/>
        </p:nvCxnSpPr>
        <p:spPr>
          <a:xfrm flipV="1">
            <a:off x="3092370" y="785794"/>
            <a:ext cx="2476536" cy="3115927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85" idx="1"/>
            <a:endCxn id="181" idx="2"/>
          </p:cNvCxnSpPr>
          <p:nvPr/>
        </p:nvCxnSpPr>
        <p:spPr>
          <a:xfrm rot="10800000">
            <a:off x="5568905" y="785796"/>
            <a:ext cx="1009309" cy="3107553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Picture 39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pic>
        <p:nvPicPr>
          <p:cNvPr id="53" name="Picture 52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644" y="4869160"/>
            <a:ext cx="7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54748" y="1128734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Access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1"/>
          <p:cNvSpPr/>
          <p:nvPr/>
        </p:nvSpPr>
        <p:spPr>
          <a:xfrm>
            <a:off x="3011772" y="142876"/>
            <a:ext cx="5114266" cy="642918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3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2631265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Coverage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4"/>
          <p:cNvSpPr/>
          <p:nvPr/>
        </p:nvSpPr>
        <p:spPr>
          <a:xfrm>
            <a:off x="510778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Quality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754775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Governance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6"/>
          <p:cNvSpPr/>
          <p:nvPr/>
        </p:nvSpPr>
        <p:spPr>
          <a:xfrm>
            <a:off x="151760" y="1714488"/>
            <a:ext cx="2203500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เพิ่มแพทย์ใน รพ.เขตเมืองและชนบท</a:t>
            </a:r>
          </a:p>
          <a:p>
            <a:pPr algn="ctr"/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แพทย์ต่อ</a:t>
            </a:r>
            <a:r>
              <a:rPr lang="th-TH" sz="1800" b="1" dirty="0" err="1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ปชก.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เพิ่มขึ้น</a:t>
            </a:r>
            <a:endParaRPr lang="en-US" sz="1800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56456" y="2800852"/>
            <a:ext cx="2368995" cy="1214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เพิ่มบุคลากร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สาขาวิชาชีพ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อัตราตามมาตรฐานที่กำหนดหน่วยบริการทุกระดับ</a:t>
            </a:r>
            <a:endParaRPr lang="en-US" sz="1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0"/>
          <p:cNvSpPr/>
          <p:nvPr/>
        </p:nvSpPr>
        <p:spPr>
          <a:xfrm>
            <a:off x="129955" y="4119104"/>
            <a:ext cx="2203500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t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เพิ่มเตียงสถาน พยาบาลให้เพียงพอต่อความต้องการ </a:t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2"/>
          <p:cNvSpPr/>
          <p:nvPr/>
        </p:nvSpPr>
        <p:spPr>
          <a:xfrm>
            <a:off x="2629783" y="1714488"/>
            <a:ext cx="2203500" cy="11430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ความครอบคลุมของ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ได้รับวัคซีนครบตาม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EPI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 algn="ctr"/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การได้รับวัคซีนกลุ่มเป้าหมาย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9783" y="2928934"/>
            <a:ext cx="2203500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อัตราการคัดกรองผู้ป่วย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22523" y="3714752"/>
            <a:ext cx="220350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พัฒนามาตรฐานยา วัคซีน และเทคโนโลยีทางการแพทย์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29783" y="4429131"/>
            <a:ext cx="2203500" cy="145650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sz="1800" b="1" spc="-30" dirty="0" smtClean="0">
                <a:latin typeface="TH SarabunPSK" pitchFamily="34" charset="-34"/>
                <a:cs typeface="TH SarabunPSK" pitchFamily="34" charset="-34"/>
              </a:rPr>
              <a:t>มีบริการแผนไทยและใช้ยาสมุนไพรในสถานบริการทุกระดับ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จำนวนสถานบริการมีบริการการแผนไทยและทางเลือก 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107782" y="1714488"/>
            <a:ext cx="220350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261938" indent="-261938">
              <a:buAutoNum type="arabicParenR"/>
            </a:pP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pPr marL="342900" indent="-342900"/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หน่วยงานที่ผ่าน </a:t>
            </a:r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HA</a:t>
            </a: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107782" y="2438393"/>
            <a:ext cx="2203500" cy="10715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ลดเวลาที่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รอคอยรับบริการ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WaitingTime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112510" y="3590926"/>
            <a:ext cx="2203500" cy="10001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อัตราเข้ารับบริการผู้ ป่วยในซ้ำ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(Re-admission Rate)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112510" y="4676785"/>
            <a:ext cx="220350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Satisfaction Index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506909" y="1714488"/>
            <a:ext cx="2203500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>
              <a:buAutoNum type="arabicParenR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ITA 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(Integrity and Transparency Assessment )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ร้อยละของหน่วยงานที่ผ่าน</a:t>
            </a:r>
            <a:r>
              <a:rPr lang="en-US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ITA</a:t>
            </a:r>
            <a:endParaRPr lang="th-TH" sz="1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506906" y="2714619"/>
            <a:ext cx="2203500" cy="97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Expenditure of GDP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รายจ่ายด้านสุขภาพต่อผลิตภัณฑ์มวลรวมของประเทศ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506906" y="3762377"/>
            <a:ext cx="2203500" cy="154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IT one system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พัฒนา/เชื่อมโยงระบบข้อมูลเพื่อวิเคราะห์สถานภาพของประชาชน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มีคลังข้อมูลสุขภาพระดับเขต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จัดเก็บข้อมูลสุขภาพที่เป็นมาตรฐานระดับประเทศ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506906" y="5381639"/>
            <a:ext cx="2203500" cy="100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Restructuring (structure &amp; finance)</a:t>
            </a: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ลดเหลื่อมล้ำบริการทุกสิทธิฯ </a:t>
            </a:r>
          </a:p>
        </p:txBody>
      </p:sp>
      <p:cxnSp>
        <p:nvCxnSpPr>
          <p:cNvPr id="61" name="Elbow Connector 60"/>
          <p:cNvCxnSpPr>
            <a:stCxn id="3" idx="2"/>
            <a:endCxn id="4" idx="0"/>
          </p:cNvCxnSpPr>
          <p:nvPr/>
        </p:nvCxnSpPr>
        <p:spPr>
          <a:xfrm rot="5400000">
            <a:off x="3241232" y="-1198939"/>
            <a:ext cx="342940" cy="431240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" idx="0"/>
            <a:endCxn id="3" idx="2"/>
          </p:cNvCxnSpPr>
          <p:nvPr/>
        </p:nvCxnSpPr>
        <p:spPr>
          <a:xfrm rot="5400000" flipH="1" flipV="1">
            <a:off x="4508083" y="10726"/>
            <a:ext cx="285754" cy="183589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" idx="0"/>
            <a:endCxn id="3" idx="2"/>
          </p:cNvCxnSpPr>
          <p:nvPr/>
        </p:nvCxnSpPr>
        <p:spPr>
          <a:xfrm rot="16200000" flipV="1">
            <a:off x="5746342" y="608358"/>
            <a:ext cx="285754" cy="64062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" idx="0"/>
            <a:endCxn id="3" idx="2"/>
          </p:cNvCxnSpPr>
          <p:nvPr/>
        </p:nvCxnSpPr>
        <p:spPr>
          <a:xfrm rot="16200000" flipV="1">
            <a:off x="6966327" y="-611627"/>
            <a:ext cx="285754" cy="308059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77426" y="980728"/>
            <a:ext cx="1006085" cy="792008"/>
            <a:chOff x="-71470" y="875752"/>
            <a:chExt cx="928694" cy="792008"/>
          </a:xfrm>
        </p:grpSpPr>
        <p:pic>
          <p:nvPicPr>
            <p:cNvPr id="88" name="Picture 87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47760"/>
              <a:ext cx="720000" cy="72000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21700" y="875752"/>
            <a:ext cx="1006085" cy="825056"/>
            <a:chOff x="-71470" y="875752"/>
            <a:chExt cx="928694" cy="825056"/>
          </a:xfrm>
        </p:grpSpPr>
        <p:pic>
          <p:nvPicPr>
            <p:cNvPr id="91" name="Picture 90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24301" y="980808"/>
              <a:ext cx="720000" cy="72000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98218" y="908720"/>
            <a:ext cx="1006085" cy="843576"/>
            <a:chOff x="-71470" y="875752"/>
            <a:chExt cx="928694" cy="843576"/>
          </a:xfrm>
        </p:grpSpPr>
        <p:pic>
          <p:nvPicPr>
            <p:cNvPr id="94" name="Picture 93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50374" y="999328"/>
              <a:ext cx="720000" cy="720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9283" y="908720"/>
            <a:ext cx="1006085" cy="785818"/>
            <a:chOff x="-71470" y="875752"/>
            <a:chExt cx="928694" cy="785818"/>
          </a:xfrm>
        </p:grpSpPr>
        <p:pic>
          <p:nvPicPr>
            <p:cNvPr id="97" name="Picture 96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27240"/>
              <a:ext cx="720000" cy="7200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7" name="Picture 5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9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20" r="8075" b="6616"/>
          <a:stretch/>
        </p:blipFill>
        <p:spPr bwMode="auto">
          <a:xfrm>
            <a:off x="0" y="-1"/>
            <a:ext cx="9906000" cy="67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6615"/>
          <a:stretch/>
        </p:blipFill>
        <p:spPr bwMode="auto">
          <a:xfrm>
            <a:off x="52388" y="1"/>
            <a:ext cx="9801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2476483" cy="115042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6070" y="4643446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116070" y="2571744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-154817" y="-71462"/>
            <a:ext cx="2724633" cy="112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noProof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0" name="Picture 9" descr="magnifie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7" y="1302706"/>
            <a:ext cx="975000" cy="900000"/>
          </a:xfrm>
          <a:prstGeom prst="rect">
            <a:avLst/>
          </a:prstGeom>
        </p:spPr>
      </p:pic>
      <p:pic>
        <p:nvPicPr>
          <p:cNvPr id="11" name="Picture 10" descr="repor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215" y="1243116"/>
            <a:ext cx="975000" cy="900000"/>
          </a:xfrm>
          <a:prstGeom prst="rect">
            <a:avLst/>
          </a:prstGeom>
        </p:spPr>
      </p:pic>
      <p:pic>
        <p:nvPicPr>
          <p:cNvPr id="12" name="Picture 11" descr="seo-re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7350" y="1300906"/>
            <a:ext cx="975000" cy="9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9095" y="263273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095" y="3782801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139" y="4782934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ส่วนกลาง+ภูมิภาค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095" y="5783066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รวมทั้งหมด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5240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306" y="2629535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3864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5240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7411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6474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354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79306" y="4782934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788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63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6741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958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6047" y="357166"/>
            <a:ext cx="575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16 แผนงาน 48 โครงการ </a:t>
            </a:r>
            <a:r>
              <a:rPr lang="en-US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98</a:t>
            </a:r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+2 ตัวชี้วัด</a:t>
            </a:r>
            <a:endParaRPr lang="th-TH" sz="4000" b="1" dirty="0"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2724" y="2137375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Hard copy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5661" y="213285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0877" y="2102440"/>
            <a:ext cx="223170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(Electronic + Survey)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826023" y="2599040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822558" y="364331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822558" y="465709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822558" y="5715016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th-TH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426" y="2143117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ระบบรายงานปัจจุบัน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8512994" y="1571612"/>
            <a:ext cx="309565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8822559" y="15001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NHIS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2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"/>
          <a:stretch/>
        </p:blipFill>
        <p:spPr bwMode="auto">
          <a:xfrm>
            <a:off x="128464" y="116632"/>
            <a:ext cx="95091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88640"/>
            <a:ext cx="95050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 bwMode="auto">
          <a:xfrm>
            <a:off x="200472" y="188641"/>
            <a:ext cx="9437116" cy="653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6"/>
          <a:stretch/>
        </p:blipFill>
        <p:spPr bwMode="auto">
          <a:xfrm>
            <a:off x="52388" y="100020"/>
            <a:ext cx="9801225" cy="642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 bwMode="auto">
          <a:xfrm>
            <a:off x="1971" y="-9076"/>
            <a:ext cx="9904029" cy="68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วงรี 33"/>
          <p:cNvSpPr/>
          <p:nvPr/>
        </p:nvSpPr>
        <p:spPr>
          <a:xfrm>
            <a:off x="6033120" y="2780928"/>
            <a:ext cx="1103754" cy="592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เมฆ 32"/>
          <p:cNvSpPr/>
          <p:nvPr/>
        </p:nvSpPr>
        <p:spPr>
          <a:xfrm>
            <a:off x="6043433" y="4345940"/>
            <a:ext cx="1141815" cy="5232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440832" y="5826324"/>
            <a:ext cx="1657826" cy="5356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6177136" y="5787485"/>
            <a:ext cx="994668" cy="5622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8409384" y="5798482"/>
            <a:ext cx="477907" cy="4779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8279939" y="4293096"/>
            <a:ext cx="636494" cy="6364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8315543" y="2988556"/>
            <a:ext cx="486030" cy="4860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เมฆ 22"/>
          <p:cNvSpPr/>
          <p:nvPr/>
        </p:nvSpPr>
        <p:spPr>
          <a:xfrm>
            <a:off x="3367182" y="2780928"/>
            <a:ext cx="1801842" cy="7200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กระจาย 1 21"/>
          <p:cNvSpPr/>
          <p:nvPr/>
        </p:nvSpPr>
        <p:spPr>
          <a:xfrm>
            <a:off x="3585669" y="692696"/>
            <a:ext cx="1368152" cy="115212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97121" y="2852936"/>
            <a:ext cx="1547567" cy="6113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6634" y="5807023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449" y="585810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848544" y="5733256"/>
            <a:ext cx="1584176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419238" y="4198992"/>
            <a:ext cx="2373016" cy="81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832" y="585810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TOWS Matrix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568" y="583704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21" y="4369526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Initiative/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916" y="2879807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โครงการกลยุทธ์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6270847" y="980728"/>
            <a:ext cx="523220" cy="5232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198" y="2879358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Score Card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158" y="100715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Goal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72" y="97406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349" y="2815708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Mission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062" y="434594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Vision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2272" y="436510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KSF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21-25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5543" y="2977788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เมฆ 17"/>
          <p:cNvSpPr/>
          <p:nvPr/>
        </p:nvSpPr>
        <p:spPr>
          <a:xfrm>
            <a:off x="8121352" y="778515"/>
            <a:ext cx="864096" cy="15703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384" y="922531"/>
            <a:ext cx="327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B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>
            <a:off x="8553400" y="2348880"/>
            <a:ext cx="19651" cy="60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>
            <a:off x="8557598" y="3501008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8606551" y="5010450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H="1">
            <a:off x="7185248" y="6068633"/>
            <a:ext cx="11580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141391" y="6073201"/>
            <a:ext cx="9409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/>
          <p:nvPr/>
        </p:nvCxnSpPr>
        <p:spPr>
          <a:xfrm flipH="1">
            <a:off x="2499874" y="6093296"/>
            <a:ext cx="86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flipH="1" flipV="1">
            <a:off x="6584997" y="3464312"/>
            <a:ext cx="11631" cy="82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 flipH="1" flipV="1">
            <a:off x="6531970" y="1556420"/>
            <a:ext cx="5814" cy="1093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 flipH="1" flipV="1">
            <a:off x="7085858" y="4814732"/>
            <a:ext cx="1282700" cy="105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flipH="1">
            <a:off x="4808984" y="1242338"/>
            <a:ext cx="1389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4259919" y="1673825"/>
            <a:ext cx="19651" cy="1035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 flipH="1">
            <a:off x="2216696" y="3140968"/>
            <a:ext cx="11088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 flipV="1">
            <a:off x="1640632" y="5013176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/>
          <p:nvPr/>
        </p:nvCxnSpPr>
        <p:spPr>
          <a:xfrm flipV="1">
            <a:off x="1588827" y="3464312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/>
          <p:nvPr/>
        </p:nvCxnSpPr>
        <p:spPr>
          <a:xfrm rot="10800000" flipV="1">
            <a:off x="2648745" y="3567636"/>
            <a:ext cx="1558818" cy="1085500"/>
          </a:xfrm>
          <a:prstGeom prst="bentConnector3">
            <a:avLst>
              <a:gd name="adj1" fmla="val -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40195" y="477048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Meaning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2" name="ตัวเชื่อมต่อหักมุม 101"/>
          <p:cNvCxnSpPr>
            <a:stCxn id="22" idx="0"/>
          </p:cNvCxnSpPr>
          <p:nvPr/>
        </p:nvCxnSpPr>
        <p:spPr>
          <a:xfrm rot="16200000" flipH="1">
            <a:off x="6579053" y="-1380859"/>
            <a:ext cx="6896" cy="4154006"/>
          </a:xfrm>
          <a:prstGeom prst="bentConnector4">
            <a:avLst>
              <a:gd name="adj1" fmla="val -4972448"/>
              <a:gd name="adj2" fmla="val 999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ตัวเชื่อมต่อหักมุม 105"/>
          <p:cNvCxnSpPr>
            <a:stCxn id="91" idx="3"/>
            <a:endCxn id="33" idx="0"/>
          </p:cNvCxnSpPr>
          <p:nvPr/>
        </p:nvCxnSpPr>
        <p:spPr>
          <a:xfrm flipV="1">
            <a:off x="6166062" y="4607550"/>
            <a:ext cx="1018234" cy="362990"/>
          </a:xfrm>
          <a:prstGeom prst="bentConnector3">
            <a:avLst>
              <a:gd name="adj1" fmla="val 1225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หักมุม 107"/>
          <p:cNvCxnSpPr/>
          <p:nvPr/>
        </p:nvCxnSpPr>
        <p:spPr>
          <a:xfrm rot="10800000" flipH="1">
            <a:off x="5961113" y="1340768"/>
            <a:ext cx="300496" cy="3180226"/>
          </a:xfrm>
          <a:prstGeom prst="bentConnector4">
            <a:avLst>
              <a:gd name="adj1" fmla="val -76074"/>
              <a:gd name="adj2" fmla="val 999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43432" y="1768513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Result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32721" y="1871473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59919" y="4264607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09778" y="281286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08255" y="3651411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KAA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76034" y="4888324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52053" y="5140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587435" y="5129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074003" y="1055865"/>
            <a:ext cx="295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A</a:t>
            </a:r>
          </a:p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D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3797" y="115068"/>
            <a:ext cx="3284355" cy="807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แผนยุทธศาสตร์สุขภาพ 20ปี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3208850" y="2234503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วงรี 63"/>
          <p:cNvSpPr/>
          <p:nvPr/>
        </p:nvSpPr>
        <p:spPr>
          <a:xfrm>
            <a:off x="344488" y="3483940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55034" y="5112776"/>
            <a:ext cx="792088" cy="35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5B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4740" y="1739258"/>
            <a:ext cx="2373016" cy="633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กรอบการวัด/ประเมิน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1510362" y="2476446"/>
            <a:ext cx="244672" cy="28144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ลูกศรขวา 34"/>
          <p:cNvSpPr/>
          <p:nvPr/>
        </p:nvSpPr>
        <p:spPr>
          <a:xfrm>
            <a:off x="3016725" y="1871473"/>
            <a:ext cx="275322" cy="2960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ลูกศรขึ้น 37"/>
          <p:cNvSpPr/>
          <p:nvPr/>
        </p:nvSpPr>
        <p:spPr>
          <a:xfrm rot="18896986">
            <a:off x="7516878" y="3786777"/>
            <a:ext cx="494797" cy="589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 rot="19490997">
            <a:off x="6989555" y="3384838"/>
            <a:ext cx="782829" cy="489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 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ลูกศรซ้าย 42"/>
          <p:cNvSpPr/>
          <p:nvPr/>
        </p:nvSpPr>
        <p:spPr>
          <a:xfrm>
            <a:off x="4808984" y="6453336"/>
            <a:ext cx="9441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831811" y="6400336"/>
            <a:ext cx="792593" cy="394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กระจาย 1 71"/>
          <p:cNvSpPr/>
          <p:nvPr/>
        </p:nvSpPr>
        <p:spPr>
          <a:xfrm>
            <a:off x="5184009" y="-148735"/>
            <a:ext cx="1796680" cy="13350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ULTIMATE GOAL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485892" y="6372904"/>
            <a:ext cx="461086" cy="38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5ปี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8013055" y="6360268"/>
            <a:ext cx="396329" cy="39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10ปี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8484385" y="6360268"/>
            <a:ext cx="432048" cy="388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8986571" y="6372904"/>
            <a:ext cx="533439" cy="39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632520" y="3181906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02073" y="3186688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33821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792" y="335699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งานปกติ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97" y="411598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Monitoring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8585" y="4581128"/>
            <a:ext cx="436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นิเทศงาน/เฉพาะกิจ/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กบห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สอ.ติดดาว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ตามรายงานประจำเดือน/43แฟ้ม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/HDC/ cockpit/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รายงาน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14" y="5582095"/>
            <a:ext cx="2106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Evaluation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รายปี/5 ปี/20ปี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result /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ถึงประชาชน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735" y="707019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635" y="707018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7532" y="707017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396" y="731727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5865" y="116632"/>
            <a:ext cx="1172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กรอบ 20 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0375" y="1724421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Result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ระหว่างปี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6915" y="2858810"/>
            <a:ext cx="22076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นโยบาย/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KPI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กระทรวง/เขต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ผู้ว่าราชการจังหวัด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6567" y="4059139"/>
            <a:ext cx="218800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ปัญหาเร่งด่วน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2322" y="4935071"/>
            <a:ext cx="22322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ต้องกลั่นกรองตรวจสอบ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352599" y="2103239"/>
            <a:ext cx="23695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0082" y="5847655"/>
            <a:ext cx="18308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เพิ่มเป็นยุทธศาสตร์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5113" y="5847655"/>
            <a:ext cx="8963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Routine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1377" y="213285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แผนปฏิบัติการประจำปี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1419" y="2269454"/>
            <a:ext cx="189507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กลุ่มงาน(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สอ.(รพ./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./รพ.สต.)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หน่วยราชการ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ภาคีเครือข่าย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9" name="ตัวเชื่อมต่อหักมุม 28"/>
          <p:cNvCxnSpPr>
            <a:stCxn id="26" idx="2"/>
            <a:endCxn id="27" idx="2"/>
          </p:cNvCxnSpPr>
          <p:nvPr/>
        </p:nvCxnSpPr>
        <p:spPr>
          <a:xfrm rot="16200000" flipH="1">
            <a:off x="2534985" y="2861587"/>
            <a:ext cx="4782" cy="2369553"/>
          </a:xfrm>
          <a:prstGeom prst="bentConnector3">
            <a:avLst>
              <a:gd name="adj1" fmla="val 8704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26" idx="0"/>
            <a:endCxn id="27" idx="0"/>
          </p:cNvCxnSpPr>
          <p:nvPr/>
        </p:nvCxnSpPr>
        <p:spPr>
          <a:xfrm rot="16200000" flipH="1">
            <a:off x="2534985" y="1999521"/>
            <a:ext cx="4782" cy="2369553"/>
          </a:xfrm>
          <a:prstGeom prst="bentConnector3">
            <a:avLst>
              <a:gd name="adj1" fmla="val -7409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432720" y="256490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2448253" y="617751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1784648" y="518234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041232" y="5396736"/>
            <a:ext cx="783461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8665113" y="5396736"/>
            <a:ext cx="448199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17" idx="0"/>
          </p:cNvCxnSpPr>
          <p:nvPr/>
        </p:nvCxnSpPr>
        <p:spPr>
          <a:xfrm flipV="1">
            <a:off x="8288446" y="4581128"/>
            <a:ext cx="0" cy="35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ลูกศรซ้าย 47"/>
          <p:cNvSpPr/>
          <p:nvPr/>
        </p:nvSpPr>
        <p:spPr>
          <a:xfrm>
            <a:off x="5673080" y="4033298"/>
            <a:ext cx="1152128" cy="97501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02893" y="2375236"/>
            <a:ext cx="22322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สิ่งที่มากระทบ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ซ้าย 1"/>
          <p:cNvSpPr/>
          <p:nvPr/>
        </p:nvSpPr>
        <p:spPr>
          <a:xfrm>
            <a:off x="4135946" y="2453682"/>
            <a:ext cx="412945" cy="405127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คลื่นคู่ 21"/>
          <p:cNvSpPr/>
          <p:nvPr/>
        </p:nvSpPr>
        <p:spPr>
          <a:xfrm>
            <a:off x="3463457" y="5637669"/>
            <a:ext cx="1584176" cy="79208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8848" y="5710547"/>
            <a:ext cx="11741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Scorecard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ถึง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ประชาชน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3977998" y="5289014"/>
            <a:ext cx="315896" cy="29308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>
            <a:off x="2927270" y="5847654"/>
            <a:ext cx="384515" cy="230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ากบาท 2"/>
          <p:cNvSpPr/>
          <p:nvPr/>
        </p:nvSpPr>
        <p:spPr>
          <a:xfrm>
            <a:off x="4930137" y="934497"/>
            <a:ext cx="310895" cy="360040"/>
          </a:xfrm>
          <a:prstGeom prst="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499664" y="617751"/>
            <a:ext cx="2189640" cy="812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ปัญหาเฉพาะพื้นที่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ยุทธศาสตร์เครือข่าย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28" name="ลูกศรลง 27"/>
          <p:cNvSpPr/>
          <p:nvPr/>
        </p:nvSpPr>
        <p:spPr>
          <a:xfrm>
            <a:off x="5869055" y="1724421"/>
            <a:ext cx="371471" cy="33971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1058149" y="1495828"/>
            <a:ext cx="3284269" cy="4541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แผนปฏิบัติราชการ ปี </a:t>
            </a:r>
            <a:r>
              <a:rPr lang="en-US" dirty="0" smtClean="0">
                <a:solidFill>
                  <a:schemeClr val="tx1"/>
                </a:solidFill>
              </a:rPr>
              <a:t>60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4984" y="1118985"/>
            <a:ext cx="2098015" cy="14243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 114 ตัว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เน้นหนัก 32 ตัว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กากบาท 4"/>
          <p:cNvSpPr/>
          <p:nvPr/>
        </p:nvSpPr>
        <p:spPr>
          <a:xfrm>
            <a:off x="2419796" y="1572749"/>
            <a:ext cx="360040" cy="3600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9263" y="1052736"/>
            <a:ext cx="2224581" cy="16185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ยุทธศาสตร์สุขภาพจังหวัด ปี 60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(วัดผลลัพธ์  กระบวนการทำงาน)</a:t>
            </a:r>
          </a:p>
          <a:p>
            <a:pPr algn="ctr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0"/>
            <a:ext cx="9905999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การควบคุม ติดตามประเมินผล เชื่อมโยง การประเมินผลการปฏิบัติราชการ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กากบาท 7"/>
          <p:cNvSpPr/>
          <p:nvPr/>
        </p:nvSpPr>
        <p:spPr>
          <a:xfrm>
            <a:off x="5097016" y="1615672"/>
            <a:ext cx="432048" cy="43098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เมฆ 10"/>
          <p:cNvSpPr/>
          <p:nvPr/>
        </p:nvSpPr>
        <p:spPr>
          <a:xfrm>
            <a:off x="7689304" y="1052736"/>
            <a:ext cx="2016224" cy="169580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3351994" y="2671254"/>
            <a:ext cx="648072" cy="6480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71554" y="3533034"/>
            <a:ext cx="1743526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เน้นหนัก สระแก้ว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48944" y="3591551"/>
            <a:ext cx="2340260" cy="1296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Kpi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ผู้บริหาร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รอง นพ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ผอ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รพ   /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หนก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3313648" y="4757170"/>
            <a:ext cx="686418" cy="59835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640632" y="5486053"/>
            <a:ext cx="4320480" cy="9807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เครือข่ายมอบหมายตัวชี้วัดระดับพื้นที่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แผนผังลำดับงาน: เทปเจาะรู 22"/>
          <p:cNvSpPr/>
          <p:nvPr/>
        </p:nvSpPr>
        <p:spPr>
          <a:xfrm>
            <a:off x="7689304" y="3356993"/>
            <a:ext cx="1656184" cy="1699356"/>
          </a:xfrm>
          <a:prstGeom prst="flowChartPunchedTap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Data center</a:t>
            </a: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 23"/>
          <p:cNvSpPr/>
          <p:nvPr/>
        </p:nvSpPr>
        <p:spPr>
          <a:xfrm>
            <a:off x="7041232" y="3886162"/>
            <a:ext cx="504056" cy="45058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4180" y="1149817"/>
            <a:ext cx="1332148" cy="142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นโยบาย นพ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th-TH" sz="2400" b="1" dirty="0" smtClean="0">
                <a:solidFill>
                  <a:schemeClr val="tx1"/>
                </a:solidFill>
              </a:rPr>
              <a:t> </a:t>
            </a:r>
            <a:r>
              <a:rPr lang="th-TH" sz="2400" b="1" dirty="0" err="1" smtClean="0">
                <a:solidFill>
                  <a:schemeClr val="tx1"/>
                </a:solidFill>
              </a:rPr>
              <a:t>สสจ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" name="Cross 2"/>
          <p:cNvSpPr/>
          <p:nvPr/>
        </p:nvSpPr>
        <p:spPr>
          <a:xfrm>
            <a:off x="7197216" y="1709934"/>
            <a:ext cx="360040" cy="4457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2640" y="4968847"/>
            <a:ext cx="6912768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 มอบนโยบาย และถ่ายทอดตัวชี้วัด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กย 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2559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154426059"/>
              </p:ext>
            </p:extLst>
          </p:nvPr>
        </p:nvGraphicFramePr>
        <p:xfrm>
          <a:off x="1638381" y="33265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8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902" y="1"/>
            <a:ext cx="9958902" cy="6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2139" y="500042"/>
            <a:ext cx="8915400" cy="1143000"/>
          </a:xfrm>
        </p:spPr>
        <p:txBody>
          <a:bodyPr>
            <a:noAutofit/>
          </a:bodyPr>
          <a:lstStyle/>
          <a:p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เงื่อนเวลา</a:t>
            </a:r>
            <a:endParaRPr lang="th-TH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2139" y="2071678"/>
            <a:ext cx="9364331" cy="4054485"/>
          </a:xfrm>
        </p:spPr>
        <p:txBody>
          <a:bodyPr>
            <a:normAutofit fontScale="92500" lnSpcReduction="20000"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เดือนแรก(แผนฯ/ถ่ายทอด)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6เดือน(ทำงาน/แก้ไข)</a:t>
            </a:r>
          </a:p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เดือน(ประเมิน)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1เดือนหลัง(ทบทวน)</a:t>
            </a:r>
          </a:p>
          <a:p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0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497" y="-99392"/>
            <a:ext cx="8915400" cy="72008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ปฏิทิน การจัดทำแผนยุทธศาสตร์ 20 (5)ปี จังหวัดสระแก้ว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50861"/>
              </p:ext>
            </p:extLst>
          </p:nvPr>
        </p:nvGraphicFramePr>
        <p:xfrm>
          <a:off x="2" y="548680"/>
          <a:ext cx="9905999" cy="617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33"/>
                <a:gridCol w="7353266"/>
              </a:tblGrid>
              <a:tr h="35872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995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 – 26 เมษายน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ประชุมเชิงปฏิบัติการประเมินผลแผนยุทธศาสตร์3 ปี(2557 – 2559)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 พฤษภาคม 2559</a:t>
                      </a: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ติดตามการประเมินผล และให้เตรียมข้อมูล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6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21-22 มิถุนายน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1 จัดทำยุทธศาสตร์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20ปี  (5 ปี)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ระดมสมองจัดทำแผนแต่ละขั้นตอน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และใบงาน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13-14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กรกฎาคม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2  จัดทำ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แผนปฏิบัติการ เพื่อขับเคลื่อนยุทธศาสตร์ และจัดทำโครงการเชิงกลยุทธ์ กำหนดกรอบ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M &amp; E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19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พัฒนาปรับปรุงแผนยุทธศาสตร์ให้สมบูรณ์</a:t>
                      </a: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สรุปภาพรวมแผนยุทธศาสตร์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 ปี / 5 ปี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ภายในเดือน สิงหาคม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ถ่ายทอดแผนยุทธศาสตร์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 – กันยายน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สอ. จัดทำแผนยุทธศาสตร์ 5 ปี และจัดทำโครงการเชิงยุทธศาสตร์ + 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. จัดทำโครงการเชิงกลยุทธ์ และแผนปฏิบัติการปี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+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จังหวัด/อำเภอ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กำหนดปฏิทินภาพรวม ปี 60 ร่วมกัน 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( 15 </a:t>
                      </a:r>
                      <a:r>
                        <a:rPr lang="th-TH" sz="200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59 กระทรวงมอบนโยบาย)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7 ตุลาคม 2559 ?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นำเสนอแผน ฯ  (เหลียวหลังแลหน้า  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30 ตุลาคม 2559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 เสนอ โครงการ/แผนปฏิบัติการ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2559 ให้ นพ </a:t>
                      </a:r>
                      <a:r>
                        <a:rPr lang="th-TH" sz="20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.ลงนาม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(ควบคุมภายใน)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พฤศจิกายน  2559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ดำเนินงานตามแผนงาน ทุกหน่วยงาน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8"/>
          <a:stretch/>
        </p:blipFill>
        <p:spPr>
          <a:xfrm>
            <a:off x="104698" y="116632"/>
            <a:ext cx="9600830" cy="67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8640"/>
            <a:ext cx="957706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1"/>
          <a:stretch/>
        </p:blipFill>
        <p:spPr>
          <a:xfrm>
            <a:off x="0" y="116632"/>
            <a:ext cx="9906000" cy="6741368"/>
          </a:xfrm>
        </p:spPr>
      </p:pic>
    </p:spTree>
    <p:extLst>
      <p:ext uri="{BB962C8B-B14F-4D97-AF65-F5344CB8AC3E}">
        <p14:creationId xmlns:p14="http://schemas.microsoft.com/office/powerpoint/2010/main" val="34863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9043" cy="6858000"/>
          </a:xfrm>
        </p:spPr>
      </p:pic>
    </p:spTree>
    <p:extLst>
      <p:ext uri="{BB962C8B-B14F-4D97-AF65-F5344CB8AC3E}">
        <p14:creationId xmlns:p14="http://schemas.microsoft.com/office/powerpoint/2010/main" val="3886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04528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ตารางปฏิทินการจัดทำแผนยุทธศาสตร์ด้านสุขภาพ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20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ปี/5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ปี</a:t>
            </a:r>
          </a:p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แผนปฏิบัติ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การประจำปี60 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สสจ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.สระแก้ว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39428"/>
              </p:ext>
            </p:extLst>
          </p:nvPr>
        </p:nvGraphicFramePr>
        <p:xfrm>
          <a:off x="128464" y="1484784"/>
          <a:ext cx="9728661" cy="391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773"/>
                <a:gridCol w="6511115"/>
                <a:gridCol w="17357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วันที่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กิจกรรม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หมายเหตุ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ส.ค. – ก.ย.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คป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สอ. จัดทำแผนยุทธศาสตร์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ปี และจัดทำโครงการเชิงยุทธศาสตร์ และแผนปฏิบัติการรายปี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9-15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ก.ย. 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ตรวจสอบแผน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ปี/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5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ปี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ทีมเลขาฯ+นักยุทธ์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16 ก.ย. 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ประชุมจัดทำ(ร่าง) แผนด้านสุขภาพประจำปี 2560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ทีมเลขาฯ+นักยุทธ์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20 ก.ย. 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ประชุมจัดทำ (ร่าง) แผน 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สสจ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.สระแก้ว ประจำปี 2560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ทีมเลขาฯ+นักยุทธ์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21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ก.ย.59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ประชุมสรุป (ร่าง) แผน 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สสจ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.สระแก้ว ประจำปี 2560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ทีมเลขาฯ+นักยุทธ์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7 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ต.ค.59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คป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สอ./ 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สสจ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นำเสนอแผนฯ ดำเนินการตามแผน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30 ต.ค. 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สสจ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./ 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คป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สอ. เสนอโครงการ/แผนปฏิบัติการ ปี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2559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ให้ นพ.</a:t>
                      </a:r>
                      <a:r>
                        <a:rPr lang="th-TH" sz="2400" b="1" dirty="0" err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สสจ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 ลงนาม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</a:t>
                      </a: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 พ.ย.59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ดำเนินงานตามแผนงานทุกหน่วยงาน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472" y="77964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ประเด็น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ยุทธศาสตร์ ...................................................</a:t>
            </a:r>
            <a:r>
              <a:rPr lang="en-US" sz="2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กลยุทธ์ .....................................................................</a:t>
            </a:r>
            <a:r>
              <a:rPr lang="en-US" sz="2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โครงการ ...................................................................</a:t>
            </a:r>
            <a:r>
              <a:rPr lang="en-US" sz="2000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000" dirty="0">
                <a:latin typeface="TH SarabunIT๙" pitchFamily="34" charset="-34"/>
                <a:cs typeface="TH SarabunIT๙" pitchFamily="34" charset="-34"/>
              </a:rPr>
            </a:br>
            <a:endParaRPr lang="th-TH" sz="2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4488" y="237901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แบบฟอร์มแผนปฏิบัติราชการ...(ชื่อหน่วยงาน)...ประจำปีงบประมาณ พ.ศ. 2560</a:t>
            </a:r>
            <a:br>
              <a:rPr lang="th-TH" b="1" dirty="0">
                <a:solidFill>
                  <a:prstClr val="black"/>
                </a:solidFill>
                <a:latin typeface="TH SarabunIT๙" pitchFamily="34" charset="-34"/>
                <a:ea typeface="+mj-ea"/>
                <a:cs typeface="TH SarabunIT๙" pitchFamily="34" charset="-34"/>
              </a:rPr>
            </a:br>
            <a:endParaRPr lang="th-TH" sz="3200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7048"/>
              </p:ext>
            </p:extLst>
          </p:nvPr>
        </p:nvGraphicFramePr>
        <p:xfrm>
          <a:off x="495300" y="2363895"/>
          <a:ext cx="8988041" cy="2998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071"/>
                <a:gridCol w="504722"/>
                <a:gridCol w="618955"/>
                <a:gridCol w="576409"/>
                <a:gridCol w="573495"/>
                <a:gridCol w="500643"/>
                <a:gridCol w="650798"/>
                <a:gridCol w="332208"/>
                <a:gridCol w="332208"/>
                <a:gridCol w="413219"/>
                <a:gridCol w="413219"/>
                <a:gridCol w="413219"/>
                <a:gridCol w="413219"/>
                <a:gridCol w="413219"/>
                <a:gridCol w="332208"/>
                <a:gridCol w="332208"/>
                <a:gridCol w="332208"/>
                <a:gridCol w="332208"/>
                <a:gridCol w="332208"/>
                <a:gridCol w="495397"/>
              </a:tblGrid>
              <a:tr h="1999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กิจกรรมที่สำคัญของโครงการ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ผลผลิต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ตัวชี้วัด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ค่าเป้าหมาย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กลุ่มเป้า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หมาย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/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จำนวน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งบประมาณ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ระยะเวลา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ระบุ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(ว ด ป)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ระยะเวลาดำเนินงาน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ผู้รับผิด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ชอบ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จำนวน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(บาท)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แหล่งงบ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ต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พ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ย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ธ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พ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มี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เม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ย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พ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มิ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ย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ส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ค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ย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98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4255" marR="642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2480" y="44624"/>
            <a:ext cx="2599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ตัวอย่าง</a:t>
            </a:r>
            <a:r>
              <a:rPr lang="en-US" b="1" dirty="0"/>
              <a:t>TEMPLATE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 bwMode="auto">
          <a:xfrm>
            <a:off x="623888" y="476672"/>
            <a:ext cx="8658225" cy="62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21404"/>
          <a:stretch/>
        </p:blipFill>
        <p:spPr bwMode="auto">
          <a:xfrm>
            <a:off x="272480" y="865203"/>
            <a:ext cx="9257248" cy="44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117"/>
          <a:stretch/>
        </p:blipFill>
        <p:spPr bwMode="auto">
          <a:xfrm>
            <a:off x="623887" y="476672"/>
            <a:ext cx="8658225" cy="56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 b="16495"/>
          <a:stretch/>
        </p:blipFill>
        <p:spPr bwMode="auto">
          <a:xfrm>
            <a:off x="623888" y="476672"/>
            <a:ext cx="8658225" cy="478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544" y="5589240"/>
            <a:ext cx="843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จัดทำ</a:t>
            </a:r>
            <a:r>
              <a:rPr lang="en-US" sz="2400" b="1" dirty="0" smtClean="0">
                <a:latin typeface="TH SarabunIT๙" pitchFamily="34" charset="-34"/>
                <a:cs typeface="TH SarabunIT๙" pitchFamily="34" charset="-34"/>
              </a:rPr>
              <a:t>template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ส่ง </a:t>
            </a:r>
            <a:r>
              <a:rPr lang="th-TH" sz="2400" b="1" dirty="0" err="1" smtClean="0">
                <a:latin typeface="TH SarabunIT๙" pitchFamily="34" charset="-34"/>
                <a:cs typeface="TH SarabunIT๙" pitchFamily="34" charset="-34"/>
              </a:rPr>
              <a:t>เสกสรรค์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 ทาง </a:t>
            </a:r>
            <a:r>
              <a:rPr lang="en-US" sz="2400" b="1" dirty="0" smtClean="0">
                <a:latin typeface="TH SarabunIT๙" pitchFamily="34" charset="-34"/>
                <a:cs typeface="TH SarabunIT๙" pitchFamily="34" charset="-34"/>
              </a:rPr>
              <a:t>e-mail : </a:t>
            </a:r>
            <a:r>
              <a:rPr lang="en-US" sz="2400" b="1" dirty="0" smtClean="0">
                <a:latin typeface="TH SarabunIT๙" pitchFamily="34" charset="-34"/>
                <a:cs typeface="TH SarabunIT๙" pitchFamily="34" charset="-34"/>
                <a:hlinkClick r:id="rId3"/>
              </a:rPr>
              <a:t>sek_toto@hotmail.com</a:t>
            </a:r>
            <a:r>
              <a:rPr lang="en-US" sz="2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24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ภายใน 12.00 น.วันที่..........................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079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647" r="10025" b="12282"/>
          <a:stretch/>
        </p:blipFill>
        <p:spPr bwMode="auto">
          <a:xfrm>
            <a:off x="388188" y="-12152"/>
            <a:ext cx="9129464" cy="68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5947" r="7380" b="11912"/>
          <a:stretch/>
        </p:blipFill>
        <p:spPr bwMode="auto">
          <a:xfrm>
            <a:off x="200472" y="-5750"/>
            <a:ext cx="9705528" cy="68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095" y="1086294"/>
            <a:ext cx="1747421" cy="1428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71744"/>
            <a:ext cx="9906000" cy="1785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Our_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2046"/>
            <a:ext cx="1792437" cy="941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9663" y="1229171"/>
            <a:ext cx="2459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เป็นองค์กรหลักด้านสุขภาพ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ที่รวมพลังสังคม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เพื่อประชาชนสุขภาพดี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297" y="1398306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พัฒนาและอภิบาลระบบสุขภาพ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อย่างมีส่วนร่วมและยั่งยืน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72680" y="2636912"/>
            <a:ext cx="7138235" cy="1551077"/>
            <a:chOff x="1913243" y="2877484"/>
            <a:chExt cx="6589140" cy="1551077"/>
          </a:xfrm>
        </p:grpSpPr>
        <p:sp>
          <p:nvSpPr>
            <p:cNvPr id="17" name="Rounded Rectangle 16"/>
            <p:cNvSpPr/>
            <p:nvPr/>
          </p:nvSpPr>
          <p:spPr>
            <a:xfrm>
              <a:off x="6687946" y="376088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0161" y="3597564"/>
              <a:ext cx="14311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H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umility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058" y="3758892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2028" y="3597564"/>
              <a:ext cx="1616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O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riginality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9620" y="304137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9862" y="2877484"/>
              <a:ext cx="3372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P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eople</a:t>
              </a:r>
              <a:r>
                <a:rPr lang="en-US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 centered approach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28794" y="3050453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3243" y="2877484"/>
              <a:ext cx="1389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M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astery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5426" y="3643315"/>
            <a:ext cx="1285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MOPH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30" y="5857893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sz="36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680701" y="6002578"/>
            <a:ext cx="1139383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31129" y="6002577"/>
            <a:ext cx="1139385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1643" y="5857893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เจ้าหน้าที่มีความสุข</a:t>
            </a:r>
            <a:endParaRPr lang="th-TH" sz="3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0388" y="5857893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4" descr="017745_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057" y="5072074"/>
            <a:ext cx="1291035" cy="864000"/>
          </a:xfrm>
          <a:prstGeom prst="rect">
            <a:avLst/>
          </a:prstGeom>
        </p:spPr>
      </p:pic>
      <p:pic>
        <p:nvPicPr>
          <p:cNvPr id="26" name="Picture 25" descr="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1263" y="5072074"/>
            <a:ext cx="1055332" cy="857256"/>
          </a:xfrm>
          <a:prstGeom prst="rect">
            <a:avLst/>
          </a:prstGeom>
        </p:spPr>
      </p:pic>
      <p:pic>
        <p:nvPicPr>
          <p:cNvPr id="27" name="Picture 26" descr="main_home1_770x350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9978" y="5072075"/>
            <a:ext cx="1934754" cy="811785"/>
          </a:xfrm>
          <a:prstGeom prst="rect">
            <a:avLst/>
          </a:prstGeom>
        </p:spPr>
      </p:pic>
      <p:pic>
        <p:nvPicPr>
          <p:cNvPr id="28" name="Picture 27" descr="core-valu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48" y="2643206"/>
            <a:ext cx="1315624" cy="121442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34081" y="4415862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32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32" descr="s1_1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Retreat MOPH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505" r="10025" b="8565"/>
          <a:stretch/>
        </p:blipFill>
        <p:spPr bwMode="auto">
          <a:xfrm>
            <a:off x="200472" y="-8807"/>
            <a:ext cx="9433048" cy="672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661691" y="571480"/>
            <a:ext cx="216691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3482568" y="571480"/>
            <a:ext cx="355999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327786" y="484512"/>
            <a:ext cx="381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4 Excellence Strategies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(16 แผนงาน 48 โครงการ)</a:t>
            </a:r>
          </a:p>
        </p:txBody>
      </p:sp>
      <p:pic>
        <p:nvPicPr>
          <p:cNvPr id="21" name="Picture 20" descr="source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43" y="2786082"/>
            <a:ext cx="4024315" cy="3714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6911" y="4869618"/>
            <a:ext cx="4411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ระบบข้อมูลสารสนเทศและกฎหมายด้านสุขภาพ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3. ความมั่นคงด้านยาและเวชภัณฑ์และการคุ้มครอง</a:t>
            </a:r>
            <a:b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ผู้บริโภค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 ระบบ</a:t>
            </a:r>
            <a:r>
              <a:rPr lang="th-TH" sz="20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บาลและวิจัย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03" y="1512032"/>
            <a:ext cx="410173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2. การป้องกันควบคุมโรคและภัยสุขภาพ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3. ความปลอดภัยด้านอาหาร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4. การบริหารจัดการสิ่งแวดล้อมและพัฒนา </a:t>
            </a:r>
            <a:b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คุณภาพสถานบริการ</a:t>
            </a:r>
            <a:endParaRPr lang="th-TH" sz="20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3874" y="2955194"/>
            <a:ext cx="1625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P&amp;P </a:t>
            </a:r>
            <a:b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3871" y="2275827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Service </a:t>
            </a:r>
            <a:b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09" y="4241078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People </a:t>
            </a:r>
            <a:b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3432" y="4026764"/>
            <a:ext cx="193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Governance</a:t>
            </a:r>
            <a:b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912" y="1561446"/>
            <a:ext cx="4179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การพัฒนาระบบบริการสุขภาพ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การบริการแพทย์ฉุกเฉินครบวงจารและระบบส่งต่อ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ศูนย์กลางด้านสุขภาพ บริการ และผลิตภัณฑ์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สุขภาพนานาชาติ/เขตเศรษฐกิจพิเศษและการ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เข้าถึงบริการด้านสุขภาพในชายแดนใต้</a:t>
            </a:r>
            <a:endParaRPr lang="th-TH" sz="20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48" y="5083932"/>
            <a:ext cx="4757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การวางแผนกำลังคนด้านสุขภาพ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(HRP)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การผลิตและพัฒนากำลังคน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(HRD)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</a:t>
            </a:r>
            <a:b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สุขภาพ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(HRM)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แผนกำลังคนด้านสุขภาพภาคีเครือข่าย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6909" y="571481"/>
            <a:ext cx="2399126" cy="89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8 Corporate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Indicators</a:t>
            </a:r>
            <a:endParaRPr lang="th-TH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" name="Picture 3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197344" y="857232"/>
            <a:ext cx="3869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82" y="4357695"/>
            <a:ext cx="4720827" cy="769441"/>
          </a:xfrm>
          <a:prstGeom prst="rect">
            <a:avLst/>
          </a:prstGeom>
          <a:solidFill>
            <a:schemeClr val="accent2">
              <a:lumMod val="60000"/>
              <a:lumOff val="40000"/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3. ความปลอดภัยด้านอาหาร/ลดปัจจัยเสี่ยง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 NCDs</a:t>
            </a:r>
          </a:p>
          <a:p>
            <a:pPr marL="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โครงการส่งเสริมและพัฒนาความมั่นคงด้านอาหาร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748" y="4357694"/>
            <a:ext cx="479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บริหารจัดการสิ่งแวดล้อมและพัฒนาคุณภาพ            </a:t>
            </a:r>
          </a:p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สถานบริการ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บริหารจัดการขยะและสิ่งแวดล้อม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บริหารจัดการมลพิษสิ่งแวดล้อมและคุ้มครองสุขภาพประชาชนจากมลพิษสิ่งแวดล้อม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ในพื้นที่เสี่ยง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Hot Zone)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265943"/>
            <a:ext cx="479825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pPr marL="450850" lvl="1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โครงการพัฒนาและสร้างเสริมศักยภาพคนไทย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กลุ่มวัยเรียนและวัยรุ่น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กลุ่มวัยทำงาน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กลุ่มวัยผู้สูงอายุ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004" y="188877"/>
            <a:ext cx="580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PP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30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0426" y="1243919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ป้องกันควบคุมโรคและภัยสุขภาพ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จัดการโรค/ภัยสุขภาพ และตอบโต้ภาวะฉุกเฉิน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ด้านสาธารณสุข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สร้างเสริมสุขภาพประชาชนบนผืนแผ่นดินไทย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สร้างเสริมความรอบรู้ด้านสุขภาพและพฤติกรรมสุขภาพที่พึงประสงค์ของคนไทย เพื่อลดการพึ่งพิงบริการ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ชุดสิทธิการตรวจคัดกรองสุขภาพ</a:t>
            </a:r>
          </a:p>
        </p:txBody>
      </p:sp>
      <p:pic>
        <p:nvPicPr>
          <p:cNvPr id="19" name="Picture 1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3964785"/>
            <a:ext cx="521497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5000" y="4143380"/>
            <a:ext cx="9516000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family-group-of-father-and-mother-with-two-babies-and-a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394" y="2643182"/>
            <a:ext cx="1228500" cy="1134000"/>
          </a:xfrm>
          <a:prstGeom prst="rect">
            <a:avLst/>
          </a:prstGeom>
        </p:spPr>
      </p:pic>
      <p:pic>
        <p:nvPicPr>
          <p:cNvPr id="15" name="Picture 14" descr="ea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136" y="5286388"/>
            <a:ext cx="1228500" cy="11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901" y="33951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3360" y="344452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41" y="5157913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3360" y="592393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1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2217</Words>
  <Application>Microsoft Office PowerPoint</Application>
  <PresentationFormat>กระดาษ A4 (210x297 มม.)</PresentationFormat>
  <Paragraphs>487</Paragraphs>
  <Slides>37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เงื่อนเวลา</vt:lpstr>
      <vt:lpstr>ปฏิทิน การจัดทำแผนยุทธศาสตร์ 20 (5)ปี จังหวัดสระแก้ว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ประเด็นยุทธศาสตร์ ................................................... กลยุทธ์ ..................................................................... โครงการ ...................................................................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nascomp</cp:lastModifiedBy>
  <cp:revision>120</cp:revision>
  <cp:lastPrinted>2016-04-28T04:56:11Z</cp:lastPrinted>
  <dcterms:created xsi:type="dcterms:W3CDTF">2016-04-28T00:58:25Z</dcterms:created>
  <dcterms:modified xsi:type="dcterms:W3CDTF">2016-09-12T09:51:48Z</dcterms:modified>
</cp:coreProperties>
</file>