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6" r:id="rId4"/>
    <p:sldId id="258" r:id="rId5"/>
    <p:sldId id="287" r:id="rId6"/>
    <p:sldId id="260" r:id="rId7"/>
    <p:sldId id="262" r:id="rId8"/>
    <p:sldId id="271" r:id="rId9"/>
    <p:sldId id="264" r:id="rId10"/>
    <p:sldId id="265" r:id="rId11"/>
    <p:sldId id="266" r:id="rId12"/>
    <p:sldId id="276" r:id="rId13"/>
    <p:sldId id="290" r:id="rId14"/>
    <p:sldId id="291" r:id="rId15"/>
    <p:sldId id="278" r:id="rId16"/>
    <p:sldId id="280" r:id="rId17"/>
    <p:sldId id="282" r:id="rId18"/>
    <p:sldId id="283" r:id="rId19"/>
    <p:sldId id="284" r:id="rId20"/>
    <p:sldId id="285" r:id="rId21"/>
    <p:sldId id="292" r:id="rId22"/>
    <p:sldId id="267" r:id="rId23"/>
    <p:sldId id="269" r:id="rId24"/>
    <p:sldId id="295" r:id="rId25"/>
    <p:sldId id="296" r:id="rId26"/>
    <p:sldId id="298" r:id="rId27"/>
    <p:sldId id="270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51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สินทรัพย์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2561(ก.พ.61)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115288160.68000001</c:v>
                </c:pt>
                <c:pt idx="1">
                  <c:v>84688504.079999998</c:v>
                </c:pt>
                <c:pt idx="2">
                  <c:v>82645313.980000004</c:v>
                </c:pt>
                <c:pt idx="3">
                  <c:v>73294467.920000002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หนี้สิน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2561(ก.พ.61)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26813281.329999998</c:v>
                </c:pt>
                <c:pt idx="1">
                  <c:v>21522578.690000001</c:v>
                </c:pt>
                <c:pt idx="2">
                  <c:v>21703093.23</c:v>
                </c:pt>
                <c:pt idx="3">
                  <c:v>18092656.640000001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ทุน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2561(ก.พ.61)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Sheet1!$D$2:$D$5</c:f>
              <c:numCache>
                <c:formatCode>#,##0.00</c:formatCode>
                <c:ptCount val="4"/>
                <c:pt idx="0">
                  <c:v>29049802.5</c:v>
                </c:pt>
                <c:pt idx="1">
                  <c:v>29049802.5</c:v>
                </c:pt>
                <c:pt idx="2">
                  <c:v>29049802.5</c:v>
                </c:pt>
                <c:pt idx="3">
                  <c:v>29049802.5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กำไรสะสม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2561(ก.พ.61)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Sheet1!$E$2:$E$5</c:f>
              <c:numCache>
                <c:formatCode>#,##0.00</c:formatCode>
                <c:ptCount val="4"/>
                <c:pt idx="0">
                  <c:v>59425076.850000001</c:v>
                </c:pt>
                <c:pt idx="1">
                  <c:v>34116122.890000001</c:v>
                </c:pt>
                <c:pt idx="2">
                  <c:v>31892418.25</c:v>
                </c:pt>
                <c:pt idx="3">
                  <c:v>26152008.779999997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995072"/>
        <c:axId val="166996608"/>
        <c:axId val="0"/>
      </c:bar3DChart>
      <c:catAx>
        <c:axId val="1669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996608"/>
        <c:crosses val="autoZero"/>
        <c:auto val="1"/>
        <c:lblAlgn val="ctr"/>
        <c:lblOffset val="100"/>
        <c:noMultiLvlLbl val="0"/>
      </c:catAx>
      <c:valAx>
        <c:axId val="1669966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66995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รายได้(ไม่รวมงบลงทุน)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2556(ก.พ.61)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56071384.170000002</c:v>
                </c:pt>
                <c:pt idx="1">
                  <c:v>92418754.920000002</c:v>
                </c:pt>
                <c:pt idx="2">
                  <c:v>88529824.040000007</c:v>
                </c:pt>
                <c:pt idx="3">
                  <c:v>79263895.700000003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ค่าใช้จ่าย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2556(ก.พ.61)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33726458.449999996</c:v>
                </c:pt>
                <c:pt idx="1">
                  <c:v>86845938.319999993</c:v>
                </c:pt>
                <c:pt idx="2">
                  <c:v>85139808.5</c:v>
                </c:pt>
                <c:pt idx="3">
                  <c:v>82447100.930000007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กำไร/ขาดทุน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2556(ก.พ.61)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Sheet1!$D$2:$D$5</c:f>
              <c:numCache>
                <c:formatCode>#,##0.00</c:formatCode>
                <c:ptCount val="4"/>
                <c:pt idx="0">
                  <c:v>22344925.719999999</c:v>
                </c:pt>
                <c:pt idx="1">
                  <c:v>5572816.6000000006</c:v>
                </c:pt>
                <c:pt idx="2">
                  <c:v>3390015.54</c:v>
                </c:pt>
                <c:pt idx="3">
                  <c:v>-3183205.23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เงินบำรุงคงเหลือหลังหักหนี้สินแล้ว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2556(ก.พ.61)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Sheet1!$E$2:$E$5</c:f>
              <c:numCache>
                <c:formatCode>#,##0.00</c:formatCode>
                <c:ptCount val="4"/>
                <c:pt idx="0">
                  <c:v>34279589.970000006</c:v>
                </c:pt>
                <c:pt idx="1">
                  <c:v>9835711.8699999992</c:v>
                </c:pt>
                <c:pt idx="2">
                  <c:v>6250123.0200000005</c:v>
                </c:pt>
                <c:pt idx="3">
                  <c:v>9486153.4199999906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ทุนสำรองสุทธิ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2556(ก.พ.61)</c:v>
                </c:pt>
                <c:pt idx="1">
                  <c:v>2560</c:v>
                </c:pt>
                <c:pt idx="2">
                  <c:v>2559</c:v>
                </c:pt>
                <c:pt idx="3">
                  <c:v>2558</c:v>
                </c:pt>
              </c:strCache>
            </c:strRef>
          </c:cat>
          <c:val>
            <c:numRef>
              <c:f>Sheet1!$F$2:$F$5</c:f>
              <c:numCache>
                <c:formatCode>#,##0.00</c:formatCode>
                <c:ptCount val="4"/>
                <c:pt idx="0">
                  <c:v>43739975.080000006</c:v>
                </c:pt>
                <c:pt idx="1">
                  <c:v>20358700.390000001</c:v>
                </c:pt>
                <c:pt idx="2">
                  <c:v>14352913.28999999</c:v>
                </c:pt>
                <c:pt idx="3">
                  <c:v>17272302.32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387136"/>
        <c:axId val="167388672"/>
        <c:axId val="0"/>
      </c:bar3DChart>
      <c:catAx>
        <c:axId val="16738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67388672"/>
        <c:crosses val="autoZero"/>
        <c:auto val="1"/>
        <c:lblAlgn val="ctr"/>
        <c:lblOffset val="100"/>
        <c:noMultiLvlLbl val="0"/>
      </c:catAx>
      <c:valAx>
        <c:axId val="1673886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6738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DBFD-20BB-446D-86EA-4AAB0BED3D63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C0FF9-5F49-4EAA-BA1C-DBDA4ED362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9201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96B31-3E60-4279-9807-B49DA65C12F4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99877-8060-4EE3-A85B-B72558F2238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300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9877-8060-4EE3-A85B-B72558F2238C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04AF-EC94-42FE-9EC2-411213277AA8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0B5ED-0534-4950-ADE5-44E68806F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715304" cy="40719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สถานะการเงินการคลัง และแผนทางการเงิน (</a:t>
            </a:r>
            <a:r>
              <a:rPr lang="en-US" dirty="0" err="1" smtClean="0"/>
              <a:t>Planfin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th-TH" dirty="0" smtClean="0"/>
              <a:t>รอบครึ่งปีหลัง</a:t>
            </a:r>
            <a:br>
              <a:rPr lang="th-TH" dirty="0" smtClean="0"/>
            </a:br>
            <a:r>
              <a:rPr lang="th-TH" dirty="0" smtClean="0"/>
              <a:t>โรงพยาบาลเขาฉกรรจ์</a:t>
            </a:r>
            <a:br>
              <a:rPr lang="th-TH" dirty="0" smtClean="0"/>
            </a:br>
            <a:r>
              <a:rPr lang="th-TH" dirty="0" smtClean="0"/>
              <a:t>ปีงบประมาณ 2561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429684" cy="6429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000" dirty="0" smtClean="0"/>
              <a:t>ผลการดำเนินงาน </a:t>
            </a:r>
            <a:r>
              <a:rPr lang="en-US" sz="2000" dirty="0" err="1" smtClean="0"/>
              <a:t>Planfin</a:t>
            </a:r>
            <a:r>
              <a:rPr lang="en-US" sz="2000" dirty="0" smtClean="0"/>
              <a:t> 2561 </a:t>
            </a:r>
            <a:r>
              <a:rPr lang="th-TH" sz="2000" dirty="0" smtClean="0"/>
              <a:t>(ก่อนปรับแผน)</a:t>
            </a:r>
            <a:endParaRPr lang="th-TH" sz="20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71472" y="1000108"/>
          <a:ext cx="8215372" cy="459119"/>
        </p:xfrm>
        <a:graphic>
          <a:graphicData uri="http://schemas.openxmlformats.org/drawingml/2006/table">
            <a:tbl>
              <a:tblPr/>
              <a:tblGrid>
                <a:gridCol w="412124"/>
                <a:gridCol w="2841488"/>
                <a:gridCol w="1163166"/>
                <a:gridCol w="1163166"/>
                <a:gridCol w="1247219"/>
                <a:gridCol w="943548"/>
                <a:gridCol w="444661"/>
              </a:tblGrid>
              <a:tr h="45911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85629"/>
              </p:ext>
            </p:extLst>
          </p:nvPr>
        </p:nvGraphicFramePr>
        <p:xfrm>
          <a:off x="571472" y="1500174"/>
          <a:ext cx="8215371" cy="5072100"/>
        </p:xfrm>
        <a:graphic>
          <a:graphicData uri="http://schemas.openxmlformats.org/drawingml/2006/table">
            <a:tbl>
              <a:tblPr/>
              <a:tblGrid>
                <a:gridCol w="412124"/>
                <a:gridCol w="2841487"/>
                <a:gridCol w="1163167"/>
                <a:gridCol w="1163167"/>
                <a:gridCol w="1247218"/>
                <a:gridCol w="943547"/>
                <a:gridCol w="444661"/>
              </a:tblGrid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P14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ต้นทุนยา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9,700,000.00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4,041,666.67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4,119,744.11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78,077.44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ต้นทุนเวชภัณฑ์มิใช่ยาและวัสดุการแพทย์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2,075,000.00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864,583.33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784,269.33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-80,314.00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-9.29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ต้นทุนวัสดุทันตก</a:t>
                      </a:r>
                      <a:r>
                        <a:rPr lang="th-TH" sz="12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รรม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600,000.00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137,066.74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-112,933.26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-45.17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ต้นทุนวัสดุวิทยาศาสตร์การแพทย์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2,263,000.00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942,916.67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784,964.20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-157,952.47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-16.75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เงินเดือนและค่าจ้างประจำ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22,866,000.00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9,527,500.00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10,363,586.77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836,086.77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8.78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ค่าจ้างชั่วคราว/พกส./ค่าจ้างเหมาบุคลากรอื่น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10,090,000.00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4,204,166.67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3,931,639.41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-272,527.26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-6.48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ค่าตอบแทน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15,877,200.00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6,615,500.00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6,153,080.00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-462,420.00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-6.99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ค่าใช้จ่ายบุคลากรอื่น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2,254,000.00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939,166.67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1,005,962.00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66,795.33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7.11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ค่าใช้สอย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6,260,300.00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2,608,458.33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2,139,900.24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-468,558.09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-17.96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ค่าสาธารณูปโภค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3,007,000.00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1,252,916.67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1,259,215.43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6,298.76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วัสดุใช้ไป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2,504,500.00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1,043,541.67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804,296.27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-239,245.40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-22.93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ค่าเสื่อมราคาและค่าตัดจำหน่าย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6,217,209.24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2,590,503.85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3,266,064.59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675,560.74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26.08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หนี้สูญและสงสัยจะสูญ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194,450.54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81,021.06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118,059.56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37,038.50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45.71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9,161,901.60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3,817,459.00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2,242,733.95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-1,574,725.05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-</a:t>
                      </a:r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41.25</a:t>
                      </a:r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P26S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รวมค่าใช้จ่าย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93,070,561.38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38,779,400.58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37,110,582.60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-1,668,817.98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-4.30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000" dirty="0" smtClean="0"/>
              <a:t>ผลการดำเนินงาน </a:t>
            </a:r>
            <a:r>
              <a:rPr lang="en-US" sz="2000" dirty="0" err="1" smtClean="0"/>
              <a:t>Planfin</a:t>
            </a:r>
            <a:r>
              <a:rPr lang="en-US" sz="2000" dirty="0" smtClean="0"/>
              <a:t> 2561 </a:t>
            </a:r>
            <a:r>
              <a:rPr lang="th-TH" sz="2000" dirty="0" smtClean="0"/>
              <a:t>(ก่อนปรับแผน)</a:t>
            </a:r>
            <a:endParaRPr lang="th-TH" sz="2000" dirty="0"/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428596" y="1785926"/>
          <a:ext cx="8215370" cy="571504"/>
        </p:xfrm>
        <a:graphic>
          <a:graphicData uri="http://schemas.openxmlformats.org/drawingml/2006/table">
            <a:tbl>
              <a:tblPr/>
              <a:tblGrid>
                <a:gridCol w="571504"/>
                <a:gridCol w="2868289"/>
                <a:gridCol w="1229725"/>
                <a:gridCol w="1229725"/>
                <a:gridCol w="1318587"/>
                <a:gridCol w="997540"/>
              </a:tblGrid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Planfin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428596" y="2500306"/>
          <a:ext cx="8215370" cy="1000132"/>
        </p:xfrm>
        <a:graphic>
          <a:graphicData uri="http://schemas.openxmlformats.org/drawingml/2006/table">
            <a:tbl>
              <a:tblPr/>
              <a:tblGrid>
                <a:gridCol w="500066"/>
                <a:gridCol w="2939727"/>
                <a:gridCol w="1229725"/>
                <a:gridCol w="1229725"/>
                <a:gridCol w="1318587"/>
                <a:gridCol w="997540"/>
              </a:tblGrid>
              <a:tr h="488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P27S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ส่วนต่างรายได้หักค่าใช้จ่าย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NI)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4,633,183.93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1,930,493.30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23,336,606.43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21,406,113.13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1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สรุปแผนประมาณการ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8,692,647.86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3,621,936.61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22,344,925.72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18,722,989.11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7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600" dirty="0" smtClean="0"/>
              <a:t>แผน </a:t>
            </a:r>
            <a:r>
              <a:rPr lang="en-US" sz="3600" dirty="0" err="1" smtClean="0"/>
              <a:t>Planfin</a:t>
            </a:r>
            <a:r>
              <a:rPr lang="en-US" sz="3600" dirty="0" smtClean="0"/>
              <a:t> 2561 </a:t>
            </a:r>
            <a:r>
              <a:rPr lang="th-TH" sz="3600" dirty="0" smtClean="0"/>
              <a:t>(ปรับแผนรอบครึ่งปี)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3600" dirty="0" smtClean="0"/>
              <a:t>โรงพยาบาลเขาฉกรรจ์</a:t>
            </a:r>
            <a:br>
              <a:rPr lang="th-TH" sz="3600" dirty="0" smtClean="0"/>
            </a:br>
            <a:r>
              <a:rPr lang="th-TH" sz="3600" dirty="0" smtClean="0"/>
              <a:t>เป็นแผน เกินดุล 8,096,151.73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28620"/>
              </p:ext>
            </p:extLst>
          </p:nvPr>
        </p:nvGraphicFramePr>
        <p:xfrm>
          <a:off x="500034" y="3000372"/>
          <a:ext cx="82296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4932"/>
                <a:gridCol w="311466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รวมรายได้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 smtClean="0"/>
                        <a:t>103,474,905.51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รวมค่าใช้จ่าย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 smtClean="0"/>
                        <a:t>96,868,263.49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ส่วนต่างรายได้ค่าใช้จ่าย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 smtClean="0"/>
                        <a:t>6,606,642.02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EBITDA</a:t>
                      </a:r>
                      <a:r>
                        <a:rPr lang="th-TH" dirty="0" smtClean="0"/>
                        <a:t>รายได้หักค่าเสื่อมไม่รวมงบลงทุน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 smtClean="0"/>
                        <a:t>10,187,451.73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214546" y="214290"/>
          <a:ext cx="4838700" cy="295275"/>
        </p:xfrm>
        <a:graphic>
          <a:graphicData uri="http://schemas.openxmlformats.org/drawingml/2006/table">
            <a:tbl>
              <a:tblPr/>
              <a:tblGrid>
                <a:gridCol w="4838700"/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ตารางเปรียบเทียบแผน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ปี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2561(ปรับครึ่งปีหลัง)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เทียบค่ากลาง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HGR)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428604"/>
            <a:ext cx="807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/>
              <a:t>เทียบค่ากลาง: (0=น้อยกว่าหรือเท่ากับ</a:t>
            </a:r>
            <a:r>
              <a:rPr lang="en-US" sz="1200" dirty="0" smtClean="0"/>
              <a:t>Mean, 1=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Mean, 2=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Mean+1SD, 3=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Mean+2SD, 4=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Mean+3SD )</a:t>
            </a:r>
            <a:endParaRPr lang="th-TH" sz="1200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57158" y="785794"/>
          <a:ext cx="8501121" cy="5504569"/>
        </p:xfrm>
        <a:graphic>
          <a:graphicData uri="http://schemas.openxmlformats.org/drawingml/2006/table">
            <a:tbl>
              <a:tblPr/>
              <a:tblGrid>
                <a:gridCol w="814299"/>
                <a:gridCol w="2729407"/>
                <a:gridCol w="1097040"/>
                <a:gridCol w="1097040"/>
                <a:gridCol w="1100811"/>
                <a:gridCol w="1097040"/>
                <a:gridCol w="565484"/>
              </a:tblGrid>
              <a:tr h="1724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รหัส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ชื่อรายการ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แผน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ปี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2561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763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Mean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+1S.D.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+2SD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มูลค่า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เทียบ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763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ค่ากลาง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UC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38,690,106.07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49,542,386.66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60,394,667.25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58,897,960.21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รายได้จาก 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124,916.15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248,131.13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371,346.12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170,000.00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รายได้ค่ารักษาเบิกต้นสังกัด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130,689.63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398,764.70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666,839.77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40,000.00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 อปท.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725,564.46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1,208,397.21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1,691,229.96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523,000.00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รายได้ค่ารักษาเบิกจ่ายตรงกรมบัญชีกลาง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5,579,122.33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10,184,327.83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14,789,533.32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2,633,000.00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รายได้ประกันสังคม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1,436,263.83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2,824,876.75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4,213,489.68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1,200,000.00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รายได้แรงงานต่างด้าว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335,600.32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1,125,992.01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1,916,383.70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1,290,000.00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รายได้ค่ารักษาและบริการอื่น 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4,169,177.79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8,116,824.63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12,064,471.47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3,970,000.00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รายได้งบประมาณส่วนบุคลากร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30,845,434.22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40,211,171.20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49,576,908.18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24,324,200.00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รายได้อื่น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6,680,681.98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12,096,536.97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17,512,391.96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6,169,000.00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รายได้งบลงทุน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3,841,459.81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6,413,826.22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8,986,192.62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4,257,745.30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P13S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รวมรายได้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92,559,016.58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114,070,720.65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135,582,424.73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103,474,905.51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214546" y="214290"/>
          <a:ext cx="4838700" cy="295275"/>
        </p:xfrm>
        <a:graphic>
          <a:graphicData uri="http://schemas.openxmlformats.org/drawingml/2006/table">
            <a:tbl>
              <a:tblPr/>
              <a:tblGrid>
                <a:gridCol w="4838700"/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ตารางเปรียบเทียบแผน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ปี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2561(ปรับครึ่งปีหลัง)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latin typeface="Angsana New"/>
                        </a:rPr>
                        <a:t>ทีย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บ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ค่ากลาง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HGR)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428604"/>
            <a:ext cx="807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/>
              <a:t>เทียบค่ากลาง: (0=น้อยกว่าหรือเท่ากับ</a:t>
            </a:r>
            <a:r>
              <a:rPr lang="en-US" sz="1200" dirty="0" smtClean="0"/>
              <a:t>Mean, 1=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Mean, 2=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Mean+1SD, 3=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Mean+2SD, 4=</a:t>
            </a:r>
            <a:r>
              <a:rPr lang="th-TH" sz="1200" dirty="0" smtClean="0"/>
              <a:t>มากกว่า</a:t>
            </a:r>
            <a:r>
              <a:rPr lang="en-US" sz="1200" dirty="0" smtClean="0"/>
              <a:t>Mean+3SD )</a:t>
            </a:r>
            <a:endParaRPr lang="th-TH" sz="1200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85720" y="714356"/>
          <a:ext cx="8572560" cy="785817"/>
        </p:xfrm>
        <a:graphic>
          <a:graphicData uri="http://schemas.openxmlformats.org/drawingml/2006/table">
            <a:tbl>
              <a:tblPr/>
              <a:tblGrid>
                <a:gridCol w="821142"/>
                <a:gridCol w="2752343"/>
                <a:gridCol w="1106259"/>
                <a:gridCol w="1106259"/>
                <a:gridCol w="1110061"/>
                <a:gridCol w="1106259"/>
                <a:gridCol w="570237"/>
              </a:tblGrid>
              <a:tr h="2619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รหัส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ชื่อรายการ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แผน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ปี 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2561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19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Mean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+1S.D.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+2SD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มูลค่า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เทียบ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ค่ากลาง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285720" y="1643050"/>
          <a:ext cx="8643997" cy="4714916"/>
        </p:xfrm>
        <a:graphic>
          <a:graphicData uri="http://schemas.openxmlformats.org/drawingml/2006/table">
            <a:tbl>
              <a:tblPr/>
              <a:tblGrid>
                <a:gridCol w="826151"/>
                <a:gridCol w="2769139"/>
                <a:gridCol w="1116835"/>
                <a:gridCol w="1116835"/>
                <a:gridCol w="1116835"/>
                <a:gridCol w="1116835"/>
                <a:gridCol w="581367"/>
              </a:tblGrid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P14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ต้นทุนยา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7,747,056.73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10,716,074.32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13,685,091.91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9,700,000.00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ต้นทุนเวชภัณฑ์มิใช่ยาและวัสดุการแพทย์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2,457,763.71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3,640,523.36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4,823,283.01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2,200,000.00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ต้นทุนวัสดุทันตกรรม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437,182.81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739,642.58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1,042,102.35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600,000.00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ต้นทุนวัสดุวิทยาศาสตร์การแพทย์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3,106,387.81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4,504,869.99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5,903,352.17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2,263,000.00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เงินเดือนและค่าจ้างประจำ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30,941,519.90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40,539,205.36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50,136,890.81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24,324,200.00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ค่าจ้างชั่วคราว/พกส./ค่าจ้างเหมาบุคลากรอื่น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8,262,340.11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10,799,426.59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13,336,513.08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10,090,000.00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ค่าตอบแทน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13,680,877.28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17,474,982.68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21,269,088.07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15,877,200.00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ค่าใช้จ่ายบุคลากรอื่น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1,908,050.71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2,695,340.17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3,482,629.63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2,606,000.00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ค่าใช้สอย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4,040,828.58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6,509,372.89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8,977,917.19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6,260,300.00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ค่าสาธารณูปโภค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2,294,277.23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2,937,667.35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3,581,057.47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3,007,000.00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วัสดุใช้ไป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3,194,504.18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4,561,238.63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5,927,973.09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2,504,500.00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ค่าเสื่อมราคาและค่าตัดจำหน่าย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5,277,303.29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7,302,264.83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9,327,226.36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7,838,555.01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หนี้สูญและสงสัยจะสูญ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376,645.25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1,037,353.83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1,698,062.41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227,508.48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ค่าใช้จ่ายอื่น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7,491,895.31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12,701,234.58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17,910,573.85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9,370,000.00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P26S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รวมค่าใช้จ่าย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91,216,632.89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112,241,859.38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133,267,085.88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96,868,263.49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P27S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ส่วนต่างรายได้หักค่าใช้จ่าย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NI)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1,342,383.69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8,868,932.10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16,395,480.51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6,606,642.02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EBITDA - 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รายได้หักค่าใช้จ่าย(ไม่รวมงบลงทุน)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2,769,279.11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7,144,650.37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17,058,579.86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10,187,451.73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2400" dirty="0" smtClean="0"/>
              <a:t>เปรียบเทียบ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61 </a:t>
            </a:r>
            <a:r>
              <a:rPr lang="th-TH" sz="2400" dirty="0" smtClean="0"/>
              <a:t>กับ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61</a:t>
            </a:r>
            <a:r>
              <a:rPr lang="th-TH" sz="2400" dirty="0" smtClean="0"/>
              <a:t>(ครึ่งปีหลัง)</a:t>
            </a:r>
            <a:endParaRPr lang="th-TH" sz="2400" dirty="0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35752"/>
              </p:ext>
            </p:extLst>
          </p:nvPr>
        </p:nvGraphicFramePr>
        <p:xfrm>
          <a:off x="500034" y="857235"/>
          <a:ext cx="8143932" cy="580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44"/>
                <a:gridCol w="3039855"/>
                <a:gridCol w="1131110"/>
                <a:gridCol w="1131110"/>
                <a:gridCol w="1131110"/>
                <a:gridCol w="1003803"/>
              </a:tblGrid>
              <a:tr h="5209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/>
                        <a:t>รหัสรายการ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/>
                        <a:t> รายการ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cs typeface="+mn-cs"/>
                        </a:rPr>
                        <a:t>Planfin</a:t>
                      </a:r>
                      <a:r>
                        <a:rPr lang="en-US" sz="1600" b="1" u="none" strike="noStrike" dirty="0">
                          <a:cs typeface="+mn-cs"/>
                        </a:rPr>
                        <a:t> 61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ปรับ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61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ผลต่าง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4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UC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58,465,500.00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58,897,960.21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432,460.21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latin typeface="Angsana New"/>
                        </a:rPr>
                        <a:t>0.74</a:t>
                      </a:r>
                    </a:p>
                  </a:txBody>
                  <a:tcPr marL="0" marR="0" marT="0" marB="0" anchor="b"/>
                </a:tc>
              </a:tr>
              <a:tr h="44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รายได้จาก 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EMS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135,000.00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170,000.00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25.93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รายได้ค่ารักษาเบิกต้นสังกัด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120,000.00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   40,000.00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-80,000.00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-66.67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 </a:t>
                      </a:r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อปท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523,000.00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523,000.00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รายได้ค่ารักษาเบิกจ่ายตรงกรมบัญชีกลาง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2,633,000.00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2,633,000.00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รายได้ประกันสังคม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1,409,500.00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1,200,000.00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-209,500.00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-14.86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รายได้แรงงานต่างด้าว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1,290,000.00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1,290,000.00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รายได้ค่ารักษาและบริการอื่น 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3,970,000.00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3,970,000.00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รายได้งบประมาณส่วนบุคลากร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22,866,000.00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24,324,200.00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1,458,200.00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6.38</a:t>
                      </a:r>
                    </a:p>
                  </a:txBody>
                  <a:tcPr marL="0" marR="0" marT="0" marB="0" anchor="b"/>
                </a:tc>
              </a:tr>
              <a:tr h="4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รายได้อื่น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4,134,000.00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6,169,000.00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2,035,000.00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49.23</a:t>
                      </a:r>
                    </a:p>
                  </a:txBody>
                  <a:tcPr marL="0" marR="0" marT="0" marB="0" anchor="b"/>
                </a:tc>
              </a:tr>
              <a:tr h="42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รายได้งบลงทุน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2,157,745.31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4,257,745.30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2,099,999.99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97.32</a:t>
                      </a:r>
                    </a:p>
                  </a:txBody>
                  <a:tcPr marL="0" marR="0" marT="0" marB="0" anchor="b"/>
                </a:tc>
              </a:tr>
              <a:tr h="254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P13S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รวมรายได้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97,703,745.31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103,474,905.51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5,771,160.20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5.91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432974"/>
              </p:ext>
            </p:extLst>
          </p:nvPr>
        </p:nvGraphicFramePr>
        <p:xfrm>
          <a:off x="428596" y="142853"/>
          <a:ext cx="8501122" cy="660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154"/>
                <a:gridCol w="3099389"/>
                <a:gridCol w="1328310"/>
                <a:gridCol w="1180720"/>
                <a:gridCol w="1328310"/>
                <a:gridCol w="900239"/>
              </a:tblGrid>
              <a:tr h="35825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cs typeface="+mj-cs"/>
                        </a:rPr>
                        <a:t>รหัสรายการ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cs typeface="+mj-cs"/>
                        </a:rPr>
                        <a:t> รายการ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cs typeface="+mj-cs"/>
                        </a:rPr>
                        <a:t>Planfin</a:t>
                      </a:r>
                      <a:r>
                        <a:rPr lang="en-US" sz="1200" u="none" strike="noStrike" dirty="0">
                          <a:cs typeface="+mj-cs"/>
                        </a:rPr>
                        <a:t> 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ปรับ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61</a:t>
                      </a:r>
                      <a:r>
                        <a:rPr lang="en-US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/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ผลต่าง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ต้นทุนยา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9,700,000.00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9,700,000.00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ต้นทุนเวชภัณฑ์มิใช่ยาและวัสดุการแพทย์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2,075,000.00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2,200,000.00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125,000.00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6.02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ต้นทุนวัสดุทันตกรรม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600,000.00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600,000.00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ต้นทุนวัสดุวิทยาศาสตร์การแพทย์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2,263,000.00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2,263,000.00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เงินเดือนและค่าจ้างประจำ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22,866,000.00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24,324,200.00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1,458,200.00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6.38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ค่าจ้างชั่วคราว/พกส./ค่าจ้างเหมาบุคลากรอื่น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10,090,000.00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10,090,000.00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ค่าตอบแทน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15,877,200.00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15,877,200.00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ค่าใช้จ่ายบุคลากรอื่น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2,254,000.00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2,606,000.00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352,000.00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15.62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ค่าใช้สอย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6,260,300.00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6,260,300.00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ค่าสาธารณูปโภค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3,007,000.00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3,007,000.00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วัสดุใช้ไป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2,504,500.00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2,504,500.00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ค่าเสื่อมราคาและค่าตัดจำหน่าย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6,217,209.24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7,838,555.01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1,621,345.77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26.08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หนี้สูญและสงสัยจะสูญ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194,450.54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227,508.48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33,057.94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17.00</a:t>
                      </a:r>
                    </a:p>
                  </a:txBody>
                  <a:tcPr marL="0" marR="0" marT="0" marB="0" anchor="b"/>
                </a:tc>
              </a:tr>
              <a:tr h="4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ค่าใช้จ่ายอื่น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9,161,901.60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9,370,000.00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208,098.40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2.27</a:t>
                      </a:r>
                    </a:p>
                  </a:txBody>
                  <a:tcPr marL="0" marR="0" marT="0" marB="0" anchor="b"/>
                </a:tc>
              </a:tr>
              <a:tr h="27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P26S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รวมค่าใช้จ่าย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93,070,561.38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96,868,263.49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3,797,702.11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4.08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60881"/>
              </p:ext>
            </p:extLst>
          </p:nvPr>
        </p:nvGraphicFramePr>
        <p:xfrm>
          <a:off x="457200" y="1357298"/>
          <a:ext cx="8229600" cy="202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2571768"/>
                <a:gridCol w="1357322"/>
                <a:gridCol w="1143008"/>
                <a:gridCol w="1285884"/>
                <a:gridCol w="1114404"/>
              </a:tblGrid>
              <a:tr h="75511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/>
                        <a:t>รหัสรายการ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/>
                        <a:t> รายการ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err="1"/>
                        <a:t>Planfin</a:t>
                      </a:r>
                      <a:r>
                        <a:rPr lang="en-US" sz="1600" b="0" u="none" strike="noStrike" dirty="0"/>
                        <a:t> 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ปรับ </a:t>
                      </a:r>
                      <a:r>
                        <a:rPr lang="en-US" sz="18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Planfin</a:t>
                      </a:r>
                      <a:r>
                        <a:rPr lang="en-US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 ผลต่าง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ngsana New"/>
                          <a:cs typeface="+mn-cs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ngsana New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55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P27S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ส่วนต่างรายได้หักค่าใช้จ่าย (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NI)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4,633,183.93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6,606,642.02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1,973,458.09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42.59</a:t>
                      </a:r>
                    </a:p>
                  </a:txBody>
                  <a:tcPr marL="0" marR="0" marT="0" marB="0" anchor="b"/>
                </a:tc>
              </a:tr>
              <a:tr h="51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สรุปแผนประมาณการ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8,692,647.86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10,187,451.73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1,494,803.87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17.20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2400" dirty="0" smtClean="0"/>
              <a:t>เปรียบเทียบ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61 </a:t>
            </a:r>
            <a:r>
              <a:rPr lang="th-TH" sz="2400" dirty="0" smtClean="0"/>
              <a:t>กับ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61</a:t>
            </a:r>
            <a:r>
              <a:rPr lang="th-TH" sz="2400" dirty="0" smtClean="0"/>
              <a:t>(ครึ่งปีหลัง)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800" dirty="0" smtClean="0"/>
              <a:t>สรุป เทียบ </a:t>
            </a:r>
            <a:r>
              <a:rPr lang="en-US" sz="2400" dirty="0" smtClean="0"/>
              <a:t>Planfin61 </a:t>
            </a:r>
            <a:r>
              <a:rPr lang="th-TH" sz="2400" dirty="0" smtClean="0"/>
              <a:t>กับ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61</a:t>
            </a:r>
            <a:r>
              <a:rPr lang="th-TH" sz="2400" dirty="0" smtClean="0"/>
              <a:t>(ครึ่งปีหลัง)</a:t>
            </a:r>
            <a:endParaRPr lang="th-TH" sz="2400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51864"/>
              </p:ext>
            </p:extLst>
          </p:nvPr>
        </p:nvGraphicFramePr>
        <p:xfrm>
          <a:off x="571472" y="1643050"/>
          <a:ext cx="8001054" cy="3946190"/>
        </p:xfrm>
        <a:graphic>
          <a:graphicData uri="http://schemas.openxmlformats.org/drawingml/2006/table">
            <a:tbl>
              <a:tblPr/>
              <a:tblGrid>
                <a:gridCol w="2632376"/>
                <a:gridCol w="1440160"/>
                <a:gridCol w="1584176"/>
                <a:gridCol w="1335452"/>
                <a:gridCol w="1008890"/>
              </a:tblGrid>
              <a:tr h="571502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Planfin61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Planfin61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(ครึ่งปีหลัง)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ผลต่าง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ร้อยละ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42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97,703,745.31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103,474,905.51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5,771,160.20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42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ค่าใช้จ่าย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93,070,561.37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96,868,263.49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3,797,702.12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4,633,183.93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6,606,642.02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1,973,458.09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42.59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NI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ไม่รวมงบลงทุนและค่าเสื่อม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8,692,647.86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10,187,451.73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1,494,803.87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17.20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EBITDA 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ไม่เกิน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1,738,529.57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2,037,490.35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1180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ลงทุนเพิ่ม (เงินบำรุง)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1,601,418.00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1,601,418.00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064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เทียบ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EBITDA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กับเงินลงทุน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ไม่เกิน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ไม่เกิน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36101"/>
              </p:ext>
            </p:extLst>
          </p:nvPr>
        </p:nvGraphicFramePr>
        <p:xfrm>
          <a:off x="539552" y="5589240"/>
          <a:ext cx="5688632" cy="340642"/>
        </p:xfrm>
        <a:graphic>
          <a:graphicData uri="http://schemas.openxmlformats.org/drawingml/2006/table">
            <a:tbl>
              <a:tblPr/>
              <a:tblGrid>
                <a:gridCol w="2664296"/>
                <a:gridCol w="1440160"/>
                <a:gridCol w="1584176"/>
              </a:tblGrid>
              <a:tr h="34064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เหลือจากการลงทุน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137,111.57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436,072.35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58259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000" dirty="0" smtClean="0"/>
              <a:t>เปรียบเทียบผลการดำเนินงานหลังจากปรับ</a:t>
            </a:r>
            <a:r>
              <a:rPr lang="en-US" sz="2000" dirty="0" smtClean="0"/>
              <a:t>Planfin61</a:t>
            </a:r>
            <a:r>
              <a:rPr lang="th-TH" sz="2000" dirty="0" smtClean="0"/>
              <a:t>(ครึ่งปีหลัง)</a:t>
            </a:r>
            <a:r>
              <a:rPr lang="en-US" sz="2000" dirty="0" smtClean="0"/>
              <a:t> </a:t>
            </a:r>
            <a:r>
              <a:rPr lang="th-TH" sz="2000" dirty="0" smtClean="0"/>
              <a:t>เดือน ก.พ.61</a:t>
            </a:r>
            <a:endParaRPr lang="th-TH" sz="20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428596" y="857232"/>
          <a:ext cx="8358246" cy="5730240"/>
        </p:xfrm>
        <a:graphic>
          <a:graphicData uri="http://schemas.openxmlformats.org/drawingml/2006/table">
            <a:tbl>
              <a:tblPr/>
              <a:tblGrid>
                <a:gridCol w="414774"/>
                <a:gridCol w="2859758"/>
                <a:gridCol w="1170646"/>
                <a:gridCol w="1170646"/>
                <a:gridCol w="1255238"/>
                <a:gridCol w="1039664"/>
                <a:gridCol w="447520"/>
              </a:tblGrid>
              <a:tr h="4081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UC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58,897,960.21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24,540,816.75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39,189,641.09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14,648,824.34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รายได้จาก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EMS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70,833.33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   70,700.00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-133.33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-0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รายได้ค่ารักษาเบิกต้นสังกัด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40,000.00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16,666.67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   16,915.00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248.33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รายได้ค่ารักษา อปท.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523,000.00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217,916.67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179,673.34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-38,243.33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รายได้ค่ารักษาเบิกจ่ายตรงกรมบัญชีกลาง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2,633,000.00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1,097,083.33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1,125,004.43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27,921.10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รายได้ประกันสังคม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1,200,000.00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379,215.22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-120,784.78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รายได้แรงงานต่างด้าว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1,290,000.00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537,500.00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1,086,385.45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548,885.45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รายได้ค่ารักษาและบริการอื่น 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3,970,000.00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1,654,166.67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1,366,214.00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-287,952.67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รายได้งบประมาณส่วนบุคลากร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24,324,200.00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10,135,083.33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10,363,586.77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228,503.44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6,169,000.00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2,570,416.67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2,412,108.43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-158,308.24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รายได้งบลงทุน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4,257,745.30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1,774,060.54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4,257,745.30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2,483,684.76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P13S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รวมรายได้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103,474,905.51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43,114,543.96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60,447,189.03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latin typeface="Angsana New"/>
                        </a:rPr>
                        <a:t>17,332,645.07</a:t>
                      </a:r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786742" cy="8683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งบแสดงสถานะการเงิน 2561 - 2558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786740" cy="5050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348"/>
                <a:gridCol w="1557348"/>
                <a:gridCol w="1557348"/>
                <a:gridCol w="1557348"/>
                <a:gridCol w="1557348"/>
              </a:tblGrid>
              <a:tr h="36076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cs typeface="+mj-cs"/>
                        </a:rPr>
                        <a:t>รายการ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cs typeface="+mj-cs"/>
                        </a:rPr>
                        <a:t>ปีงบ</a:t>
                      </a:r>
                      <a:r>
                        <a:rPr lang="th-TH" sz="1600" baseline="0" dirty="0" smtClean="0">
                          <a:cs typeface="+mj-cs"/>
                        </a:rPr>
                        <a:t> </a:t>
                      </a:r>
                      <a:r>
                        <a:rPr lang="th-TH" sz="1600" dirty="0" smtClean="0">
                          <a:cs typeface="+mj-cs"/>
                        </a:rPr>
                        <a:t>61 ณ 28 ก.พ. 61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cs typeface="+mj-cs"/>
                        </a:rPr>
                        <a:t>ปีงบประมาณ  60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cs typeface="+mj-cs"/>
                        </a:rPr>
                        <a:t>ปีงบประมาณ 59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cs typeface="+mj-cs"/>
                        </a:rPr>
                        <a:t>ปีงบประมาณ 58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สินทรัพย์หมุนเวียน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เงินสดและเงินฝากธนาคาร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67,371,799.91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32,614,734.52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30,018,019.86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28,450,263.01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ลูกหนี้เงินยืม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25,130.00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132,878.00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434,550.00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1,057,164.00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ลูกหนี้ค่ารักษาพยาบาล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3,975,184.33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4,021,896.24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2,774,275.70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3,516,331.94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วัสดุคงคลัง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3,410,267.17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3,858,307.37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2,829,160.96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2,331,200.01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รายได้ค้างรับ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460,103.30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10,000.00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รวมสินทรัพย์หมุนเวียน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74,782,381.41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41,087,919.43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36,056,006.52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35,364,958.96</a:t>
                      </a:r>
                    </a:p>
                  </a:txBody>
                  <a:tcPr marL="9525" marR="9525" marT="9525" marB="0" anchor="b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สินทรัพย์ไม่หมุนเวียน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40,505,779.27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43,600,584.65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46,589,307.46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37,929,508.96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รวมสินทรัพย์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115,288,160.68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84,688,504.08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82,645,313.98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73,294,467.92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หนี้สิน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26,813,281.33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21,522,578.69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21,703,093.23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18,092,656.64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ทุน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29,049,802.50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29,049,802.50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29,049,802.50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29,049,802.50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รายได้สูง/ต่ำ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59,425,076.85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34,116,122.89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31,892,418.25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26,152,008.78</a:t>
                      </a:r>
                    </a:p>
                  </a:txBody>
                  <a:tcPr marL="9525" marR="9525" marT="9525" marB="0"/>
                </a:tc>
              </a:tr>
              <a:tr h="360761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รวมหนีสินและทุน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115,288,160.68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84,688,504.08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82,645,313.98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73,294,467.92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11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000" dirty="0" smtClean="0"/>
              <a:t>เปรียบเทียบผลการดำเนินงานหลังจากปรับ</a:t>
            </a:r>
            <a:r>
              <a:rPr lang="en-US" sz="2000" dirty="0" smtClean="0"/>
              <a:t>Planfin61</a:t>
            </a:r>
            <a:r>
              <a:rPr lang="th-TH" sz="2000" dirty="0" smtClean="0"/>
              <a:t>เดือน </a:t>
            </a:r>
            <a:r>
              <a:rPr lang="th-TH" sz="2000" dirty="0" smtClean="0"/>
              <a:t>ก.พ.61</a:t>
            </a:r>
            <a:endParaRPr lang="th-TH" sz="2000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3929058" y="642918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428596" y="1000108"/>
          <a:ext cx="8358246" cy="487680"/>
        </p:xfrm>
        <a:graphic>
          <a:graphicData uri="http://schemas.openxmlformats.org/drawingml/2006/table">
            <a:tbl>
              <a:tblPr/>
              <a:tblGrid>
                <a:gridCol w="414774"/>
                <a:gridCol w="2859758"/>
                <a:gridCol w="1170646"/>
                <a:gridCol w="1170646"/>
                <a:gridCol w="1255238"/>
                <a:gridCol w="1039664"/>
                <a:gridCol w="447520"/>
              </a:tblGrid>
              <a:tr h="4081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28596" y="1500174"/>
          <a:ext cx="8358247" cy="4429155"/>
        </p:xfrm>
        <a:graphic>
          <a:graphicData uri="http://schemas.openxmlformats.org/drawingml/2006/table">
            <a:tbl>
              <a:tblPr/>
              <a:tblGrid>
                <a:gridCol w="414774"/>
                <a:gridCol w="2859760"/>
                <a:gridCol w="1170646"/>
                <a:gridCol w="1170646"/>
                <a:gridCol w="1255238"/>
                <a:gridCol w="1039664"/>
                <a:gridCol w="447519"/>
              </a:tblGrid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ต้นทุนยา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9,700,000.00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4,041,666.67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4,119,744.11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78,077.44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ต้นทุนเวชภัณฑ์มิใช่ยาและวัสดุการแพทย์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2,200,000.00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916,666.67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784,269.33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-132,397.34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ต้นทุนวัสดุทันตกรรม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600,000.00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250,000.00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137,066.74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 dirty="0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-112,933.26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ต้นทุนวัสดุวิทยาศาสตร์การแพทย์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2,263,000.00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942,916.67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784,964.20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-157,952.47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เงินเดือนและค่าจ้างประจำ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24,324,200.00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10,135,083.33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10,363,586.77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228,503.44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ค่าจ้างชั่วคราว/พกส./ค่าจ้างเหมาบุคลากรอื่น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10,090,000.00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4,204,166.67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3,931,639.41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-272,527.26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ค่าตอบแทน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15,877,200.00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6,615,500.00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6,153,080.00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-462,420.00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ค่าใช้จ่ายบุคลากรอื่น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2,606,000.00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1,085,833.33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1,005,962.00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-79,871.33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ค่าใช้สอย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6,260,300.00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2,608,458.33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2,139,900.24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-468,558.09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ค่าสาธารณูปโภค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3,007,000.00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1,252,916.67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1,259,215.43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6,298.76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วัสดุใช้ไป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2,504,500.00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1,043,541.67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804,296.27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-239,245.40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ค่าเสื่อมราคาและค่าตัดจำหน่าย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7,838,555.01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3,266,064.59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3,266,064.59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หนี้สูญและสงสัยจะสูญ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227,508.48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94,795.20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118,059.56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23,264.36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ค่าใช้จ่ายอื่น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9,370,000.00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3,904,166.67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2,242,733.95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-1,661,432.72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P26S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รวมค่าใช้จ่าย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96,868,263.49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40,361,776.46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37,110,582.60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300" b="0" i="0" u="none" strike="noStrike">
                          <a:solidFill>
                            <a:srgbClr val="FF0000"/>
                          </a:solidFill>
                          <a:latin typeface="Angsana New"/>
                          <a:cs typeface="+mj-cs"/>
                        </a:rPr>
                        <a:t>-3,251,193.86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-8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11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000" dirty="0" smtClean="0"/>
              <a:t>เปรียบเทียบผลการดำเนินงานหลังจากปรับ</a:t>
            </a:r>
            <a:r>
              <a:rPr lang="en-US" sz="2000" dirty="0" smtClean="0"/>
              <a:t>Planfin61 </a:t>
            </a:r>
            <a:r>
              <a:rPr lang="th-TH" sz="2000" dirty="0" smtClean="0"/>
              <a:t>เดือน ก.พ.61</a:t>
            </a:r>
            <a:endParaRPr lang="th-TH" sz="2000" dirty="0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428596" y="1643050"/>
          <a:ext cx="7929620" cy="1214446"/>
        </p:xfrm>
        <a:graphic>
          <a:graphicData uri="http://schemas.openxmlformats.org/drawingml/2006/table">
            <a:tbl>
              <a:tblPr/>
              <a:tblGrid>
                <a:gridCol w="415765"/>
                <a:gridCol w="2866589"/>
                <a:gridCol w="1173441"/>
                <a:gridCol w="1173441"/>
                <a:gridCol w="1258237"/>
                <a:gridCol w="1042147"/>
              </a:tblGrid>
              <a:tr h="757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P27S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ส่วนต่างรายได้หักค่าใช้จ่าย (</a:t>
                      </a: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NI)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6,606,642.02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2,752,767.51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23,336,606.43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20,583,838.92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สรุปแผนประมาณการ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10,187,451.73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4,244,771.55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22,344,925.72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18,100,154.17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28596" y="1000108"/>
          <a:ext cx="7910726" cy="487680"/>
        </p:xfrm>
        <a:graphic>
          <a:graphicData uri="http://schemas.openxmlformats.org/drawingml/2006/table">
            <a:tbl>
              <a:tblPr/>
              <a:tblGrid>
                <a:gridCol w="414774"/>
                <a:gridCol w="2859758"/>
                <a:gridCol w="1170646"/>
                <a:gridCol w="1170646"/>
                <a:gridCol w="1255238"/>
                <a:gridCol w="1039664"/>
              </a:tblGrid>
              <a:tr h="4081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Planfin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dirty="0" smtClean="0"/>
              <a:t>แผนทางการเงินและมาตรการในการเพิ่มประสิทธิภาพการบริหารการเงินการคลัง</a:t>
            </a:r>
            <a:br>
              <a:rPr lang="th-TH" sz="2400" dirty="0" smtClean="0"/>
            </a:br>
            <a:r>
              <a:rPr lang="th-TH" sz="2400" dirty="0" smtClean="0"/>
              <a:t>โรงพยาบาลเขาฉกรรจ์ จังหวัดสระแก้ว ประจำปีงบประมาณ 2561</a:t>
            </a:r>
            <a:endParaRPr lang="th-TH" sz="2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76109"/>
              </p:ext>
            </p:extLst>
          </p:nvPr>
        </p:nvGraphicFramePr>
        <p:xfrm>
          <a:off x="457200" y="1600200"/>
          <a:ext cx="8229599" cy="463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834924"/>
                <a:gridCol w="516390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มาตรการปรับเพิ่ม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ประสิทธิภาพ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กิจกรรมดำเนินงาน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ระยะ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เวลา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ผู้รับ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ผิดชอบ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ผลงาน/เป้าหมาย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(รายเดือน /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)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วิเคราะห์ประเมินผลรายเดือน</a:t>
                      </a: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/</a:t>
                      </a:r>
                      <a:endParaRPr lang="en-US" sz="1600" b="1" dirty="0" smtClean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1.เพิ่มประสิทธิภาพในการเรียกเก็บ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1.1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เพิ่มรายรับทั้งด้านการรักษาและให้บริการ</a:t>
                      </a:r>
                      <a:r>
                        <a:rPr lang="th-TH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 เช่น ข้อมูล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IP ,OP,</a:t>
                      </a:r>
                      <a:r>
                        <a:rPr lang="th-TH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กองทุนต่างๆที่หายไป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1. </a:t>
                      </a: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จัดตั้งคณะกรรมการ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ทบทวนเรื่องทรัพยากรของรพ.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2. </a:t>
                      </a: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ติดตามควบคุมกำกับข้อมูลสารสนเทศ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 เช่น ข้อมูล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IP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สิทธิต่างๆ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เม.ย.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61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ถึง ก.ย.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61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1. 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จัดตั้งคณะกรรมการ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UR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รายได้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IP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,OP,</a:t>
                      </a:r>
                      <a:r>
                        <a:rPr lang="th-TH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กองทุนต่างๆที่หายไป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เพิ่มขึ้นอย่างน้อย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20 %</a:t>
                      </a:r>
                      <a:endParaRPr lang="th-TH" sz="1600" b="0" baseline="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ประชุมาคณะกรรมการ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UR</a:t>
                      </a: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เพื่อวิเคราะห์ผลการดำเนินงานทุกเดือน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 </a:t>
                      </a:r>
                      <a:endParaRPr lang="th-TH" sz="1600" b="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Calibri"/>
                          <a:ea typeface="Calibri"/>
                          <a:cs typeface="Browallia New"/>
                        </a:rPr>
                        <a:t>2.ทบทวน</a:t>
                      </a:r>
                      <a:r>
                        <a:rPr lang="th-TH" sz="1600" dirty="0">
                          <a:latin typeface="Calibri"/>
                          <a:ea typeface="Calibri"/>
                          <a:cs typeface="Browallia New"/>
                        </a:rPr>
                        <a:t>กระบวนการส่งข้อมูลเบิกเงินชดเชยผู้ป่วยใน ทุกสิทธิ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cs typeface="+mj-cs"/>
                        </a:rPr>
                        <a:t>1.2</a:t>
                      </a:r>
                      <a:r>
                        <a:rPr lang="th-TH" sz="1600" dirty="0" smtClean="0">
                          <a:cs typeface="+mj-cs"/>
                        </a:rPr>
                        <a:t> สามารถส่งข้อมูลเบิกเงินชดเชยผู้ป่วยในทุกสิทธิ หลังจากจำหน่ายผู้ป่วยภายในเดือน</a:t>
                      </a:r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dirty="0" smtClean="0"/>
              <a:t>แผนทางการเงินและมาตรการในการเพิ่มประสิทธิภาพการบริหารการเงินการคลัง</a:t>
            </a:r>
            <a:br>
              <a:rPr lang="th-TH" sz="2400" dirty="0" smtClean="0"/>
            </a:br>
            <a:r>
              <a:rPr lang="th-TH" sz="2400" dirty="0" smtClean="0"/>
              <a:t>โรงพยาบาลเขาฉกรรจ์ จังหวัดสระแก้ว ประจำปีงบประมาณ 2561</a:t>
            </a:r>
            <a:endParaRPr lang="th-TH" sz="2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437894"/>
              </p:ext>
            </p:extLst>
          </p:nvPr>
        </p:nvGraphicFramePr>
        <p:xfrm>
          <a:off x="457200" y="1600200"/>
          <a:ext cx="8229599" cy="476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834924"/>
                <a:gridCol w="516390"/>
                <a:gridCol w="924340"/>
                <a:gridCol w="1426974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มาตรการปรับเพิ่ม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ประสิทธิภาพ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กิจกรรมดำเนินงาน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ระยะ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เวลา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ผู้รับ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ผิดชอบ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ผลงาน/เป้าหมาย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(รายเดือน /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)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วิเคราะห์ประเมินผลรายเดือน</a:t>
                      </a: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/</a:t>
                      </a:r>
                      <a:endParaRPr lang="en-US" sz="1600" b="1" dirty="0" smtClean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1.แผนการควบคุมค่าใช้จ่ายด้านยา (ลดระยะเวลาในการสำรองยา)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-ระยะเวลาสำรองยาในคลังใหญ่ น้อยกว่า 50 วัน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-ระยะเวลาในการสำรองยาในคลังย่อย/หน่วยบริการ น้อยกว่า 10 วัน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1.จัดทำแผนการจัดซื้อและซื้อจำนวนตามแผนที่วางไว้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2.กำหนดจุด </a:t>
                      </a: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re order point </a:t>
                      </a:r>
                      <a:r>
                        <a:rPr lang="th-TH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ของยาแต่ละตัว 15 วัน (ยกเว้นยา </a:t>
                      </a:r>
                      <a:r>
                        <a:rPr lang="en-US" sz="1400" dirty="0" err="1">
                          <a:effectLst/>
                          <a:latin typeface="Angsana New"/>
                          <a:ea typeface="Calibri"/>
                          <a:cs typeface="Cordia New"/>
                        </a:rPr>
                        <a:t>gpo</a:t>
                      </a: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 30 </a:t>
                      </a:r>
                      <a:r>
                        <a:rPr lang="th-TH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วัน</a:t>
                      </a: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3.ตรวจรับของภายใน 5 วันทำการ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4.กำหนด </a:t>
                      </a: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Min </a:t>
                      </a:r>
                      <a:r>
                        <a:rPr lang="th-TH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ของยาที่ใช้น้อยให้แจ้งเตือน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5.ปรับระบบการทำงานคลัง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-คลังใหญ่เบิกยาให้หน่วยบริการ ใน รพ. โดยระบบ </a:t>
                      </a: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re fill </a:t>
                      </a:r>
                      <a:r>
                        <a:rPr lang="th-TH" sz="1400" dirty="0">
                          <a:effectLst/>
                          <a:latin typeface="Angsana New"/>
                          <a:ea typeface="Calibri"/>
                          <a:cs typeface="Cordia New"/>
                        </a:rPr>
                        <a:t>ยา วัคซีน และน้ำเกลือ ทุกสัปดาห์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-คลังย่อยเบิกยาทุกสัปดาห์ ตรวจเช็คยาทุกวัน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-ปรับระบบการรายงานการใช้ยาเป็นยอดที่จ่ายจริง ไม่ใช่ยอดเบิกจากคลัง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เม.ย.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ถึง ก.ย.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ภญ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. 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อรุณี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คำจุ่น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ระยะเวลาสำรองยาในคลัง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47.23 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วัน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(มูลค่า 1,112,904.53 บาท)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 </a:t>
                      </a: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-ระยะเวลาในการสำรองยาในคลังย่อย 18.24 วัน (มูลค่าตัดจากใช้จริง)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**หากยังใช้ระบบเดิมมูลค่าตัดจากคลัง 11.35 วัน 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1.การนัดหมายคณะกรรมการตรวจรับล่วงหน้าทำให้ตรวจรับยาได้เร็วขึ้น ไม่ต้องสำรองยาเยอะ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2.ระยะเวลาสำรองยาในคลังย่อย สูง เนื่องจากเพิ่งดำเนินการ 2 สัปดาห์ยังมีคงคลังเดิม  (ลดมูลค่า 18,794.57 บาท</a:t>
                      </a: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Angsana New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dirty="0" smtClean="0"/>
              <a:t>แผนทางการเงินและมาตรการในการเพิ่มประสิทธิภาพการบริหารการเงินการคลัง</a:t>
            </a:r>
            <a:br>
              <a:rPr lang="th-TH" sz="2400" dirty="0" smtClean="0"/>
            </a:br>
            <a:r>
              <a:rPr lang="th-TH" sz="2400" dirty="0" smtClean="0"/>
              <a:t>โรงพยาบาลเขาฉกรรจ์ จังหวัดสระแก้ว ประจำปีงบประมาณ 2561</a:t>
            </a:r>
            <a:endParaRPr lang="th-TH" sz="2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05765"/>
              </p:ext>
            </p:extLst>
          </p:nvPr>
        </p:nvGraphicFramePr>
        <p:xfrm>
          <a:off x="457200" y="1600200"/>
          <a:ext cx="8229599" cy="39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834924"/>
                <a:gridCol w="516390"/>
                <a:gridCol w="924340"/>
                <a:gridCol w="1152128"/>
                <a:gridCol w="1450503"/>
              </a:tblGrid>
              <a:tr h="103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มาตรการปรับเพิ่ม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ประสิทธิภาพ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กิจกรรมดำเนินงาน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ระยะ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เวลา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ผู้รับ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ผิดชอบ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ผลงาน/เป้าหมาย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(รายเดือน /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)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วิเคราะห์ประเมินผลรายเดือน</a:t>
                      </a: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/</a:t>
                      </a:r>
                      <a:endParaRPr lang="en-US" sz="1600" b="1" dirty="0" smtClean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2883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3.การรายงานยอดการใช้จริง ทำให้สะท้อนมูลค่าคงคลังย่อย และมูลค่าการใช้ยาที่แท้จริง พบว่าในเดือนแรกมูลค่าการใช้ลดลง 267,333.24 ซึ่งเป็นมูลค่าที่เก็บอยู่ในคลังย่อย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4.วางแผนการนำ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ABC-VEN analysis 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มาใช้ให้ระบบมากขึ้น </a:t>
                      </a:r>
                      <a:endParaRPr lang="en-US" sz="1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7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dirty="0" smtClean="0"/>
              <a:t>แผนทางการเงินและมาตรการในการเพิ่มประสิทธิภาพการบริหารการเงินการคลัง</a:t>
            </a:r>
            <a:br>
              <a:rPr lang="th-TH" sz="2400" dirty="0" smtClean="0"/>
            </a:br>
            <a:r>
              <a:rPr lang="th-TH" sz="2400" dirty="0" smtClean="0"/>
              <a:t>โรงพยาบาลเขาฉกรรจ์ จังหวัดสระแก้ว ประจำปีงบประมาณ 2561</a:t>
            </a:r>
            <a:endParaRPr lang="th-TH" sz="2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706294"/>
              </p:ext>
            </p:extLst>
          </p:nvPr>
        </p:nvGraphicFramePr>
        <p:xfrm>
          <a:off x="457200" y="1600200"/>
          <a:ext cx="8229599" cy="304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834924"/>
                <a:gridCol w="516390"/>
                <a:gridCol w="924340"/>
                <a:gridCol w="1426974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มาตรการปรับเพิ่ม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ประสิทธิภาพ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กิจกรรมดำเนินงาน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ระยะ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เวลา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ผู้รับ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ผิดชอบ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ผลงาน/เป้าหมาย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(รายเดือน /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)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วิเคราะห์ประเมินผลรายเดือน</a:t>
                      </a: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/</a:t>
                      </a:r>
                      <a:endParaRPr lang="en-US" sz="1600" b="1" dirty="0" smtClean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2.แผนการควบคุมค่าใช้จ่ายด้านยา ใน รพ สต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- มูลค่าการเบิกยา รพ.สต.ลดลง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10%</a:t>
                      </a:r>
                    </a:p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-ไม่พบยา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over stock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คลังจ่ายยา ตามจำนวนจาก 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JHCIS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 ที่รพ.สต.ใช้จริง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สนับสนุนให้ รพ.สต. 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Key 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ข้อมูลใน 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JHCIS real time 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เพื่อความถูกต้องครบถ้วน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เม.ย.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ถึง ก.ย.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ภญ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อรุณี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คำจุ่น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-มูลค่าการเบิกยาจาก รพ สต ลดลง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ปี 58 2.71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ปี 59 16.73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%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ปี 60 13.58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 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รวมมูลค่าประหยัด   568,770.14 บาท)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-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ยังพบยา </a:t>
                      </a:r>
                      <a:r>
                        <a:rPr lang="en-US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overstock </a:t>
                      </a:r>
                      <a:r>
                        <a:rPr lang="th-TH" sz="1400" dirty="0">
                          <a:effectLst/>
                          <a:latin typeface="TH SarabunIT๙"/>
                          <a:ea typeface="Calibri"/>
                          <a:cs typeface="+mj-cs"/>
                        </a:rPr>
                        <a:t>ในรพ สต ขนาดเล็ก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1.เป็นมูลค่าการเบิกจากคลังไม่ใช่มูลค่าการใช้จริง วางแผน ปี 62 ใช้รายงานจากมูลค่าการใช้จริง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2.รพ.สต.ขนาดเล็ก ปรับเป็นคลังเดียว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dirty="0" smtClean="0"/>
              <a:t>แผนทางการเงินและมาตรการในการเพิ่มประสิทธิภาพการบริหารการเงินการคลัง</a:t>
            </a:r>
            <a:br>
              <a:rPr lang="th-TH" sz="2400" dirty="0" smtClean="0"/>
            </a:br>
            <a:r>
              <a:rPr lang="th-TH" sz="2400" dirty="0" smtClean="0"/>
              <a:t>โรงพยาบาลเขาฉกรรจ์ จังหวัดสระแก้ว ประจำปีงบประมาณ 2561</a:t>
            </a:r>
            <a:endParaRPr lang="th-TH" sz="2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592364"/>
              </p:ext>
            </p:extLst>
          </p:nvPr>
        </p:nvGraphicFramePr>
        <p:xfrm>
          <a:off x="457200" y="1600200"/>
          <a:ext cx="8229599" cy="329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834924"/>
                <a:gridCol w="516390"/>
                <a:gridCol w="924340"/>
                <a:gridCol w="1426974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มาตรการปรับเพิ่ม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ประสิทธิภาพ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กิจกรรมดำเนินงาน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ระยะ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เวลา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ผู้รับ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ผิดชอบ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ผลงาน/เป้าหมาย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(รายเดือน /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)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วิเคราะห์ประเมินผลรายเดือน</a:t>
                      </a: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/</a:t>
                      </a:r>
                      <a:endParaRPr lang="en-US" sz="1600" b="1" dirty="0" smtClean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ราย</a:t>
                      </a:r>
                      <a:r>
                        <a:rPr lang="th-TH" sz="1600" b="1" dirty="0" err="1">
                          <a:solidFill>
                            <a:srgbClr val="000099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j-cs"/>
                        </a:rPr>
                        <a:t>ไตรมาส</a:t>
                      </a:r>
                      <a:endParaRPr lang="en-US" sz="1600" b="1" dirty="0">
                        <a:solidFill>
                          <a:srgbClr val="000099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3.แผนการควบคุมค่าใช้จ่ายด้านยา (รับยาคืนจากผู้ป่วย, </a:t>
                      </a:r>
                      <a:r>
                        <a:rPr lang="en-US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ward,  medication reconciliation</a:t>
                      </a: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)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ผู้ป่วยโรคเรื้อรังได้รับการทำ </a:t>
                      </a:r>
                      <a:r>
                        <a:rPr lang="en-US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medication reconciliation) 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มีตะกร้ารับยาคืนที่ หน้าห้องยา และคลินิกเบาหวาน</a:t>
                      </a:r>
                      <a:endParaRPr lang="en-US" sz="1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2.ผู้ป่วยโรคเรื้อรังได้รับการทำ </a:t>
                      </a:r>
                      <a:r>
                        <a:rPr lang="en-US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medication reconciliation </a:t>
                      </a: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ให้นำยาเดิมมาเมื่อนอน รพ. โดยเฉพาะ ยามูลค่าสูง (</a:t>
                      </a:r>
                      <a:r>
                        <a:rPr lang="en-US" sz="1400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seretide</a:t>
                      </a:r>
                      <a:r>
                        <a:rPr lang="en-US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accuhaler,Berodual</a:t>
                      </a:r>
                      <a:r>
                        <a:rPr lang="en-US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MDI)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เม.ย.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ถึง ก.ย.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Times New Roman"/>
                          <a:cs typeface="+mn-cs"/>
                        </a:rPr>
                        <a:t>61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Times New Roman"/>
                        <a:cs typeface="+mj-cs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ภญ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อรุณี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คำจุ่น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38042" marR="3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มูลค่ายาคืน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55   87,463.61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56   62,334.45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57   100,711.17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58   228,158.91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59 </a:t>
                      </a:r>
                      <a:r>
                        <a:rPr lang="en-US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100.052.15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60  41,788.17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61   15,590.26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รวม 636,098.72</a:t>
                      </a:r>
                      <a:endParaRPr lang="en-US" sz="1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1.เพิ่มการเก็บมูลค่ายาคืนจากกระบวนการ</a:t>
                      </a:r>
                      <a:endParaRPr lang="en-US" sz="1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medication reconciliation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2.เพิ่มการตรวจสอบยาคืนในการให้คำปรึกษาแก่ผู้ป่วยเฉพาะราย และคลินิกโรคเรื้อรัง</a:t>
                      </a:r>
                      <a:endParaRPr lang="en-US" sz="1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 </a:t>
                      </a:r>
                      <a:endParaRPr lang="en-US" sz="1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ขอบคุณครับ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แสดงฐานะการเงิน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งบแสดงผลการดำเนินงาน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319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รายการ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ปีงบ61 ณ 28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ก.พ. 61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ปีงบประมาณ60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ปีงบประมาณ59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ปีงบประมาณ58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รายได้(ไม่รวมงบลงทุน)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56,071,384.17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92,418,754.92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88,529,824.04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79,263,895.70</a:t>
                      </a:r>
                    </a:p>
                  </a:txBody>
                  <a:tcPr marL="9525" marR="9525" marT="9525" marB="0"/>
                </a:tc>
              </a:tr>
              <a:tr h="5102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ค่าใช้จ่าย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33,726,458.45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86,845,938.32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85,139,808.50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82,447,100.93</a:t>
                      </a:r>
                    </a:p>
                  </a:txBody>
                  <a:tcPr marL="9525" marR="9525" marT="9525" marB="0"/>
                </a:tc>
              </a:tr>
              <a:tr h="5102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ผลต่าง กำไร/ขาดทุน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22,344,925.72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5,572,816.60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3,390,015.54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-3,183,205.23</a:t>
                      </a:r>
                    </a:p>
                  </a:txBody>
                  <a:tcPr marL="9525" marR="9525" marT="9525" marB="0"/>
                </a:tc>
              </a:tr>
              <a:tr h="5102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เงินบำรุงคงเหลือหลังหักหนี้สินแล้ว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       34,279,589.97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9,835,711.87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6,250,123.02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9,486,153.42</a:t>
                      </a:r>
                    </a:p>
                  </a:txBody>
                  <a:tcPr marL="9525" marR="9525" marT="9525" marB="0" anchor="b"/>
                </a:tc>
              </a:tr>
              <a:tr h="5102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ทุนสำรองสุทธิ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43,739,975.08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20,358,700.39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14,352,913.29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17,272,302.32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แสดงผลการดำเนินงาน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500990" cy="5715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600" dirty="0" smtClean="0"/>
              <a:t>ตารางการคำนวณวิกฤติ 7 ระดับ ปีงบประมาณ 2561</a:t>
            </a:r>
            <a:endParaRPr lang="th-TH" sz="36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494165" cy="395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328"/>
                <a:gridCol w="578328"/>
                <a:gridCol w="700731"/>
                <a:gridCol w="642943"/>
                <a:gridCol w="571504"/>
                <a:gridCol w="857256"/>
                <a:gridCol w="1143008"/>
                <a:gridCol w="571504"/>
                <a:gridCol w="571504"/>
                <a:gridCol w="571503"/>
                <a:gridCol w="70755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CR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QR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Cash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NWC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ทุนหมุนเวียน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NI+Depleciation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กำไรสุทธิรวมค่าเสื่อม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Liquid Index(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สภาพคล่อง)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StatusIndex(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ความมั่นคงทางการเงิน)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SurviveIndex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(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ระยะเวลาเข้าสู่ปัญหาทางการเงิน)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Risk Scoring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ต.ค.-60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22,023,678.84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2,295,362.78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พ.ย.-60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35,139,078.48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15,072,906.62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ธ.ค.-60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33,172,625.33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14,352,379.77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ม.ค.-61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45,952,559.57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26,050,189.57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ก.พ.-61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43,739,975.08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23,336,606.43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Quick method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5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14354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b="1" i="0" u="none" strike="noStrike" dirty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ข้อมูล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b="1" i="0" u="none" strike="noStrike" dirty="0" smtClean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ปีงบ61 </a:t>
                      </a:r>
                      <a:r>
                        <a:rPr lang="th-TH" sz="2000" b="1" i="0" u="none" strike="noStrike" dirty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ณ 28 ก.พ. 61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b="1" i="0" u="none" strike="noStrike" dirty="0" smtClean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ปีงบประมาณ  </a:t>
                      </a:r>
                      <a:r>
                        <a:rPr lang="th-TH" sz="2000" b="1" i="0" u="none" strike="noStrike" dirty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60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b="1" i="0" u="none" strike="noStrike" dirty="0" smtClean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ปีงบประมาณ </a:t>
                      </a:r>
                      <a:r>
                        <a:rPr lang="th-TH" sz="2000" b="1" i="0" u="none" strike="noStrike" dirty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59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b="1" i="0" u="none" strike="noStrike" dirty="0" smtClean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ปีงบประมาณ </a:t>
                      </a:r>
                      <a:r>
                        <a:rPr lang="th-TH" sz="2000" b="1" i="0" u="none" strike="noStrike" dirty="0">
                          <a:solidFill>
                            <a:srgbClr val="FFFFFF"/>
                          </a:solidFill>
                          <a:latin typeface="Angsana New"/>
                          <a:cs typeface="+mn-cs"/>
                        </a:rPr>
                        <a:t>58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CMI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0.4886 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0.5396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0.5663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0.4878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Cost OPD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25,147,896.38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60,193,014.08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52,297,260.93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46,535,141.00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Cost IPD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9,761,542.71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24,766,730.42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28,528,276.71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31,443,997.01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Sum Adj RW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612.15 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2,172.33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2,220.65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2,172.33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IPD case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(15,434.84) ณ ธ.ค.60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 New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 dirty="0" smtClean="0">
                          <a:solidFill>
                            <a:srgbClr val="FF0000"/>
                          </a:solidFill>
                          <a:latin typeface="Angsana New"/>
                        </a:rPr>
                        <a:t>15,966.83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latin typeface="Angsana New"/>
                        </a:rPr>
                        <a:t>15,148.95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16,303.54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15,633.62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OPD case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(776.74)ณ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 ธ.ค.60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 New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590.63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609.89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525.49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487.62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5214950"/>
            <a:ext cx="642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err="1" smtClean="0"/>
              <a:t>รพช.</a:t>
            </a:r>
            <a:r>
              <a:rPr lang="en-US" sz="1400" dirty="0" smtClean="0"/>
              <a:t> F2 30,000-=60,000  Mean+1SD </a:t>
            </a:r>
            <a:r>
              <a:rPr lang="th-TH" sz="1400" dirty="0" smtClean="0"/>
              <a:t>ต้นทุนผู้ป่วยนอก </a:t>
            </a:r>
            <a:r>
              <a:rPr lang="en-US" sz="1400" dirty="0" smtClean="0"/>
              <a:t>= 790.73  </a:t>
            </a:r>
            <a:r>
              <a:rPr lang="th-TH" sz="1400" dirty="0" smtClean="0"/>
              <a:t>ต้นทุนผู้ป่วยใน </a:t>
            </a:r>
            <a:r>
              <a:rPr lang="en-US" sz="1400" dirty="0" smtClean="0"/>
              <a:t>= 18,213.83</a:t>
            </a:r>
            <a:endParaRPr lang="th-T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800" dirty="0" smtClean="0"/>
              <a:t>สัดส่วนค่าใช้จ่าย ปีงบประมาณ 2561</a:t>
            </a:r>
            <a:endParaRPr lang="th-TH" sz="28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5" cy="261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PDate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CC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CC: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คชจ.รวม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LC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LC: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คชจ.รวม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MC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MC: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คชจ.รวม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ต้นทุนรวม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ค่าใช้จ่ายอื่นๆ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คชจ.อื่นๆ:คชจ.รวม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ค่าใช้จ่ายรวม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31-ต.ค.-17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1,037,313.66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13.26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4,316,100.20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55.16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2,026,217.30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25.89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7,379,699.57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445,603.04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 5.69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7,825,302.61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30-พ.ย.-17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1,592,778.00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11.00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8,344,763.40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57.63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3,626,352.26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25.04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13,563,962.29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916,142.36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 6.33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14,480,104.65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31-ธ.ค.-17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2,168,322.43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10.22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12,567,733.31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59.24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5,143,421.39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24.24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19,879,546.59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1,336,442.80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 6.30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21,215,989.39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31-ม.ค.-18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2,745,131.54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9.39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17,093,505.03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58.46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7,798,895.91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26.67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27,637,600.32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1,603,793.27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 5.48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29,241,393.59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28-ก.พ.-18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3,266,064.59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8.80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21,468,724.18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57.85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10,174,650.32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27.42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34,909,505.74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2,201,143.51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                            5.93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j-cs"/>
                        </a:rPr>
                        <a:t>37,110,582.60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2400" dirty="0" smtClean="0"/>
              <a:t>ผลการดำเนินงาน </a:t>
            </a:r>
            <a:r>
              <a:rPr lang="en-US" sz="2400" dirty="0" err="1" smtClean="0"/>
              <a:t>Planfin</a:t>
            </a:r>
            <a:r>
              <a:rPr lang="en-US" sz="2400" dirty="0" smtClean="0"/>
              <a:t> 2561 </a:t>
            </a:r>
            <a:r>
              <a:rPr lang="th-TH" sz="2400" dirty="0" smtClean="0"/>
              <a:t>(ก่อนปรับแผน)</a:t>
            </a:r>
            <a:endParaRPr lang="th-TH" sz="24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00031" y="1000112"/>
          <a:ext cx="8215372" cy="5701679"/>
        </p:xfrm>
        <a:graphic>
          <a:graphicData uri="http://schemas.openxmlformats.org/drawingml/2006/table">
            <a:tbl>
              <a:tblPr/>
              <a:tblGrid>
                <a:gridCol w="412124"/>
                <a:gridCol w="2841488"/>
                <a:gridCol w="1163166"/>
                <a:gridCol w="1163166"/>
                <a:gridCol w="1247219"/>
                <a:gridCol w="943548"/>
                <a:gridCol w="444661"/>
              </a:tblGrid>
              <a:tr h="45911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รหัสรายการ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รายการ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ngsana New"/>
                        </a:rPr>
                        <a:t>Planfin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เปรียบเทียบแผน ก.พ.61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ผลการดำเนินงาน ก.พ.61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ผลต่าง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UC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58,465,500.00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24,360,625.00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39,189,641.09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14,829,016.09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60.87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รายได้จาก 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EMS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135,000.00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56,250.00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   70,700.00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14,450.00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25.69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รายได้ค่ารักษาเบิกต้นสังกัด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120,000.00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   16,915.00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-33,085.00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-66.17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 อปท.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523,000.00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217,916.67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179,673.34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-38,243.33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-17.55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รายได้ค่ารักษาเบิกจ่ายตรงกรมบัญชีกลาง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2,633,000.00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1,097,083.33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1,125,004.43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27,921.10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2.55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รายได้ประกันสังคม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1,409,500.00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587,291.67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   379,215.22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-208,076.45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-35.43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รายได้แรงงานต่างด้าว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1,290,000.00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537,500.00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1,086,385.45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548,885.45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102.12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รายได้ค่ารักษาและบริการอื่น 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3,970,000.00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1,654,166.67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1,366,214.00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-287,952.67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-17.41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รายได้งบประมาณส่วนบุคลากร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22,866,000.00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9,527,500.00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10,363,586.77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836,086.77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8.78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รายได้อื่น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4,134,000.00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1,722,500.00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2,412,108.43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689,608.43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40.04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P13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รายได้งบลงทุน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2,157,745.31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899,060.55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                        4,257,745.30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3,358,684.75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373.58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P13S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รวมรายได้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97,703,745.31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      40,709,893.88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60,447,189.03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19,737,295.15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48.48</a:t>
                      </a:r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3313</Words>
  <Application>Microsoft Office PowerPoint</Application>
  <PresentationFormat>นำเสนอทางหน้าจอ (4:3)</PresentationFormat>
  <Paragraphs>1336</Paragraphs>
  <Slides>27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สถานะการเงินการคลัง และแผนทางการเงิน (Planfin) รอบครึ่งปีหลัง โรงพยาบาลเขาฉกรรจ์ ปีงบประมาณ 2561</vt:lpstr>
      <vt:lpstr>งบแสดงสถานะการเงิน 2561 - 2558</vt:lpstr>
      <vt:lpstr>แสดงฐานะการเงิน</vt:lpstr>
      <vt:lpstr>งบแสดงผลการดำเนินงาน</vt:lpstr>
      <vt:lpstr>แสดงผลการดำเนินงาน</vt:lpstr>
      <vt:lpstr>ตารางการคำนวณวิกฤติ 7 ระดับ ปีงบประมาณ 2561</vt:lpstr>
      <vt:lpstr>Quick method</vt:lpstr>
      <vt:lpstr>สัดส่วนค่าใช้จ่าย ปีงบประมาณ 2561</vt:lpstr>
      <vt:lpstr>ผลการดำเนินงาน Planfin 2561 (ก่อนปรับแผน)</vt:lpstr>
      <vt:lpstr>ผลการดำเนินงาน Planfin 2561 (ก่อนปรับแผน)</vt:lpstr>
      <vt:lpstr>ผลการดำเนินงาน Planfin 2561 (ก่อนปรับแผน)</vt:lpstr>
      <vt:lpstr>แผน Planfin 2561 (ปรับแผนรอบครึ่งปี) โรงพยาบาลเขาฉกรรจ์ เป็นแผน เกินดุล 8,096,151.73 </vt:lpstr>
      <vt:lpstr>งานนำเสนอ PowerPoint</vt:lpstr>
      <vt:lpstr>งานนำเสนอ PowerPoint</vt:lpstr>
      <vt:lpstr>เปรียบเทียบ Planfin 61 กับ Planfin 61(ครึ่งปีหลัง)</vt:lpstr>
      <vt:lpstr>งานนำเสนอ PowerPoint</vt:lpstr>
      <vt:lpstr>เปรียบเทียบ Planfin 61 กับ Planfin 61(ครึ่งปีหลัง)</vt:lpstr>
      <vt:lpstr>สรุป เทียบ Planfin61 กับ Planfin 61(ครึ่งปีหลัง)</vt:lpstr>
      <vt:lpstr>เปรียบเทียบผลการดำเนินงานหลังจากปรับPlanfin61(ครึ่งปีหลัง) เดือน ก.พ.61</vt:lpstr>
      <vt:lpstr>เปรียบเทียบผลการดำเนินงานหลังจากปรับPlanfin61เดือน ก.พ.61</vt:lpstr>
      <vt:lpstr>เปรียบเทียบผลการดำเนินงานหลังจากปรับPlanfin61 เดือน ก.พ.61</vt:lpstr>
      <vt:lpstr>แผนทางการเงินและมาตรการในการเพิ่มประสิทธิภาพการบริหารการเงินการคลัง โรงพยาบาลเขาฉกรรจ์ จังหวัดสระแก้ว ประจำปีงบประมาณ 2561</vt:lpstr>
      <vt:lpstr>แผนทางการเงินและมาตรการในการเพิ่มประสิทธิภาพการบริหารการเงินการคลัง โรงพยาบาลเขาฉกรรจ์ จังหวัดสระแก้ว ประจำปีงบประมาณ 2561</vt:lpstr>
      <vt:lpstr>แผนทางการเงินและมาตรการในการเพิ่มประสิทธิภาพการบริหารการเงินการคลัง โรงพยาบาลเขาฉกรรจ์ จังหวัดสระแก้ว ประจำปีงบประมาณ 2561</vt:lpstr>
      <vt:lpstr>แผนทางการเงินและมาตรการในการเพิ่มประสิทธิภาพการบริหารการเงินการคลัง โรงพยาบาลเขาฉกรรจ์ จังหวัดสระแก้ว ประจำปีงบประมาณ 2561</vt:lpstr>
      <vt:lpstr>แผนทางการเงินและมาตรการในการเพิ่มประสิทธิภาพการบริหารการเงินการคลัง โรงพยาบาลเขาฉกรรจ์ จังหวัดสระแก้ว ประจำปีงบประมาณ 2561</vt:lpstr>
      <vt:lpstr>ขอบคุณครับ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การเงินการคลัง โรงพยาบาลเขาฉกรรจ์ ปีงบประมาณ 2561</dc:title>
  <dc:creator>Tong</dc:creator>
  <cp:lastModifiedBy>บริหาร</cp:lastModifiedBy>
  <cp:revision>110</cp:revision>
  <dcterms:created xsi:type="dcterms:W3CDTF">2018-03-15T08:40:18Z</dcterms:created>
  <dcterms:modified xsi:type="dcterms:W3CDTF">2018-03-29T03:08:20Z</dcterms:modified>
</cp:coreProperties>
</file>