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5" r:id="rId2"/>
    <p:sldId id="322" r:id="rId3"/>
    <p:sldId id="316" r:id="rId4"/>
    <p:sldId id="327" r:id="rId5"/>
    <p:sldId id="321" r:id="rId6"/>
    <p:sldId id="328" r:id="rId7"/>
    <p:sldId id="339" r:id="rId8"/>
    <p:sldId id="341" r:id="rId9"/>
    <p:sldId id="364" r:id="rId10"/>
    <p:sldId id="342" r:id="rId11"/>
    <p:sldId id="369" r:id="rId12"/>
    <p:sldId id="370" r:id="rId13"/>
    <p:sldId id="371" r:id="rId14"/>
    <p:sldId id="378" r:id="rId15"/>
    <p:sldId id="379" r:id="rId16"/>
    <p:sldId id="380" r:id="rId17"/>
    <p:sldId id="381" r:id="rId18"/>
    <p:sldId id="382" r:id="rId19"/>
    <p:sldId id="383" r:id="rId20"/>
    <p:sldId id="377" r:id="rId21"/>
    <p:sldId id="372" r:id="rId22"/>
    <p:sldId id="384" r:id="rId23"/>
    <p:sldId id="373" r:id="rId24"/>
    <p:sldId id="374" r:id="rId25"/>
    <p:sldId id="375" r:id="rId26"/>
    <p:sldId id="376" r:id="rId27"/>
    <p:sldId id="353" r:id="rId28"/>
    <p:sldId id="354" r:id="rId29"/>
    <p:sldId id="351" r:id="rId30"/>
    <p:sldId id="331" r:id="rId31"/>
    <p:sldId id="346" r:id="rId32"/>
    <p:sldId id="349" r:id="rId33"/>
    <p:sldId id="330" r:id="rId34"/>
    <p:sldId id="350" r:id="rId35"/>
    <p:sldId id="338" r:id="rId36"/>
  </p:sldIdLst>
  <p:sldSz cx="9144000" cy="5143500" type="screen16x9"/>
  <p:notesSz cx="6797675" cy="992822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03740157480315E-3"/>
                  <c:y val="-3.0419396743047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37-4B8E-A1BD-577F8A99BF0B}"/>
                </c:ext>
              </c:extLst>
            </c:dLbl>
            <c:dLbl>
              <c:idx val="1"/>
              <c:layout>
                <c:manualLayout>
                  <c:x val="-1.3888888888888889E-3"/>
                  <c:y val="2.928121449543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37-4B8E-A1BD-577F8A99BF0B}"/>
                </c:ext>
              </c:extLst>
            </c:dLbl>
            <c:dLbl>
              <c:idx val="2"/>
              <c:layout>
                <c:manualLayout>
                  <c:x val="0"/>
                  <c:y val="2.2626207918816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1-498C-B53A-890857EEC90C}"/>
                </c:ext>
              </c:extLst>
            </c:dLbl>
            <c:dLbl>
              <c:idx val="4"/>
              <c:layout>
                <c:manualLayout>
                  <c:x val="2.2223315835519543E-3"/>
                  <c:y val="3.232315416973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37-4B8E-A1BD-577F8A99BF0B}"/>
                </c:ext>
              </c:extLst>
            </c:dLbl>
            <c:dLbl>
              <c:idx val="6"/>
              <c:layout>
                <c:manualLayout>
                  <c:x val="-1.0863995989709941E-16"/>
                  <c:y val="3.485814382305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37-4B8E-A1BD-577F8A99BF0B}"/>
                </c:ext>
              </c:extLst>
            </c:dLbl>
            <c:dLbl>
              <c:idx val="7"/>
              <c:layout>
                <c:manualLayout>
                  <c:x val="4.4444133374395662E-3"/>
                  <c:y val="2.091488629383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37-4B8E-A1BD-577F8A99BF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สมุทรปราการ</c:v>
                </c:pt>
                <c:pt idx="1">
                  <c:v>ฉะเชิงเทรา</c:v>
                </c:pt>
                <c:pt idx="2">
                  <c:v>ปราจีนบุรี</c:v>
                </c:pt>
                <c:pt idx="3">
                  <c:v>สระแก้ว</c:v>
                </c:pt>
                <c:pt idx="4">
                  <c:v>ชลบุรี</c:v>
                </c:pt>
                <c:pt idx="5">
                  <c:v>ระยอง</c:v>
                </c:pt>
                <c:pt idx="6">
                  <c:v>จันทบุรี</c:v>
                </c:pt>
                <c:pt idx="7">
                  <c:v>ตราด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</c:v>
                </c:pt>
                <c:pt idx="1">
                  <c:v>8</c:v>
                </c:pt>
                <c:pt idx="2">
                  <c:v>13</c:v>
                </c:pt>
                <c:pt idx="3">
                  <c:v>14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8-4C63-8344-BFEB74CD20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629265091863262E-3"/>
                  <c:y val="2.135873305452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37-4B8E-A1BD-577F8A99BF0B}"/>
                </c:ext>
              </c:extLst>
            </c:dLbl>
            <c:dLbl>
              <c:idx val="1"/>
              <c:layout>
                <c:manualLayout>
                  <c:x val="-2.7777777777777779E-3"/>
                  <c:y val="3.675982522081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37-4B8E-A1BD-577F8A99BF0B}"/>
                </c:ext>
              </c:extLst>
            </c:dLbl>
            <c:dLbl>
              <c:idx val="2"/>
              <c:layout>
                <c:manualLayout>
                  <c:x val="-1.8514873140862485E-4"/>
                  <c:y val="-3.0419396743047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37-4B8E-A1BD-577F8A99BF0B}"/>
                </c:ext>
              </c:extLst>
            </c:dLbl>
            <c:dLbl>
              <c:idx val="3"/>
              <c:layout>
                <c:manualLayout>
                  <c:x val="9.2629046369203843E-5"/>
                  <c:y val="3.16919618678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37-4B8E-A1BD-577F8A99BF0B}"/>
                </c:ext>
              </c:extLst>
            </c:dLbl>
            <c:dLbl>
              <c:idx val="6"/>
              <c:layout>
                <c:manualLayout>
                  <c:x val="-1.0863995989709941E-16"/>
                  <c:y val="-6.9716287646109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37-4B8E-A1BD-577F8A99BF0B}"/>
                </c:ext>
              </c:extLst>
            </c:dLbl>
            <c:dLbl>
              <c:idx val="7"/>
              <c:layout>
                <c:manualLayout>
                  <c:x val="2.7777777777767592E-4"/>
                  <c:y val="1.3373132383422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37-4B8E-A1BD-577F8A99BF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สมุทรปราการ</c:v>
                </c:pt>
                <c:pt idx="1">
                  <c:v>ฉะเชิงเทรา</c:v>
                </c:pt>
                <c:pt idx="2">
                  <c:v>ปราจีนบุรี</c:v>
                </c:pt>
                <c:pt idx="3">
                  <c:v>สระแก้ว</c:v>
                </c:pt>
                <c:pt idx="4">
                  <c:v>ชลบุรี</c:v>
                </c:pt>
                <c:pt idx="5">
                  <c:v>ระยอง</c:v>
                </c:pt>
                <c:pt idx="6">
                  <c:v>จันทบุรี</c:v>
                </c:pt>
                <c:pt idx="7">
                  <c:v>ตราด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19</c:v>
                </c:pt>
                <c:pt idx="5">
                  <c:v>37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8-4C63-8344-BFEB74CD20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629422249596387E-3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37-4B8E-A1BD-577F8A99BF0B}"/>
                </c:ext>
              </c:extLst>
            </c:dLbl>
            <c:dLbl>
              <c:idx val="1"/>
              <c:layout>
                <c:manualLayout>
                  <c:x val="-2.7159989974274854E-17"/>
                  <c:y val="6.27446588814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37-4B8E-A1BD-577F8A99BF0B}"/>
                </c:ext>
              </c:extLst>
            </c:dLbl>
            <c:dLbl>
              <c:idx val="2"/>
              <c:layout>
                <c:manualLayout>
                  <c:x val="2.7777777777777267E-3"/>
                  <c:y val="1.292926166789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31-498C-B53A-890857EEC90C}"/>
                </c:ext>
              </c:extLst>
            </c:dLbl>
            <c:dLbl>
              <c:idx val="4"/>
              <c:layout>
                <c:manualLayout>
                  <c:x val="2.2223315835519543E-3"/>
                  <c:y val="1.552834867877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37-4B8E-A1BD-577F8A99BF0B}"/>
                </c:ext>
              </c:extLst>
            </c:dLbl>
            <c:dLbl>
              <c:idx val="6"/>
              <c:layout>
                <c:manualLayout>
                  <c:x val="-2.7777777777777779E-3"/>
                  <c:y val="2.3006959404154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37-4B8E-A1BD-577F8A99BF0B}"/>
                </c:ext>
              </c:extLst>
            </c:dLbl>
            <c:dLbl>
              <c:idx val="7"/>
              <c:layout>
                <c:manualLayout>
                  <c:x val="-3.8888888888890926E-3"/>
                  <c:y val="7.795988467505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37-4B8E-A1BD-577F8A99BF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สมุทรปราการ</c:v>
                </c:pt>
                <c:pt idx="1">
                  <c:v>ฉะเชิงเทรา</c:v>
                </c:pt>
                <c:pt idx="2">
                  <c:v>ปราจีนบุรี</c:v>
                </c:pt>
                <c:pt idx="3">
                  <c:v>สระแก้ว</c:v>
                </c:pt>
                <c:pt idx="4">
                  <c:v>ชลบุรี</c:v>
                </c:pt>
                <c:pt idx="5">
                  <c:v>ระยอง</c:v>
                </c:pt>
                <c:pt idx="6">
                  <c:v>จันทบุรี</c:v>
                </c:pt>
                <c:pt idx="7">
                  <c:v>ตราด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8-4C63-8344-BFEB74CD20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766592"/>
        <c:axId val="94768128"/>
      </c:barChart>
      <c:catAx>
        <c:axId val="9476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/>
                  <a:t>จังหวัด</a:t>
                </a:r>
              </a:p>
            </c:rich>
          </c:tx>
          <c:layout>
            <c:manualLayout>
              <c:xMode val="edge"/>
              <c:yMode val="edge"/>
              <c:x val="0.92391666666666672"/>
              <c:y val="0.8946265174066547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94768128"/>
        <c:crosses val="autoZero"/>
        <c:auto val="1"/>
        <c:lblAlgn val="ctr"/>
        <c:lblOffset val="100"/>
        <c:noMultiLvlLbl val="0"/>
      </c:catAx>
      <c:valAx>
        <c:axId val="94768128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/>
                  <a:t>จำนวน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947665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0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th-TH" sz="2400" dirty="0"/>
              <a:t>จำนวนเงิน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เข้าเกณฑ์ (ร้อยละ)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104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5-45CA-A95A-BB5B219317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ไม่เข้าเกณฑ์ (ร้อยละ)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246598387213974E-2"/>
                  <c:y val="-8.208882352357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FD-40D8-8C3A-9B3120893D1D}"/>
                </c:ext>
              </c:extLst>
            </c:dLbl>
            <c:dLbl>
              <c:idx val="1"/>
              <c:layout>
                <c:manualLayout>
                  <c:x val="0"/>
                  <c:y val="-6.449836133994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FD-40D8-8C3A-9B3120893D1D}"/>
                </c:ext>
              </c:extLst>
            </c:dLbl>
            <c:dLbl>
              <c:idx val="2"/>
              <c:layout>
                <c:manualLayout>
                  <c:x val="-9.4814139401172802E-3"/>
                  <c:y val="-7.03618487344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FD-40D8-8C3A-9B3120893D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ปี 2560</c:v>
                </c:pt>
                <c:pt idx="1">
                  <c:v>ปี 2561</c:v>
                </c:pt>
                <c:pt idx="2">
                  <c:v>ปี 2562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5-45CA-A95A-BB5B219317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9004928"/>
        <c:axId val="139006720"/>
        <c:axId val="0"/>
      </c:bar3DChart>
      <c:catAx>
        <c:axId val="13900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006720"/>
        <c:crosses val="autoZero"/>
        <c:auto val="1"/>
        <c:lblAlgn val="ctr"/>
        <c:lblOffset val="100"/>
        <c:noMultiLvlLbl val="0"/>
      </c:catAx>
      <c:valAx>
        <c:axId val="13900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90049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863" y="1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9A402-F91D-45C8-B8DC-25D7A6475423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9780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863" y="9429780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C1E3B-7B77-4E9C-9877-995DE15FA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8F73-6FAF-4170-BEE0-4F6B5803C907}" type="datetimeFigureOut">
              <a:rPr lang="th-TH" smtClean="0"/>
              <a:pPr/>
              <a:t>27/05/62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2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F670-6F09-44CB-9CCD-3EC4AFC1E7A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D83BE4-D99D-4ABA-AE33-66448EF5F80C}" type="slidenum">
              <a:rPr lang="th-TH" altLang="th-TH" smtClean="0">
                <a:latin typeface="Arial" charset="0"/>
              </a:rPr>
              <a:pPr/>
              <a:t>5</a:t>
            </a:fld>
            <a:endParaRPr lang="th-TH" altLang="th-TH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F670-6F09-44CB-9CCD-3EC4AFC1E7AB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3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BF670-6F09-44CB-9CCD-3EC4AFC1E7AB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998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493F-9104-48F4-8159-6B1A271E232C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85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C69B-8ACB-483E-96B0-FB52C4D0934B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4FF2-DA72-4146-9C2F-9874BA6BAA6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3EB7-9907-43D3-9DC4-5B8C02FCCD7D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2D69-DB98-4B10-B32A-235DFE199E8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356F-0B55-4652-816B-AEF8B2FDC61B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3D7A-F759-4C85-A951-53872BDC125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5419-AB94-417E-BF7B-EA9970784E34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46F4-3EA9-4A45-89D7-F809950C547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72E2-E704-4392-B74C-A44C9812415A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C959-AE64-4118-B781-E03E34E1C38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3FE7-273F-43FE-9D98-4C866F446930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E1A2-4CF6-474C-BA4F-17F77A70256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D40F-12B1-4E43-BC84-A4EB13DF223E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7E7E-2D0D-46E0-A95A-C1AA4263AE8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4EC6-2A2F-401A-9A85-AC6DAF2F799B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ACFF-CCF5-4F8B-A270-34714B89BAE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59E0-0148-4DE4-B788-6D2B21E7EC54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DFB4-2866-4C82-974A-0A3DDE080EE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B054-C145-4005-A134-0DB8BE0A453B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319A-7310-44F6-B522-18DF1123478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128A-8324-47D8-A854-CD5D4DCEF2B2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58D8-424E-453E-B376-F17F8A38793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F97A2F-1424-4451-BF4B-E7D8120302D4}" type="datetimeFigureOut">
              <a:rPr lang="th-TH"/>
              <a:pPr>
                <a:defRPr/>
              </a:pPr>
              <a:t>27/05/62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B99A02CF-5D66-4F57-85BE-B40D432C74A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th/url?url=http://www.thaibizchina.com/thaibizchina/th/china-economic-business/result.php?SECTION_ID=466&amp;ID=11228&amp;rct=j&amp;frm=1&amp;q=&amp;esrc=s&amp;sa=U&amp;ei=21v5VMTQH9iMuASAzoKADw&amp;ved=0CDkQ9QEwEg&amp;usg=AFQjCNGOYbT1yhiNazPWG-OfU5DKQRTPLQ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th/url?url=http://www.thaibizchina.com/thaibizchina/th/china-economic-business/result.php?SECTION_ID=466&amp;ID=11228&amp;rct=j&amp;frm=1&amp;q=&amp;esrc=s&amp;sa=U&amp;ei=21v5VMTQH9iMuASAzoKADw&amp;ved=0CDkQ9QEwEg&amp;usg=AFQjCNGOYbT1yhiNazPWG-OfU5DKQRTPLQ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th/url?url=http://www.thaibizchina.com/thaibizchina/th/china-economic-business/result.php?SECTION_ID=466&amp;ID=11228&amp;rct=j&amp;frm=1&amp;q=&amp;esrc=s&amp;sa=U&amp;ei=21v5VMTQH9iMuASAzoKADw&amp;ved=0CDkQ9QEwEg&amp;usg=AFQjCNGOYbT1yhiNazPWG-OfU5DKQRTPLQ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th/url?url=http://www.thaibizchina.com/thaibizchina/th/china-economic-business/result.php?SECTION_ID=466&amp;ID=11228&amp;rct=j&amp;frm=1&amp;q=&amp;esrc=s&amp;sa=U&amp;ei=21v5VMTQH9iMuASAzoKADw&amp;ved=0CDkQ9QEwEg&amp;usg=AFQjCNGOYbT1yhiNazPWG-OfU5DKQRTPLQ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ชื่อเรื่อง 4"/>
          <p:cNvSpPr txBox="1">
            <a:spLocks/>
          </p:cNvSpPr>
          <p:nvPr/>
        </p:nvSpPr>
        <p:spPr bwMode="auto">
          <a:xfrm>
            <a:off x="250828" y="535768"/>
            <a:ext cx="8607425" cy="232173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h-TH" alt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คุ้มครองสิทธิผู้รับบริการ </a:t>
            </a:r>
            <a:endParaRPr lang="en-US" alt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/>
            <a:r>
              <a:rPr lang="th-TH" alt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เขต </a:t>
            </a:r>
            <a:r>
              <a:rPr lang="en-US" alt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alt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ระยอง</a:t>
            </a:r>
            <a:r>
              <a:rPr lang="en-US" alt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alt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2560 - 2562</a:t>
            </a:r>
            <a:endParaRPr lang="th-TH" alt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571627" y="3000378"/>
            <a:ext cx="6429375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4" descr="a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838" y="-18"/>
            <a:ext cx="1790542" cy="928676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3102310"/>
            <a:ext cx="9144000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โครงการคุ้มครองสิทธิประชาชนด้านหลักประกันสุขภาพ</a:t>
            </a:r>
          </a:p>
          <a:p>
            <a:pPr algn="ctr"/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</a:t>
            </a:r>
            <a:r>
              <a:rPr lang="en-US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วันที่ </a:t>
            </a:r>
            <a:r>
              <a:rPr lang="en-US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 </a:t>
            </a:r>
            <a:r>
              <a:rPr lang="th-TH" sz="2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 สำนักงานสาธารณสุขจังหวัดสระแก้ว</a:t>
            </a:r>
            <a:endParaRPr lang="en-US" sz="24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/>
            <a:endParaRPr lang="th-TH" sz="11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นายศิริศักดิ์  เผือกวัฒนะ</a:t>
            </a:r>
          </a:p>
          <a:p>
            <a:pPr algn="ctr" eaLnBrk="1" hangingPunct="1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หัวหน้ากลุ่มงาน  สำนักงานหลักประกันสุขภาพแห่งชาติ เขต 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ระยอง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ผลการค้นหารูปภาพสำหรับ clipart pregnancy"/>
          <p:cNvSpPr>
            <a:spLocks noChangeAspect="1" noChangeArrowheads="1"/>
          </p:cNvSpPr>
          <p:nvPr/>
        </p:nvSpPr>
        <p:spPr bwMode="auto">
          <a:xfrm>
            <a:off x="142875" y="-159544"/>
            <a:ext cx="1178159" cy="11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h-TH" sz="2100"/>
          </a:p>
        </p:txBody>
      </p:sp>
      <p:cxnSp>
        <p:nvCxnSpPr>
          <p:cNvPr id="35" name="ตัวเชื่อมต่อตรง 34"/>
          <p:cNvCxnSpPr/>
          <p:nvPr/>
        </p:nvCxnSpPr>
        <p:spPr>
          <a:xfrm>
            <a:off x="311364" y="635168"/>
            <a:ext cx="8011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220595" y="126774"/>
            <a:ext cx="88158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8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ประเด็นความเสียหายที่เข้าเกณฑ์จำนวนสูงสุด 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อันดับต้น (</a:t>
            </a:r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3-5 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อันดับแรก)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จำแนกตามแผนกที่พบความเสียหาย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42875" y="662014"/>
            <a:ext cx="2875349" cy="508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สูติกรรม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3125381" y="674697"/>
            <a:ext cx="2786082" cy="511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อายุรก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904438" y="683197"/>
            <a:ext cx="3131986" cy="52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ศัลยกรรม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42874" y="2939435"/>
            <a:ext cx="2821772" cy="407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</a:t>
            </a: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3071803" y="2939435"/>
            <a:ext cx="2710452" cy="407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สูตินรีเวชกรรม</a:t>
            </a: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5870021" y="2939434"/>
            <a:ext cx="3166404" cy="4070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กุมารเวชกรรม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218843" y="690716"/>
            <a:ext cx="449447" cy="38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</a:t>
            </a:r>
            <a:endParaRPr lang="th-TH" sz="2100" dirty="0"/>
          </a:p>
        </p:txBody>
      </p:sp>
      <p:sp>
        <p:nvSpPr>
          <p:cNvPr id="38" name="วงรี 37"/>
          <p:cNvSpPr/>
          <p:nvPr/>
        </p:nvSpPr>
        <p:spPr>
          <a:xfrm>
            <a:off x="3178959" y="750082"/>
            <a:ext cx="449447" cy="38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</a:t>
            </a:r>
            <a:endParaRPr lang="th-TH" sz="2100" dirty="0"/>
          </a:p>
        </p:txBody>
      </p:sp>
      <p:sp>
        <p:nvSpPr>
          <p:cNvPr id="39" name="วงรี 38"/>
          <p:cNvSpPr/>
          <p:nvPr/>
        </p:nvSpPr>
        <p:spPr>
          <a:xfrm>
            <a:off x="6303328" y="720047"/>
            <a:ext cx="449447" cy="38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3</a:t>
            </a:r>
            <a:endParaRPr lang="th-TH" sz="2100" dirty="0"/>
          </a:p>
        </p:txBody>
      </p:sp>
      <p:sp>
        <p:nvSpPr>
          <p:cNvPr id="40" name="วงรี 39"/>
          <p:cNvSpPr/>
          <p:nvPr/>
        </p:nvSpPr>
        <p:spPr>
          <a:xfrm>
            <a:off x="213170" y="2945117"/>
            <a:ext cx="449447" cy="38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4</a:t>
            </a:r>
            <a:endParaRPr lang="th-TH" sz="2100" dirty="0"/>
          </a:p>
        </p:txBody>
      </p:sp>
      <p:sp>
        <p:nvSpPr>
          <p:cNvPr id="41" name="วงรี 40"/>
          <p:cNvSpPr/>
          <p:nvPr/>
        </p:nvSpPr>
        <p:spPr>
          <a:xfrm>
            <a:off x="3125380" y="2946800"/>
            <a:ext cx="449447" cy="38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5</a:t>
            </a:r>
            <a:endParaRPr lang="th-TH" sz="2100" dirty="0"/>
          </a:p>
        </p:txBody>
      </p:sp>
      <p:sp>
        <p:nvSpPr>
          <p:cNvPr id="42" name="วงรี 41"/>
          <p:cNvSpPr/>
          <p:nvPr/>
        </p:nvSpPr>
        <p:spPr>
          <a:xfrm>
            <a:off x="6303328" y="2951486"/>
            <a:ext cx="449447" cy="38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6</a:t>
            </a:r>
            <a:endParaRPr lang="th-TH" sz="2100" dirty="0"/>
          </a:p>
        </p:txBody>
      </p:sp>
      <p:sp>
        <p:nvSpPr>
          <p:cNvPr id="9" name="Rounded Rectangle 8"/>
          <p:cNvSpPr/>
          <p:nvPr/>
        </p:nvSpPr>
        <p:spPr>
          <a:xfrm>
            <a:off x="142873" y="1219141"/>
            <a:ext cx="2875351" cy="1622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7" name="Rounded Rectangle 46"/>
          <p:cNvSpPr/>
          <p:nvPr/>
        </p:nvSpPr>
        <p:spPr>
          <a:xfrm>
            <a:off x="3071802" y="1244856"/>
            <a:ext cx="2710452" cy="1622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8" name="Rounded Rectangle 47"/>
          <p:cNvSpPr/>
          <p:nvPr/>
        </p:nvSpPr>
        <p:spPr>
          <a:xfrm>
            <a:off x="5870020" y="1259715"/>
            <a:ext cx="3162200" cy="1622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9" name="Rounded Rectangle 48"/>
          <p:cNvSpPr/>
          <p:nvPr/>
        </p:nvSpPr>
        <p:spPr>
          <a:xfrm>
            <a:off x="103601" y="3407423"/>
            <a:ext cx="2914623" cy="1622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50" name="Rounded Rectangle 49"/>
          <p:cNvSpPr/>
          <p:nvPr/>
        </p:nvSpPr>
        <p:spPr>
          <a:xfrm>
            <a:off x="5859130" y="3401961"/>
            <a:ext cx="3162200" cy="1622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51" name="Rounded Rectangle 50"/>
          <p:cNvSpPr/>
          <p:nvPr/>
        </p:nvSpPr>
        <p:spPr>
          <a:xfrm>
            <a:off x="3071803" y="3393834"/>
            <a:ext cx="2675777" cy="16224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3" name="สี่เหลี่ยมผืนผ้า 6">
            <a:extLst>
              <a:ext uri="{FF2B5EF4-FFF2-40B4-BE49-F238E27FC236}">
                <a16:creationId xmlns:a16="http://schemas.microsoft.com/office/drawing/2014/main" id="{5C558A7C-7874-4412-B21E-614E250ED543}"/>
              </a:ext>
            </a:extLst>
          </p:cNvPr>
          <p:cNvSpPr/>
          <p:nvPr/>
        </p:nvSpPr>
        <p:spPr>
          <a:xfrm>
            <a:off x="3178959" y="3539599"/>
            <a:ext cx="3183197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ทำหมันแล้วตั้งครรภ์</a:t>
            </a:r>
          </a:p>
        </p:txBody>
      </p:sp>
      <p:sp>
        <p:nvSpPr>
          <p:cNvPr id="25" name="สี่เหลี่ยมผืนผ้า 6">
            <a:extLst>
              <a:ext uri="{FF2B5EF4-FFF2-40B4-BE49-F238E27FC236}">
                <a16:creationId xmlns:a16="http://schemas.microsoft.com/office/drawing/2014/main" id="{1A9FB49A-4FC4-4314-9447-84ACE3935AD9}"/>
              </a:ext>
            </a:extLst>
          </p:cNvPr>
          <p:cNvSpPr/>
          <p:nvPr/>
        </p:nvSpPr>
        <p:spPr>
          <a:xfrm>
            <a:off x="232141" y="1285866"/>
            <a:ext cx="3183197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ทารกคลอดติดไหล่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ทารกเสียชีวิตในครรภ์</a:t>
            </a:r>
            <a:endParaRPr lang="en-US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มารดาเสียชีวิตหลังคลอด</a:t>
            </a:r>
          </a:p>
        </p:txBody>
      </p:sp>
      <p:sp>
        <p:nvSpPr>
          <p:cNvPr id="26" name="สี่เหลี่ยมผืนผ้า 6">
            <a:extLst>
              <a:ext uri="{FF2B5EF4-FFF2-40B4-BE49-F238E27FC236}">
                <a16:creationId xmlns:a16="http://schemas.microsoft.com/office/drawing/2014/main" id="{B21CCA46-D3AB-48E6-B41D-8423A15DC645}"/>
              </a:ext>
            </a:extLst>
          </p:cNvPr>
          <p:cNvSpPr/>
          <p:nvPr/>
        </p:nvSpPr>
        <p:spPr>
          <a:xfrm>
            <a:off x="3105990" y="1373094"/>
            <a:ext cx="3183197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85763" indent="-385763">
              <a:buAutoNum type="arabicPeriod"/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การวินิจฉัยโรคคลาดเคลื่อน</a:t>
            </a:r>
          </a:p>
        </p:txBody>
      </p:sp>
      <p:sp>
        <p:nvSpPr>
          <p:cNvPr id="27" name="สี่เหลี่ยมผืนผ้า 6">
            <a:extLst>
              <a:ext uri="{FF2B5EF4-FFF2-40B4-BE49-F238E27FC236}">
                <a16:creationId xmlns:a16="http://schemas.microsoft.com/office/drawing/2014/main" id="{3252C0FA-2637-4F38-B657-B386D83618FE}"/>
              </a:ext>
            </a:extLst>
          </p:cNvPr>
          <p:cNvSpPr/>
          <p:nvPr/>
        </p:nvSpPr>
        <p:spPr>
          <a:xfrm>
            <a:off x="5962497" y="1373094"/>
            <a:ext cx="3183197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ภาวะแทรกซ้อนจากการผ่าตัด</a:t>
            </a:r>
          </a:p>
        </p:txBody>
      </p:sp>
      <p:sp>
        <p:nvSpPr>
          <p:cNvPr id="29" name="สี่เหลี่ยมผืนผ้า 6">
            <a:extLst>
              <a:ext uri="{FF2B5EF4-FFF2-40B4-BE49-F238E27FC236}">
                <a16:creationId xmlns:a16="http://schemas.microsoft.com/office/drawing/2014/main" id="{38AF885E-96BE-4A9F-BBEA-4AEC84A5865D}"/>
              </a:ext>
            </a:extLst>
          </p:cNvPr>
          <p:cNvSpPr/>
          <p:nvPr/>
        </p:nvSpPr>
        <p:spPr>
          <a:xfrm>
            <a:off x="166907" y="3527881"/>
            <a:ext cx="3183197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85763" indent="-385763">
              <a:buAutoNum type="arabicPeriod"/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ความล่าช้าในการวินิจฉัยโรค</a:t>
            </a: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การวินิจฉัยโรคไม่คลอบคลุม</a:t>
            </a:r>
          </a:p>
        </p:txBody>
      </p:sp>
      <p:sp>
        <p:nvSpPr>
          <p:cNvPr id="30" name="สี่เหลี่ยมผืนผ้า 6">
            <a:extLst>
              <a:ext uri="{FF2B5EF4-FFF2-40B4-BE49-F238E27FC236}">
                <a16:creationId xmlns:a16="http://schemas.microsoft.com/office/drawing/2014/main" id="{AC828295-B97F-4950-910D-A00EE6F21488}"/>
              </a:ext>
            </a:extLst>
          </p:cNvPr>
          <p:cNvSpPr/>
          <p:nvPr/>
        </p:nvSpPr>
        <p:spPr>
          <a:xfrm>
            <a:off x="6019865" y="3469585"/>
            <a:ext cx="3183197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ติดเชื้อแทรกซ้อน</a:t>
            </a:r>
          </a:p>
        </p:txBody>
      </p:sp>
    </p:spTree>
    <p:extLst>
      <p:ext uri="{BB962C8B-B14F-4D97-AF65-F5344CB8AC3E}">
        <p14:creationId xmlns:p14="http://schemas.microsoft.com/office/powerpoint/2010/main" val="398239739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8394DAF-7B33-450E-A3E2-7E3858A8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733F2E34-14E8-4F20-8A11-FC312C327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09825"/>
            <a:ext cx="6858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382CB4A-FBD2-482C-B7C4-7E4E8BC33726}"/>
              </a:ext>
            </a:extLst>
          </p:cNvPr>
          <p:cNvSpPr/>
          <p:nvPr/>
        </p:nvSpPr>
        <p:spPr>
          <a:xfrm>
            <a:off x="1143000" y="2356248"/>
            <a:ext cx="6858000" cy="16740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Straight Arrow Connector 22">
            <a:extLst>
              <a:ext uri="{FF2B5EF4-FFF2-40B4-BE49-F238E27FC236}">
                <a16:creationId xmlns:a16="http://schemas.microsoft.com/office/drawing/2014/main" id="{54A9C484-C19E-47D9-902C-3E939C5DAAB9}"/>
              </a:ext>
            </a:extLst>
          </p:cNvPr>
          <p:cNvCxnSpPr>
            <a:cxnSpLocks noChangeShapeType="1"/>
            <a:stCxn id="7" idx="0"/>
            <a:endCxn id="19463" idx="1"/>
          </p:cNvCxnSpPr>
          <p:nvPr/>
        </p:nvCxnSpPr>
        <p:spPr bwMode="auto">
          <a:xfrm>
            <a:off x="2263975" y="1062038"/>
            <a:ext cx="1107875" cy="74126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BE32A0-B48A-4B44-8995-D1E373CCF165}"/>
              </a:ext>
            </a:extLst>
          </p:cNvPr>
          <p:cNvCxnSpPr>
            <a:stCxn id="7" idx="0"/>
            <a:endCxn id="19465" idx="1"/>
          </p:cNvCxnSpPr>
          <p:nvPr/>
        </p:nvCxnSpPr>
        <p:spPr>
          <a:xfrm>
            <a:off x="2263975" y="1062038"/>
            <a:ext cx="1165025" cy="13938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C71F43A0-19AB-4480-A71F-EC393A585B07}"/>
              </a:ext>
            </a:extLst>
          </p:cNvPr>
          <p:cNvSpPr txBox="1">
            <a:spLocks noGrp="1"/>
          </p:cNvSpPr>
          <p:nvPr/>
        </p:nvSpPr>
        <p:spPr bwMode="auto">
          <a:xfrm>
            <a:off x="6188869" y="4806554"/>
            <a:ext cx="1439466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825" b="1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สำนักกฎหมาย  สปสช.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43477-9E81-4F5C-BB38-4041BACB79FB}"/>
              </a:ext>
            </a:extLst>
          </p:cNvPr>
          <p:cNvSpPr txBox="1"/>
          <p:nvPr/>
        </p:nvSpPr>
        <p:spPr>
          <a:xfrm>
            <a:off x="1600201" y="1062038"/>
            <a:ext cx="1327547" cy="5539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ผู้รับบริการได้รับความเสียหาย</a:t>
            </a:r>
            <a:endParaRPr lang="en-US" sz="15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DFCEF-281C-4686-86C3-BCDF88479200}"/>
              </a:ext>
            </a:extLst>
          </p:cNvPr>
          <p:cNvSpPr txBox="1"/>
          <p:nvPr/>
        </p:nvSpPr>
        <p:spPr>
          <a:xfrm>
            <a:off x="1314450" y="3462337"/>
            <a:ext cx="1714500" cy="78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คณะกรรมการควบคุมคุณภาพและมาตรฐานบริการสาธารณสุข</a:t>
            </a:r>
            <a:endParaRPr lang="en-US" sz="15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679DF375-D12C-4F7D-B51E-6BFB30F8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1410891"/>
            <a:ext cx="1543050" cy="784830"/>
          </a:xfrm>
          <a:prstGeom prst="rect">
            <a:avLst/>
          </a:prstGeom>
          <a:solidFill>
            <a:srgbClr val="FFDA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5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สสจ.</a:t>
            </a:r>
          </a:p>
          <a:p>
            <a:pPr algn="ctr" eaLnBrk="1" hangingPunct="1"/>
            <a:r>
              <a:rPr lang="th-TH" altLang="th-TH" sz="1500" b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สปสช.เขต</a:t>
            </a:r>
          </a:p>
          <a:p>
            <a:pPr algn="ctr" eaLnBrk="1" hangingPunct="1"/>
            <a:r>
              <a:rPr lang="th-TH" altLang="th-TH" sz="1500" b="1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หน่วยรับเรื่องร้องเรียน</a:t>
            </a:r>
            <a:endParaRPr lang="en-US" altLang="th-TH" sz="15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4" name="TextBox 54">
            <a:extLst>
              <a:ext uri="{FF2B5EF4-FFF2-40B4-BE49-F238E27FC236}">
                <a16:creationId xmlns:a16="http://schemas.microsoft.com/office/drawing/2014/main" id="{F06D20A8-4B0B-4261-A634-7952EBA6F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1595437"/>
            <a:ext cx="1314450" cy="553998"/>
          </a:xfrm>
          <a:prstGeom prst="rect">
            <a:avLst/>
          </a:prstGeom>
          <a:solidFill>
            <a:srgbClr val="FF6600"/>
          </a:solidFill>
          <a:ln w="9525" cmpd="dbl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5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คณะอนุกก.ม.๔๑จังหวัด</a:t>
            </a:r>
            <a:endParaRPr lang="en-US" altLang="th-TH" sz="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5" name="TextBox 9">
            <a:extLst>
              <a:ext uri="{FF2B5EF4-FFF2-40B4-BE49-F238E27FC236}">
                <a16:creationId xmlns:a16="http://schemas.microsoft.com/office/drawing/2014/main" id="{998D8E22-7D4B-4AEA-BB51-8C5F1FB7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94335"/>
            <a:ext cx="1314450" cy="32316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500" b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</a:t>
            </a:r>
            <a:endParaRPr lang="en-US" altLang="th-TH" sz="1500" b="1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66" name="TextBox 11">
            <a:extLst>
              <a:ext uri="{FF2B5EF4-FFF2-40B4-BE49-F238E27FC236}">
                <a16:creationId xmlns:a16="http://schemas.microsoft.com/office/drawing/2014/main" id="{7E5A4437-E435-4CE8-837C-88585DBA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85" y="773907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500" b="1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ยื่นคำร้อง</a:t>
            </a:r>
            <a:endParaRPr lang="en-US" altLang="th-TH" sz="15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231AF9-B0D1-4F64-9C7F-BE3690D688F6}"/>
              </a:ext>
            </a:extLst>
          </p:cNvPr>
          <p:cNvCxnSpPr>
            <a:stCxn id="19463" idx="3"/>
            <a:endCxn id="19464" idx="1"/>
          </p:cNvCxnSpPr>
          <p:nvPr/>
        </p:nvCxnSpPr>
        <p:spPr>
          <a:xfrm>
            <a:off x="4914900" y="1803306"/>
            <a:ext cx="742950" cy="6913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E1926B-1C1E-487C-BC66-50447811C8E1}"/>
              </a:ext>
            </a:extLst>
          </p:cNvPr>
          <p:cNvCxnSpPr>
            <a:stCxn id="19465" idx="3"/>
          </p:cNvCxnSpPr>
          <p:nvPr/>
        </p:nvCxnSpPr>
        <p:spPr>
          <a:xfrm flipV="1">
            <a:off x="4743450" y="1840708"/>
            <a:ext cx="914400" cy="6152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amond 34">
            <a:extLst>
              <a:ext uri="{FF2B5EF4-FFF2-40B4-BE49-F238E27FC236}">
                <a16:creationId xmlns:a16="http://schemas.microsoft.com/office/drawing/2014/main" id="{DA4CB815-9B86-4896-90F9-9970D8C0810C}"/>
              </a:ext>
            </a:extLst>
          </p:cNvPr>
          <p:cNvSpPr/>
          <p:nvPr/>
        </p:nvSpPr>
        <p:spPr>
          <a:xfrm>
            <a:off x="5772150" y="2228850"/>
            <a:ext cx="1143000" cy="9144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70" name="TextBox 35">
            <a:extLst>
              <a:ext uri="{FF2B5EF4-FFF2-40B4-BE49-F238E27FC236}">
                <a16:creationId xmlns:a16="http://schemas.microsoft.com/office/drawing/2014/main" id="{8F4ADCE1-0CAC-46AD-87B1-773B5694C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2343151"/>
            <a:ext cx="8572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350" b="1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พิจารณาความเสียหาย</a:t>
            </a:r>
            <a:endParaRPr lang="en-US" altLang="th-TH" sz="135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E3817D-420B-4D4A-8719-5D8445A056D0}"/>
              </a:ext>
            </a:extLst>
          </p:cNvPr>
          <p:cNvSpPr txBox="1"/>
          <p:nvPr/>
        </p:nvSpPr>
        <p:spPr>
          <a:xfrm>
            <a:off x="6686550" y="3249217"/>
            <a:ext cx="1143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ไม่เข้าเกณฑ์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 เพราะ</a:t>
            </a:r>
          </a:p>
          <a:p>
            <a:pPr algn="ctr"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พยาธิสภาพ</a:t>
            </a:r>
          </a:p>
          <a:p>
            <a:pPr algn="ctr"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เหตุแทรกซ้อน</a:t>
            </a:r>
            <a:endParaRPr lang="en-US" sz="15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0" name="Shape 39">
            <a:extLst>
              <a:ext uri="{FF2B5EF4-FFF2-40B4-BE49-F238E27FC236}">
                <a16:creationId xmlns:a16="http://schemas.microsoft.com/office/drawing/2014/main" id="{DB09DCEE-0A1E-4A92-BD2A-3D4C264C5403}"/>
              </a:ext>
            </a:extLst>
          </p:cNvPr>
          <p:cNvCxnSpPr>
            <a:stCxn id="35" idx="3"/>
            <a:endCxn id="38" idx="0"/>
          </p:cNvCxnSpPr>
          <p:nvPr/>
        </p:nvCxnSpPr>
        <p:spPr>
          <a:xfrm>
            <a:off x="6915150" y="2686050"/>
            <a:ext cx="342900" cy="563167"/>
          </a:xfrm>
          <a:prstGeom prst="bent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176E35-F446-4574-A278-041E11F9904D}"/>
              </a:ext>
            </a:extLst>
          </p:cNvPr>
          <p:cNvCxnSpPr>
            <a:stCxn id="19464" idx="2"/>
          </p:cNvCxnSpPr>
          <p:nvPr/>
        </p:nvCxnSpPr>
        <p:spPr>
          <a:xfrm>
            <a:off x="6315075" y="2149435"/>
            <a:ext cx="28575" cy="794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66A7814-BAEC-4670-B270-7D7F6B2BD149}"/>
              </a:ext>
            </a:extLst>
          </p:cNvPr>
          <p:cNvSpPr txBox="1"/>
          <p:nvPr/>
        </p:nvSpPr>
        <p:spPr>
          <a:xfrm>
            <a:off x="5029200" y="3178969"/>
            <a:ext cx="1143000" cy="1246495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เข้าเกณฑ์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 เพราะ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เหตุสุดวิสัย/ ความบกพร่องจากการบริการ</a:t>
            </a:r>
            <a:endParaRPr lang="en-US" sz="15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9475" name="Shape 48">
            <a:extLst>
              <a:ext uri="{FF2B5EF4-FFF2-40B4-BE49-F238E27FC236}">
                <a16:creationId xmlns:a16="http://schemas.microsoft.com/office/drawing/2014/main" id="{06B1EE8F-8BF1-442C-A047-E78D5DD0C6C4}"/>
              </a:ext>
            </a:extLst>
          </p:cNvPr>
          <p:cNvCxnSpPr>
            <a:cxnSpLocks noChangeShapeType="1"/>
            <a:stCxn id="35" idx="1"/>
            <a:endCxn id="44" idx="0"/>
          </p:cNvCxnSpPr>
          <p:nvPr/>
        </p:nvCxnSpPr>
        <p:spPr bwMode="auto">
          <a:xfrm rot="10800000" flipV="1">
            <a:off x="5600700" y="2686049"/>
            <a:ext cx="171450" cy="492919"/>
          </a:xfrm>
          <a:prstGeom prst="bentConnector2">
            <a:avLst/>
          </a:prstGeom>
          <a:noFill/>
          <a:ln w="38100">
            <a:solidFill>
              <a:srgbClr val="0070C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4BA590B-8A48-4F20-A9A7-406CA775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2895600"/>
            <a:ext cx="971550" cy="1546577"/>
          </a:xfrm>
          <a:prstGeom prst="rect">
            <a:avLst/>
          </a:prstGeom>
          <a:gradFill rotWithShape="1"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marL="82154" indent="-82154">
              <a:defRPr/>
            </a:pPr>
            <a:r>
              <a:rPr lang="th-TH" sz="1350" b="1" dirty="0">
                <a:latin typeface="TH SarabunPSK" pitchFamily="34" charset="-34"/>
                <a:cs typeface="TH SarabunPSK" pitchFamily="34" charset="-34"/>
              </a:rPr>
              <a:t>(๑) เสียชีวิต/ทุพพลภาพถาวร/เรื้อรัง</a:t>
            </a:r>
          </a:p>
          <a:p>
            <a:pPr marL="82154" indent="-82154">
              <a:defRPr/>
            </a:pPr>
            <a:r>
              <a:rPr lang="th-TH" sz="1350" b="1" dirty="0">
                <a:latin typeface="TH SarabunPSK" pitchFamily="34" charset="-34"/>
                <a:cs typeface="TH SarabunPSK" pitchFamily="34" charset="-34"/>
              </a:rPr>
              <a:t>(๒) พิการ/เสียอวัยวะ</a:t>
            </a:r>
          </a:p>
          <a:p>
            <a:pPr marL="82154" indent="-82154">
              <a:defRPr/>
            </a:pPr>
            <a:r>
              <a:rPr lang="th-TH" sz="1350" b="1" dirty="0">
                <a:latin typeface="TH SarabunPSK" pitchFamily="34" charset="-34"/>
                <a:cs typeface="TH SarabunPSK" pitchFamily="34" charset="-34"/>
              </a:rPr>
              <a:t>(๓) เจ็บป่วยต่อเนื่อง</a:t>
            </a:r>
            <a:endParaRPr lang="en-US" sz="135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Left Arrow 55">
            <a:extLst>
              <a:ext uri="{FF2B5EF4-FFF2-40B4-BE49-F238E27FC236}">
                <a16:creationId xmlns:a16="http://schemas.microsoft.com/office/drawing/2014/main" id="{77DCE3A3-500E-4F45-B3A0-053BB02E04A8}"/>
              </a:ext>
            </a:extLst>
          </p:cNvPr>
          <p:cNvSpPr/>
          <p:nvPr/>
        </p:nvSpPr>
        <p:spPr>
          <a:xfrm>
            <a:off x="4629150" y="3471863"/>
            <a:ext cx="400050" cy="3429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78" name="TextBox 66">
            <a:extLst>
              <a:ext uri="{FF2B5EF4-FFF2-40B4-BE49-F238E27FC236}">
                <a16:creationId xmlns:a16="http://schemas.microsoft.com/office/drawing/2014/main" id="{5B251B69-F19E-4062-973C-F576FAB60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597" y="2433638"/>
            <a:ext cx="742950" cy="71558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350" b="1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จ่ายเงินช่วยเหลือเบื้องต้น</a:t>
            </a:r>
            <a:endParaRPr lang="en-US" altLang="th-TH" sz="135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455" name="Straight Arrow Connector 62">
            <a:extLst>
              <a:ext uri="{FF2B5EF4-FFF2-40B4-BE49-F238E27FC236}">
                <a16:creationId xmlns:a16="http://schemas.microsoft.com/office/drawing/2014/main" id="{A50AA258-6C09-47AE-AA3B-9310F1C83D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85938" y="1653779"/>
            <a:ext cx="0" cy="1779984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448375A-F6D8-4EC3-9589-7C24F5067009}"/>
              </a:ext>
            </a:extLst>
          </p:cNvPr>
          <p:cNvSpPr txBox="1"/>
          <p:nvPr/>
        </p:nvSpPr>
        <p:spPr>
          <a:xfrm>
            <a:off x="1314450" y="2751535"/>
            <a:ext cx="971550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>
                <a:latin typeface="TH SarabunPSK" pitchFamily="34" charset="-34"/>
                <a:cs typeface="TH SarabunPSK" pitchFamily="34" charset="-34"/>
              </a:rPr>
              <a:t>ไม่พอใจ</a:t>
            </a:r>
            <a:br>
              <a:rPr lang="th-TH" sz="1500" b="1">
                <a:latin typeface="TH SarabunPSK" pitchFamily="34" charset="-34"/>
                <a:cs typeface="TH SarabunPSK" pitchFamily="34" charset="-34"/>
              </a:rPr>
            </a:br>
            <a:r>
              <a:rPr lang="th-TH" sz="1500" b="1">
                <a:latin typeface="TH SarabunPSK" pitchFamily="34" charset="-34"/>
                <a:cs typeface="TH SarabunPSK" pitchFamily="34" charset="-34"/>
              </a:rPr>
              <a:t>ยื่นอุทธรณ์</a:t>
            </a:r>
            <a:endParaRPr lang="en-US" sz="15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Left Arrow 68">
            <a:extLst>
              <a:ext uri="{FF2B5EF4-FFF2-40B4-BE49-F238E27FC236}">
                <a16:creationId xmlns:a16="http://schemas.microsoft.com/office/drawing/2014/main" id="{196CC05B-9ED7-45C1-93ED-DC8EA2A08404}"/>
              </a:ext>
            </a:extLst>
          </p:cNvPr>
          <p:cNvSpPr/>
          <p:nvPr/>
        </p:nvSpPr>
        <p:spPr>
          <a:xfrm rot="1392358">
            <a:off x="3236119" y="2858691"/>
            <a:ext cx="400050" cy="348853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TextBox 66">
            <a:extLst>
              <a:ext uri="{FF2B5EF4-FFF2-40B4-BE49-F238E27FC236}">
                <a16:creationId xmlns:a16="http://schemas.microsoft.com/office/drawing/2014/main" id="{596F55E3-9C2A-4C15-A799-B333407F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1" y="4463653"/>
            <a:ext cx="1918097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350" b="1">
                <a:latin typeface="TH SarabunPSK" pitchFamily="34" charset="-34"/>
                <a:cs typeface="TH SarabunPSK" pitchFamily="34" charset="-34"/>
              </a:rPr>
              <a:t>วินิจฉัย จ่ายเพิ่ม / ยกอุทธรณ์ (คำสั่งถือเป็นที่สุด)</a:t>
            </a:r>
            <a:endParaRPr lang="en-US" sz="135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Left Arrow 70">
            <a:extLst>
              <a:ext uri="{FF2B5EF4-FFF2-40B4-BE49-F238E27FC236}">
                <a16:creationId xmlns:a16="http://schemas.microsoft.com/office/drawing/2014/main" id="{54DACA97-3541-4653-912E-2316013410F7}"/>
              </a:ext>
            </a:extLst>
          </p:cNvPr>
          <p:cNvSpPr/>
          <p:nvPr/>
        </p:nvSpPr>
        <p:spPr>
          <a:xfrm rot="16200000">
            <a:off x="2082999" y="4145161"/>
            <a:ext cx="285750" cy="348853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3BAA5E-6AEC-4DF6-BCC8-01577680EEE4}"/>
              </a:ext>
            </a:extLst>
          </p:cNvPr>
          <p:cNvSpPr txBox="1"/>
          <p:nvPr/>
        </p:nvSpPr>
        <p:spPr>
          <a:xfrm>
            <a:off x="4743450" y="735807"/>
            <a:ext cx="1371600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คกก.ควบ</a:t>
            </a:r>
            <a:r>
              <a:rPr lang="th-TH" sz="15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คุมฯ</a:t>
            </a:r>
            <a:endParaRPr lang="en-US" sz="15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4F4DE1-73C0-4A0A-AB96-1797AD7CD175}"/>
              </a:ext>
            </a:extLst>
          </p:cNvPr>
          <p:cNvSpPr txBox="1"/>
          <p:nvPr/>
        </p:nvSpPr>
        <p:spPr>
          <a:xfrm>
            <a:off x="6743700" y="628650"/>
            <a:ext cx="85725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คอก.ควบคุมฯระดับ เขต</a:t>
            </a:r>
            <a:endParaRPr lang="en-US" sz="15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9486" name="Shape 45">
            <a:extLst>
              <a:ext uri="{FF2B5EF4-FFF2-40B4-BE49-F238E27FC236}">
                <a16:creationId xmlns:a16="http://schemas.microsoft.com/office/drawing/2014/main" id="{C48C62C5-0255-4964-B5EF-808BC48EC888}"/>
              </a:ext>
            </a:extLst>
          </p:cNvPr>
          <p:cNvCxnSpPr>
            <a:cxnSpLocks noChangeShapeType="1"/>
            <a:stCxn id="43" idx="3"/>
            <a:endCxn id="19464" idx="3"/>
          </p:cNvCxnSpPr>
          <p:nvPr/>
        </p:nvCxnSpPr>
        <p:spPr bwMode="auto">
          <a:xfrm flipH="1">
            <a:off x="6972300" y="905649"/>
            <a:ext cx="628650" cy="966787"/>
          </a:xfrm>
          <a:prstGeom prst="bentConnector3">
            <a:avLst>
              <a:gd name="adj1" fmla="val -36364"/>
            </a:avLst>
          </a:prstGeom>
          <a:noFill/>
          <a:ln w="38100">
            <a:solidFill>
              <a:srgbClr val="A2EBFC"/>
            </a:solidFill>
            <a:prstDash val="sysDash"/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7" name="TextBox 44">
            <a:extLst>
              <a:ext uri="{FF2B5EF4-FFF2-40B4-BE49-F238E27FC236}">
                <a16:creationId xmlns:a16="http://schemas.microsoft.com/office/drawing/2014/main" id="{6126E4B9-AF28-4465-BBB0-0DEF9D0D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1518048"/>
            <a:ext cx="857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50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</a:t>
            </a:r>
            <a:endParaRPr lang="en-US" altLang="th-TH" sz="15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F06041-1932-4A84-A24B-DAB8A315337B}"/>
              </a:ext>
            </a:extLst>
          </p:cNvPr>
          <p:cNvCxnSpPr/>
          <p:nvPr/>
        </p:nvCxnSpPr>
        <p:spPr>
          <a:xfrm rot="10800000">
            <a:off x="6125766" y="857250"/>
            <a:ext cx="589359" cy="1191"/>
          </a:xfrm>
          <a:prstGeom prst="straightConnector1">
            <a:avLst/>
          </a:prstGeom>
          <a:ln w="38100">
            <a:solidFill>
              <a:srgbClr val="A2EBF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89" name="Straight Arrow Connector 50">
            <a:extLst>
              <a:ext uri="{FF2B5EF4-FFF2-40B4-BE49-F238E27FC236}">
                <a16:creationId xmlns:a16="http://schemas.microsoft.com/office/drawing/2014/main" id="{3BE71332-AED0-4497-AD53-D475CF119B2F}"/>
              </a:ext>
            </a:extLst>
          </p:cNvPr>
          <p:cNvCxnSpPr>
            <a:cxnSpLocks noChangeShapeType="1"/>
            <a:stCxn id="39" idx="2"/>
          </p:cNvCxnSpPr>
          <p:nvPr/>
        </p:nvCxnSpPr>
        <p:spPr bwMode="auto">
          <a:xfrm>
            <a:off x="5429250" y="1058972"/>
            <a:ext cx="800100" cy="484078"/>
          </a:xfrm>
          <a:prstGeom prst="straightConnector1">
            <a:avLst/>
          </a:prstGeom>
          <a:noFill/>
          <a:ln w="38100">
            <a:solidFill>
              <a:srgbClr val="A2EBFC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0" name="TextBox 64">
            <a:extLst>
              <a:ext uri="{FF2B5EF4-FFF2-40B4-BE49-F238E27FC236}">
                <a16:creationId xmlns:a16="http://schemas.microsoft.com/office/drawing/2014/main" id="{05E31C41-7BA4-4EC2-BE58-33164859D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289448"/>
            <a:ext cx="857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500" b="1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</a:t>
            </a:r>
            <a:endParaRPr lang="en-US" altLang="th-TH" sz="15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91" name="TextBox 65">
            <a:extLst>
              <a:ext uri="{FF2B5EF4-FFF2-40B4-BE49-F238E27FC236}">
                <a16:creationId xmlns:a16="http://schemas.microsoft.com/office/drawing/2014/main" id="{0B37FEFB-A21F-4894-B746-8F66DBA9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571500"/>
            <a:ext cx="857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1500" b="1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</a:t>
            </a:r>
            <a:endParaRPr lang="en-US" altLang="th-TH" sz="15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9094BFC-A45B-4A6A-8DBC-5EAA376F8872}"/>
              </a:ext>
            </a:extLst>
          </p:cNvPr>
          <p:cNvSpPr txBox="1"/>
          <p:nvPr/>
        </p:nvSpPr>
        <p:spPr>
          <a:xfrm>
            <a:off x="3957637" y="4470797"/>
            <a:ext cx="1071563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ไม่พอใจ</a:t>
            </a:r>
            <a:br>
              <a:rPr lang="th-TH" sz="15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500" b="1" dirty="0">
                <a:latin typeface="TH SarabunPSK" pitchFamily="34" charset="-34"/>
                <a:cs typeface="TH SarabunPSK" pitchFamily="34" charset="-34"/>
              </a:rPr>
              <a:t>ฟ้องศาลฯได้</a:t>
            </a:r>
            <a:endParaRPr lang="en-US" sz="15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Left Arrow 71">
            <a:extLst>
              <a:ext uri="{FF2B5EF4-FFF2-40B4-BE49-F238E27FC236}">
                <a16:creationId xmlns:a16="http://schemas.microsoft.com/office/drawing/2014/main" id="{00846AEE-A91F-4A42-A0FC-4826B65FF13C}"/>
              </a:ext>
            </a:extLst>
          </p:cNvPr>
          <p:cNvSpPr/>
          <p:nvPr/>
        </p:nvSpPr>
        <p:spPr>
          <a:xfrm rot="10800000">
            <a:off x="3257550" y="4544616"/>
            <a:ext cx="685800" cy="348853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470" name="Text Box 42">
            <a:extLst>
              <a:ext uri="{FF2B5EF4-FFF2-40B4-BE49-F238E27FC236}">
                <a16:creationId xmlns:a16="http://schemas.microsoft.com/office/drawing/2014/main" id="{7B1CCBF3-C4F3-4948-8F1C-36C504D8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14300"/>
            <a:ext cx="6057900" cy="55399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th-TH" sz="3000" b="1"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ภาพรวมการจ่ายเงินช่วยเหลือเบื้องต้นตามมาตรา ๔๑</a:t>
            </a:r>
          </a:p>
        </p:txBody>
      </p:sp>
      <p:sp>
        <p:nvSpPr>
          <p:cNvPr id="19495" name="Text Box 44">
            <a:extLst>
              <a:ext uri="{FF2B5EF4-FFF2-40B4-BE49-F238E27FC236}">
                <a16:creationId xmlns:a16="http://schemas.microsoft.com/office/drawing/2014/main" id="{40E67AD3-21AF-432E-A6A4-C8E27F75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1" y="645319"/>
            <a:ext cx="378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000" b="1">
                <a:solidFill>
                  <a:srgbClr val="FF0000"/>
                </a:solidFill>
                <a:latin typeface="TH SarabunPSK" panose="020B0500040200020003" pitchFamily="34" charset="-34"/>
                <a:ea typeface="MS PGothic" panose="020B0600070205080204" pitchFamily="34" charset="-128"/>
                <a:cs typeface="TH SarabunPSK" panose="020B0500040200020003" pitchFamily="34" charset="-34"/>
              </a:rPr>
              <a:t>1</a:t>
            </a:r>
            <a:endParaRPr lang="th-TH" altLang="th-TH" sz="3000" b="1">
              <a:solidFill>
                <a:srgbClr val="FF0000"/>
              </a:solidFill>
              <a:latin typeface="TH SarabunPSK" panose="020B0500040200020003" pitchFamily="34" charset="-34"/>
              <a:ea typeface="MS PGothic" panose="020B060007020508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19497" name="Text Box 46">
            <a:extLst>
              <a:ext uri="{FF2B5EF4-FFF2-40B4-BE49-F238E27FC236}">
                <a16:creationId xmlns:a16="http://schemas.microsoft.com/office/drawing/2014/main" id="{91B8DF1A-A3F5-4698-BDA9-E1AE42AF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669" y="3051572"/>
            <a:ext cx="378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000" b="1">
                <a:solidFill>
                  <a:srgbClr val="FF0000"/>
                </a:solidFill>
                <a:latin typeface="TH SarabunPSK" panose="020B0500040200020003" pitchFamily="34" charset="-34"/>
                <a:ea typeface="MS PGothic" panose="020B0600070205080204" pitchFamily="34" charset="-128"/>
                <a:cs typeface="TH SarabunPSK" panose="020B0500040200020003" pitchFamily="34" charset="-34"/>
              </a:rPr>
              <a:t>4</a:t>
            </a:r>
            <a:endParaRPr lang="th-TH" altLang="th-TH" sz="3000" b="1">
              <a:solidFill>
                <a:srgbClr val="FF0000"/>
              </a:solidFill>
              <a:latin typeface="TH SarabunPSK" panose="020B0500040200020003" pitchFamily="34" charset="-34"/>
              <a:ea typeface="MS PGothic" panose="020B060007020508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19498" name="Line 47">
            <a:extLst>
              <a:ext uri="{FF2B5EF4-FFF2-40B4-BE49-F238E27FC236}">
                <a16:creationId xmlns:a16="http://schemas.microsoft.com/office/drawing/2014/main" id="{B1A000EC-CD68-4AFE-9647-65739A36A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3588" y="1600201"/>
            <a:ext cx="0" cy="10798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z="2100"/>
          </a:p>
        </p:txBody>
      </p:sp>
      <p:sp>
        <p:nvSpPr>
          <p:cNvPr id="19499" name="Line 48">
            <a:extLst>
              <a:ext uri="{FF2B5EF4-FFF2-40B4-BE49-F238E27FC236}">
                <a16:creationId xmlns:a16="http://schemas.microsoft.com/office/drawing/2014/main" id="{A2AFD3EF-7D58-4319-AB85-7376EF269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3588" y="2680097"/>
            <a:ext cx="4321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z="2100"/>
          </a:p>
        </p:txBody>
      </p:sp>
      <p:sp>
        <p:nvSpPr>
          <p:cNvPr id="45" name="Text Box 45">
            <a:extLst>
              <a:ext uri="{FF2B5EF4-FFF2-40B4-BE49-F238E27FC236}">
                <a16:creationId xmlns:a16="http://schemas.microsoft.com/office/drawing/2014/main" id="{77E7C180-109E-43B0-AF52-66DB0B5B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432" y="2139553"/>
            <a:ext cx="378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000" b="1">
                <a:solidFill>
                  <a:srgbClr val="FF0000"/>
                </a:solidFill>
                <a:latin typeface="TH SarabunPSK" panose="020B0500040200020003" pitchFamily="34" charset="-34"/>
                <a:ea typeface="MS PGothic" panose="020B0600070205080204" pitchFamily="34" charset="-128"/>
                <a:cs typeface="TH SarabunPSK" panose="020B0500040200020003" pitchFamily="34" charset="-34"/>
              </a:rPr>
              <a:t>2</a:t>
            </a:r>
            <a:endParaRPr lang="th-TH" altLang="th-TH" sz="3000" b="1">
              <a:solidFill>
                <a:srgbClr val="FF0000"/>
              </a:solidFill>
              <a:latin typeface="TH SarabunPSK" panose="020B0500040200020003" pitchFamily="34" charset="-34"/>
              <a:ea typeface="MS PGothic" panose="020B060007020508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46" name="Text Box 46">
            <a:extLst>
              <a:ext uri="{FF2B5EF4-FFF2-40B4-BE49-F238E27FC236}">
                <a16:creationId xmlns:a16="http://schemas.microsoft.com/office/drawing/2014/main" id="{D06D64DE-220C-4D03-B158-850D9184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928812"/>
            <a:ext cx="378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000" b="1">
                <a:solidFill>
                  <a:srgbClr val="FF0000"/>
                </a:solidFill>
                <a:latin typeface="TH SarabunPSK" panose="020B0500040200020003" pitchFamily="34" charset="-34"/>
                <a:ea typeface="MS PGothic" panose="020B0600070205080204" pitchFamily="34" charset="-128"/>
                <a:cs typeface="TH SarabunPSK" panose="020B0500040200020003" pitchFamily="34" charset="-34"/>
              </a:rPr>
              <a:t>3</a:t>
            </a:r>
            <a:endParaRPr lang="th-TH" altLang="th-TH" sz="3000" b="1">
              <a:solidFill>
                <a:srgbClr val="FF0000"/>
              </a:solidFill>
              <a:latin typeface="TH SarabunPSK" panose="020B0500040200020003" pitchFamily="34" charset="-34"/>
              <a:ea typeface="MS PGothic" panose="020B060007020508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2FAC378C-6C46-450A-B54A-B517433E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360" y="4393406"/>
            <a:ext cx="378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3000" b="1">
                <a:solidFill>
                  <a:srgbClr val="FF0000"/>
                </a:solidFill>
                <a:latin typeface="TH SarabunPSK" panose="020B0500040200020003" pitchFamily="34" charset="-34"/>
                <a:ea typeface="MS PGothic" panose="020B0600070205080204" pitchFamily="34" charset="-128"/>
                <a:cs typeface="TH SarabunPSK" panose="020B0500040200020003" pitchFamily="34" charset="-34"/>
              </a:rPr>
              <a:t>5</a:t>
            </a:r>
            <a:endParaRPr lang="th-TH" altLang="th-TH" sz="3000" b="1">
              <a:solidFill>
                <a:srgbClr val="FF0000"/>
              </a:solidFill>
              <a:latin typeface="TH SarabunPSK" panose="020B0500040200020003" pitchFamily="34" charset="-34"/>
              <a:ea typeface="MS PGothic" panose="020B0600070205080204" pitchFamily="34" charset="-128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3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3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3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3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3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3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3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463" grpId="0" animBg="1"/>
      <p:bldP spid="19464" grpId="0" animBg="1"/>
      <p:bldP spid="19465" grpId="0" animBg="1"/>
      <p:bldP spid="19465" grpId="1" animBg="1"/>
      <p:bldP spid="19465" grpId="2" animBg="1"/>
      <p:bldP spid="19466" grpId="0"/>
      <p:bldP spid="35" grpId="0" animBg="1"/>
      <p:bldP spid="19470" grpId="0"/>
      <p:bldP spid="38" grpId="0" animBg="1"/>
      <p:bldP spid="44" grpId="0" animBg="1"/>
      <p:bldP spid="55" grpId="0" animBg="1"/>
      <p:bldP spid="56" grpId="0" animBg="1"/>
      <p:bldP spid="56" grpId="1" animBg="1"/>
      <p:bldP spid="19478" grpId="0" animBg="1"/>
      <p:bldP spid="64" grpId="0" animBg="1"/>
      <p:bldP spid="69" grpId="0" animBg="1"/>
      <p:bldP spid="69" grpId="1" animBg="1"/>
      <p:bldP spid="70" grpId="0" animBg="1"/>
      <p:bldP spid="71" grpId="0" animBg="1"/>
      <p:bldP spid="39" grpId="0" animBg="1"/>
      <p:bldP spid="43" grpId="0" animBg="1"/>
      <p:bldP spid="19487" grpId="0"/>
      <p:bldP spid="19490" grpId="0"/>
      <p:bldP spid="19491" grpId="0"/>
      <p:bldP spid="67" grpId="0" animBg="1"/>
      <p:bldP spid="72" grpId="0" animBg="1"/>
      <p:bldP spid="19495" grpId="0"/>
      <p:bldP spid="19497" grpId="0"/>
      <p:bldP spid="19497" grpId="1"/>
      <p:bldP spid="45" grpId="0"/>
      <p:bldP spid="46" grpId="0"/>
      <p:bldP spid="46" grpId="1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727"/>
            <a:ext cx="2195736" cy="71558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73DEF087-5376-4651-AFB1-1002793B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7574"/>
            <a:ext cx="9144000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</a:t>
            </a:r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.กรณียื่นคำร้องขอรับเงินช่วยเหลือ ครั้งแรก</a:t>
            </a:r>
          </a:p>
          <a:p>
            <a:pPr eaLnBrk="1" hangingPunct="1"/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-คณะอนุกรรมการพิจารณาจ่ายเงินช่วยเหลือเบื้องต้นไม่เกินอัตราที่กำหนดในข้อบังคับ ข้อ </a:t>
            </a:r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6</a:t>
            </a:r>
            <a:endParaRPr lang="th-TH" altLang="th-TH" sz="255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  <a:p>
            <a:pPr algn="thaiDist" eaLnBrk="1" hangingPunct="1"/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และผู้รับบริการเห็นด้วยกับคำวินิจฉัยดังกล่าว</a:t>
            </a:r>
          </a:p>
          <a:p>
            <a:pPr eaLnBrk="1" hangingPunct="1"/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</a:t>
            </a:r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2.</a:t>
            </a:r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กรณีอุทธรณ์</a:t>
            </a:r>
          </a:p>
          <a:p>
            <a:pPr algn="thaiDist" eaLnBrk="1" hangingPunct="1"/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-เป็นกรณีที่ผู้ยื่นคำร้องไม่เห็นด้วยกับคำวินิจฉัยของคณะอนุกรรมการฯ  และยื่นคำร้องต่อคณะกรรมการควบคุมคุณภาพและมาตรฐานบริการสาธารณสุข(ยื่นที่สำนักงานสาธารณสุขจังหวัด     ในฐานะเลขานุการ)</a:t>
            </a:r>
            <a:endParaRPr lang="en-US" altLang="th-TH" sz="255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advTm="339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27"/>
            <a:ext cx="3275856" cy="320857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ผังกระบวนการพิจารณาคำร้องขอรับเงินช่วยเหลือเบื้องต้น(กรณียื่นคำร้องครั้งแรก)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9CBD7B3-E099-47AE-AA3D-F52FA8AA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727"/>
            <a:ext cx="5109772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10407"/>
      </p:ext>
    </p:extLst>
  </p:cSld>
  <p:clrMapOvr>
    <a:masterClrMapping/>
  </p:clrMapOvr>
  <p:transition advTm="33902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27"/>
            <a:ext cx="3275856" cy="258532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ผังกระบวนการพิจารณาคำร้องขอรับเงินช่วยเหลือเบื้องต้น(กรณียื่นอุทธรณ์)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375C703-F1BD-4440-9842-25DD1349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76" y="28300"/>
            <a:ext cx="510134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151857"/>
      </p:ext>
    </p:extLst>
  </p:cSld>
  <p:clrMapOvr>
    <a:masterClrMapping/>
  </p:clrMapOvr>
  <p:transition advTm="33902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727"/>
            <a:ext cx="2195736" cy="71558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73DEF087-5376-4651-AFB1-1002793B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308"/>
            <a:ext cx="9144000" cy="454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1</a:t>
            </a:r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.กรณีผู้ยื่นคำร้อง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-ยื่นคำร้องที่หน่วยรับเรื่องร้องเรียนใดก็ได้ ภายใน 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1 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ปี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-การยื่นคำร้อง จะยื่นตามแบบฟอร์มที่กำหนดไว้  หรือจะยื่นโดยเขียนเป็นหนังสือก็ได้ แต่ข้อความในหนังสือ อย่างน้อยควรต้องระบุ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(ก)ชื่อผู้รับบริการที่ได้รับความเสียหาย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(ข)ความเสียหายที่เกิดขึ้นจากการรับบริการทางการแพทย์และสาธารณสุข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(ค)ชื่อหน่วยบริการที่รับบริการทางการแพทย์และสาธารณสุข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(ง)วันที่เข้ารับบริการ และวันที่ทราบถึงความเสียหายที่เกิดขึ้น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(จ)สถานที่ที่สามารถติดต่อกับผู้รับบริการได้โดยรวดเร็ว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(ฉ)สถานภาพของผู้รับบริการ เช่น อาชีพ รายได้ ความเป็นหัวหน้าครอบครัว เป็นต้น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วิธีการยื่นคำร้อง  จะยื่นด้วยตนเองหรือส่งทางไปรษณีย์ก็ได้  ในกรณีผู้รับบริการไม่อาจยื่นคำร้องได้ด้วยตนเอง อาจมอบอำนาจให้ผู้อื่นยื่นคำร้องได้โดยต้องมีหนังสืออมอบอำนาจ(กรณีไม่ใช่ทายาท)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030310"/>
      </p:ext>
    </p:extLst>
  </p:cSld>
  <p:clrMapOvr>
    <a:masterClrMapping/>
  </p:clrMapOvr>
  <p:transition advTm="339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727"/>
            <a:ext cx="2195736" cy="71558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73DEF087-5376-4651-AFB1-1002793B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308"/>
            <a:ext cx="9144000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เอกสารหลักฐานของผู้ยื่นคำร้องและผู้เสียหายที่ควรยื่นพร้อมกับคำร้อง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-สำเนาบัตรประจำตัวประชาชน(รับรองสำนาถูกต้อง)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-สำเนาทะเบียนบ้าน(รับรองสำเนาถูกต้อง)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-หนังสือมอบอำนาจ(ถ้ามี)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-ใบรับรองแพทย์ที่แสดงให้เห็นถึงความเสียหายที่เกิดขึ้น(ถ้ามี)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ทั้งนี้  เจ้าหน้าที่ต้องตรวจสอบเอกสารหรือหลักฐานดังกล่าว  เพื่อเป็นการยืนยันว่าบุคคลที่ยื่นคำร้องหรือผู้รับบริการเป็นบุคคลนั้นจริง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856629"/>
      </p:ext>
    </p:extLst>
  </p:cSld>
  <p:clrMapOvr>
    <a:masterClrMapping/>
  </p:clrMapOvr>
  <p:transition advTm="339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727"/>
            <a:ext cx="2195736" cy="71558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73DEF087-5376-4651-AFB1-1002793B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308"/>
            <a:ext cx="9144000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</a:t>
            </a:r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.กรณีหน่วยรับเรื่องร้องเรียน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เมื่อหน่วยรับเรื่องร้องเรียนได้รับเอกสารคำร้องแล้ว  ให้ลงทะเบียนรับเรื่องดังกล่าว  และตรวจสอบ</a:t>
            </a:r>
            <a:r>
              <a:rPr lang="th-TH" alt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ช้อ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มูลเบื้องต้น  เมื่อเห็นว่าข้อมูลครบถ้วน ถูกต้องตามที่รับบริการหรือผู้ยื่นคำร้องแจ้งไว้  ให้รีบส่งคำร้องไปยังสำนักงานสาธารณสุขจังหวัด  ซึ่งเป็นเลขานุการของคณะอนุกรรมการฯ มาตรา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41</a:t>
            </a:r>
            <a:endParaRPr lang="th-TH" altLang="th-TH" sz="24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ถ้าข้อมูลไม่ครบถ้วน  ถ้าเป็นกรณียื่นโดยส่งทางไปรษณีย์  ให้หน่วยรับเรื่องร้องเรียน  บันทึกเหตุดังกล่าวไว้ในหนังสือที่แจ้งไปยัง นพ.สสจ.  กรณียื่นคำร้องด้วยตนเอง ให้หน่วยรับเรื่องร้องเรียนชี้แจงทำความเข้าใจให้ผู้ยื่นคำร้องทราบ  หากจำเป็นให้ผู้ยื่นคำร้องนำหลักฐานมาให้ครบถ้วนตามที่แจ้ง  ก่อนที่จำคำร้องไปยัง นพ.สสจ.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ทั้งนี้กรณีทั้งสองดังกล่าว  ให้ถือว่าหน่วยรับเรื่องร้องเรียนได้รับคำร้องไว้แล้ว แม้เอกสารไม่ครบถ้วน ถูกต้องก็ตาม  สำหรับการยื่นคำร้องทางไปรษณีย์ให้ถือวันที่ประทับตราไปรษณีย์เป็นวันยื่นคำร้อง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395151"/>
      </p:ext>
    </p:extLst>
  </p:cSld>
  <p:clrMapOvr>
    <a:masterClrMapping/>
  </p:clrMapOvr>
  <p:transition advTm="339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727"/>
            <a:ext cx="2195736" cy="71558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73DEF087-5376-4651-AFB1-1002793B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308"/>
            <a:ext cx="9144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3</a:t>
            </a:r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.กรณีเลขานุการ</a:t>
            </a:r>
          </a:p>
          <a:p>
            <a:pPr algn="thaiDist"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เมื่อ นพ.สสจ.ซึ่งเป็นเลขานุการ ได้รับคำร้องแล้ว  ให้ตรวจสอบข้อมูลที่ได้รับ  และหากเห็นว่าควรจะมีข้อมูลใดที่จะต้องนำเสนอเพื่อประกอบการพิจารณาของคณะอนุกรรมการ ม.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41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ก็ให้รีบดำเนินการ  โดยอาจแสวงหาจากหน่วยบริการหรือผู้รับบริการ  และสรุปข้อเท็จจริงเพื่อนำเสนอต่อคณะอนุกรรมการฯ ม.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41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ได้พิจารณาต่อไป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054591"/>
      </p:ext>
    </p:extLst>
  </p:cSld>
  <p:clrMapOvr>
    <a:masterClrMapping/>
  </p:clrMapOvr>
  <p:transition advTm="339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ตัวยึดเนื้อหา 3" descr="โครงสร้างสำนักงาน และกลไกที่เกี่ยวข้องใน_Page_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285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41685"/>
            <a:ext cx="4857750" cy="71558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405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เกณฑ์ในการพิจารณาวินิจฉัย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73DEF087-5376-4651-AFB1-1002793B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847" y="897731"/>
            <a:ext cx="68580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.เป็นผู้รับบริการที่มีสิทธิบัตรทองและได้รับความเสียหาย</a:t>
            </a:r>
            <a:endParaRPr lang="en-US" altLang="th-TH" sz="2550" b="1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EA94716A-0BF5-492E-ABB3-18A6D37C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1283494"/>
            <a:ext cx="6858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600" b="1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.เป็นความเสียหายที่เกิดจากการรักษาพยาบาลของหน่วยบริการ</a:t>
            </a:r>
            <a:endParaRPr lang="th-TH" altLang="th-TH" sz="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3477" name="Text Box 5">
            <a:extLst>
              <a:ext uri="{FF2B5EF4-FFF2-40B4-BE49-F238E27FC236}">
                <a16:creationId xmlns:a16="http://schemas.microsoft.com/office/drawing/2014/main" id="{6E7A7C88-3917-4C5D-ACF0-18C65F2C8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1822848"/>
            <a:ext cx="6858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.เป็นเหตุสุดวิสัยในระบบการรักษาพยาบาล</a:t>
            </a:r>
          </a:p>
          <a:p>
            <a:pPr eaLnBrk="1" hangingPunct="1"/>
            <a:endParaRPr lang="th-TH" altLang="th-TH" sz="600" b="1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33478" name="Text Box 6">
            <a:extLst>
              <a:ext uri="{FF2B5EF4-FFF2-40B4-BE49-F238E27FC236}">
                <a16:creationId xmlns:a16="http://schemas.microsoft.com/office/drawing/2014/main" id="{38DAE498-5EC6-4E22-A192-EF1AC955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2309813"/>
            <a:ext cx="6858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ความเสียหายต้องไม่เกิดจาก</a:t>
            </a:r>
          </a:p>
          <a:p>
            <a:pPr eaLnBrk="1" hangingPunct="1"/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</a:t>
            </a:r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•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การดำเนินไปตามพยาธิสภาพของโรค  </a:t>
            </a:r>
          </a:p>
          <a:p>
            <a:pPr eaLnBrk="1" hangingPunct="1"/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</a:t>
            </a:r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•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เหตุแทรกซ้อนของโรคที่เป็นไปตามสภาพปกติธรรมดา ซึ่งโรคนั้นได้รับการวินิจฉัยและรักษาตามมาตรฐานทั่วไป</a:t>
            </a:r>
            <a:endParaRPr lang="en-US" altLang="th-TH" sz="2550" b="1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  <p:sp>
        <p:nvSpPr>
          <p:cNvPr id="233479" name="Text Box 7">
            <a:extLst>
              <a:ext uri="{FF2B5EF4-FFF2-40B4-BE49-F238E27FC236}">
                <a16:creationId xmlns:a16="http://schemas.microsoft.com/office/drawing/2014/main" id="{3BAB4E34-6E06-4543-8944-38F25AD4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610" y="3812382"/>
            <a:ext cx="69925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600" b="1">
              <a:solidFill>
                <a:srgbClr val="FFFF00"/>
              </a:solidFill>
              <a:latin typeface="Cordia New" panose="020B0304020202020204" pitchFamily="34" charset="-34"/>
              <a:cs typeface="Cordia New" panose="020B0304020202020204" pitchFamily="34" charset="-34"/>
              <a:sym typeface="Symbol" panose="05050102010706020507" pitchFamily="18" charset="2"/>
            </a:endParaRPr>
          </a:p>
          <a:p>
            <a:pPr eaLnBrk="1" hangingPunct="1"/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5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.ยื่นคำร้องภายใน </a:t>
            </a:r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1 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ปี</a:t>
            </a:r>
            <a:endParaRPr lang="en-US" altLang="th-TH" sz="2550" b="1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  <p:sp>
        <p:nvSpPr>
          <p:cNvPr id="233480" name="Text Box 8">
            <a:extLst>
              <a:ext uri="{FF2B5EF4-FFF2-40B4-BE49-F238E27FC236}">
                <a16:creationId xmlns:a16="http://schemas.microsoft.com/office/drawing/2014/main" id="{F5BF7EAB-8E1C-4CF0-9E78-4B6A62C4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4361260"/>
            <a:ext cx="68580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6</a:t>
            </a:r>
            <a:r>
              <a:rPr lang="th-TH" altLang="th-TH" sz="2550" b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.ไม่ต้องรอการพิสูจน์ถูกผิด</a:t>
            </a:r>
            <a:endParaRPr lang="th-TH" altLang="th-TH" sz="600" b="1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519494"/>
      </p:ext>
    </p:extLst>
  </p:cSld>
  <p:clrMapOvr>
    <a:masterClrMapping/>
  </p:clrMapOvr>
  <p:transition advTm="339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76" grpId="0"/>
      <p:bldP spid="233477" grpId="0"/>
      <p:bldP spid="233478" grpId="0"/>
      <p:bldP spid="233479" grpId="0"/>
      <p:bldP spid="2334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7EAEED-4875-4378-A895-3E4492FD182D}"/>
              </a:ext>
            </a:extLst>
          </p:cNvPr>
          <p:cNvSpPr txBox="1">
            <a:spLocks/>
          </p:cNvSpPr>
          <p:nvPr/>
        </p:nvSpPr>
        <p:spPr>
          <a:xfrm>
            <a:off x="0" y="-7714"/>
            <a:ext cx="6643734" cy="685800"/>
          </a:xfrm>
          <a:prstGeom prst="rect">
            <a:avLst/>
          </a:prstGeom>
          <a:solidFill>
            <a:srgbClr val="FFFF00"/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th-TH" sz="3300" b="1" dirty="0">
                <a:latin typeface="TH SarabunPSK" pitchFamily="34" charset="-34"/>
                <a:ea typeface="+mj-ea"/>
                <a:cs typeface="TH SarabunPSK" pitchFamily="34" charset="-34"/>
              </a:rPr>
              <a:t>การช่วยเหลือเบื้องต้นสำหรับผู้รับบริการ(ม.๔๑)</a:t>
            </a:r>
            <a:endParaRPr lang="en-US" sz="3300" b="1" dirty="0"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5" name="Rectangle 2" descr="Blue tissue paper">
            <a:extLst>
              <a:ext uri="{FF2B5EF4-FFF2-40B4-BE49-F238E27FC236}">
                <a16:creationId xmlns:a16="http://schemas.microsoft.com/office/drawing/2014/main" id="{B20A9A7A-8A3D-4BD2-9548-6EB893CCDF8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862079"/>
            <a:ext cx="3643338" cy="321471"/>
          </a:xfrm>
          <a:prstGeom prst="rect">
            <a:avLst/>
          </a:prstGeom>
          <a:solidFill>
            <a:srgbClr val="7030A0"/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th-TH" sz="3000" b="1" dirty="0">
                <a:solidFill>
                  <a:schemeClr val="bg1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ประเภทของความเสียหาย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8184073-B142-4C5C-B5B6-18A5DCD5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285876"/>
            <a:ext cx="8604448" cy="31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</a:t>
            </a:r>
            <a:r>
              <a:rPr lang="th-TH" alt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 หรือทุพพลภาพอย่างถาวร </a:t>
            </a: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หรือเจ็บป่วยเรื้อรังที่ต้องได้รับการรักษาตลอดชีวิตและมีผลกระทบอย่างรุนแรงต่อการดำรงชีวิต </a:t>
            </a:r>
            <a:r>
              <a:rPr lang="th-TH" alt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จ่ายเงินช่วยเหลือเบื้องต้นได้</a:t>
            </a:r>
            <a:r>
              <a:rPr lang="th-TH" alt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๒๔๐,๐๐๐ บาทแต่ไม่เกิน ๔๐๐,๐๐๐ </a:t>
            </a: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</a:t>
            </a:r>
            <a:r>
              <a:rPr lang="th-TH" alt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สูญเสียอวัยวะหรือพิการ</a:t>
            </a: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ที่มีผลกระทบต่อการดำเนินชีวิต จ่ายเงิน</a:t>
            </a:r>
            <a:r>
              <a:rPr lang="th-TH" alt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ช่วยเหลือเบื้องต้นได้</a:t>
            </a:r>
            <a:r>
              <a:rPr lang="th-TH" alt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๑๐๐,๐๐๐ บาท แต่ไม่เกิน ๒๔๐,๐๐๐</a:t>
            </a:r>
            <a:r>
              <a:rPr lang="th-TH" alt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alt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300"/>
              </a:spcBef>
              <a:buClr>
                <a:schemeClr val="accent1"/>
              </a:buClr>
              <a:buSzPct val="68000"/>
            </a:pPr>
            <a:r>
              <a:rPr lang="th-TH" alt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</a:t>
            </a:r>
            <a:r>
              <a:rPr lang="th-TH" alt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บาดเจ็บหรือเจ็บป่วยต่อเนื่อง จ่ายเงินช่วยเหลือเบื้องต้นได้ ไม่เกิน </a:t>
            </a:r>
            <a:r>
              <a:rPr lang="th-TH" alt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๑๐๐,๐๐๐</a:t>
            </a:r>
            <a:r>
              <a:rPr lang="th-TH" alt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alt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485" name="รูปภาพ 7" descr="msoF295E.png">
            <a:extLst>
              <a:ext uri="{FF2B5EF4-FFF2-40B4-BE49-F238E27FC236}">
                <a16:creationId xmlns:a16="http://schemas.microsoft.com/office/drawing/2014/main" id="{52F4B5AD-5DAA-429D-AD97-15D016A7C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73216"/>
            <a:ext cx="857250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F918CF-89F7-474D-9B63-893D1648A7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670043" y="4773216"/>
            <a:ext cx="2283619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dirty="0">
                <a:solidFill>
                  <a:schemeClr val="tx1"/>
                </a:solidFill>
                <a:latin typeface="Worasait" pitchFamily="2" charset="0"/>
                <a:cs typeface="Worasait" pitchFamily="2" charset="0"/>
              </a:rPr>
              <a:t>สำนักงานหลักประกันสุขภาพแห่งชาติ เขต ๖ ระยอง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146F0B8-5CB8-466A-9CF3-D424C59F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727"/>
            <a:ext cx="2195736" cy="71558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405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73DEF087-5376-4651-AFB1-1002793B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308"/>
            <a:ext cx="9144000" cy="41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</a:t>
            </a:r>
            <a:r>
              <a:rPr lang="th-TH" altLang="th-TH" sz="25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.กรณีผู้ยื่นคำร้องอุทธรณ์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-มีสิทธิยื่นอุทธรณ์ต่อคณะกรรมการควบคุมคุณภาพและมาตรฐานบริการสาธารณสุขภายใน 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30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วัน นับแต่วันที่ได้รับทราบผลการวนิจ</a:t>
            </a:r>
            <a:r>
              <a:rPr lang="th-TH" alt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ฉัย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(วันที่รับเอกสารแจ้งการพิจารณา)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-การยื่นคำร้อง ให้ยื่นที่หน่วยรับเรื่องร้องเรียนใดก็ได้  โดยจะยื่นตามแบบที่กำหนดไว้หรือจะยื่นโดยเขียนเป็นหนังสือก็ได้  แต่ข้อความในหนังสืออุทธรณ์ อย่างน้อยควรต้องระบุ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(ก)ชื่อผู้รับบริการที่ยื่นอุทธรณ์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(ข)วันที่ได้รับแจ้งผล หรือวันที่ทราบผลการวินิจฉัย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(ค)เหตุผลที่ไท่เห็นด้วย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     (ง)สถานที่ที่สามารถติดต่อผู้รับบริการได้โดยรวดเร็ว</a:t>
            </a:r>
          </a:p>
          <a:p>
            <a:pPr eaLnBrk="1" hangingPunct="1"/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    หน่วยรับเรื่องร้องเรียน  ให้ดำเนินการเช่นเดียวกับกรณีการยื่นคำร้องครั้งแรกโดยอนุโลม  พร้อมกับสรุปข้อเท็จจริงและผลการพิจารณาของคณะอนุกรรมการฯ ม.</a:t>
            </a:r>
            <a:r>
              <a:rPr lang="en-US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41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 และรีบส่งไปยัง </a:t>
            </a:r>
            <a:r>
              <a:rPr lang="th-TH" alt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สปสช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.เขต โดยเร็ว</a:t>
            </a:r>
            <a:endParaRPr lang="en-US" altLang="th-TH" sz="2400" b="1" dirty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123949"/>
      </p:ext>
    </p:extLst>
  </p:cSld>
  <p:clrMapOvr>
    <a:masterClrMapping/>
  </p:clrMapOvr>
  <p:transition advTm="339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617F5ED5-A47E-4328-924D-36ED032F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" y="0"/>
            <a:ext cx="6115050" cy="55399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3000" b="1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ตัวอย่างความเสียหายจากรับบริการ</a:t>
            </a:r>
          </a:p>
        </p:txBody>
      </p:sp>
      <p:pic>
        <p:nvPicPr>
          <p:cNvPr id="21507" name="Picture 2" descr="https://encrypted-tbn0.gstatic.com/images?q=tbn:ANd9GcSo222j6VPV5vHWMtBltfjLh9a9jgnky4p9HttrT9TWsGglt1jYxHq9rg">
            <a:hlinkClick r:id="rId2"/>
            <a:extLst>
              <a:ext uri="{FF2B5EF4-FFF2-40B4-BE49-F238E27FC236}">
                <a16:creationId xmlns:a16="http://schemas.microsoft.com/office/drawing/2014/main" id="{92FB118D-0404-417D-B74C-37A9D99B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14800"/>
            <a:ext cx="118824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CAF16EEC-2BDD-4ACF-851E-362AB84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22" y="564218"/>
            <a:ext cx="65151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th-TH" altLang="th-TH" sz="21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ลืมเข็มเย็บแผลไว้ในช่องคลอดหลังทำคลอด </a:t>
            </a:r>
          </a:p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หลังผ่าตัดต้อกระจก ติดเชื้อ ตาบอด</a:t>
            </a:r>
          </a:p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แจ้งผลเลือดผิดพลาด </a:t>
            </a:r>
            <a:r>
              <a:rPr lang="en-US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false positive</a:t>
            </a:r>
          </a:p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en-US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อุบัติเหตุในโรงพยาบาล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เปลหนีบ  ตกเตียง 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โดนของร้อนลวก...พาราฟิน  ข้าวต้มลวกมือเด็ก</a:t>
            </a:r>
          </a:p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ผ่าตัดผิดที่ ถอนฟันผิดซี่ </a:t>
            </a:r>
          </a:p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เจาะปอดผิดข้าง ให้เลือดผิดกรุ๊ป</a:t>
            </a:r>
          </a:p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ให้ยาผิดวิธี... สั่งพ่น... แต่เอาไปฉีด    </a:t>
            </a:r>
          </a:p>
          <a:p>
            <a:pPr algn="thaiDist" eaLnBrk="1" hangingPunct="1">
              <a:buFont typeface="Wingdings" panose="05000000000000000000" pitchFamily="2" charset="2"/>
              <a:buChar char="v"/>
            </a:pP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ใส่ยาผิดซอง</a:t>
            </a:r>
            <a:r>
              <a:rPr lang="en-US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หน้าซองลดความดัน(</a:t>
            </a:r>
            <a:r>
              <a:rPr lang="en-US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Enalapril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ในซองยาเบาหวาน </a:t>
            </a:r>
            <a:r>
              <a:rPr lang="en-US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(Glipizide)</a:t>
            </a:r>
            <a:endParaRPr lang="th-TH" altLang="th-TH" sz="2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617F5ED5-A47E-4328-924D-36ED032F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" y="0"/>
            <a:ext cx="9133916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เอกสารประกอบใบคำร้องขอรับความเสียหายจากรับบริการ </a:t>
            </a:r>
            <a:r>
              <a:rPr lang="en-US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: </a:t>
            </a:r>
            <a:r>
              <a:rPr lang="th-TH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กรณีเสียชีวิต/พิการถาวร/เจ็บป่วยเรื้อรังที่มีผลกระทบอย่างรุนแรงต่อการดำรงชีวิต</a:t>
            </a:r>
          </a:p>
        </p:txBody>
      </p:sp>
      <p:pic>
        <p:nvPicPr>
          <p:cNvPr id="21507" name="Picture 2" descr="https://encrypted-tbn0.gstatic.com/images?q=tbn:ANd9GcSo222j6VPV5vHWMtBltfjLh9a9jgnky4p9HttrT9TWsGglt1jYxHq9rg">
            <a:hlinkClick r:id="rId2"/>
            <a:extLst>
              <a:ext uri="{FF2B5EF4-FFF2-40B4-BE49-F238E27FC236}">
                <a16:creationId xmlns:a16="http://schemas.microsoft.com/office/drawing/2014/main" id="{92FB118D-0404-417D-B74C-37A9D99B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14800"/>
            <a:ext cx="118824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CAF16EEC-2BDD-4ACF-851E-362AB84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" y="1034683"/>
            <a:ext cx="9133916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en-US" altLang="th-TH" sz="2100" dirty="0">
                <a:latin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th-TH" altLang="th-TH" sz="2100" dirty="0">
                <a:latin typeface="Tahoma" panose="020B0604030504040204" pitchFamily="34" charset="0"/>
                <a:cs typeface="Tahoma" panose="020B0604030504040204" pitchFamily="34" charset="0"/>
              </a:rPr>
              <a:t>ผู้เสียหาย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ก)บัตรประจำตัวประชาชน(รับรองสำเนาถูกต้อง)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ข)ทะเบียนบ้าน(รับรองสำเนาถูกต้อง)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ค)สูติบัตรหรือหนังสือรับรองการเกิด </a:t>
            </a:r>
            <a:r>
              <a:rPr lang="en-US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กรณีเด็กแรกเกิด(รับรองสำเนาถูกต้อง)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ง)ใบมรณบัตร(รับรองสำเนาถูกต้อง)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จ)เอกสารตรวจสอบสิทธิย้อนหลัง ณ วันเข้ารับการรักษา(รับรองสำเนาถูกต้อง</a:t>
            </a:r>
          </a:p>
          <a:p>
            <a:pPr algn="thaiDist" eaLnBrk="1" hangingPunct="1"/>
            <a:r>
              <a:rPr lang="en-US" alt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r>
              <a:rPr lang="th-TH" alt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ผู้ยื่นคำร้อง</a:t>
            </a:r>
          </a:p>
          <a:p>
            <a:pPr algn="thaiDist" eaLnBrk="1" hangingPunct="1"/>
            <a:r>
              <a:rPr lang="th-TH" alt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ก)บัตรประจำตัวประชาชน(รับรองสำเนาถูกต้อง)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ข)ทะเบียนบ้าน(รับรองสำเนาถูกต้อง)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ค)เอกสารที่ระบุความสัมพันธ์ระหว่างผู้เสียหายกับผู้ยื่นคำร้อง ที่ไม่ได้ระบุใน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ทะเบียนบ้าน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สูติบัตร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ง)แบบฟอร์มยื่นคำร้องฯ</a:t>
            </a:r>
          </a:p>
        </p:txBody>
      </p:sp>
    </p:spTree>
    <p:extLst>
      <p:ext uri="{BB962C8B-B14F-4D97-AF65-F5344CB8AC3E}">
        <p14:creationId xmlns:p14="http://schemas.microsoft.com/office/powerpoint/2010/main" val="2010228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617F5ED5-A47E-4328-924D-36ED032F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" y="0"/>
            <a:ext cx="9133916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เอกสารประกอบใบคำร้องขอรับความเสียหายจากรับบริการ </a:t>
            </a:r>
            <a:r>
              <a:rPr lang="en-US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: </a:t>
            </a:r>
            <a:r>
              <a:rPr lang="th-TH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กรณีสูญเสียอวัยวะหรือพิการ</a:t>
            </a:r>
          </a:p>
        </p:txBody>
      </p:sp>
      <p:pic>
        <p:nvPicPr>
          <p:cNvPr id="21507" name="Picture 2" descr="https://encrypted-tbn0.gstatic.com/images?q=tbn:ANd9GcSo222j6VPV5vHWMtBltfjLh9a9jgnky4p9HttrT9TWsGglt1jYxHq9rg">
            <a:hlinkClick r:id="rId2"/>
            <a:extLst>
              <a:ext uri="{FF2B5EF4-FFF2-40B4-BE49-F238E27FC236}">
                <a16:creationId xmlns:a16="http://schemas.microsoft.com/office/drawing/2014/main" id="{92FB118D-0404-417D-B74C-37A9D99B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14800"/>
            <a:ext cx="118824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CAF16EEC-2BDD-4ACF-851E-362AB84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63"/>
            <a:ext cx="9133916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en-US" altLang="th-TH" sz="2100" dirty="0">
                <a:latin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th-TH" altLang="th-TH" sz="2100" dirty="0">
                <a:latin typeface="Tahoma" panose="020B0604030504040204" pitchFamily="34" charset="0"/>
                <a:cs typeface="Tahoma" panose="020B0604030504040204" pitchFamily="34" charset="0"/>
              </a:rPr>
              <a:t>ผู้เสียหาย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ก)บัตรประจำตัวประชาชน(รับรองสำเนาถูกต้อง)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ข)ทะเบียนบ้าน(รับรองสำเนาถูกต้อง)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ค)หนังสือรับรองความพิการ ถ้ามี (รับรองสำเนาถูกต้อง) หรือใบรับรองแพทย์ที่แสดงให้เห็นถึงความเสียหาย   ที่เกิดขึ้น(ถ้ามี)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ง)เอกสารตรวจสอบสิทธิย้อนหลัง ณ วันเข้ารับการรักษา(รับรองสำเนาถูกต้อง</a:t>
            </a:r>
          </a:p>
          <a:p>
            <a:pPr algn="thaiDist" eaLnBrk="1" hangingPunct="1"/>
            <a:r>
              <a:rPr lang="en-US" alt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r>
              <a:rPr lang="th-TH" alt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ผู้ยื่นคำร้อง</a:t>
            </a:r>
          </a:p>
          <a:p>
            <a:pPr algn="thaiDist" eaLnBrk="1" hangingPunct="1"/>
            <a:r>
              <a:rPr lang="th-TH" alt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ก)บัตรประจำตัวประชาชน(รับรองสำเนาถูกต้อง)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ข)ทะเบียนบ้าน(รับรองสำเนาถูกต้อง)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ค)เอกสารที่ระบุความสัมพันธ์ระหว่างผู้เสียหายกับผู้ยื่นคำร้อง ที่ไม่ได้ระบุใน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ทะเบียนบ้าน, สูติบัตร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ง)แบบฟอร์มยื่นคำร้องฯ</a:t>
            </a:r>
          </a:p>
        </p:txBody>
      </p:sp>
    </p:spTree>
    <p:extLst>
      <p:ext uri="{BB962C8B-B14F-4D97-AF65-F5344CB8AC3E}">
        <p14:creationId xmlns:p14="http://schemas.microsoft.com/office/powerpoint/2010/main" val="3302569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617F5ED5-A47E-4328-924D-36ED032F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" y="0"/>
            <a:ext cx="9133916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เอกสารประกอบใบคำร้องขอรับความเสียหายจากรับบริการ </a:t>
            </a:r>
            <a:r>
              <a:rPr lang="en-US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: </a:t>
            </a:r>
            <a:r>
              <a:rPr lang="th-TH" alt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กรณีบาดเจ็บหรือเจ็บป่วยต่อเนื่อง</a:t>
            </a:r>
          </a:p>
        </p:txBody>
      </p:sp>
      <p:pic>
        <p:nvPicPr>
          <p:cNvPr id="21507" name="Picture 2" descr="https://encrypted-tbn0.gstatic.com/images?q=tbn:ANd9GcSo222j6VPV5vHWMtBltfjLh9a9jgnky4p9HttrT9TWsGglt1jYxHq9rg">
            <a:hlinkClick r:id="rId2"/>
            <a:extLst>
              <a:ext uri="{FF2B5EF4-FFF2-40B4-BE49-F238E27FC236}">
                <a16:creationId xmlns:a16="http://schemas.microsoft.com/office/drawing/2014/main" id="{92FB118D-0404-417D-B74C-37A9D99B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114800"/>
            <a:ext cx="118824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CAF16EEC-2BDD-4ACF-851E-362AB84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4683"/>
            <a:ext cx="91440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en-US" altLang="th-TH" sz="2100" dirty="0">
                <a:latin typeface="Tahoma" panose="020B0604030504040204" pitchFamily="34" charset="0"/>
                <a:cs typeface="Tahoma" panose="020B0604030504040204" pitchFamily="34" charset="0"/>
              </a:rPr>
              <a:t>1)</a:t>
            </a:r>
            <a:r>
              <a:rPr lang="th-TH" altLang="th-TH" sz="2100" dirty="0">
                <a:latin typeface="Tahoma" panose="020B0604030504040204" pitchFamily="34" charset="0"/>
                <a:cs typeface="Tahoma" panose="020B0604030504040204" pitchFamily="34" charset="0"/>
              </a:rPr>
              <a:t>ผู้เสียหาย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ก)บัตรประจำตัวประชาชน(รับรองสำเนาถูกต้อง)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ข)ทะเบียนบ้าน(รับรองสำเนาถูกต้อง)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ค)สูติบัตรหรือหนังสือรับรองการเกิด </a:t>
            </a:r>
            <a:r>
              <a:rPr lang="en-US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กรณีเด็กแรกเกิด(รับรองสำเนาถูกต้อง)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ง)เอกสารตรวจสอบสิทธิย้อนหลัง ณ วันเข้ารับการรักษา(รับรองสำเนาถูกต้อง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จ)ใบรับรองแพทย์ที่แสดงให้เห็นถึงความเสียหายที่เกิดขึ้น(ถ้ามี)</a:t>
            </a:r>
          </a:p>
          <a:p>
            <a:pPr algn="thaiDist" eaLnBrk="1" hangingPunct="1"/>
            <a:r>
              <a:rPr lang="en-US" alt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r>
              <a:rPr lang="th-TH" altLang="th-TH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ผู้ยื่นคำร้อง</a:t>
            </a:r>
          </a:p>
          <a:p>
            <a:pPr algn="thaiDist" eaLnBrk="1" hangingPunct="1"/>
            <a:r>
              <a:rPr lang="th-TH" alt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ก)บัตรประจำตัวประชาชน(รับรองสำเนาถูกต้อง)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ข)ทะเบียนบ้าน(รับรองสำเนาถูกต้อง)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ค)เอกสารที่ระบุความสัมพันธ์ระหว่างผู้เสียหายกับผู้ยื่นคำร้อง ที่ไม่ได้ระบุใน</a:t>
            </a:r>
            <a:r>
              <a:rPr lang="th-TH" alt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ทะเบียนบ้าน, สูติบัตร</a:t>
            </a:r>
          </a:p>
          <a:p>
            <a:pPr algn="thaiDist" eaLnBrk="1" hangingPunct="1"/>
            <a:r>
              <a:rPr lang="th-TH" alt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ง)แบบฟอร์มยื่นคำร้องฯ</a:t>
            </a:r>
          </a:p>
        </p:txBody>
      </p:sp>
    </p:spTree>
    <p:extLst>
      <p:ext uri="{BB962C8B-B14F-4D97-AF65-F5344CB8AC3E}">
        <p14:creationId xmlns:p14="http://schemas.microsoft.com/office/powerpoint/2010/main" val="6784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D6C99C55-F921-4151-AE84-008FC2E2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10FD2E38-9BC4-4587-B1B2-716ABE48D261}"/>
              </a:ext>
            </a:extLst>
          </p:cNvPr>
          <p:cNvCxnSpPr/>
          <p:nvPr/>
        </p:nvCxnSpPr>
        <p:spPr>
          <a:xfrm>
            <a:off x="2267744" y="4371950"/>
            <a:ext cx="5786438" cy="1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3D35DC53-F4D7-4161-9F52-06666E82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7" y="0"/>
            <a:ext cx="655201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8AB49ED2-2225-4228-B410-A23E2EEAD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5" y="1821656"/>
            <a:ext cx="648295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5C7C56CD-E902-49FC-8BDC-F691A31D483E}"/>
              </a:ext>
            </a:extLst>
          </p:cNvPr>
          <p:cNvCxnSpPr/>
          <p:nvPr/>
        </p:nvCxnSpPr>
        <p:spPr>
          <a:xfrm>
            <a:off x="2643188" y="2035969"/>
            <a:ext cx="5036344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0DB48C6E-138C-446D-83FD-84B6D6543BA3}"/>
              </a:ext>
            </a:extLst>
          </p:cNvPr>
          <p:cNvCxnSpPr/>
          <p:nvPr/>
        </p:nvCxnSpPr>
        <p:spPr>
          <a:xfrm>
            <a:off x="1357313" y="2249092"/>
            <a:ext cx="5036344" cy="1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C022D6F1-DFF0-4D9F-BE1A-D6FFE8D85E6D}"/>
              </a:ext>
            </a:extLst>
          </p:cNvPr>
          <p:cNvCxnSpPr/>
          <p:nvPr/>
        </p:nvCxnSpPr>
        <p:spPr>
          <a:xfrm>
            <a:off x="2375297" y="3107531"/>
            <a:ext cx="3643313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A0F29242-34EC-4D07-A4CA-C4ED6C4D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35" y="53579"/>
            <a:ext cx="6536531" cy="589359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ภารกิจ และค่าใช้จ่ายที่ได้รับจาก </a:t>
            </a:r>
            <a:r>
              <a:rPr lang="th-TH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สปสช.</a:t>
            </a:r>
            <a:endParaRPr lang="th-TH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73393A3E-6B24-4087-8D8C-B4E574A5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253"/>
            <a:ext cx="5143500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ชื่อเรื่อง 1">
            <a:extLst>
              <a:ext uri="{FF2B5EF4-FFF2-40B4-BE49-F238E27FC236}">
                <a16:creationId xmlns:a16="http://schemas.microsoft.com/office/drawing/2014/main" id="{530787DC-DF4D-4299-8EFD-9A469017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7150"/>
            <a:ext cx="2514600" cy="857250"/>
          </a:xfrm>
        </p:spPr>
        <p:txBody>
          <a:bodyPr/>
          <a:lstStyle/>
          <a:p>
            <a:r>
              <a:rPr lang="th-TH" altLang="th-TH" sz="4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มติ ๗ </a:t>
            </a:r>
            <a:r>
              <a:rPr lang="en-US" altLang="th-TH" sz="4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</a:t>
            </a:r>
            <a:r>
              <a:rPr lang="th-TH" altLang="th-TH" sz="4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๗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6AE65941-7F6A-4813-818E-887CEE0C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2" y="1614487"/>
            <a:ext cx="552211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D0BABD25-CB71-4D6F-91BA-129873B0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528887"/>
            <a:ext cx="545782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642924"/>
            <a:ext cx="8818534" cy="3793334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1" hangingPunct="1"/>
            <a:r>
              <a:rPr lang="th-TH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สถานการณ์เรื่องคุ้มครองสิทธิผู้รับบริการ</a:t>
            </a:r>
            <a:br>
              <a:rPr lang="en-US" altLang="th-TH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เขต </a:t>
            </a:r>
            <a:r>
              <a:rPr lang="en-US" altLang="th-TH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altLang="th-TH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ระยอง</a:t>
            </a:r>
            <a:r>
              <a:rPr lang="en-US" altLang="th-TH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altLang="th-TH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กรณีผู้รับบริการได้รับความเสียหาย</a:t>
            </a:r>
            <a:b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จากการรักษาพยาบาล </a:t>
            </a:r>
            <a:r>
              <a:rPr lang="th-TH" sz="53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 </a:t>
            </a:r>
            <a:r>
              <a:rPr lang="th-TH" sz="73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ม.</a:t>
            </a:r>
            <a:r>
              <a:rPr lang="en-US" sz="73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41 </a:t>
            </a:r>
            <a:br>
              <a:rPr lang="th-TH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altLang="th-TH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ปี </a:t>
            </a:r>
            <a:r>
              <a:rPr lang="en-US" altLang="th-TH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2560 - 2562</a:t>
            </a:r>
            <a:br>
              <a:rPr lang="th-TH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as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17739"/>
            <a:ext cx="2286016" cy="103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>
            <a:extLst>
              <a:ext uri="{FF2B5EF4-FFF2-40B4-BE49-F238E27FC236}">
                <a16:creationId xmlns:a16="http://schemas.microsoft.com/office/drawing/2014/main" id="{810879C3-0AE8-4A0F-B915-A49F9087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94122"/>
          </a:xfrm>
          <a:solidFill>
            <a:srgbClr val="FFCCFF"/>
          </a:solidFill>
        </p:spPr>
        <p:txBody>
          <a:bodyPr/>
          <a:lstStyle/>
          <a:p>
            <a:r>
              <a:rPr lang="th-TH" altLang="th-TH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ค่าใช้จ่ายในการดำเนินการ</a:t>
            </a:r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84A0F732-76C9-4B1E-80E4-96948CD5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28701"/>
            <a:ext cx="6343650" cy="3394472"/>
          </a:xfrm>
        </p:spPr>
        <p:txBody>
          <a:bodyPr rtlCol="0">
            <a:noAutofit/>
          </a:bodyPr>
          <a:lstStyle/>
          <a:p>
            <a:pPr marL="385763" indent="-385763" fontAlgn="auto">
              <a:spcAft>
                <a:spcPts val="0"/>
              </a:spcAft>
              <a:buFont typeface="Arial" panose="020B0604020202020204" pitchFamily="34" charset="0"/>
              <a:buAutoNum type="thaiNumParenBoth"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ค่าใช้จ่ายของ</a:t>
            </a:r>
            <a:r>
              <a:rPr lang="th-TH" sz="16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อนุกรรมการ </a:t>
            </a: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มาตรา ๔๑ เช่น </a:t>
            </a:r>
          </a:p>
          <a:p>
            <a:pPr marL="385763" indent="-385763"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ค่าเบี้ยประชุม ค่าใช้จ่ายในการเดินทาง </a:t>
            </a:r>
          </a:p>
          <a:p>
            <a:pPr marL="385763" indent="-385763"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เบิกจ่ายตามประกาศกระทรวงสาธารณสุข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(๒) ค่าใช้จ่ายในการจัดประชุม และค่าใช้จ่ายอื่นที่เกี่ยวข้องกับการดำเนินงานตามมาตรา ๔๑ เช่น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ค่าอาหารกลางวัน  ค่าอาหารว่างและเครื่องดื่ม</a:t>
            </a:r>
          </a:p>
          <a:p>
            <a:pPr marL="385763" indent="-385763"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ค่าตอบแทนฝ่ายเลขานุการ</a:t>
            </a:r>
          </a:p>
          <a:p>
            <a:pPr marL="385763" indent="-385763"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ค่าตอบแทนผู้เข้าร่วมประชุม ผู้เชี่ยวชาญ ผู้ให้ข้อมูล</a:t>
            </a:r>
          </a:p>
          <a:p>
            <a:pPr marL="385763" indent="-385763"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ค่าเบี้ยเลี้ยง ลงพื้นที่เพื่อติดตาม และตรวจเยี่ยม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h-TH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เบิกจ่ายตามประกาศ </a:t>
            </a:r>
            <a:r>
              <a:rPr lang="th-TH" sz="16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สปสช.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th-TH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ชื่อเรื่อง 1">
            <a:extLst>
              <a:ext uri="{FF2B5EF4-FFF2-40B4-BE49-F238E27FC236}">
                <a16:creationId xmlns:a16="http://schemas.microsoft.com/office/drawing/2014/main" id="{17DD6758-21D0-4742-9E4F-175ED9C7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422672"/>
          </a:xfrm>
          <a:solidFill>
            <a:schemeClr val="accent2"/>
          </a:solidFill>
        </p:spPr>
        <p:txBody>
          <a:bodyPr/>
          <a:lstStyle/>
          <a:p>
            <a:r>
              <a:rPr lang="th-TH" altLang="th-TH" sz="21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หลักฐานการเบิกจ่าย สสจ.ส่งเขต</a:t>
            </a:r>
          </a:p>
        </p:txBody>
      </p:sp>
      <p:sp>
        <p:nvSpPr>
          <p:cNvPr id="2055" name="ตัวยึดเนื้อหา 2">
            <a:extLst>
              <a:ext uri="{FF2B5EF4-FFF2-40B4-BE49-F238E27FC236}">
                <a16:creationId xmlns:a16="http://schemas.microsoft.com/office/drawing/2014/main" id="{16D71C63-2E9C-4D05-B1C4-6CC3AFBC3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628650"/>
            <a:ext cx="6172200" cy="3600450"/>
          </a:xfrm>
        </p:spPr>
        <p:txBody>
          <a:bodyPr/>
          <a:lstStyle/>
          <a:p>
            <a:pPr marL="385763" indent="-385763">
              <a:buNone/>
            </a:pPr>
            <a:r>
              <a:rPr lang="th-TH" altLang="th-TH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การประชุม</a:t>
            </a:r>
          </a:p>
          <a:p>
            <a:pPr marL="385763" indent="-385763">
              <a:buNone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๑. หนังสือนำส่ง(ครุฑ)จากสสจ. เพื่อเบิกจ่าย  โดยระบุชื่อและเลขที่บัญชีผู้รับเงินให้ชัดเจน </a:t>
            </a:r>
          </a:p>
          <a:p>
            <a:pPr marL="385763" indent="-385763">
              <a:buNone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๒. </a:t>
            </a:r>
            <a:r>
              <a:rPr lang="th-TH" altLang="th-T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สปสช</a:t>
            </a: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.๒๐ จนท.สสจ.ผู้เบิกจ่าย ลงนามในช่องผู้เบิก/จ่าย  ส่วนผู้อนุมัติเป็น </a:t>
            </a:r>
            <a:r>
              <a:rPr lang="th-TH" altLang="th-T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สปสช</a:t>
            </a: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85763" indent="-385763">
              <a:buNone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๓. หลักฐานค่าพาหนะของอนุกก. และผู้ที่เชิญมาให้ข้อมูล ใช้ </a:t>
            </a:r>
            <a:r>
              <a:rPr lang="th-TH" altLang="th-T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สปสช</a:t>
            </a: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.๑ </a:t>
            </a:r>
          </a:p>
          <a:p>
            <a:pPr marL="385763" indent="-385763">
              <a:buNone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๔. ค่าใช้จ่ายอื่นตามจริง เช่น บิลน้ำมัน ใบเสร็จรับเงินค่าถ่ายเอกสาร</a:t>
            </a:r>
          </a:p>
          <a:p>
            <a:pPr marL="385763" indent="-385763">
              <a:buNone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๕. สำเนาหนังสือเชิญประชุม</a:t>
            </a:r>
          </a:p>
          <a:p>
            <a:pPr marL="385763" indent="-385763">
              <a:buNone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๖. เบิกจ่ายตามประกาศกสธ. และประกาศ </a:t>
            </a:r>
            <a:r>
              <a:rPr lang="th-TH" altLang="th-T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สปสช</a:t>
            </a: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385763" indent="-385763">
              <a:buNone/>
            </a:pPr>
            <a:r>
              <a:rPr lang="th-TH" altLang="th-TH" sz="1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กรณีลงพื้นที่ </a:t>
            </a:r>
          </a:p>
          <a:p>
            <a:pPr marL="385763" indent="-385763">
              <a:buFont typeface="Arial" panose="020B0604020202020204" pitchFamily="34" charset="0"/>
              <a:buAutoNum type="thaiNumPeriod"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ใช้เอกสาร ๑ – ๓ และหนังสืออนุมัติเดินทาง</a:t>
            </a:r>
          </a:p>
          <a:p>
            <a:pPr marL="385763" indent="-385763">
              <a:buFont typeface="Arial" panose="020B0604020202020204" pitchFamily="34" charset="0"/>
              <a:buAutoNum type="thaiNumPeriod"/>
            </a:pP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เบิกจ่ายตามประกาศเงินบริหารจัดการส</a:t>
            </a:r>
            <a:r>
              <a:rPr lang="th-TH" altLang="th-TH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ปสช</a:t>
            </a:r>
            <a:r>
              <a:rPr lang="th-TH" altLang="th-TH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57178E44-BBC2-4034-A398-9FFD3CB5A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457450"/>
          <a:ext cx="6858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57178E44-BBC2-4034-A398-9FFD3CB5A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457450"/>
                        <a:ext cx="685800" cy="57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extLst>
              <a:ext uri="{FF2B5EF4-FFF2-40B4-BE49-F238E27FC236}">
                <a16:creationId xmlns:a16="http://schemas.microsoft.com/office/drawing/2014/main" id="{596A3FD2-CCA1-4563-8444-BB283CF5A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5100" y="1771650"/>
          <a:ext cx="6858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showAsIcon="1" r:id="rId5" imgW="914400" imgH="771480" progId="Excel.Sheet.8">
                  <p:embed/>
                </p:oleObj>
              </mc:Choice>
              <mc:Fallback>
                <p:oleObj name="Worksheet" showAsIcon="1" r:id="rId5" imgW="914400" imgH="771480" progId="Excel.Sheet.8">
                  <p:embed/>
                  <p:pic>
                    <p:nvPicPr>
                      <p:cNvPr id="2051" name="Object 3">
                        <a:extLst>
                          <a:ext uri="{FF2B5EF4-FFF2-40B4-BE49-F238E27FC236}">
                            <a16:creationId xmlns:a16="http://schemas.microsoft.com/office/drawing/2014/main" id="{596A3FD2-CCA1-4563-8444-BB283CF5A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1771650"/>
                        <a:ext cx="685800" cy="57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extLst>
              <a:ext uri="{FF2B5EF4-FFF2-40B4-BE49-F238E27FC236}">
                <a16:creationId xmlns:a16="http://schemas.microsoft.com/office/drawing/2014/main" id="{65A2BCE9-D90B-4F55-A023-057E7B307B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5100" y="1250157"/>
          <a:ext cx="6858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เอกสาร" showAsIcon="1" r:id="rId7" imgW="914400" imgH="771480" progId="Word.Document.12">
                  <p:embed/>
                </p:oleObj>
              </mc:Choice>
              <mc:Fallback>
                <p:oleObj name="เอกสาร" showAsIcon="1" r:id="rId7" imgW="914400" imgH="771480" progId="Word.Document.12">
                  <p:embed/>
                  <p:pic>
                    <p:nvPicPr>
                      <p:cNvPr id="2052" name="Object 4">
                        <a:extLst>
                          <a:ext uri="{FF2B5EF4-FFF2-40B4-BE49-F238E27FC236}">
                            <a16:creationId xmlns:a16="http://schemas.microsoft.com/office/drawing/2014/main" id="{65A2BCE9-D90B-4F55-A023-057E7B307B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1250157"/>
                        <a:ext cx="685800" cy="57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5A64E0C9-B51C-48C1-8919-57C936410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6550" y="3257550"/>
          <a:ext cx="6858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showAsIcon="1" r:id="rId9" imgW="914400" imgH="771480" progId="Acrobat.Document.11">
                  <p:embed/>
                </p:oleObj>
              </mc:Choice>
              <mc:Fallback>
                <p:oleObj name="Acrobat Document" showAsIcon="1" r:id="rId9" imgW="914400" imgH="771480" progId="Acrobat.Document.11">
                  <p:embed/>
                  <p:pic>
                    <p:nvPicPr>
                      <p:cNvPr id="2053" name="Object 5">
                        <a:extLst>
                          <a:ext uri="{FF2B5EF4-FFF2-40B4-BE49-F238E27FC236}">
                            <a16:creationId xmlns:a16="http://schemas.microsoft.com/office/drawing/2014/main" id="{5A64E0C9-B51C-48C1-8919-57C936410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257550"/>
                        <a:ext cx="685800" cy="57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>
            <a:extLst>
              <a:ext uri="{FF2B5EF4-FFF2-40B4-BE49-F238E27FC236}">
                <a16:creationId xmlns:a16="http://schemas.microsoft.com/office/drawing/2014/main" id="{9849DE75-F9A8-4DD4-BF76-0D5E4E8D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94122"/>
          </a:xfrm>
          <a:solidFill>
            <a:schemeClr val="accent2"/>
          </a:solidFill>
        </p:spPr>
        <p:txBody>
          <a:bodyPr/>
          <a:lstStyle/>
          <a:p>
            <a:r>
              <a:rPr lang="th-TH" altLang="th-TH" sz="24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หลักฐานการเบิกจ่ายของ สปสช.เขต</a:t>
            </a:r>
          </a:p>
        </p:txBody>
      </p:sp>
      <p:sp>
        <p:nvSpPr>
          <p:cNvPr id="27651" name="ตัวยึดเนื้อหา 2">
            <a:extLst>
              <a:ext uri="{FF2B5EF4-FFF2-40B4-BE49-F238E27FC236}">
                <a16:creationId xmlns:a16="http://schemas.microsoft.com/office/drawing/2014/main" id="{603E8E3A-6036-4500-8D74-509818C0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28700"/>
            <a:ext cx="6172200" cy="2686050"/>
          </a:xfrm>
        </p:spPr>
        <p:txBody>
          <a:bodyPr/>
          <a:lstStyle/>
          <a:p>
            <a:pPr marL="385763" indent="-385763">
              <a:buNone/>
            </a:pPr>
            <a:r>
              <a:rPr lang="th-TH" altLang="th-TH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การประชุม</a:t>
            </a:r>
          </a:p>
          <a:p>
            <a:pPr marL="385763" indent="-385763">
              <a:buFont typeface="Arial" panose="020B0604020202020204" pitchFamily="34" charset="0"/>
              <a:buAutoNum type="thaiNumPeriod"/>
            </a:pPr>
            <a:r>
              <a:rPr lang="th-TH" altLang="th-TH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จัดทำ </a:t>
            </a:r>
            <a:r>
              <a:rPr lang="th-TH" altLang="th-TH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สปสช</a:t>
            </a:r>
            <a:r>
              <a:rPr lang="th-TH" altLang="th-TH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.๑๙ ระบุรายละเอียดการเบิกจ่ายตามที่ปรากฏในหนังสือ สสจ. พร้อมหลักฐานตามของสสจ.ส่งมาทั้งหมด </a:t>
            </a:r>
          </a:p>
          <a:p>
            <a:pPr marL="385763" indent="-385763">
              <a:buFont typeface="Arial" panose="020B0604020202020204" pitchFamily="34" charset="0"/>
              <a:buAutoNum type="thaiNumPeriod" startAt="2"/>
            </a:pPr>
            <a:r>
              <a:rPr lang="th-TH" altLang="th-TH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ผู้บริหารเขต ลงนามอนุมัติใน </a:t>
            </a:r>
            <a:r>
              <a:rPr lang="th-TH" altLang="th-TH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สปสช</a:t>
            </a:r>
            <a:r>
              <a:rPr lang="th-TH" altLang="th-TH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.๒๐</a:t>
            </a:r>
          </a:p>
          <a:p>
            <a:pPr marL="385763" indent="-385763">
              <a:buFont typeface="Arial" panose="020B0604020202020204" pitchFamily="34" charset="0"/>
              <a:buAutoNum type="thaiNumPeriod" startAt="2"/>
            </a:pPr>
            <a:endParaRPr lang="th-TH" altLang="th-TH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85763" indent="-385763">
              <a:buNone/>
            </a:pPr>
            <a:endParaRPr lang="th-TH" altLang="th-TH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85763" indent="-385763">
              <a:buFontTx/>
              <a:buChar char="-"/>
            </a:pPr>
            <a:endParaRPr lang="th-TH" altLang="th-TH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85763" indent="-385763">
              <a:buFontTx/>
              <a:buChar char="-"/>
            </a:pPr>
            <a:endParaRPr lang="th-TH" altLang="th-TH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EE68ECD3-A9F0-49F4-BD3C-85E7E451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25717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th-TH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๑. หนังสือนำส่ง(หัวครุฑ) สรุปคำร้องที่พิจารณาเสร็จ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h-TH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๒. หลักฐานของผู้ให้ความเห็น/ผู้ให้ข้อมูล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กรณีมาประชุม ลงนามใน </a:t>
            </a:r>
            <a:r>
              <a:rPr lang="th-TH" sz="27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สปสช.</a:t>
            </a:r>
            <a:r>
              <a:rPr lang="th-TH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๒๐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กรณีไม่ได้มาประชุม ลงนาม </a:t>
            </a:r>
            <a:r>
              <a:rPr lang="th-TH" sz="27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สปสช.</a:t>
            </a:r>
            <a:r>
              <a:rPr lang="th-TH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๒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h-TH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๓. รายงานการประชุมที่เกี่ยวข้อง</a:t>
            </a:r>
          </a:p>
          <a:p>
            <a:pPr fontAlgn="auto">
              <a:spcAft>
                <a:spcPts val="0"/>
              </a:spcAft>
              <a:defRPr/>
            </a:pPr>
            <a:endParaRPr lang="th-TH" sz="27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th-TH" sz="27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th-TH" sz="27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ชื่อเรื่อง 1">
            <a:extLst>
              <a:ext uri="{FF2B5EF4-FFF2-40B4-BE49-F238E27FC236}">
                <a16:creationId xmlns:a16="http://schemas.microsoft.com/office/drawing/2014/main" id="{9CB6470E-C080-4EA3-9BEA-EF55DBAEB1BD}"/>
              </a:ext>
            </a:extLst>
          </p:cNvPr>
          <p:cNvSpPr txBox="1">
            <a:spLocks/>
          </p:cNvSpPr>
          <p:nvPr/>
        </p:nvSpPr>
        <p:spPr bwMode="auto">
          <a:xfrm>
            <a:off x="1428750" y="285750"/>
            <a:ext cx="6172200" cy="6286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240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หลักฐานการเบิกจ่ายตามคำร้อง</a:t>
            </a:r>
          </a:p>
        </p:txBody>
      </p:sp>
      <p:sp>
        <p:nvSpPr>
          <p:cNvPr id="6" name="ตัวยึดหมายเลขภาพนิ่ง 4">
            <a:extLst>
              <a:ext uri="{FF2B5EF4-FFF2-40B4-BE49-F238E27FC236}">
                <a16:creationId xmlns:a16="http://schemas.microsoft.com/office/drawing/2014/main" id="{E30FB1B3-0B54-4B21-B372-074B6E69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557213" indent="-214313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857250" indent="-171450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200150" indent="-171450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1543050" indent="-171450" eaLnBrk="0" hangingPunct="0"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30F27E5-5287-4523-8D78-574C4098A2F8}" type="slidenum">
              <a:rPr lang="en-US" altLang="th-TH" sz="900">
                <a:solidFill>
                  <a:srgbClr val="898989"/>
                </a:solidFill>
              </a:rPr>
              <a:pPr eaLnBrk="1" hangingPunct="1"/>
              <a:t>33</a:t>
            </a:fld>
            <a:endParaRPr lang="en-US" altLang="th-TH" sz="900">
              <a:solidFill>
                <a:srgbClr val="898989"/>
              </a:solidFill>
            </a:endParaRPr>
          </a:p>
        </p:txBody>
      </p:sp>
      <p:sp>
        <p:nvSpPr>
          <p:cNvPr id="3078" name="Date Placeholder 3">
            <a:extLst>
              <a:ext uri="{FF2B5EF4-FFF2-40B4-BE49-F238E27FC236}">
                <a16:creationId xmlns:a16="http://schemas.microsoft.com/office/drawing/2014/main" id="{B7796A53-BD6D-4E8E-B47F-33FAD7946C71}"/>
              </a:ext>
            </a:extLst>
          </p:cNvPr>
          <p:cNvSpPr txBox="1">
            <a:spLocks noGrp="1"/>
          </p:cNvSpPr>
          <p:nvPr/>
        </p:nvSpPr>
        <p:spPr bwMode="auto">
          <a:xfrm>
            <a:off x="4000500" y="4686300"/>
            <a:ext cx="1439466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กลุ่มงานพิทักษ์สิทธิ</a:t>
            </a:r>
            <a:endParaRPr lang="en-US" altLang="th-TH" sz="9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/>
            <a:r>
              <a:rPr lang="en-US" altLang="th-TH" sz="9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สำนักกฎหมาย  สปสช.</a:t>
            </a:r>
          </a:p>
        </p:txBody>
      </p:sp>
      <p:pic>
        <p:nvPicPr>
          <p:cNvPr id="8" name="รูปภาพ 7" descr="NHSO_logo.bmp">
            <a:extLst>
              <a:ext uri="{FF2B5EF4-FFF2-40B4-BE49-F238E27FC236}">
                <a16:creationId xmlns:a16="http://schemas.microsoft.com/office/drawing/2014/main" id="{8B862CA5-6AF1-4C3B-9B24-CF475AED3B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446998"/>
            <a:ext cx="742950" cy="33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8900000">
              <a:schemeClr val="accent1">
                <a:lumMod val="75000"/>
                <a:alpha val="50000"/>
              </a:schemeClr>
            </a:innerShdw>
            <a:reflection blurRad="6350" stA="50000" endA="295" endPos="92000" dist="101600" dir="5400000" sy="-100000" algn="bl" rotWithShape="0"/>
          </a:effectLst>
        </p:spPr>
      </p:pic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11DA5E48-582F-4A96-BD0D-310D182F9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2300" y="2800350"/>
          <a:ext cx="6858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id="{11DA5E48-582F-4A96-BD0D-310D182F9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2800350"/>
                        <a:ext cx="685800" cy="57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>
            <a:extLst>
              <a:ext uri="{FF2B5EF4-FFF2-40B4-BE49-F238E27FC236}">
                <a16:creationId xmlns:a16="http://schemas.microsoft.com/office/drawing/2014/main" id="{D8EB0835-3A72-4DEE-BEDC-4D91BE41A4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th-TH" altLang="th-TH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หนังสือนำส่ง(หัวครุฑ)</a:t>
            </a:r>
            <a:endParaRPr lang="th-TH" altLang="th-TH">
              <a:solidFill>
                <a:schemeClr val="bg1"/>
              </a:solidFill>
            </a:endParaRPr>
          </a:p>
        </p:txBody>
      </p:sp>
      <p:sp>
        <p:nvSpPr>
          <p:cNvPr id="28675" name="ตัวยึดเนื้อหา 2">
            <a:extLst>
              <a:ext uri="{FF2B5EF4-FFF2-40B4-BE49-F238E27FC236}">
                <a16:creationId xmlns:a16="http://schemas.microsoft.com/office/drawing/2014/main" id="{E3AF49D7-203F-4114-91C6-BE45F5B4A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th-TH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เนื้อหา อย่างน้อย.... ประกอบด้วย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คำร้องที่แล้วเสร็จมีกี่ราย 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รายละเอียดเบิกจ่าย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ค่าใช้จ่ายในการจัดประชุม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ค่าตอบแทนฝ่ายเลขานุการ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ผู้เชี่ยวชาญ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th-TH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		ผู้ให้ข้อมูล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4294967295"/>
          </p:nvPr>
        </p:nvSpPr>
        <p:spPr>
          <a:xfrm>
            <a:off x="6057900" y="4914900"/>
            <a:ext cx="1600200" cy="176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12118E-9EC9-4BEE-A9A9-52FC9F3D6D1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" name="Picture 4" descr="หลอมรวมเครือข่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11795" r="6931" b="12383"/>
          <a:stretch>
            <a:fillRect/>
          </a:stretch>
        </p:blipFill>
        <p:spPr bwMode="auto">
          <a:xfrm>
            <a:off x="1714480" y="1643056"/>
            <a:ext cx="5786478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5852" y="142858"/>
            <a:ext cx="6429420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th-TH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097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89" y="0"/>
            <a:ext cx="9152789" cy="675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เจตนารมณ์ มาตรา 41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672" y="3813888"/>
            <a:ext cx="5976664" cy="1161470"/>
          </a:xfrm>
          <a:prstGeom prst="flowChartManualOperati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การจ่ายเงินช่วยเหลือเบื้องต้น</a:t>
            </a:r>
          </a:p>
          <a:p>
            <a:r>
              <a:rPr lang="th-TH" sz="32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ไม่ใช่ 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เงินชดเชยค่าเสียหาย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157" y="1167594"/>
            <a:ext cx="343278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เป็นมาตรการทางมนุษยธรรม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56" y="2031690"/>
            <a:ext cx="343278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บรรเทาความเดือดร้อน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157" y="2949792"/>
            <a:ext cx="3432787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ลดความขัดแย้ง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2" y="1167594"/>
            <a:ext cx="3432787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ไม่ต้องพิสูจน์ถูกผิด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3" y="2031690"/>
            <a:ext cx="3432787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เน้นความรวดเร็ว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064" y="2949792"/>
            <a:ext cx="3432787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คณะอนุกรรมการฯ ที่เป็นกลาง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4211960" y="1167594"/>
            <a:ext cx="792088" cy="39241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4211960" y="2031690"/>
            <a:ext cx="792088" cy="39241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211960" y="2949792"/>
            <a:ext cx="792088" cy="392415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62"/>
          </a:xfrm>
          <a:solidFill>
            <a:srgbClr val="00206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จำนวนผู้ยื่นคำร้องทั้งหมด ม.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41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(ปี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2562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14362"/>
            <a:ext cx="9144032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2560=74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ราย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2561 = 101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ราย, ครึ่งปีแรก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2562 = 28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ราย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750281986"/>
              </p:ext>
            </p:extLst>
          </p:nvPr>
        </p:nvGraphicFramePr>
        <p:xfrm>
          <a:off x="0" y="1214428"/>
          <a:ext cx="9144000" cy="392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287530"/>
              </p:ext>
            </p:extLst>
          </p:nvPr>
        </p:nvGraphicFramePr>
        <p:xfrm>
          <a:off x="4486" y="0"/>
          <a:ext cx="9139514" cy="5143495"/>
        </p:xfrm>
        <a:graphic>
          <a:graphicData uri="http://schemas.openxmlformats.org/drawingml/2006/table">
            <a:tbl>
              <a:tblPr/>
              <a:tblGrid>
                <a:gridCol w="105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3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63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9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ปีงบประมาณ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2560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2561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ครึ่งปีแรก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2562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จำนวนรายแยกจังหวัด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ทั้งหมด(ราย)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พิจารณา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จ่าย(ราย)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จำนวนเงิน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บาท)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ทั้งหมด(ราย)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พิจารณา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จ่าย(ราย)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จำนวนเงิน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บาท)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ทั้งหมด(ราย)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พิจารณา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จ่าย(ราย)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จำนวนเงิน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บาท)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สมุทรปราการ</a:t>
                      </a:r>
                      <a:endParaRPr lang="en-US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1,640,000</a:t>
                      </a:r>
                      <a:endParaRPr lang="en-US" sz="18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1,782,000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1,282,000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ฉะเชิงเทรา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1,469,000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1,750,000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ปราจีนบุรี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13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1,390,000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2,690,000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สระแก้ว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14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13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3,060,000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2,990,000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1,160,000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ชลบุรี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endParaRPr lang="en-US" sz="18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1,560,000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3,292,000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1,472,000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ระยอง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880,000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2,190,000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1,070,000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จันทบุรี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</a:t>
                      </a:r>
                      <a:endParaRPr lang="en-US" sz="1800" b="1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1,700,000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1,390,000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ตราด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1,180,000</a:t>
                      </a:r>
                      <a:endParaRPr lang="en-US" sz="1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750,000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รวมทั้งหมด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74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12,879,000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104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104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16,834,000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28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23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5,784,000</a:t>
                      </a:r>
                    </a:p>
                  </a:txBody>
                  <a:tcPr marL="59849" marR="59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39299" y="63658"/>
            <a:ext cx="8653182" cy="5256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 eaLnBrk="1" fontAlgn="auto" hangingPunct="1">
              <a:lnSpc>
                <a:spcPct val="90000"/>
              </a:lnSpc>
              <a:spcBef>
                <a:spcPts val="495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ผลการพิจารณาคำร้องขอรับเงินช่วยเหลือเบื้องต้น (ม.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41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) ปีงบประมาณ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2559 - 2561</a:t>
            </a:r>
            <a:endParaRPr lang="th-TH" b="1" i="1" dirty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4277358163"/>
              </p:ext>
            </p:extLst>
          </p:nvPr>
        </p:nvGraphicFramePr>
        <p:xfrm>
          <a:off x="446455" y="642924"/>
          <a:ext cx="4018388" cy="433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ตัวเชื่อมต่อตรง 11"/>
          <p:cNvCxnSpPr>
            <a:cxnSpLocks/>
            <a:stCxn id="22" idx="6"/>
            <a:endCxn id="23" idx="1"/>
          </p:cNvCxnSpPr>
          <p:nvPr/>
        </p:nvCxnSpPr>
        <p:spPr>
          <a:xfrm flipV="1">
            <a:off x="1303712" y="2480286"/>
            <a:ext cx="1049377" cy="520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>
            <a:cxnSpLocks/>
            <a:stCxn id="23" idx="3"/>
            <a:endCxn id="24" idx="6"/>
          </p:cNvCxnSpPr>
          <p:nvPr/>
        </p:nvCxnSpPr>
        <p:spPr>
          <a:xfrm>
            <a:off x="2353089" y="2556057"/>
            <a:ext cx="1216613" cy="99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วงรี 21"/>
          <p:cNvSpPr/>
          <p:nvPr/>
        </p:nvSpPr>
        <p:spPr>
          <a:xfrm>
            <a:off x="1196555" y="2946800"/>
            <a:ext cx="107157" cy="107157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337396" y="2464593"/>
            <a:ext cx="107157" cy="107157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3462545" y="3497310"/>
            <a:ext cx="107157" cy="107157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1678761" y="803660"/>
            <a:ext cx="107157" cy="107157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1464447" y="857238"/>
            <a:ext cx="482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กล่องข้อความ 5"/>
          <p:cNvSpPr txBox="1"/>
          <p:nvPr/>
        </p:nvSpPr>
        <p:spPr>
          <a:xfrm>
            <a:off x="4571999" y="3179921"/>
            <a:ext cx="4393437" cy="11541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ครึ่งปีแรก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 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จำนวนรวม</a:t>
            </a:r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28 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เข้าเกณฑ์ 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82.15%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ไม่เข้าเกณฑ์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(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17.85%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จำนวนที่จ่ายชดเชยรวมทั้งสิ้น 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5,784,000 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</a:t>
            </a:r>
          </a:p>
        </p:txBody>
      </p:sp>
      <p:sp>
        <p:nvSpPr>
          <p:cNvPr id="30" name="กล่องข้อความ 5"/>
          <p:cNvSpPr txBox="1"/>
          <p:nvPr/>
        </p:nvSpPr>
        <p:spPr>
          <a:xfrm>
            <a:off x="4572000" y="569588"/>
            <a:ext cx="4393437" cy="11541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 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จำนวนรวม</a:t>
            </a:r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74 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เข้าเกณฑ์ 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62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91.89%)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ไม่เข้าเกณฑ์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8.11%)</a:t>
            </a:r>
            <a:endParaRPr lang="th-TH" sz="21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จำนวนที่จ่ายชดเชยรวมทั้งสิ้น 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13,380,000 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</a:t>
            </a:r>
          </a:p>
        </p:txBody>
      </p:sp>
      <p:sp>
        <p:nvSpPr>
          <p:cNvPr id="14" name="กล่องข้อความ 5"/>
          <p:cNvSpPr txBox="1"/>
          <p:nvPr/>
        </p:nvSpPr>
        <p:spPr>
          <a:xfrm>
            <a:off x="4586276" y="1876096"/>
            <a:ext cx="4393437" cy="11541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 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จำนวนรวม</a:t>
            </a:r>
            <a:r>
              <a:rPr lang="en-US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104  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เข้าเกณฑ์ 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104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100%)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จำนวนที่จ่ายชดเชยรวมทั้งสิ้น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16,834,000  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ล้านบาท</a:t>
            </a:r>
          </a:p>
        </p:txBody>
      </p:sp>
    </p:spTree>
    <p:extLst>
      <p:ext uri="{BB962C8B-B14F-4D97-AF65-F5344CB8AC3E}">
        <p14:creationId xmlns:p14="http://schemas.microsoft.com/office/powerpoint/2010/main" val="188852629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444652" y="-85288"/>
            <a:ext cx="86993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5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แรกของแผนกที่พบคำร้องขอรับเงินช่วยเหลื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อฯ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มากที่สุด ปีงบประมาณ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th-TH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2750270" y="1178284"/>
            <a:ext cx="6067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750270" y="1910959"/>
            <a:ext cx="6067685" cy="18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flipV="1">
            <a:off x="2750270" y="2650022"/>
            <a:ext cx="6067685" cy="8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2750270" y="3359420"/>
            <a:ext cx="6067685" cy="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4" descr="ผลการค้นหารูปภาพสำหรับ clipart pregnancy"/>
          <p:cNvSpPr>
            <a:spLocks noChangeAspect="1" noChangeArrowheads="1"/>
          </p:cNvSpPr>
          <p:nvPr/>
        </p:nvSpPr>
        <p:spPr bwMode="auto">
          <a:xfrm>
            <a:off x="142875" y="-482224"/>
            <a:ext cx="1178159" cy="11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h-TH" sz="2100"/>
          </a:p>
        </p:txBody>
      </p:sp>
      <p:grpSp>
        <p:nvGrpSpPr>
          <p:cNvPr id="2" name="กลุ่ม 6"/>
          <p:cNvGrpSpPr/>
          <p:nvPr/>
        </p:nvGrpSpPr>
        <p:grpSpPr>
          <a:xfrm>
            <a:off x="2750270" y="524440"/>
            <a:ext cx="5820162" cy="583361"/>
            <a:chOff x="1352452" y="1319004"/>
            <a:chExt cx="9281530" cy="777815"/>
          </a:xfrm>
        </p:grpSpPr>
        <p:sp>
          <p:nvSpPr>
            <p:cNvPr id="9" name="กล่องข้อความ 8"/>
            <p:cNvSpPr txBox="1"/>
            <p:nvPr/>
          </p:nvSpPr>
          <p:spPr>
            <a:xfrm>
              <a:off x="7059705" y="1358155"/>
              <a:ext cx="357427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34 </a:t>
              </a:r>
              <a:r>
                <a:rPr lang="th-TH" sz="27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7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เรื่อง</a:t>
              </a:r>
              <a:r>
                <a:rPr lang="th-TH" sz="27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/ </a:t>
              </a:r>
              <a:r>
                <a:rPr lang="en-US" sz="30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32.70%</a:t>
              </a:r>
              <a:endParaRPr lang="th-TH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กล่องข้อความ 9"/>
            <p:cNvSpPr txBox="1"/>
            <p:nvPr/>
          </p:nvSpPr>
          <p:spPr>
            <a:xfrm>
              <a:off x="3915831" y="1405545"/>
              <a:ext cx="29172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สูติกรรม </a:t>
              </a:r>
              <a:r>
                <a:rPr lang="th-TH" sz="15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(มารดา/ทารก)</a:t>
              </a: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1352452" y="1331869"/>
              <a:ext cx="551329" cy="72304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269" y="1319004"/>
              <a:ext cx="756516" cy="756516"/>
            </a:xfrm>
            <a:prstGeom prst="rect">
              <a:avLst/>
            </a:prstGeom>
          </p:spPr>
        </p:pic>
      </p:grpSp>
      <p:grpSp>
        <p:nvGrpSpPr>
          <p:cNvPr id="3" name="กลุ่ม 1"/>
          <p:cNvGrpSpPr/>
          <p:nvPr/>
        </p:nvGrpSpPr>
        <p:grpSpPr>
          <a:xfrm>
            <a:off x="2750271" y="1248181"/>
            <a:ext cx="2798768" cy="652673"/>
            <a:chOff x="1352452" y="2355431"/>
            <a:chExt cx="4463252" cy="870230"/>
          </a:xfrm>
        </p:grpSpPr>
        <p:sp>
          <p:nvSpPr>
            <p:cNvPr id="13" name="กล่องข้อความ 12"/>
            <p:cNvSpPr txBox="1"/>
            <p:nvPr/>
          </p:nvSpPr>
          <p:spPr>
            <a:xfrm>
              <a:off x="3915831" y="2548554"/>
              <a:ext cx="1899873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อายุรก</a:t>
              </a:r>
              <a:r>
                <a:rPr lang="th-TH" sz="2700" b="1" dirty="0" err="1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รรม</a:t>
              </a:r>
              <a:endPara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1352452" y="2355431"/>
              <a:ext cx="551329" cy="8588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075" y="2360040"/>
              <a:ext cx="695399" cy="686169"/>
            </a:xfrm>
            <a:prstGeom prst="rect">
              <a:avLst/>
            </a:prstGeom>
          </p:spPr>
        </p:pic>
      </p:grpSp>
      <p:grpSp>
        <p:nvGrpSpPr>
          <p:cNvPr id="4" name="กลุ่ม 2"/>
          <p:cNvGrpSpPr/>
          <p:nvPr/>
        </p:nvGrpSpPr>
        <p:grpSpPr>
          <a:xfrm>
            <a:off x="2750269" y="1968209"/>
            <a:ext cx="2709001" cy="640599"/>
            <a:chOff x="1352451" y="3458566"/>
            <a:chExt cx="4320096" cy="840731"/>
          </a:xfrm>
        </p:grpSpPr>
        <p:sp>
          <p:nvSpPr>
            <p:cNvPr id="16" name="กล่องข้อความ 15"/>
            <p:cNvSpPr txBox="1"/>
            <p:nvPr/>
          </p:nvSpPr>
          <p:spPr>
            <a:xfrm>
              <a:off x="3915830" y="3547490"/>
              <a:ext cx="1756717" cy="666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ศัลยกรรม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1352451" y="3458566"/>
              <a:ext cx="551329" cy="8407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638" y="3510742"/>
              <a:ext cx="763838" cy="733817"/>
            </a:xfrm>
            <a:prstGeom prst="rect">
              <a:avLst/>
            </a:prstGeom>
          </p:spPr>
        </p:pic>
      </p:grpSp>
      <p:grpSp>
        <p:nvGrpSpPr>
          <p:cNvPr id="5" name="กลุ่ม 4"/>
          <p:cNvGrpSpPr/>
          <p:nvPr/>
        </p:nvGrpSpPr>
        <p:grpSpPr>
          <a:xfrm>
            <a:off x="2750270" y="2740005"/>
            <a:ext cx="2639148" cy="553889"/>
            <a:chOff x="1352451" y="4532904"/>
            <a:chExt cx="4208702" cy="799262"/>
          </a:xfrm>
        </p:grpSpPr>
        <p:sp>
          <p:nvSpPr>
            <p:cNvPr id="19" name="กล่องข้อความ 18"/>
            <p:cNvSpPr txBox="1"/>
            <p:nvPr/>
          </p:nvSpPr>
          <p:spPr>
            <a:xfrm>
              <a:off x="4001273" y="4599366"/>
              <a:ext cx="1559880" cy="73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อุบัติเหตุ</a:t>
              </a:r>
              <a:endPara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1352451" y="4532904"/>
              <a:ext cx="551329" cy="78590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2750271" y="3411820"/>
            <a:ext cx="1738757" cy="640368"/>
            <a:chOff x="1352451" y="5586549"/>
            <a:chExt cx="2638947" cy="866202"/>
          </a:xfrm>
        </p:grpSpPr>
        <p:sp>
          <p:nvSpPr>
            <p:cNvPr id="22" name="กล่องข้อความ 21"/>
            <p:cNvSpPr txBox="1"/>
            <p:nvPr/>
          </p:nvSpPr>
          <p:spPr>
            <a:xfrm>
              <a:off x="3711028" y="5765826"/>
              <a:ext cx="280370" cy="686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1352451" y="5586549"/>
              <a:ext cx="551329" cy="76980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38" name="ตัวเชื่อมต่อตรง 37"/>
          <p:cNvCxnSpPr/>
          <p:nvPr/>
        </p:nvCxnSpPr>
        <p:spPr>
          <a:xfrm flipV="1">
            <a:off x="2750270" y="4018370"/>
            <a:ext cx="6067685" cy="44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กล่องข้อความ 66"/>
          <p:cNvSpPr txBox="1"/>
          <p:nvPr/>
        </p:nvSpPr>
        <p:spPr>
          <a:xfrm>
            <a:off x="110051" y="1410479"/>
            <a:ext cx="2064141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104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100 %</a:t>
            </a:r>
          </a:p>
        </p:txBody>
      </p:sp>
      <p:sp>
        <p:nvSpPr>
          <p:cNvPr id="68" name="ลูกศรขวา 67"/>
          <p:cNvSpPr/>
          <p:nvPr/>
        </p:nvSpPr>
        <p:spPr>
          <a:xfrm>
            <a:off x="2015353" y="1929910"/>
            <a:ext cx="582710" cy="6261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69" name="กล่องข้อความ 68"/>
          <p:cNvSpPr txBox="1"/>
          <p:nvPr/>
        </p:nvSpPr>
        <p:spPr>
          <a:xfrm>
            <a:off x="436096" y="4743691"/>
            <a:ext cx="8707904" cy="4154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ที่เหลือจำนวน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7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6.73%)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รพ.สต., หู คอ จมูก, และอื่นๆ  </a:t>
            </a: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กล่องข้อความ 1"/>
          <p:cNvSpPr txBox="1"/>
          <p:nvPr/>
        </p:nvSpPr>
        <p:spPr>
          <a:xfrm>
            <a:off x="446456" y="910817"/>
            <a:ext cx="160735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จำนวนรวม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104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2750331" y="4125527"/>
            <a:ext cx="363261" cy="569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กล่องข้อความ 21"/>
          <p:cNvSpPr txBox="1"/>
          <p:nvPr/>
        </p:nvSpPr>
        <p:spPr>
          <a:xfrm>
            <a:off x="4411264" y="4179106"/>
            <a:ext cx="15488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กุมารเวชกรรม</a:t>
            </a:r>
          </a:p>
        </p:txBody>
      </p:sp>
      <p:pic>
        <p:nvPicPr>
          <p:cNvPr id="10242" name="Picture 2" descr="ผลการค้นหารูปภาพสำหรับ โลโก้ อุบัติเหต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839642"/>
            <a:ext cx="857256" cy="424598"/>
          </a:xfrm>
          <a:prstGeom prst="rect">
            <a:avLst/>
          </a:prstGeom>
          <a:noFill/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08" y="3482585"/>
            <a:ext cx="436064" cy="514627"/>
          </a:xfrm>
          <a:prstGeom prst="rect">
            <a:avLst/>
          </a:prstGeom>
        </p:spPr>
      </p:pic>
      <p:sp>
        <p:nvSpPr>
          <p:cNvPr id="43" name="กล่องข้อความ 18"/>
          <p:cNvSpPr txBox="1"/>
          <p:nvPr/>
        </p:nvSpPr>
        <p:spPr>
          <a:xfrm>
            <a:off x="4357686" y="3482585"/>
            <a:ext cx="15808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สูตินรีเวชกรรม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4" name="รูปภาพ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09" y="4125526"/>
            <a:ext cx="478979" cy="559136"/>
          </a:xfrm>
          <a:prstGeom prst="rect">
            <a:avLst/>
          </a:prstGeom>
        </p:spPr>
      </p:pic>
      <p:sp>
        <p:nvSpPr>
          <p:cNvPr id="46" name="กล่องข้อความ 8"/>
          <p:cNvSpPr txBox="1"/>
          <p:nvPr/>
        </p:nvSpPr>
        <p:spPr>
          <a:xfrm>
            <a:off x="6305452" y="1339444"/>
            <a:ext cx="2154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25.96%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กล่องข้อความ 8"/>
          <p:cNvSpPr txBox="1"/>
          <p:nvPr/>
        </p:nvSpPr>
        <p:spPr>
          <a:xfrm>
            <a:off x="6286513" y="1982386"/>
            <a:ext cx="2241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14.42%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กล่องข้อความ 8"/>
          <p:cNvSpPr txBox="1"/>
          <p:nvPr/>
        </p:nvSpPr>
        <p:spPr>
          <a:xfrm>
            <a:off x="6340091" y="2732485"/>
            <a:ext cx="2036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7.70% 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8"/>
          <p:cNvSpPr txBox="1"/>
          <p:nvPr/>
        </p:nvSpPr>
        <p:spPr>
          <a:xfrm>
            <a:off x="6232934" y="3429006"/>
            <a:ext cx="2036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5.77%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กล่องข้อความ 8"/>
          <p:cNvSpPr txBox="1"/>
          <p:nvPr/>
        </p:nvSpPr>
        <p:spPr>
          <a:xfrm>
            <a:off x="6340091" y="4125526"/>
            <a:ext cx="1949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5.77%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45029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444652" y="-85288"/>
            <a:ext cx="86993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5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อันดับแรก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แผนกที่พบคำร้องขอรับเงินช่วยเหลื</a:t>
            </a:r>
            <a:r>
              <a:rPr lang="th-TH" sz="2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อฯ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มากที่สุด ครึ่งปีแรก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endParaRPr lang="th-TH" sz="2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2750270" y="1178284"/>
            <a:ext cx="6067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750270" y="1910959"/>
            <a:ext cx="6067685" cy="18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flipV="1">
            <a:off x="2750270" y="2650022"/>
            <a:ext cx="6067685" cy="8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flipV="1">
            <a:off x="2750270" y="3359420"/>
            <a:ext cx="6067685" cy="7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4" descr="ผลการค้นหารูปภาพสำหรับ clipart pregnancy"/>
          <p:cNvSpPr>
            <a:spLocks noChangeAspect="1" noChangeArrowheads="1"/>
          </p:cNvSpPr>
          <p:nvPr/>
        </p:nvSpPr>
        <p:spPr bwMode="auto">
          <a:xfrm>
            <a:off x="142875" y="-482224"/>
            <a:ext cx="1178159" cy="11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h-TH" sz="2100"/>
          </a:p>
        </p:txBody>
      </p:sp>
      <p:grpSp>
        <p:nvGrpSpPr>
          <p:cNvPr id="2" name="กลุ่ม 6"/>
          <p:cNvGrpSpPr/>
          <p:nvPr/>
        </p:nvGrpSpPr>
        <p:grpSpPr>
          <a:xfrm>
            <a:off x="2750270" y="534088"/>
            <a:ext cx="5674288" cy="573712"/>
            <a:chOff x="1352452" y="1331869"/>
            <a:chExt cx="9048901" cy="764950"/>
          </a:xfrm>
        </p:grpSpPr>
        <p:sp>
          <p:nvSpPr>
            <p:cNvPr id="9" name="กล่องข้อความ 8"/>
            <p:cNvSpPr txBox="1"/>
            <p:nvPr/>
          </p:nvSpPr>
          <p:spPr>
            <a:xfrm>
              <a:off x="7059705" y="1358154"/>
              <a:ext cx="3341648" cy="73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9 </a:t>
              </a:r>
              <a:r>
                <a:rPr lang="th-TH" sz="27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7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เรื่อง</a:t>
              </a:r>
              <a:r>
                <a:rPr lang="th-TH" sz="27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/ </a:t>
              </a:r>
              <a:r>
                <a:rPr lang="en-US" sz="30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39.13%</a:t>
              </a:r>
              <a:endParaRPr lang="th-TH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กล่องข้อความ 9"/>
            <p:cNvSpPr txBox="1"/>
            <p:nvPr/>
          </p:nvSpPr>
          <p:spPr>
            <a:xfrm>
              <a:off x="3915831" y="1405545"/>
              <a:ext cx="18998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อายุรกรรม</a:t>
              </a:r>
              <a:endParaRPr lang="th-TH" sz="1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1352452" y="1331869"/>
              <a:ext cx="551329" cy="72304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กลุ่ม 1"/>
          <p:cNvGrpSpPr/>
          <p:nvPr/>
        </p:nvGrpSpPr>
        <p:grpSpPr>
          <a:xfrm>
            <a:off x="2750271" y="1248181"/>
            <a:ext cx="3310126" cy="652673"/>
            <a:chOff x="1352452" y="2355431"/>
            <a:chExt cx="5278725" cy="870230"/>
          </a:xfrm>
        </p:grpSpPr>
        <p:sp>
          <p:nvSpPr>
            <p:cNvPr id="13" name="กล่องข้อความ 12"/>
            <p:cNvSpPr txBox="1"/>
            <p:nvPr/>
          </p:nvSpPr>
          <p:spPr>
            <a:xfrm>
              <a:off x="3915831" y="2548554"/>
              <a:ext cx="2715346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สูติกรรม</a:t>
              </a:r>
              <a:r>
                <a:rPr lang="th-TH" sz="1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(มารดา/ทารก)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1352452" y="2355431"/>
              <a:ext cx="551329" cy="85881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" name="กลุ่ม 2"/>
          <p:cNvGrpSpPr/>
          <p:nvPr/>
        </p:nvGrpSpPr>
        <p:grpSpPr>
          <a:xfrm>
            <a:off x="2750269" y="1968209"/>
            <a:ext cx="2709001" cy="640599"/>
            <a:chOff x="1352451" y="3458566"/>
            <a:chExt cx="4320096" cy="840731"/>
          </a:xfrm>
        </p:grpSpPr>
        <p:sp>
          <p:nvSpPr>
            <p:cNvPr id="16" name="กล่องข้อความ 15"/>
            <p:cNvSpPr txBox="1"/>
            <p:nvPr/>
          </p:nvSpPr>
          <p:spPr>
            <a:xfrm>
              <a:off x="3915830" y="3547490"/>
              <a:ext cx="1756717" cy="666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ศัลยกรรม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1352451" y="3458566"/>
              <a:ext cx="551329" cy="8407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2750270" y="2740005"/>
            <a:ext cx="3241877" cy="553889"/>
            <a:chOff x="1352451" y="4532904"/>
            <a:chExt cx="5169886" cy="799262"/>
          </a:xfrm>
        </p:grpSpPr>
        <p:sp>
          <p:nvSpPr>
            <p:cNvPr id="19" name="กล่องข้อความ 18"/>
            <p:cNvSpPr txBox="1"/>
            <p:nvPr/>
          </p:nvSpPr>
          <p:spPr>
            <a:xfrm>
              <a:off x="4001273" y="4599366"/>
              <a:ext cx="2521064" cy="732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7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สูตินรีเวชกรรม</a:t>
              </a:r>
              <a:endPara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1352451" y="4532904"/>
              <a:ext cx="551329" cy="78590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2750271" y="3411820"/>
            <a:ext cx="1738757" cy="640368"/>
            <a:chOff x="1352451" y="5586549"/>
            <a:chExt cx="2638947" cy="866202"/>
          </a:xfrm>
        </p:grpSpPr>
        <p:sp>
          <p:nvSpPr>
            <p:cNvPr id="22" name="กล่องข้อความ 21"/>
            <p:cNvSpPr txBox="1"/>
            <p:nvPr/>
          </p:nvSpPr>
          <p:spPr>
            <a:xfrm>
              <a:off x="3711028" y="5765826"/>
              <a:ext cx="280370" cy="686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1352451" y="5586549"/>
              <a:ext cx="551329" cy="76980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endPara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38" name="ตัวเชื่อมต่อตรง 37"/>
          <p:cNvCxnSpPr/>
          <p:nvPr/>
        </p:nvCxnSpPr>
        <p:spPr>
          <a:xfrm flipV="1">
            <a:off x="2750270" y="4018370"/>
            <a:ext cx="6067685" cy="44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กล่องข้อความ 66"/>
          <p:cNvSpPr txBox="1"/>
          <p:nvPr/>
        </p:nvSpPr>
        <p:spPr>
          <a:xfrm>
            <a:off x="110051" y="1410479"/>
            <a:ext cx="2064141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5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82.15%</a:t>
            </a:r>
          </a:p>
        </p:txBody>
      </p:sp>
      <p:sp>
        <p:nvSpPr>
          <p:cNvPr id="68" name="ลูกศรขวา 67"/>
          <p:cNvSpPr/>
          <p:nvPr/>
        </p:nvSpPr>
        <p:spPr>
          <a:xfrm>
            <a:off x="2015353" y="1929910"/>
            <a:ext cx="582710" cy="6261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69" name="กล่องข้อความ 68"/>
          <p:cNvSpPr txBox="1"/>
          <p:nvPr/>
        </p:nvSpPr>
        <p:spPr>
          <a:xfrm>
            <a:off x="436096" y="4743691"/>
            <a:ext cx="8707904" cy="4154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ที่เหลือจำนวน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8.70%)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จิตเวช, ทันตกรรม </a:t>
            </a: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กล่องข้อความ 1"/>
          <p:cNvSpPr txBox="1"/>
          <p:nvPr/>
        </p:nvSpPr>
        <p:spPr>
          <a:xfrm>
            <a:off x="446456" y="910817"/>
            <a:ext cx="160735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จำนวนรวม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28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</a:p>
        </p:txBody>
      </p:sp>
      <p:sp>
        <p:nvSpPr>
          <p:cNvPr id="43" name="กล่องข้อความ 18"/>
          <p:cNvSpPr txBox="1"/>
          <p:nvPr/>
        </p:nvSpPr>
        <p:spPr>
          <a:xfrm>
            <a:off x="4357686" y="3482585"/>
            <a:ext cx="1614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อุบัติเหตุฉุกเฉิน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กล่องข้อความ 8"/>
          <p:cNvSpPr txBox="1"/>
          <p:nvPr/>
        </p:nvSpPr>
        <p:spPr>
          <a:xfrm>
            <a:off x="6305452" y="1339444"/>
            <a:ext cx="20088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30.44%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กล่องข้อความ 8"/>
          <p:cNvSpPr txBox="1"/>
          <p:nvPr/>
        </p:nvSpPr>
        <p:spPr>
          <a:xfrm>
            <a:off x="6286513" y="1982386"/>
            <a:ext cx="1949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8.70%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กล่องข้อความ 8"/>
          <p:cNvSpPr txBox="1"/>
          <p:nvPr/>
        </p:nvSpPr>
        <p:spPr>
          <a:xfrm>
            <a:off x="6340091" y="2732485"/>
            <a:ext cx="2036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8.70% 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8"/>
          <p:cNvSpPr txBox="1"/>
          <p:nvPr/>
        </p:nvSpPr>
        <p:spPr>
          <a:xfrm>
            <a:off x="6232934" y="3429006"/>
            <a:ext cx="2036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7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4.35%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B9C1EA97-DE6E-4BA1-9DAE-BCE44DD50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5" y="1269779"/>
            <a:ext cx="474388" cy="567387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ADFCAF82-7DD7-43C2-937F-F5BD9EB3B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5" y="606838"/>
            <a:ext cx="436063" cy="514627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BAE89D47-9322-4921-893F-1CBBFA8B8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35" y="2007965"/>
            <a:ext cx="478980" cy="559135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07F3103C-B71F-49D3-87B6-233DF8057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44" y="2761821"/>
            <a:ext cx="436064" cy="514627"/>
          </a:xfrm>
          <a:prstGeom prst="rect">
            <a:avLst/>
          </a:prstGeom>
        </p:spPr>
      </p:pic>
      <p:pic>
        <p:nvPicPr>
          <p:cNvPr id="55" name="Picture 2" descr="ผลการค้นหารูปภาพสำหรับ โลโก้ อุบัติเหตุ">
            <a:extLst>
              <a:ext uri="{FF2B5EF4-FFF2-40B4-BE49-F238E27FC236}">
                <a16:creationId xmlns:a16="http://schemas.microsoft.com/office/drawing/2014/main" id="{F7C662D8-3968-4287-94C8-9853A4F6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9048" y="3517996"/>
            <a:ext cx="857256" cy="424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95145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8|0.7|1.1|0.5"/>
</p:tagLst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10805</TotalTime>
  <Words>2465</Words>
  <Application>Microsoft Office PowerPoint</Application>
  <PresentationFormat>นำเสนอทางหน้าจอ (16:9)</PresentationFormat>
  <Paragraphs>416</Paragraphs>
  <Slides>35</Slides>
  <Notes>4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3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7" baseType="lpstr">
      <vt:lpstr>Arial</vt:lpstr>
      <vt:lpstr>Arial Unicode MS</vt:lpstr>
      <vt:lpstr>Calibri</vt:lpstr>
      <vt:lpstr>Cordia New</vt:lpstr>
      <vt:lpstr>Tahoma</vt:lpstr>
      <vt:lpstr>TH SarabunPSK</vt:lpstr>
      <vt:lpstr>Wingdings</vt:lpstr>
      <vt:lpstr>Worasait</vt:lpstr>
      <vt:lpstr>ชุดรูปแบบของ Office</vt:lpstr>
      <vt:lpstr>Worksheet</vt:lpstr>
      <vt:lpstr>เอกสาร</vt:lpstr>
      <vt:lpstr>Acrobat Document</vt:lpstr>
      <vt:lpstr>งานนำเสนอ PowerPoint</vt:lpstr>
      <vt:lpstr>งานนำเสนอ PowerPoint</vt:lpstr>
      <vt:lpstr> สถานการณ์เรื่องคุ้มครองสิทธิผู้รับบริการ เขต 6 ระยอง  กรณีผู้รับบริการได้รับความเสียหาย จากการรักษาพยาบาล ตาม ม.41   ปี 2560 - 2562 </vt:lpstr>
      <vt:lpstr>เจตนารมณ์ มาตรา 41</vt:lpstr>
      <vt:lpstr>จำนวนผู้ยื่นคำร้องทั้งหมด ม.41 (ปี 2560-2562)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ภารกิจ และค่าใช้จ่ายที่ได้รับจาก สปสช.</vt:lpstr>
      <vt:lpstr>มติ ๗ x ๗</vt:lpstr>
      <vt:lpstr>ค่าใช้จ่ายในการดำเนินการ</vt:lpstr>
      <vt:lpstr>หลักฐานการเบิกจ่าย สสจ.ส่งเขต</vt:lpstr>
      <vt:lpstr>หลักฐานการเบิกจ่ายของ สปสช.เขต</vt:lpstr>
      <vt:lpstr>งานนำเสนอ PowerPoint</vt:lpstr>
      <vt:lpstr>หนังสือนำส่ง(หัวครุฑ)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manoch.c</dc:creator>
  <cp:lastModifiedBy>User</cp:lastModifiedBy>
  <cp:revision>456</cp:revision>
  <cp:lastPrinted>2019-05-27T03:25:50Z</cp:lastPrinted>
  <dcterms:created xsi:type="dcterms:W3CDTF">2016-01-12T02:27:16Z</dcterms:created>
  <dcterms:modified xsi:type="dcterms:W3CDTF">2019-05-27T03:27:29Z</dcterms:modified>
</cp:coreProperties>
</file>