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0" r:id="rId4"/>
    <p:sldId id="261" r:id="rId5"/>
    <p:sldId id="263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8" autoAdjust="0"/>
    <p:restoredTop sz="94660"/>
  </p:normalViewPr>
  <p:slideViewPr>
    <p:cSldViewPr snapToGrid="0">
      <p:cViewPr>
        <p:scale>
          <a:sx n="50" d="100"/>
          <a:sy n="50" d="100"/>
        </p:scale>
        <p:origin x="-1374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6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3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9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95859" y="26092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24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9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17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69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9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2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.jpg"/>
          <p:cNvPicPr>
            <a:picLocks noChangeAspect="1"/>
          </p:cNvPicPr>
          <p:nvPr/>
        </p:nvPicPr>
        <p:blipFill rotWithShape="1">
          <a:blip r:embed="rId13">
            <a:alphaModFix amt="8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05" b="18594"/>
          <a:stretch/>
        </p:blipFill>
        <p:spPr>
          <a:xfrm rot="10800000">
            <a:off x="0" y="-23090"/>
            <a:ext cx="12192000" cy="1600200"/>
          </a:xfrm>
          <a:prstGeom prst="rect">
            <a:avLst/>
          </a:prstGeom>
        </p:spPr>
      </p:pic>
      <p:pic>
        <p:nvPicPr>
          <p:cNvPr id="10" name="Picture 9" descr="1.jpg"/>
          <p:cNvPicPr>
            <a:picLocks noChangeAspect="1"/>
          </p:cNvPicPr>
          <p:nvPr/>
        </p:nvPicPr>
        <p:blipFill rotWithShape="1">
          <a:blip r:embed="rId14">
            <a:alphaModFix amt="9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3" b="13585"/>
          <a:stretch/>
        </p:blipFill>
        <p:spPr>
          <a:xfrm>
            <a:off x="16419" y="4740582"/>
            <a:ext cx="12192000" cy="21174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A0742280-BB2A-D843-B831-61CDC030B0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1/8/2018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1C507787-391D-034F-B77C-17AE278C7E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 descr="logo MOPH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37" y="92363"/>
            <a:ext cx="1128035" cy="84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5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ahoma"/>
          <a:ea typeface="+mn-ea"/>
          <a:cs typeface="Tahoma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Tahoma"/>
          <a:ea typeface="+mn-ea"/>
          <a:cs typeface="Tahoma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Tahoma"/>
          <a:ea typeface="+mn-ea"/>
          <a:cs typeface="Tahoma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Tahoma"/>
          <a:ea typeface="+mn-ea"/>
          <a:cs typeface="Tahoma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Tahoma"/>
          <a:ea typeface="+mn-ea"/>
          <a:cs typeface="Tahoma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</a:t>
            </a:r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ผลลัพธ์การดำเนินการ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9767049"/>
              </p:ext>
            </p:extLst>
          </p:nvPr>
        </p:nvGraphicFramePr>
        <p:xfrm>
          <a:off x="1687131" y="1234449"/>
          <a:ext cx="8963697" cy="47282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87899"/>
                <a:gridCol w="2987899"/>
                <a:gridCol w="2987899"/>
              </a:tblGrid>
              <a:tr h="317272">
                <a:tc gridSpan="3"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</a:t>
                      </a:r>
                      <a:r>
                        <a:rPr lang="en-US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การนำองค์การ </a:t>
                      </a:r>
                      <a:endParaRPr lang="en-US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88429"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สำนักงานสาธารณสุขจังหวัด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สำนักงานสาธารณสขอำเภอ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หน่วยงานส่วนกลาง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ระดับคุณธรรมและความโปร่งใสในการดำเนินงาน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ITA)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ระดับคุณธรรมและความโปร่งใสในการดำเนินงาน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</a:t>
                      </a:r>
                      <a:r>
                        <a:rPr lang="th-TH" sz="1400" b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ระดับความสำเร็จในการด้าเนินการเป็นหน่วยงานคุณธรรม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922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ร้อยละความสำเร็จเฉลี่ยถ่วงน้ำหนักของตัวชี้วัดตามคำรับรองการปฏิบัติราชการ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PA)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ของผู้บริหาร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ร้อยละความสำเร็จเฉลี่ยถ่วงน้ำหนักของตัวชี้วัดตามคำรับรองการปฏิบัติราชการ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PA)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ของผู้บริหาร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ร้อยละความสำเร็จเฉลี่ยถ่วงน้ำหนักของตัวชี้วัดตามคำรับรองการปฏิบัติราชการ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PA)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ของผู้บริหาร</a:t>
                      </a:r>
                    </a:p>
                  </a:txBody>
                  <a:tcPr/>
                </a:tc>
              </a:tr>
              <a:tr h="6922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จำนวนผลงานที่ส่งสมัครรับรางวัล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จำนวนผลงานที่ส่งสมัครรับรางวัล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ร้อยละความสำเร็จเฉลี่ยถ่วงน้ำหนักของโครงการตามนโยบายการ</a:t>
                      </a:r>
                      <a:r>
                        <a:rPr lang="th-TH" sz="1400" b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กำกับดูแลองค์การ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ที่ดี</a:t>
                      </a:r>
                      <a:r>
                        <a:rPr lang="th-TH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</a:t>
                      </a:r>
                      <a:r>
                        <a:rPr lang="en-US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OG</a:t>
                      </a:r>
                      <a:r>
                        <a:rPr lang="th-TH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39114">
                <a:tc gridSpan="3"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 5 การมุ่งเน้นบุคลากร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ดัชนีความสุขของคนทํางาน</a:t>
                      </a:r>
                    </a:p>
                    <a:p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Happinometer)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ดัชนีความสุขของคนทํางาน</a:t>
                      </a:r>
                    </a:p>
                    <a:p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Happinometer)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ดัชนีความสุขของคนทํางาน</a:t>
                      </a:r>
                    </a:p>
                    <a:p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Happinometer)</a:t>
                      </a:r>
                    </a:p>
                  </a:txBody>
                  <a:tcPr/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อัตราการคงอยู่ของบุคลากรด้านสุขภาพ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Retention Rate)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อัตราการคงอยู่ของบุคลากรด้านสุขภาพ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Retention Rate)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 </a:t>
                      </a: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อัตราการคงอยู่ของบุคลากรด้านสุขภาพ (</a:t>
                      </a: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Retention Rate) </a:t>
                      </a:r>
                    </a:p>
                  </a:txBody>
                  <a:tcPr/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</a:t>
                      </a:r>
                      <a:r>
                        <a:rPr lang="en-US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ร้อยละของบุคลากรที่ได้รับการพัฒนาตามแผนพัฒนาบุคลากร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</a:t>
                      </a:r>
                      <a:r>
                        <a:rPr lang="en-US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ร้อยละของบุคลากรที่ได้รับการพัฒนาตามแผนพัฒนาบุคลากร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</a:t>
                      </a:r>
                      <a:r>
                        <a:rPr lang="en-US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4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ร้อยละของบุคลากรที่ได้รับการพัฒนาตามแผนพัฒนาบุคลากร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40181" y="6074463"/>
            <a:ext cx="4906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u="sng" dirty="0" smtClean="0">
                <a:solidFill>
                  <a:srgbClr val="FF0000"/>
                </a:solidFill>
                <a:cs typeface="+mj-cs"/>
              </a:rPr>
              <a:t>หมายเหตุ  </a:t>
            </a:r>
            <a:r>
              <a:rPr lang="th-TH" sz="2000" b="1" dirty="0" smtClean="0">
                <a:solidFill>
                  <a:srgbClr val="FF0000"/>
                </a:solidFill>
                <a:cs typeface="+mj-cs"/>
              </a:rPr>
              <a:t>ให้จังหวัดพิจารณาคัดเลือกเพิ่มเองอีก หมวดละ 2 ตัว</a:t>
            </a:r>
            <a:endParaRPr lang="th-TH" sz="2000" b="1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626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</a:t>
            </a:r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ผลลัพธ์การ</a:t>
            </a:r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ดำเนินการ </a:t>
            </a:r>
            <a:r>
              <a:rPr lang="th-TH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(พิจารณาเพิ่มเติม)</a:t>
            </a:r>
            <a:endParaRPr lang="en-US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673486"/>
              </p:ext>
            </p:extLst>
          </p:nvPr>
        </p:nvGraphicFramePr>
        <p:xfrm>
          <a:off x="1687131" y="1234449"/>
          <a:ext cx="8963697" cy="543192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87899"/>
                <a:gridCol w="354170"/>
                <a:gridCol w="2633729"/>
                <a:gridCol w="2987899"/>
              </a:tblGrid>
              <a:tr h="317272">
                <a:tc gridSpan="4"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</a:t>
                      </a:r>
                      <a:r>
                        <a:rPr lang="en-US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6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การนำองค์การ </a:t>
                      </a:r>
                      <a:endParaRPr lang="en-US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88429">
                <a:tc gridSpan="2"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สำนักงานสาธารณสุขจังหวัด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b="1" dirty="0" smtClean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สำนักงานสาธารณสขอำเภอ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หน่วยงานส่วนกลาง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90329">
                <a:tc gridSpan="2">
                  <a:txBody>
                    <a:bodyPr/>
                    <a:lstStyle/>
                    <a:p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1.ร้อยละการพัฒนา</a:t>
                      </a:r>
                      <a:r>
                        <a:rPr lang="th-TH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600" b="1" baseline="0" dirty="0" err="1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สสอ</a:t>
                      </a:r>
                      <a:r>
                        <a:rPr lang="th-TH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.ดีเด่น ผ่านเกณฑ์ที่กำหนด ร้อยละ.....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483861">
                <a:tc gridSpan="2"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2.ร้อยละการพัฒนา รพ.สต.ดีเด่น</a:t>
                      </a:r>
                      <a:r>
                        <a:rPr lang="th-TH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ผ่านเกณฑ์ที่กำหนด ร้อยละ......</a:t>
                      </a:r>
                      <a:endParaRPr lang="en-US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92229">
                <a:tc gridSpan="2">
                  <a:txBody>
                    <a:bodyPr/>
                    <a:lstStyle/>
                    <a:p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3.ร้อยละการพัฒนา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GREEN&amp;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CLEAN HOSPITAL  </a:t>
                      </a:r>
                      <a:r>
                        <a:rPr lang="th-TH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ใน รพ.สต.</a:t>
                      </a:r>
                    </a:p>
                    <a:p>
                      <a:r>
                        <a:rPr lang="th-TH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 .........</a:t>
                      </a:r>
                      <a:endParaRPr lang="th-TH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20031">
                <a:tc gridSpan="2">
                  <a:txBody>
                    <a:bodyPr/>
                    <a:lstStyle/>
                    <a:p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600" b="1" baseline="0" dirty="0" err="1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Excellance</a:t>
                      </a:r>
                      <a:endParaRPr lang="th-TH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39114">
                <a:tc gridSpan="4">
                  <a:txBody>
                    <a:bodyPr/>
                    <a:lstStyle/>
                    <a:p>
                      <a:pPr algn="ctr"/>
                      <a:r>
                        <a:rPr lang="th-TH" sz="1600" b="1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 5 การมุ่งเน้นบุคลากร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1.ระดับความสำเร็จการจัดการการเปลี่ยนแปลงด้านบุคลากรของหน่วยงาน </a:t>
                      </a:r>
                      <a:endParaRPr lang="en-US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490329">
                <a:tc>
                  <a:txBody>
                    <a:bodyPr/>
                    <a:lstStyle/>
                    <a:p>
                      <a:r>
                        <a:rPr lang="th-TH" sz="1600" b="1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2.ระดับความสำเร็จในการบริหารจัดการและสร้างคุณค่าบุคลากรใหม่</a:t>
                      </a:r>
                      <a:endParaRPr lang="en-US" sz="1600" b="1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490329">
                <a:tc>
                  <a:txBody>
                    <a:bodyPr/>
                    <a:lstStyle/>
                    <a:p>
                      <a:endParaRPr lang="th-TH" sz="1400" b="1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th-TH" sz="1400" b="1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1400" b="1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5063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1476"/>
            <a:ext cx="8229600" cy="703557"/>
          </a:xfrm>
        </p:spPr>
        <p:txBody>
          <a:bodyPr/>
          <a:lstStyle/>
          <a:p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ตัวชี้วัดหมวด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การนำองค์การ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731973"/>
              </p:ext>
            </p:extLst>
          </p:nvPr>
        </p:nvGraphicFramePr>
        <p:xfrm>
          <a:off x="283219" y="978195"/>
          <a:ext cx="11508288" cy="6573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19268"/>
                <a:gridCol w="2056302"/>
                <a:gridCol w="550259"/>
                <a:gridCol w="550258"/>
                <a:gridCol w="509798"/>
                <a:gridCol w="509799"/>
                <a:gridCol w="550258"/>
                <a:gridCol w="2735732"/>
                <a:gridCol w="3326614"/>
              </a:tblGrid>
              <a:tr h="185420"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ลำดับ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ชื่อตัวชี้วัด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เกณฑ์การให้คะแนน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คำอธิบาย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วิธีการวัด/เงื่อนไขการประเมิน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185420"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ระดับคุณธรรมและความโปร่งใสในการดำเนินงาน (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ITA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ผลคะแนนตามแบบหลักฐานเชิงประจักษ์ทุกข้อ (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EB 1- EB 11)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วัดจากผลคะแนนตามแบบหลักฐานเชิงประจักษ์ทุกข้อ (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EB 1- EB 11)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ไตรมาสที่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1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ร้อยละความสำเร็จเฉลี่ยถ่วงน้ำหนักของตัวชี้วัดตามคำรับรองการปฏิบัติราชการ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ของผู้บริหาร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ตัวชี้วัดตามคำรับรองการปฏิบัติราชการ ประจำปีงบประมาณ พ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ศ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.22561</a:t>
                      </a:r>
                      <a:endParaRPr lang="th-TH" sz="1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วัดร้อยละความสำเร็จเฉลี่ยถ่วงน้ำหนักของตัวชี้วัดคำรับรองการปฏิบัติราชการ(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 ของ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นายแพทย์สาธารณสุขจังหวัด/สาธารณสุขอำเภอ/ผู้อำนวยการกอง</a:t>
                      </a:r>
                      <a:endParaRPr lang="en-US" sz="1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จำนวนผลงานที่ส่งสมัครรับรางวัล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th-TH" sz="14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สสจ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.)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ผลงาน หมายถึง ผลดำเนินงานที่เป็นวิธีปฏิบัติที่ดี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Best Practice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 บริการ กระบวนการ นวัตกรรม ฯลฯ</a:t>
                      </a:r>
                    </a:p>
                    <a:p>
                      <a:pPr marL="285750" indent="-285750">
                        <a:lnSpc>
                          <a:spcPts val="16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รางวัล หมายถึง รางวัลที่มอบให้จากหน่วยงานภายนอก</a:t>
                      </a:r>
                      <a:endParaRPr lang="en-US" sz="1400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th-TH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หมายเหตุ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th-TH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นับจำนวนผลงานจากหน่วยงานทั้งจังหวัด</a:t>
                      </a: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วัดจำนวนผลงานที่ส่งสมัครรับรางวัล ในปี พ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ศ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2561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ทั้งนี้ ต้องแสดงชื่อผลงาน วัน เดือนปีที่ส่งสมัคร และ</a:t>
                      </a:r>
                    </a:p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ชือหน่วยงานที่มอบรางวัล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จำนวนผลงานที่ส่งสมัครรับรางวัล</a:t>
                      </a:r>
                      <a:endParaRPr lang="en-US" sz="1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th-TH" sz="140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สสอ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.)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ผลงาน หมายถึง ผลดำเนินงานที่เป็นวิธีปฏิบัติที่ดี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Best Practice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 บริการ กระบวนการ นวัตกรรม ฯลฯ</a:t>
                      </a:r>
                    </a:p>
                    <a:p>
                      <a:pPr marL="285750" indent="-285750">
                        <a:lnSpc>
                          <a:spcPts val="16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รางวัล หมายถึง รางวัลที่มอบให้จากหน่วยงานภายนอก</a:t>
                      </a:r>
                      <a:endParaRPr lang="en-US" sz="1400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th-TH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หมายเหตุ 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th-TH" sz="1400" baseline="0" dirty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นับจำนวนผลงาน</a:t>
                      </a:r>
                      <a:r>
                        <a:rPr lang="th-TH" sz="1400" baseline="0" smtClean="0">
                          <a:solidFill>
                            <a:srgbClr val="FF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ภายใน คปสอ.</a:t>
                      </a: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วัดจำนวนผลงานที่ส่งสมัครรับรางวัล ในปี พ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th-TH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ศ</a:t>
                      </a:r>
                      <a:r>
                        <a:rPr lang="en-US" sz="1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en-US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2561</a:t>
                      </a: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ทั้งนี้ ต้องแสดงชื่อผลงาน วัน เดือนปีที่ส่งสมัคร และ</a:t>
                      </a:r>
                    </a:p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ชือหน่วยงานที่มอบรางวัล</a:t>
                      </a: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994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ตัวชี้วัดหมวด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th-TH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การมุ่งเน้นบุคลากร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007266"/>
              </p:ext>
            </p:extLst>
          </p:nvPr>
        </p:nvGraphicFramePr>
        <p:xfrm>
          <a:off x="347958" y="1158949"/>
          <a:ext cx="11539242" cy="6146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45816"/>
                <a:gridCol w="1618629"/>
                <a:gridCol w="629467"/>
                <a:gridCol w="637642"/>
                <a:gridCol w="613116"/>
                <a:gridCol w="629467"/>
                <a:gridCol w="637642"/>
                <a:gridCol w="3000186"/>
                <a:gridCol w="3127277"/>
              </a:tblGrid>
              <a:tr h="185420"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ลำดับ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ชื่อตัวชี้วัด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เกณฑ์การให้คะแนน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คำอธิบาย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วิธีการวัด/เงื่อนไขการประเมิน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185420"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4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n-US" sz="14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sz="14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ดัชนีความสุขของคนทํางาน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Happinometer)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 50</a:t>
                      </a: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 55</a:t>
                      </a: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 60</a:t>
                      </a: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 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65</a:t>
                      </a: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≥70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ดัชนีความสุขของคนทํางาน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หมายถึง การประเมินดัชนีความสุขของคนทํางาน</a:t>
                      </a:r>
                      <a:r>
                        <a:rPr lang="th-TH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Happinometer)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รายบุคคลโดยผ่านระบบ 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Online-based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หรือ 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Mobile App-based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หน่วยงานนั้นมีการวิเคราะห์ผลการประเมิน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(คู่มือรายละเอียดกระทรวงสาธารณสุข ประจําปีงบประมาณ 2561 ตัวชี้วัดที่ 5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วัดจากผลการสำรวจดัชนีความสุขของคนทํางาน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(ยุทธศาสตร์ที่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People Excellence (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ยุทธศาสตร์บุคลากรเป็นเลิศ) 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แผนที่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การพัฒนาระบบบริหารจัดการกําลังคนด้านสุขภาพ</a:t>
                      </a:r>
                      <a:r>
                        <a:rPr lang="en-US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โครงการที่ </a:t>
                      </a:r>
                      <a:r>
                        <a:rPr lang="en-US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โครงการ </a:t>
                      </a:r>
                      <a:r>
                        <a:rPr lang="en-US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Happy MOPH </a:t>
                      </a:r>
                      <a:r>
                        <a:rPr lang="th-TH" sz="1100" b="1" i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กระทรวงสาธารณสุข กระทรวงแห่งความสุข ตัวชี้วัดที่ 56)</a:t>
                      </a:r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อัตราการคงอยู่ของบุคลากรด้านสุขภาพ (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Retention Rate) 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ไม่น้อยกว่าร้อยละ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65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ไม่น้อยกว่าร้อยละ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70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ไม่น้อยกว่าร้อยละ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75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ไม่น้อยกว่าร้อยละ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80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ctr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ไม่น้อยกว่าร้อยละ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Symbol" panose="05050102010706020507" pitchFamily="18" charset="2"/>
                        </a:rPr>
                        <a:t>85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อัตราการคงอยู่ (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Retention Rate)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หมายถึง จํานวนบุคลากรที่ปฏิบัติงาน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ในหน่วยงานสังกัดกระทรวงสาธารณสุข เป็นระยะเวลา 1 ปีขึ้นไป (นับตามปีงบประมาณ) 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endParaRPr lang="th-TH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(คู่มือรายละเอียดกระทรวงสาธารณสุข ประจําปีงบประมาณ 2561 ตัวชี้วัดที่ </a:t>
                      </a:r>
                      <a:r>
                        <a:rPr lang="en-US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57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100" b="1" i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วัดจากอัตราการคงอยู่ของบุคลากรด้านสุขภาพ 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(ยุทธศาสตร์ที่ 3 </a:t>
                      </a:r>
                      <a:r>
                        <a:rPr lang="en-US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People Excellence (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ยุทธศาสตร์บุคลากรเป็นเลิศ) แผนที่ 10 การพัฒนาระบบบริหารจัดการกําลังคนด้านสุขภาพ โครงการที่ 2 โครงการ </a:t>
                      </a:r>
                      <a:r>
                        <a:rPr lang="en-US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Happy MOPH 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กระทรวงสาธารณสุข กระทรวงแห่งความสุข ตัวชี้วัดที่ 5</a:t>
                      </a:r>
                      <a:r>
                        <a:rPr lang="en-US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lang="th-TH" sz="1100" b="1" i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ร้อยละของบุคลากรที่ได้รับการพัฒนาตามแผนพัฒนาบุคลากร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65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</a:t>
                      </a:r>
                      <a:endParaRPr lang="en-US" sz="11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บุคลากร หมายถึง ข้าราชการ พนักงานกระทรวงสาธาณสุข</a:t>
                      </a:r>
                      <a:r>
                        <a:rPr lang="th-TH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พนักงานราชการ ลูกจ้างประจำ ลูกจ้างชั่วคราวหรือบุคลากรตามที่ระบุไว้ในหมวดลักษณะสำคัญขององค์กร ข้อ </a:t>
                      </a:r>
                      <a:r>
                        <a:rPr lang="en-US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th-TH" sz="1100" b="1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85750" marR="0" indent="-28575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แผนพัฒนาบุคลากร หมายถึง</a:t>
                      </a:r>
                      <a:r>
                        <a:rPr lang="th-TH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แนวทาง กลยุทธ์ หรือวิธีการที่หน่วยงานกำหนดไว้ เพื่อใช้ในการพัฒนาบุคลการของหน่วยงานทุกระดับทุกประเภท ตามลักษณะงานและสาขาวิชาชีพ ให้เป็นไปตามคุณลักษณะบุคลากรที่ต้องการ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วัดร้อยละของบุคลากร</a:t>
                      </a:r>
                      <a:r>
                        <a:rPr lang="th-TH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ต้อง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ครอบคลุมทุกกลุ่มบุคลากรตามที่หน่วยงานระบุไว้ใน</a:t>
                      </a:r>
                      <a:r>
                        <a:rPr lang="th-TH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หมวดลักษณะสำคัญขององค์กร ข้อ </a:t>
                      </a:r>
                      <a:r>
                        <a:rPr lang="en-US" sz="11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ที่ได้รับการพัฒนา</a:t>
                      </a:r>
                    </a:p>
                    <a:p>
                      <a:pPr marL="285750" marR="0" indent="-28575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สูตรคำนวณ 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จำนวนบุคลากรที่ได้รับการพัฒนาตามแผนพัฒนาบุคลากร</a:t>
                      </a:r>
                      <a:r>
                        <a:rPr lang="en-US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*100</a:t>
                      </a:r>
                      <a:r>
                        <a:rPr lang="th-TH" sz="11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/จำนวนบุคลากรที่กำหนดไว้ในแผนพัฒนาบุคลากร</a:t>
                      </a: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l" defTabSz="3429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8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PMQA\เอกสารประชุม PMQA\918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268" y="813525"/>
            <a:ext cx="9603082" cy="541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1090</Words>
  <Application>Microsoft Office PowerPoint</Application>
  <PresentationFormat>กำหนดเอง</PresentationFormat>
  <Paragraphs>144</Paragraphs>
  <Slides>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5</vt:i4>
      </vt:variant>
    </vt:vector>
  </HeadingPairs>
  <TitlesOfParts>
    <vt:vector size="6" baseType="lpstr">
      <vt:lpstr>Green</vt:lpstr>
      <vt:lpstr>หมวด 7 ผลลัพธ์การดำเนินการ</vt:lpstr>
      <vt:lpstr>หมวด 7 ผลลัพธ์การดำเนินการ (พิจารณาเพิ่มเติม)</vt:lpstr>
      <vt:lpstr>ตัวชี้วัดหมวด 1 การนำองค์การ</vt:lpstr>
      <vt:lpstr>ตัวชี้วัดหมวด 5 การมุ่งเน้นบุคลากร</vt:lpstr>
      <vt:lpstr>งานนำเสนอ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Sugarcane</dc:creator>
  <cp:lastModifiedBy>User</cp:lastModifiedBy>
  <cp:revision>49</cp:revision>
  <cp:lastPrinted>2018-01-08T01:26:17Z</cp:lastPrinted>
  <dcterms:created xsi:type="dcterms:W3CDTF">2017-04-23T01:54:05Z</dcterms:created>
  <dcterms:modified xsi:type="dcterms:W3CDTF">2018-01-08T04:02:18Z</dcterms:modified>
</cp:coreProperties>
</file>