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6" r:id="rId3"/>
    <p:sldId id="257" r:id="rId4"/>
    <p:sldId id="258" r:id="rId5"/>
    <p:sldId id="259" r:id="rId6"/>
    <p:sldId id="262" r:id="rId7"/>
    <p:sldId id="261" r:id="rId8"/>
    <p:sldId id="264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3648;&#3623;&#3636;&#3619;&#3660;&#3585;&#3610;&#3640;&#3658;&#3585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3648;&#3623;&#3636;&#3619;&#3660;&#3585;&#3610;&#3640;&#3658;&#3585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3648;&#3623;&#3636;&#3619;&#3660;&#3585;&#3610;&#3640;&#3658;&#3585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3E2-48F3-81E1-DF0E139B7E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3E2-48F3-81E1-DF0E139B7E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3E2-48F3-81E1-DF0E139B7E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3E2-48F3-81E1-DF0E139B7E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3E2-48F3-81E1-DF0E139B7E2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3E2-48F3-81E1-DF0E139B7E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Sheet2!$A$10:$F$10</c:f>
              <c:strCache>
                <c:ptCount val="6"/>
                <c:pt idx="0">
                  <c:v>สูติกรรม</c:v>
                </c:pt>
                <c:pt idx="1">
                  <c:v>ทำหมันแล้วตั้งครรภ์</c:v>
                </c:pt>
                <c:pt idx="2">
                  <c:v>อายุรกรรม</c:v>
                </c:pt>
                <c:pt idx="3">
                  <c:v>อุบัติเหตุ</c:v>
                </c:pt>
                <c:pt idx="4">
                  <c:v>ศัลยกรรม</c:v>
                </c:pt>
                <c:pt idx="5">
                  <c:v>อื่นๆ</c:v>
                </c:pt>
              </c:strCache>
            </c:strRef>
          </c:cat>
          <c:val>
            <c:numRef>
              <c:f>Sheet2!$A$11:$F$11</c:f>
              <c:numCache>
                <c:formatCode>General</c:formatCode>
                <c:ptCount val="6"/>
                <c:pt idx="0">
                  <c:v>14</c:v>
                </c:pt>
                <c:pt idx="1">
                  <c:v>5</c:v>
                </c:pt>
                <c:pt idx="2">
                  <c:v>11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3E2-48F3-81E1-DF0E139B7E29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>
          <a:latin typeface="TH SarabunPSK" panose="020B0500040200020003" pitchFamily="34" charset="-34"/>
          <a:cs typeface="TH SarabunPSK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Sheet1!$I$10</c:f>
              <c:strCache>
                <c:ptCount val="1"/>
                <c:pt idx="0">
                  <c:v>เข้าเกณฑ์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Sheet1!$H$11:$H$14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Sheet1!$I$11:$I$14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8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44-4E43-AF13-5F674F5DEBE1}"/>
            </c:ext>
          </c:extLst>
        </c:ser>
        <c:ser>
          <c:idx val="1"/>
          <c:order val="1"/>
          <c:tx>
            <c:strRef>
              <c:f>Sheet1!$J$10</c:f>
              <c:strCache>
                <c:ptCount val="1"/>
                <c:pt idx="0">
                  <c:v>ไม่เข้าเกณฑ์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Sheet1!$H$11:$H$14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Sheet1!$J$11:$J$14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44-4E43-AF13-5F674F5DEB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27111728"/>
        <c:axId val="462209856"/>
      </c:barChart>
      <c:catAx>
        <c:axId val="12711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462209856"/>
        <c:crosses val="autoZero"/>
        <c:auto val="1"/>
        <c:lblAlgn val="ctr"/>
        <c:lblOffset val="100"/>
        <c:noMultiLvlLbl val="0"/>
      </c:catAx>
      <c:valAx>
        <c:axId val="462209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7111728"/>
        <c:crosses val="autoZero"/>
        <c:crossBetween val="between"/>
      </c:valAx>
      <c:spPr>
        <a:solidFill>
          <a:schemeClr val="accent3">
            <a:lumMod val="75000"/>
          </a:schemeClr>
        </a:solidFill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800" b="1">
          <a:latin typeface="TH SarabunPSK" panose="020B0500040200020003" pitchFamily="34" charset="-34"/>
          <a:cs typeface="TH SarabunPSK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เข้าเกณฑ์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Sheet5!$A$2:$A$5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Sheet5!$B$2:$B$5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2-4E8E-9590-845CC101E704}"/>
            </c:ext>
          </c:extLst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ไม่เข้าเกณฑ์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Sheet5!$A$2:$A$5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Sheet5!$C$2:$C$5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82-4E8E-9590-845CC101E70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9902944"/>
        <c:axId val="345135648"/>
      </c:barChart>
      <c:catAx>
        <c:axId val="4599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345135648"/>
        <c:crosses val="autoZero"/>
        <c:auto val="1"/>
        <c:lblAlgn val="ctr"/>
        <c:lblOffset val="100"/>
        <c:noMultiLvlLbl val="0"/>
      </c:catAx>
      <c:valAx>
        <c:axId val="3451356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5990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400" b="1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F3BA2-7482-4553-9437-9F2D10B8BF2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FF97B312-6224-4251-8250-EC81AB09F5FD}">
      <dgm:prSet phldrT="[ข้อความ]" custT="1"/>
      <dgm:spPr/>
      <dgm:t>
        <a:bodyPr anchor="ctr"/>
        <a:lstStyle/>
        <a:p>
          <a:r>
            <a:rPr lang="th-TH" sz="2400" b="1" u="sng" dirty="0">
              <a:latin typeface="TH SarabunPSK" panose="020B0500040200020003" pitchFamily="34" charset="-34"/>
              <a:cs typeface="TH SarabunPSK" panose="020B0500040200020003" pitchFamily="34" charset="-34"/>
            </a:rPr>
            <a:t>แบบยื่นคำร้อง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ประกอบด้วย 3 ส่วน 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1.รายละเอียดผู้รับบริการ  2.รายละเอียดการรักษาพยาบาล 3.รายละเอียดผู้ยื่นคำร้อง</a:t>
          </a:r>
          <a:endParaRPr lang="th-TH" sz="32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A625997-9CF8-4696-B463-027813DD6E9C}" type="parTrans" cxnId="{D4CF7AF1-DC76-49CA-AC15-F8E7585D6813}">
      <dgm:prSet/>
      <dgm:spPr/>
      <dgm:t>
        <a:bodyPr/>
        <a:lstStyle/>
        <a:p>
          <a:endParaRPr lang="th-TH"/>
        </a:p>
      </dgm:t>
    </dgm:pt>
    <dgm:pt modelId="{485728E8-11B9-4A7E-AD9B-A9880B144A97}" type="sibTrans" cxnId="{D4CF7AF1-DC76-49CA-AC15-F8E7585D6813}">
      <dgm:prSet/>
      <dgm:spPr/>
      <dgm:t>
        <a:bodyPr/>
        <a:lstStyle/>
        <a:p>
          <a:endParaRPr lang="th-TH"/>
        </a:p>
      </dgm:t>
    </dgm:pt>
    <dgm:pt modelId="{0F4F6471-BB75-49FE-8C79-CD09D1488782}">
      <dgm:prSet phldrT="[ข้อความ]" custT="1"/>
      <dgm:spPr/>
      <dgm:t>
        <a:bodyPr/>
        <a:lstStyle/>
        <a:p>
          <a:r>
            <a:rPr lang="th-TH" sz="2400" b="1" u="sng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สำเนาบัตรประชาชน, สำเนาทะเบียนบ้าน (ของผู้ยื่นคำร้อง และ ผู้รับบริการ) 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ใบมรณบัตร, สูติบัตร, ใบรับรองการสมรส, หนังสือรับรองความพิการ, เอกสารตรวจสอบสิทธิ,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สมุดฝากครรภ์(กรณีเกี่ยวกับสูติกรรม)</a:t>
          </a:r>
        </a:p>
      </dgm:t>
    </dgm:pt>
    <dgm:pt modelId="{2091937A-11E5-4A8D-B5BB-E4318B622870}" type="parTrans" cxnId="{AA4277B6-BB83-46D3-8BF7-B2AA62C53AC6}">
      <dgm:prSet/>
      <dgm:spPr/>
      <dgm:t>
        <a:bodyPr/>
        <a:lstStyle/>
        <a:p>
          <a:endParaRPr lang="th-TH"/>
        </a:p>
      </dgm:t>
    </dgm:pt>
    <dgm:pt modelId="{0FB272CE-A3E0-469D-81B9-77C3CEA0621F}" type="sibTrans" cxnId="{AA4277B6-BB83-46D3-8BF7-B2AA62C53AC6}">
      <dgm:prSet/>
      <dgm:spPr/>
      <dgm:t>
        <a:bodyPr/>
        <a:lstStyle/>
        <a:p>
          <a:endParaRPr lang="th-TH"/>
        </a:p>
      </dgm:t>
    </dgm:pt>
    <dgm:pt modelId="{AA2350F1-A0E2-4EA8-8A3D-8D1BB5A668E6}">
      <dgm:prSet phldrT="[ข้อความ]" custT="1"/>
      <dgm:spPr/>
      <dgm:t>
        <a:bodyPr/>
        <a:lstStyle/>
        <a:p>
          <a:r>
            <a:rPr lang="th-TH" sz="2400" b="1" u="sng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เอกสารจากหน่วยบริการ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สรุปการรักษาของแพทย์, หนังสือให้ความเห็นของแพทย์ผู้เชี่ยวชาญ(ถ้ามี),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เวชระเบียนที่เกี่ยวข้องกับการรักษา,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RCA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(ทบทวนและหาแนวป้องกันการเกิดซ้ำ)</a:t>
          </a:r>
        </a:p>
      </dgm:t>
    </dgm:pt>
    <dgm:pt modelId="{39C724EF-0A4C-4D01-A97E-0E8FC30CAEA8}" type="parTrans" cxnId="{A3DB6317-5B7D-470D-9F6C-EC88DA66F079}">
      <dgm:prSet/>
      <dgm:spPr/>
      <dgm:t>
        <a:bodyPr/>
        <a:lstStyle/>
        <a:p>
          <a:endParaRPr lang="th-TH"/>
        </a:p>
      </dgm:t>
    </dgm:pt>
    <dgm:pt modelId="{55F337C2-5A6F-4513-9247-AD22BBBE6658}" type="sibTrans" cxnId="{A3DB6317-5B7D-470D-9F6C-EC88DA66F079}">
      <dgm:prSet/>
      <dgm:spPr/>
      <dgm:t>
        <a:bodyPr/>
        <a:lstStyle/>
        <a:p>
          <a:endParaRPr lang="th-TH"/>
        </a:p>
      </dgm:t>
    </dgm:pt>
    <dgm:pt modelId="{276C115C-E66D-472B-9E0F-357E0B3B0449}" type="pres">
      <dgm:prSet presAssocID="{779F3BA2-7482-4553-9437-9F2D10B8BF29}" presName="Name0" presStyleCnt="0">
        <dgm:presLayoutVars>
          <dgm:chMax val="7"/>
          <dgm:chPref val="7"/>
          <dgm:dir/>
        </dgm:presLayoutVars>
      </dgm:prSet>
      <dgm:spPr/>
    </dgm:pt>
    <dgm:pt modelId="{3B4D803E-DB6B-45DC-80F7-3F0FA702A951}" type="pres">
      <dgm:prSet presAssocID="{779F3BA2-7482-4553-9437-9F2D10B8BF29}" presName="Name1" presStyleCnt="0"/>
      <dgm:spPr/>
    </dgm:pt>
    <dgm:pt modelId="{FB0BDF79-D52D-4C63-AF38-22040C997C02}" type="pres">
      <dgm:prSet presAssocID="{779F3BA2-7482-4553-9437-9F2D10B8BF29}" presName="cycle" presStyleCnt="0"/>
      <dgm:spPr/>
    </dgm:pt>
    <dgm:pt modelId="{70927A67-4605-4F67-AD4C-41418D2C0903}" type="pres">
      <dgm:prSet presAssocID="{779F3BA2-7482-4553-9437-9F2D10B8BF29}" presName="srcNode" presStyleLbl="node1" presStyleIdx="0" presStyleCnt="3"/>
      <dgm:spPr/>
    </dgm:pt>
    <dgm:pt modelId="{918F725E-4769-4D0F-8C00-DABB800FDE48}" type="pres">
      <dgm:prSet presAssocID="{779F3BA2-7482-4553-9437-9F2D10B8BF29}" presName="conn" presStyleLbl="parChTrans1D2" presStyleIdx="0" presStyleCnt="1"/>
      <dgm:spPr/>
    </dgm:pt>
    <dgm:pt modelId="{1207B04F-9580-458D-8C1E-B92D1AF4A4E9}" type="pres">
      <dgm:prSet presAssocID="{779F3BA2-7482-4553-9437-9F2D10B8BF29}" presName="extraNode" presStyleLbl="node1" presStyleIdx="0" presStyleCnt="3"/>
      <dgm:spPr/>
    </dgm:pt>
    <dgm:pt modelId="{4364ED1E-3ABF-45C4-B004-2EF3E5871DC6}" type="pres">
      <dgm:prSet presAssocID="{779F3BA2-7482-4553-9437-9F2D10B8BF29}" presName="dstNode" presStyleLbl="node1" presStyleIdx="0" presStyleCnt="3"/>
      <dgm:spPr/>
    </dgm:pt>
    <dgm:pt modelId="{FF011892-CA0A-4FBE-879B-D20F1FFD9330}" type="pres">
      <dgm:prSet presAssocID="{FF97B312-6224-4251-8250-EC81AB09F5FD}" presName="text_1" presStyleLbl="node1" presStyleIdx="0" presStyleCnt="3" custScaleY="152059">
        <dgm:presLayoutVars>
          <dgm:bulletEnabled val="1"/>
        </dgm:presLayoutVars>
      </dgm:prSet>
      <dgm:spPr/>
    </dgm:pt>
    <dgm:pt modelId="{958A94C8-62EA-4EE0-9823-CC5A0E7A3A57}" type="pres">
      <dgm:prSet presAssocID="{FF97B312-6224-4251-8250-EC81AB09F5FD}" presName="accent_1" presStyleCnt="0"/>
      <dgm:spPr/>
    </dgm:pt>
    <dgm:pt modelId="{389AE261-045A-4AF0-966E-8BDBC4794DC3}" type="pres">
      <dgm:prSet presAssocID="{FF97B312-6224-4251-8250-EC81AB09F5FD}" presName="accentRepeatNode" presStyleLbl="solidFgAcc1" presStyleIdx="0" presStyleCnt="3"/>
      <dgm:spPr/>
    </dgm:pt>
    <dgm:pt modelId="{36059741-2885-44CB-B4CC-7EDDDADC6FE4}" type="pres">
      <dgm:prSet presAssocID="{0F4F6471-BB75-49FE-8C79-CD09D1488782}" presName="text_2" presStyleLbl="node1" presStyleIdx="1" presStyleCnt="3" custScaleY="156865">
        <dgm:presLayoutVars>
          <dgm:bulletEnabled val="1"/>
        </dgm:presLayoutVars>
      </dgm:prSet>
      <dgm:spPr/>
    </dgm:pt>
    <dgm:pt modelId="{656FA180-6165-405C-9835-E76A0EBBA54A}" type="pres">
      <dgm:prSet presAssocID="{0F4F6471-BB75-49FE-8C79-CD09D1488782}" presName="accent_2" presStyleCnt="0"/>
      <dgm:spPr/>
    </dgm:pt>
    <dgm:pt modelId="{88EFA053-A16B-495C-9FE1-3492B2CE6A70}" type="pres">
      <dgm:prSet presAssocID="{0F4F6471-BB75-49FE-8C79-CD09D1488782}" presName="accentRepeatNode" presStyleLbl="solidFgAcc1" presStyleIdx="1" presStyleCnt="3"/>
      <dgm:spPr/>
    </dgm:pt>
    <dgm:pt modelId="{29467897-9FA1-4B09-B0DC-5BD6191759A5}" type="pres">
      <dgm:prSet presAssocID="{AA2350F1-A0E2-4EA8-8A3D-8D1BB5A668E6}" presName="text_3" presStyleLbl="node1" presStyleIdx="2" presStyleCnt="3" custScaleY="157736">
        <dgm:presLayoutVars>
          <dgm:bulletEnabled val="1"/>
        </dgm:presLayoutVars>
      </dgm:prSet>
      <dgm:spPr/>
    </dgm:pt>
    <dgm:pt modelId="{96CE9BF1-5ABF-49FD-B4D1-BA51DB3E037B}" type="pres">
      <dgm:prSet presAssocID="{AA2350F1-A0E2-4EA8-8A3D-8D1BB5A668E6}" presName="accent_3" presStyleCnt="0"/>
      <dgm:spPr/>
    </dgm:pt>
    <dgm:pt modelId="{85611932-1679-487E-AABD-679DFC57B902}" type="pres">
      <dgm:prSet presAssocID="{AA2350F1-A0E2-4EA8-8A3D-8D1BB5A668E6}" presName="accentRepeatNode" presStyleLbl="solidFgAcc1" presStyleIdx="2" presStyleCnt="3"/>
      <dgm:spPr/>
    </dgm:pt>
  </dgm:ptLst>
  <dgm:cxnLst>
    <dgm:cxn modelId="{A3DB6317-5B7D-470D-9F6C-EC88DA66F079}" srcId="{779F3BA2-7482-4553-9437-9F2D10B8BF29}" destId="{AA2350F1-A0E2-4EA8-8A3D-8D1BB5A668E6}" srcOrd="2" destOrd="0" parTransId="{39C724EF-0A4C-4D01-A97E-0E8FC30CAEA8}" sibTransId="{55F337C2-5A6F-4513-9247-AD22BBBE6658}"/>
    <dgm:cxn modelId="{AF691219-3E74-413A-AD7F-A9453735C706}" type="presOf" srcId="{0F4F6471-BB75-49FE-8C79-CD09D1488782}" destId="{36059741-2885-44CB-B4CC-7EDDDADC6FE4}" srcOrd="0" destOrd="0" presId="urn:microsoft.com/office/officeart/2008/layout/VerticalCurvedList"/>
    <dgm:cxn modelId="{880AB366-A0CE-4D2E-B202-1F707CCA293B}" type="presOf" srcId="{FF97B312-6224-4251-8250-EC81AB09F5FD}" destId="{FF011892-CA0A-4FBE-879B-D20F1FFD9330}" srcOrd="0" destOrd="0" presId="urn:microsoft.com/office/officeart/2008/layout/VerticalCurvedList"/>
    <dgm:cxn modelId="{CAB82180-3C5D-49AF-B367-E9753E9E6F7A}" type="presOf" srcId="{779F3BA2-7482-4553-9437-9F2D10B8BF29}" destId="{276C115C-E66D-472B-9E0F-357E0B3B0449}" srcOrd="0" destOrd="0" presId="urn:microsoft.com/office/officeart/2008/layout/VerticalCurvedList"/>
    <dgm:cxn modelId="{831895B4-C014-4E42-AC83-C7F137EE3348}" type="presOf" srcId="{AA2350F1-A0E2-4EA8-8A3D-8D1BB5A668E6}" destId="{29467897-9FA1-4B09-B0DC-5BD6191759A5}" srcOrd="0" destOrd="0" presId="urn:microsoft.com/office/officeart/2008/layout/VerticalCurvedList"/>
    <dgm:cxn modelId="{AA4277B6-BB83-46D3-8BF7-B2AA62C53AC6}" srcId="{779F3BA2-7482-4553-9437-9F2D10B8BF29}" destId="{0F4F6471-BB75-49FE-8C79-CD09D1488782}" srcOrd="1" destOrd="0" parTransId="{2091937A-11E5-4A8D-B5BB-E4318B622870}" sibTransId="{0FB272CE-A3E0-469D-81B9-77C3CEA0621F}"/>
    <dgm:cxn modelId="{D4CF7AF1-DC76-49CA-AC15-F8E7585D6813}" srcId="{779F3BA2-7482-4553-9437-9F2D10B8BF29}" destId="{FF97B312-6224-4251-8250-EC81AB09F5FD}" srcOrd="0" destOrd="0" parTransId="{0A625997-9CF8-4696-B463-027813DD6E9C}" sibTransId="{485728E8-11B9-4A7E-AD9B-A9880B144A97}"/>
    <dgm:cxn modelId="{219B8AFD-2AF3-46CD-939F-585086C0542C}" type="presOf" srcId="{485728E8-11B9-4A7E-AD9B-A9880B144A97}" destId="{918F725E-4769-4D0F-8C00-DABB800FDE48}" srcOrd="0" destOrd="0" presId="urn:microsoft.com/office/officeart/2008/layout/VerticalCurvedList"/>
    <dgm:cxn modelId="{128DABFF-D91A-40EE-8C1F-5A62626B5903}" type="presParOf" srcId="{276C115C-E66D-472B-9E0F-357E0B3B0449}" destId="{3B4D803E-DB6B-45DC-80F7-3F0FA702A951}" srcOrd="0" destOrd="0" presId="urn:microsoft.com/office/officeart/2008/layout/VerticalCurvedList"/>
    <dgm:cxn modelId="{CF78A2E9-2A99-4E4F-AB1D-069BF91DBE8F}" type="presParOf" srcId="{3B4D803E-DB6B-45DC-80F7-3F0FA702A951}" destId="{FB0BDF79-D52D-4C63-AF38-22040C997C02}" srcOrd="0" destOrd="0" presId="urn:microsoft.com/office/officeart/2008/layout/VerticalCurvedList"/>
    <dgm:cxn modelId="{E4C8A892-85FA-415C-AF01-2C1D9FB19880}" type="presParOf" srcId="{FB0BDF79-D52D-4C63-AF38-22040C997C02}" destId="{70927A67-4605-4F67-AD4C-41418D2C0903}" srcOrd="0" destOrd="0" presId="urn:microsoft.com/office/officeart/2008/layout/VerticalCurvedList"/>
    <dgm:cxn modelId="{C1ADE86B-8369-4831-81C8-11ADE165F80E}" type="presParOf" srcId="{FB0BDF79-D52D-4C63-AF38-22040C997C02}" destId="{918F725E-4769-4D0F-8C00-DABB800FDE48}" srcOrd="1" destOrd="0" presId="urn:microsoft.com/office/officeart/2008/layout/VerticalCurvedList"/>
    <dgm:cxn modelId="{C98140AF-7A38-4658-9682-483E61FC8260}" type="presParOf" srcId="{FB0BDF79-D52D-4C63-AF38-22040C997C02}" destId="{1207B04F-9580-458D-8C1E-B92D1AF4A4E9}" srcOrd="2" destOrd="0" presId="urn:microsoft.com/office/officeart/2008/layout/VerticalCurvedList"/>
    <dgm:cxn modelId="{E8C326FF-F222-4340-BF39-8748F332DF59}" type="presParOf" srcId="{FB0BDF79-D52D-4C63-AF38-22040C997C02}" destId="{4364ED1E-3ABF-45C4-B004-2EF3E5871DC6}" srcOrd="3" destOrd="0" presId="urn:microsoft.com/office/officeart/2008/layout/VerticalCurvedList"/>
    <dgm:cxn modelId="{F4D06DC3-327B-4266-A330-0AC871AA680D}" type="presParOf" srcId="{3B4D803E-DB6B-45DC-80F7-3F0FA702A951}" destId="{FF011892-CA0A-4FBE-879B-D20F1FFD9330}" srcOrd="1" destOrd="0" presId="urn:microsoft.com/office/officeart/2008/layout/VerticalCurvedList"/>
    <dgm:cxn modelId="{2B579ECC-7385-40C4-AC1F-1C3119C3CECB}" type="presParOf" srcId="{3B4D803E-DB6B-45DC-80F7-3F0FA702A951}" destId="{958A94C8-62EA-4EE0-9823-CC5A0E7A3A57}" srcOrd="2" destOrd="0" presId="urn:microsoft.com/office/officeart/2008/layout/VerticalCurvedList"/>
    <dgm:cxn modelId="{F642E871-32FC-4DAF-9195-8525369E9940}" type="presParOf" srcId="{958A94C8-62EA-4EE0-9823-CC5A0E7A3A57}" destId="{389AE261-045A-4AF0-966E-8BDBC4794DC3}" srcOrd="0" destOrd="0" presId="urn:microsoft.com/office/officeart/2008/layout/VerticalCurvedList"/>
    <dgm:cxn modelId="{B6B01B47-7391-4FD3-9483-78E2F922C930}" type="presParOf" srcId="{3B4D803E-DB6B-45DC-80F7-3F0FA702A951}" destId="{36059741-2885-44CB-B4CC-7EDDDADC6FE4}" srcOrd="3" destOrd="0" presId="urn:microsoft.com/office/officeart/2008/layout/VerticalCurvedList"/>
    <dgm:cxn modelId="{85DBB81A-33B8-40F8-82ED-8602381EB61E}" type="presParOf" srcId="{3B4D803E-DB6B-45DC-80F7-3F0FA702A951}" destId="{656FA180-6165-405C-9835-E76A0EBBA54A}" srcOrd="4" destOrd="0" presId="urn:microsoft.com/office/officeart/2008/layout/VerticalCurvedList"/>
    <dgm:cxn modelId="{B2C83F9F-D169-4F60-B515-A4B2B86105CA}" type="presParOf" srcId="{656FA180-6165-405C-9835-E76A0EBBA54A}" destId="{88EFA053-A16B-495C-9FE1-3492B2CE6A70}" srcOrd="0" destOrd="0" presId="urn:microsoft.com/office/officeart/2008/layout/VerticalCurvedList"/>
    <dgm:cxn modelId="{1E9EA264-7740-4B1F-9A22-ACBA141DF622}" type="presParOf" srcId="{3B4D803E-DB6B-45DC-80F7-3F0FA702A951}" destId="{29467897-9FA1-4B09-B0DC-5BD6191759A5}" srcOrd="5" destOrd="0" presId="urn:microsoft.com/office/officeart/2008/layout/VerticalCurvedList"/>
    <dgm:cxn modelId="{966F87FE-F2D6-466F-94BC-937902CED4D9}" type="presParOf" srcId="{3B4D803E-DB6B-45DC-80F7-3F0FA702A951}" destId="{96CE9BF1-5ABF-49FD-B4D1-BA51DB3E037B}" srcOrd="6" destOrd="0" presId="urn:microsoft.com/office/officeart/2008/layout/VerticalCurvedList"/>
    <dgm:cxn modelId="{9EE8C531-748C-466B-95B7-CBB6FB2029F7}" type="presParOf" srcId="{96CE9BF1-5ABF-49FD-B4D1-BA51DB3E037B}" destId="{85611932-1679-487E-AABD-679DFC57B9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F725E-4769-4D0F-8C00-DABB800FDE48}">
      <dsp:nvSpPr>
        <dsp:cNvPr id="0" name=""/>
        <dsp:cNvSpPr/>
      </dsp:nvSpPr>
      <dsp:spPr>
        <a:xfrm>
          <a:off x="-5899269" y="-903006"/>
          <a:ext cx="7024653" cy="7024653"/>
        </a:xfrm>
        <a:prstGeom prst="blockArc">
          <a:avLst>
            <a:gd name="adj1" fmla="val 18900000"/>
            <a:gd name="adj2" fmla="val 2700000"/>
            <a:gd name="adj3" fmla="val 307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11892-CA0A-4FBE-879B-D20F1FFD9330}">
      <dsp:nvSpPr>
        <dsp:cNvPr id="0" name=""/>
        <dsp:cNvSpPr/>
      </dsp:nvSpPr>
      <dsp:spPr>
        <a:xfrm>
          <a:off x="724347" y="250186"/>
          <a:ext cx="9801786" cy="15870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45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u="sng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แบบยื่นคำร้อง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ประกอบด้วย 3 ส่วน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1.รายละเอียดผู้รับบริการ  2.รายละเอียดการรักษาพยาบาล 3.รายละเอียดผู้ยื่นคำร้อง</a:t>
          </a:r>
          <a:endParaRPr lang="th-TH" sz="32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724347" y="250186"/>
        <a:ext cx="9801786" cy="1587082"/>
      </dsp:txXfrm>
    </dsp:sp>
    <dsp:sp modelId="{389AE261-045A-4AF0-966E-8BDBC4794DC3}">
      <dsp:nvSpPr>
        <dsp:cNvPr id="0" name=""/>
        <dsp:cNvSpPr/>
      </dsp:nvSpPr>
      <dsp:spPr>
        <a:xfrm>
          <a:off x="72017" y="391398"/>
          <a:ext cx="1304660" cy="1304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59741-2885-44CB-B4CC-7EDDDADC6FE4}">
      <dsp:nvSpPr>
        <dsp:cNvPr id="0" name=""/>
        <dsp:cNvSpPr/>
      </dsp:nvSpPr>
      <dsp:spPr>
        <a:xfrm>
          <a:off x="1103742" y="1790698"/>
          <a:ext cx="9422391" cy="1637244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45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u="sng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สำเนาบัตรประชาชน, สำเนาทะเบียนบ้าน (ของผู้ยื่นคำร้อง และ ผู้รับบริการ)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ใบมรณบัตร, สูติบัตร, ใบรับรองการสมรส, หนังสือรับรองความพิการ, เอกสารตรวจสอบสิทธิ,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สมุดฝากครรภ์(กรณีเกี่ยวกับสูติกรรม)</a:t>
          </a:r>
        </a:p>
      </dsp:txBody>
      <dsp:txXfrm>
        <a:off x="1103742" y="1790698"/>
        <a:ext cx="9422391" cy="1637244"/>
      </dsp:txXfrm>
    </dsp:sp>
    <dsp:sp modelId="{88EFA053-A16B-495C-9FE1-3492B2CE6A70}">
      <dsp:nvSpPr>
        <dsp:cNvPr id="0" name=""/>
        <dsp:cNvSpPr/>
      </dsp:nvSpPr>
      <dsp:spPr>
        <a:xfrm>
          <a:off x="451412" y="1956990"/>
          <a:ext cx="1304660" cy="1304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67897-9FA1-4B09-B0DC-5BD6191759A5}">
      <dsp:nvSpPr>
        <dsp:cNvPr id="0" name=""/>
        <dsp:cNvSpPr/>
      </dsp:nvSpPr>
      <dsp:spPr>
        <a:xfrm>
          <a:off x="724347" y="3351745"/>
          <a:ext cx="9801786" cy="1646335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45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u="sng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เอกสารจากหน่วยบริการ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สรุปการรักษาของแพทย์, หนังสือให้ความเห็นของแพทย์ผู้เชี่ยวชาญ(ถ้ามี),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เวชระเบียนที่เกี่ยวข้องกับการรักษา,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RCA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(ทบทวนและหาแนวป้องกันการเกิดซ้ำ)</a:t>
          </a:r>
        </a:p>
      </dsp:txBody>
      <dsp:txXfrm>
        <a:off x="724347" y="3351745"/>
        <a:ext cx="9801786" cy="1646335"/>
      </dsp:txXfrm>
    </dsp:sp>
    <dsp:sp modelId="{85611932-1679-487E-AABD-679DFC57B902}">
      <dsp:nvSpPr>
        <dsp:cNvPr id="0" name=""/>
        <dsp:cNvSpPr/>
      </dsp:nvSpPr>
      <dsp:spPr>
        <a:xfrm>
          <a:off x="72017" y="3522582"/>
          <a:ext cx="1304660" cy="1304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55A45-9A84-4EF1-BF62-A6351C07F40A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26F65-E9CD-49C0-91A5-8DBB9357963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432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67ABDE-4FC4-4497-85A6-4E687957C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29B8691-575D-4791-BC9D-172B79BA6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483812F-F92F-49BF-90D2-B3135058C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79F1BCD-8096-469A-ADED-DEDFE7AA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7828CF4-45D5-481E-8887-B46649E8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291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7737A41-FA65-4DBA-9072-9B2331AF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5ECEEB2-7229-4F04-9D35-4F0DCA285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7642D93-B07E-49D4-8549-4907A839B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DA660C7-2FF6-4743-A9D9-9D18D68D3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D1BE79E-9CD2-4133-BEB5-44B35A00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999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90F6F40E-3EDA-4ECC-B1F2-98B9935A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32546A1-D0E4-4E55-9E9B-63203BA4D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3A14BA-C956-4318-B8CD-85E25AAF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B2BE502-0381-486C-A3F1-6591B51C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3E40A5-A1B7-4AC3-BCC2-3FBC7C5A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52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876FD2A-6F92-4E10-81BF-852F4340F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C87FBDF-D7D5-440D-8E81-10F634D3E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02DDC78-6FEB-475C-8B4E-7C6E2492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309BE99-4E9B-4D77-A3D4-A8E5D806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AFD022F-A3E3-4B33-B4C9-BC8308B6B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40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179F8DF-F4A8-4AA4-98F1-0B8872317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70C77B8-C004-4327-8ED0-F72562089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041C3A3-C5C4-4FFA-B521-242BA66F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CF669B4-6030-486E-9D4E-DEAD7ECC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446E156-6FE9-4309-A099-6593FD016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4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8E0A8E-138E-439B-BF2B-654907F73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E54E16-D4AE-4F28-96F1-FAF345392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2A1B1C1-FAB2-4BA7-B8CF-52AB1BAEE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4B0671B-5D58-4BDD-A32C-E677CF43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47B6E5B-C418-4E8F-B621-13589A4C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BEAB5A5-0CE5-4A48-A578-F41A1723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999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742F39-5380-412A-87B5-2BBC7699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6CF35C3-A9BF-42AD-A9B1-DBE79A0A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1F22407C-76AF-43DA-9318-8865ED2B2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6CE732EB-1E7B-4FD3-B4FD-5EB93D6BB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C26F03C6-0038-49A4-92D1-8D53A2592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B740DD45-2F25-4493-92F2-26F49410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37A28AE-01FC-43E5-9557-BAD03E50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09BE199-EFB8-4B14-B30D-0BA3F906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552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CFB2BCC-E91B-4429-8AAE-0C247437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CFFEDB8B-168C-4520-B307-4CD10B546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42EE2F9-18EF-4E97-86C9-2DEB66F8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71D046B-563E-425C-AE7A-596F5324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426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6DA56DD3-A2BE-4AC4-BC37-F2B721A0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BD54373-BB4E-4C3F-98F2-5CAEFE97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E265219-25F2-4595-85A1-46FD855C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556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A373DB2-6FA3-4CAA-8E79-D8F973419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634C2CB-9B3D-4BE5-8F29-922271BB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31B000A-932C-4C40-9D34-F7503F060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C15535C-F0D4-4356-8D68-29635DCE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2D68D69-9FC2-46FD-B337-31909571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9BE1C87-4450-4E37-B0FD-8B8CD328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294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B5FAFC-B510-462E-A4F2-5FA4E0532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C9BBE2F-A79A-409D-AF91-FAE5FC92D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7D396F2-0E06-4293-80EE-0E9A0613D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426BFBE-CC9B-4972-9D00-80810F29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71A4B34-1D28-40C5-89A3-835695993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C75238C-5C04-4C72-A054-26E9DA9B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163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272E0D4-A086-40B7-B458-C8E68077D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97B59BF-3459-41D4-BDE6-6F54CDF4B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A194510-7B6A-47FB-BF75-9643DED3F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5CA3-6241-44C7-83A7-9B532A1D2D6F}" type="datetimeFigureOut">
              <a:rPr lang="th-TH" smtClean="0"/>
              <a:t>28/05/62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51EA08-AF56-4C1A-8497-763E69958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110CE8-516D-4CA6-B146-DB8EB5196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994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7B2154-4194-4AF0-A1BB-19309A77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2647950"/>
            <a:ext cx="11163300" cy="3833813"/>
          </a:xfrm>
        </p:spPr>
        <p:txBody>
          <a:bodyPr>
            <a:noAutofit/>
          </a:bodyPr>
          <a:lstStyle/>
          <a:p>
            <a:pPr algn="r"/>
            <a: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สถานการณ์ผู้ยื่นคำร้อง</a:t>
            </a:r>
            <a:b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กรณีผู้รับบริการได้รับความเสียหาย</a:t>
            </a:r>
            <a:b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จากการรักษาพยาบาล </a:t>
            </a:r>
            <a:r>
              <a:rPr lang="th-TH" sz="7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ตามมาตรา 41</a:t>
            </a:r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40626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D0B445A-92C0-412B-B4D2-E0504AFCB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47511"/>
              </p:ext>
            </p:extLst>
          </p:nvPr>
        </p:nvGraphicFramePr>
        <p:xfrm>
          <a:off x="631793" y="1962149"/>
          <a:ext cx="10928414" cy="41052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7090">
                  <a:extLst>
                    <a:ext uri="{9D8B030D-6E8A-4147-A177-3AD203B41FA5}">
                      <a16:colId xmlns:a16="http://schemas.microsoft.com/office/drawing/2014/main" val="860160341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1462738273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2676460438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495003759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3508385988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ติดเชื้อวัณโรค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ถูกทำร้ายร่างกาย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เข็มทิ่ม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อุบัติเหตุ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5444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77576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344595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817683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3004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51131"/>
                  </a:ext>
                </a:extLst>
              </a:tr>
            </a:tbl>
          </a:graphicData>
        </a:graphic>
      </p:graphicFrame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DA3D6CE8-EC5C-4244-BC75-2B8C4C47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3" y="276225"/>
            <a:ext cx="10928413" cy="1556511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ข้อมูลการยื่นคำร้องขอรับเงินช่วยเหลือเบื้องต้น</a:t>
            </a:r>
            <a:b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ตามประเภทความเสียหาย ปีงบประมาณ 2559-2562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942E917-D2E1-4DEB-ACAC-FCE749BFC932}"/>
              </a:ext>
            </a:extLst>
          </p:cNvPr>
          <p:cNvSpPr txBox="1"/>
          <p:nvPr/>
        </p:nvSpPr>
        <p:spPr>
          <a:xfrm>
            <a:off x="542925" y="6120110"/>
            <a:ext cx="569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2562 อยู่ระหว่างรอการพิจารณา 1 ราย</a:t>
            </a:r>
          </a:p>
        </p:txBody>
      </p:sp>
    </p:spTree>
    <p:extLst>
      <p:ext uri="{BB962C8B-B14F-4D97-AF65-F5344CB8AC3E}">
        <p14:creationId xmlns:p14="http://schemas.microsoft.com/office/powerpoint/2010/main" val="68666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id="{EEBACD61-9E3A-4759-A2B6-CBCF63C839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080434"/>
              </p:ext>
            </p:extLst>
          </p:nvPr>
        </p:nvGraphicFramePr>
        <p:xfrm>
          <a:off x="895350" y="1704975"/>
          <a:ext cx="10239375" cy="459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AA5E88B5-3FAD-404B-9820-A0DB67F2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285750"/>
            <a:ext cx="10239375" cy="1285876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ผลการพิจารณาคำร้องขอรับเงินช่วยเหลือเบื้องต้น 18(4)</a:t>
            </a:r>
            <a:b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</a:t>
            </a:r>
          </a:p>
        </p:txBody>
      </p:sp>
    </p:spTree>
    <p:extLst>
      <p:ext uri="{BB962C8B-B14F-4D97-AF65-F5344CB8AC3E}">
        <p14:creationId xmlns:p14="http://schemas.microsoft.com/office/powerpoint/2010/main" val="1043789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à¸à¸¥à¸à¸²à¸£à¸à¹à¸à¸«à¸²à¸£à¸¹à¸à¸ à¸²à¸à¸ªà¸³à¸«à¸£à¸±à¸ à¸ªà¸§à¸±à¸ªà¸à¸µ">
            <a:extLst>
              <a:ext uri="{FF2B5EF4-FFF2-40B4-BE49-F238E27FC236}">
                <a16:creationId xmlns:a16="http://schemas.microsoft.com/office/drawing/2014/main" id="{92E2AE49-1E18-4834-AF00-B45F7776F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19" y="307019"/>
            <a:ext cx="5658775" cy="56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5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F66EF9B4-10EE-4CCA-9C28-55A6E08F7A5E}"/>
              </a:ext>
            </a:extLst>
          </p:cNvPr>
          <p:cNvSpPr/>
          <p:nvPr/>
        </p:nvSpPr>
        <p:spPr>
          <a:xfrm>
            <a:off x="426129" y="435006"/>
            <a:ext cx="11345664" cy="116297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ข้อมูลผู้ยื่นคำร้องขอรับเงินช่วยเหลือเบื้องต้นจังหวัดสระแก้ว </a:t>
            </a:r>
            <a:b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 (ตุลาคม 2559-พฤษภาคม 2562)</a:t>
            </a:r>
          </a:p>
        </p:txBody>
      </p:sp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1D435469-D63E-4A85-B854-F375D8BE4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19327"/>
              </p:ext>
            </p:extLst>
          </p:nvPr>
        </p:nvGraphicFramePr>
        <p:xfrm>
          <a:off x="426128" y="2261214"/>
          <a:ext cx="11345665" cy="3496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317">
                  <a:extLst>
                    <a:ext uri="{9D8B030D-6E8A-4147-A177-3AD203B41FA5}">
                      <a16:colId xmlns:a16="http://schemas.microsoft.com/office/drawing/2014/main" val="2423015059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2607909464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537083122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616364811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4016991703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022439186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053378137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041186235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208784548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732978809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2333250734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388209577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285787878"/>
                    </a:ext>
                  </a:extLst>
                </a:gridCol>
              </a:tblGrid>
              <a:tr h="934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</a:t>
                      </a: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ค่าย</a:t>
                      </a:r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สุร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สิงหนาท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จิตเวชสระแก้ว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668052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96405760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0942362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60698121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2766836"/>
                  </a:ext>
                </a:extLst>
              </a:tr>
              <a:tr h="58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60775"/>
                  </a:ext>
                </a:extLst>
              </a:tr>
            </a:tbl>
          </a:graphicData>
        </a:graphic>
      </p:graphicFrame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AD6D9063-A202-402A-88FD-B81C9AC2FB73}"/>
              </a:ext>
            </a:extLst>
          </p:cNvPr>
          <p:cNvSpPr txBox="1"/>
          <p:nvPr/>
        </p:nvSpPr>
        <p:spPr>
          <a:xfrm>
            <a:off x="355107" y="5868140"/>
            <a:ext cx="3844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lang="en-US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รพ.วัฒนานคร ยื่นคำร้องที่สำนักงานประกันสังคม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281752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E16B5D7-9D93-47AB-BBEF-954481C0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3" y="507173"/>
            <a:ext cx="10928413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ข้อมูลการยื่นคำร้องขอรับเงินช่วยเหลือเบื้องต้น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ตามประเภทการรับบริการ ปีงบประมาณ 2559-2562</a:t>
            </a: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9BC2998B-42C3-4067-9AC4-0753B8E9A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273323"/>
              </p:ext>
            </p:extLst>
          </p:nvPr>
        </p:nvGraphicFramePr>
        <p:xfrm>
          <a:off x="631793" y="2343705"/>
          <a:ext cx="10928413" cy="3231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143">
                  <a:extLst>
                    <a:ext uri="{9D8B030D-6E8A-4147-A177-3AD203B41FA5}">
                      <a16:colId xmlns:a16="http://schemas.microsoft.com/office/drawing/2014/main" val="2918590806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3690236471"/>
                    </a:ext>
                  </a:extLst>
                </a:gridCol>
                <a:gridCol w="1827619">
                  <a:extLst>
                    <a:ext uri="{9D8B030D-6E8A-4147-A177-3AD203B41FA5}">
                      <a16:colId xmlns:a16="http://schemas.microsoft.com/office/drawing/2014/main" val="2767299245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2291444873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4062482199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2429381840"/>
                    </a:ext>
                  </a:extLst>
                </a:gridCol>
                <a:gridCol w="1715723">
                  <a:extLst>
                    <a:ext uri="{9D8B030D-6E8A-4147-A177-3AD203B41FA5}">
                      <a16:colId xmlns:a16="http://schemas.microsoft.com/office/drawing/2014/main" val="3308856425"/>
                    </a:ext>
                  </a:extLst>
                </a:gridCol>
              </a:tblGrid>
              <a:tr h="56077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สูติกรรม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ทำหมันแล้วตั้งครรภ์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อายุรกรรม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อุบัติเหตุ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ศัลยกรรม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อื่นๆ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90923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193217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1530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329279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5100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1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2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id="{406DFAE2-7AD9-4973-84DE-B93B5D3B0C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726622"/>
              </p:ext>
            </p:extLst>
          </p:nvPr>
        </p:nvGraphicFramePr>
        <p:xfrm>
          <a:off x="2510272" y="1935887"/>
          <a:ext cx="7171456" cy="4397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410B54FD-E8BC-42E2-8B5A-99BDA59B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3" y="507173"/>
            <a:ext cx="10928413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ข้อมูลการยื่นคำร้องขอรับเงินช่วยเหลือเบื้องต้น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ตามประเภทการรับบริการ ปีงบประมาณ 2559-2562</a:t>
            </a:r>
          </a:p>
        </p:txBody>
      </p:sp>
    </p:spTree>
    <p:extLst>
      <p:ext uri="{BB962C8B-B14F-4D97-AF65-F5344CB8AC3E}">
        <p14:creationId xmlns:p14="http://schemas.microsoft.com/office/powerpoint/2010/main" val="395251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D1790A8F-E247-44A2-B3C3-F214F6DE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10239375" cy="1285876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ผลการพิจารณาคำร้องขอรับเงินช่วยเหลือเบื้องต้น</a:t>
            </a:r>
            <a:b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</a:t>
            </a:r>
          </a:p>
        </p:txBody>
      </p:sp>
      <p:graphicFrame>
        <p:nvGraphicFramePr>
          <p:cNvPr id="12" name="แผนภูมิ 11">
            <a:extLst>
              <a:ext uri="{FF2B5EF4-FFF2-40B4-BE49-F238E27FC236}">
                <a16:creationId xmlns:a16="http://schemas.microsoft.com/office/drawing/2014/main" id="{9E75E247-EF70-4708-9A16-CAFBAAE85F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4433036"/>
              </p:ext>
            </p:extLst>
          </p:nvPr>
        </p:nvGraphicFramePr>
        <p:xfrm>
          <a:off x="762000" y="1514477"/>
          <a:ext cx="10239375" cy="4781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926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D1790A8F-E247-44A2-B3C3-F214F6DE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76" y="228600"/>
            <a:ext cx="11020424" cy="1285876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ผลการพิจารณาคำร้องขอรับเงินช่วยเหลือเบื้องต้น</a:t>
            </a:r>
            <a:b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</a:t>
            </a: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A8ECFB7-F63A-41AB-835F-4962BD3A8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82499"/>
              </p:ext>
            </p:extLst>
          </p:nvPr>
        </p:nvGraphicFramePr>
        <p:xfrm>
          <a:off x="561976" y="1828799"/>
          <a:ext cx="5219700" cy="3866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5961">
                  <a:extLst>
                    <a:ext uri="{9D8B030D-6E8A-4147-A177-3AD203B41FA5}">
                      <a16:colId xmlns:a16="http://schemas.microsoft.com/office/drawing/2014/main" val="1885621870"/>
                    </a:ext>
                  </a:extLst>
                </a:gridCol>
                <a:gridCol w="3213739">
                  <a:extLst>
                    <a:ext uri="{9D8B030D-6E8A-4147-A177-3AD203B41FA5}">
                      <a16:colId xmlns:a16="http://schemas.microsoft.com/office/drawing/2014/main" val="2629186159"/>
                    </a:ext>
                  </a:extLst>
                </a:gridCol>
              </a:tblGrid>
              <a:tr h="1084956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เงินช่วยเหลือเบื้องต้น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309759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1,696,000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92602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2,652,000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85322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2,480,000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4628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2,570,000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526866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9,398,000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07315"/>
                  </a:ext>
                </a:extLst>
              </a:tr>
            </a:tbl>
          </a:graphicData>
        </a:graphic>
      </p:graphicFrame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951FD9C6-AFDE-4486-8312-2F43CCB42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942321"/>
              </p:ext>
            </p:extLst>
          </p:nvPr>
        </p:nvGraphicFramePr>
        <p:xfrm>
          <a:off x="6095999" y="1828798"/>
          <a:ext cx="5486401" cy="3874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26">
                  <a:extLst>
                    <a:ext uri="{9D8B030D-6E8A-4147-A177-3AD203B41FA5}">
                      <a16:colId xmlns:a16="http://schemas.microsoft.com/office/drawing/2014/main" val="1624959107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3189630299"/>
                    </a:ext>
                  </a:extLst>
                </a:gridCol>
              </a:tblGrid>
              <a:tr h="1533527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ประเภทความเสียหาย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  <a:b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(ราย)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15234"/>
                  </a:ext>
                </a:extLst>
              </a:tr>
              <a:tr h="912293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ข้อ 6(1) เสียชีวิต/ทุพพลภาพถาวร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242789"/>
                  </a:ext>
                </a:extLst>
              </a:tr>
              <a:tr h="714446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ข้อ 6(2) สูญเสียอวัยวะ/พิการ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32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438496"/>
                  </a:ext>
                </a:extLst>
              </a:tr>
              <a:tr h="714446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ข้อ 6(3) บาดเจ็บ/ป่วยต่อเนื่อง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80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43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B8F4F3DD-3C5D-4C4E-981D-03309AA8B329}"/>
              </a:ext>
            </a:extLst>
          </p:cNvPr>
          <p:cNvSpPr/>
          <p:nvPr/>
        </p:nvSpPr>
        <p:spPr>
          <a:xfrm>
            <a:off x="917574" y="534458"/>
            <a:ext cx="10388600" cy="9048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เอกสารประกอบการยื่นคำร้อง มาตรา 41</a:t>
            </a:r>
          </a:p>
        </p:txBody>
      </p:sp>
      <p:graphicFrame>
        <p:nvGraphicFramePr>
          <p:cNvPr id="5" name="ไดอะแกรม 4">
            <a:extLst>
              <a:ext uri="{FF2B5EF4-FFF2-40B4-BE49-F238E27FC236}">
                <a16:creationId xmlns:a16="http://schemas.microsoft.com/office/drawing/2014/main" id="{0FFC3C05-E8B1-4700-9D95-E9DEB7369A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7707231"/>
              </p:ext>
            </p:extLst>
          </p:nvPr>
        </p:nvGraphicFramePr>
        <p:xfrm>
          <a:off x="812799" y="1439333"/>
          <a:ext cx="10598151" cy="5218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011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7B2154-4194-4AF0-A1BB-19309A77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2705101"/>
            <a:ext cx="10944225" cy="3486150"/>
          </a:xfrm>
        </p:spPr>
        <p:txBody>
          <a:bodyPr>
            <a:noAutofit/>
          </a:bodyPr>
          <a:lstStyle/>
          <a:p>
            <a:pPr algn="r"/>
            <a: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สถานการณ์ผู้ยื่นคำร้อง</a:t>
            </a:r>
            <a:b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กรณีผู้ให้บริการได้รับความเสียหาย</a:t>
            </a:r>
            <a:b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จากการให้บริการสาธารณสุข ตามมาตรา 18(4)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381606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6CCD14F1-774B-41C8-9D23-CB91B23BD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79190"/>
              </p:ext>
            </p:extLst>
          </p:nvPr>
        </p:nvGraphicFramePr>
        <p:xfrm>
          <a:off x="342900" y="1962149"/>
          <a:ext cx="11487151" cy="4189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4643">
                  <a:extLst>
                    <a:ext uri="{9D8B030D-6E8A-4147-A177-3AD203B41FA5}">
                      <a16:colId xmlns:a16="http://schemas.microsoft.com/office/drawing/2014/main" val="1338090240"/>
                    </a:ext>
                  </a:extLst>
                </a:gridCol>
                <a:gridCol w="828870">
                  <a:extLst>
                    <a:ext uri="{9D8B030D-6E8A-4147-A177-3AD203B41FA5}">
                      <a16:colId xmlns:a16="http://schemas.microsoft.com/office/drawing/2014/main" val="951487873"/>
                    </a:ext>
                  </a:extLst>
                </a:gridCol>
                <a:gridCol w="827368">
                  <a:extLst>
                    <a:ext uri="{9D8B030D-6E8A-4147-A177-3AD203B41FA5}">
                      <a16:colId xmlns:a16="http://schemas.microsoft.com/office/drawing/2014/main" val="1896446369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1011690500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1198776333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530205035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510606185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943523576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3197070026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3645719224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1127692812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831043997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517602412"/>
                    </a:ext>
                  </a:extLst>
                </a:gridCol>
              </a:tblGrid>
              <a:tr h="13811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ค่าย</a:t>
                      </a:r>
                    </a:p>
                    <a:p>
                      <a:pPr algn="ctr" rtl="0" fontAlgn="b"/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สุร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สิงหนาท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จิตเวชสระแก้ว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697613"/>
                  </a:ext>
                </a:extLst>
              </a:tr>
              <a:tr h="538124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75084141"/>
                  </a:ext>
                </a:extLst>
              </a:tr>
              <a:tr h="538124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2712124"/>
                  </a:ext>
                </a:extLst>
              </a:tr>
              <a:tr h="538124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2093997"/>
                  </a:ext>
                </a:extLst>
              </a:tr>
              <a:tr h="550299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3101863"/>
                  </a:ext>
                </a:extLst>
              </a:tr>
              <a:tr h="64363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88205"/>
                  </a:ext>
                </a:extLst>
              </a:tr>
            </a:tbl>
          </a:graphicData>
        </a:graphic>
      </p:graphicFrame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4DA6322C-480F-4B1D-B1F0-BB5F043034ED}"/>
              </a:ext>
            </a:extLst>
          </p:cNvPr>
          <p:cNvSpPr/>
          <p:nvPr/>
        </p:nvSpPr>
        <p:spPr>
          <a:xfrm>
            <a:off x="426129" y="400050"/>
            <a:ext cx="11345664" cy="13525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ข้อมูลผู้ยื่นคำร้องขอรับเงินช่วยเหลือเบื้องต้น 18(4)</a:t>
            </a:r>
            <a:b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 (ตุลาคม 2559-พฤษภาคม 2562)</a:t>
            </a:r>
          </a:p>
        </p:txBody>
      </p:sp>
    </p:spTree>
    <p:extLst>
      <p:ext uri="{BB962C8B-B14F-4D97-AF65-F5344CB8AC3E}">
        <p14:creationId xmlns:p14="http://schemas.microsoft.com/office/powerpoint/2010/main" val="86346379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499</Words>
  <Application>Microsoft Office PowerPoint</Application>
  <PresentationFormat>แบบจอกว้าง</PresentationFormat>
  <Paragraphs>271</Paragraphs>
  <Slides>12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TH SarabunPSK</vt:lpstr>
      <vt:lpstr>ธีมของ Office</vt:lpstr>
      <vt:lpstr>สถานการณ์ผู้ยื่นคำร้อง กรณีผู้รับบริการได้รับความเสียหาย จากการรักษาพยาบาล ตามมาตรา 41</vt:lpstr>
      <vt:lpstr>งานนำเสนอ PowerPoint</vt:lpstr>
      <vt:lpstr>ข้อมูลการยื่นคำร้องขอรับเงินช่วยเหลือเบื้องต้น ตามประเภทการรับบริการ ปีงบประมาณ 2559-2562</vt:lpstr>
      <vt:lpstr>ข้อมูลการยื่นคำร้องขอรับเงินช่วยเหลือเบื้องต้น ตามประเภทการรับบริการ ปีงบประมาณ 2559-2562</vt:lpstr>
      <vt:lpstr>ผลการพิจารณาคำร้องขอรับเงินช่วยเหลือเบื้องต้น ปีงบประมาณ 2559-2562</vt:lpstr>
      <vt:lpstr>ผลการพิจารณาคำร้องขอรับเงินช่วยเหลือเบื้องต้น ปีงบประมาณ 2559-2562</vt:lpstr>
      <vt:lpstr>งานนำเสนอ PowerPoint</vt:lpstr>
      <vt:lpstr>สถานการณ์ผู้ยื่นคำร้อง กรณีผู้ให้บริการได้รับความเสียหาย จากการให้บริการสาธารณสุข ตามมาตรา 18(4)</vt:lpstr>
      <vt:lpstr>งานนำเสนอ PowerPoint</vt:lpstr>
      <vt:lpstr>ข้อมูลการยื่นคำร้องขอรับเงินช่วยเหลือเบื้องต้น ตามประเภทความเสียหาย ปีงบประมาณ 2559-2562</vt:lpstr>
      <vt:lpstr>ผลการพิจารณาคำร้องขอรับเงินช่วยเหลือเบื้องต้น 18(4) ปีงบประมาณ 2559-2562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16</cp:revision>
  <dcterms:created xsi:type="dcterms:W3CDTF">2019-05-28T07:18:16Z</dcterms:created>
  <dcterms:modified xsi:type="dcterms:W3CDTF">2019-05-28T09:57:16Z</dcterms:modified>
</cp:coreProperties>
</file>