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66" r:id="rId3"/>
    <p:sldId id="263" r:id="rId4"/>
    <p:sldId id="264" r:id="rId5"/>
    <p:sldId id="268" r:id="rId6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FF"/>
    <a:srgbClr val="FF66FF"/>
    <a:srgbClr val="00FF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ลักษณะสีอ่อน 3 - เน้น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ลักษณะสีปานกลาง 1 - เน้น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836517992254266E-2"/>
          <c:y val="5.3222624423132241E-2"/>
          <c:w val="0.91574279379157464"/>
          <c:h val="0.74512942991130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</c:v>
                </c:pt>
              </c:strCache>
            </c:strRef>
          </c:tx>
          <c:spPr>
            <a:ln w="39587">
              <a:solidFill>
                <a:srgbClr val="0000FF"/>
              </a:solidFill>
              <a:prstDash val="sysDash"/>
            </a:ln>
          </c:spPr>
          <c:marker>
            <c:symbol val="diamond"/>
            <c:size val="12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1538461538461681E-2"/>
                  <c:y val="-1.4771048744460885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th-TH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304029304029352E-3"/>
                  <c:y val="1.1816838995568743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th-TH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9156127291345454E-2"/>
                  <c:y val="-0.11767827027530019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th-TH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3260073260073329E-3"/>
                  <c:y val="-2.067946824224520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th-TH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4643881053329924E-2"/>
                  <c:y val="-6.897358657346561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th-TH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9137319373540323E-3"/>
                  <c:y val="-1.312855464706508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th-TH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1721611721611746E-2"/>
                  <c:y val="-5.908419497784372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th-TH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1978021978022001E-2"/>
                  <c:y val="1.772525849335306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th-TH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7912087912087929E-3"/>
                  <c:y val="-5.9084194977843804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th-TH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มค</c:v>
                </c:pt>
                <c:pt idx="1">
                  <c:v>กพ</c:v>
                </c:pt>
                <c:pt idx="2">
                  <c:v>มีค</c:v>
                </c:pt>
                <c:pt idx="3">
                  <c:v>เมย</c:v>
                </c:pt>
                <c:pt idx="4">
                  <c:v>พค</c:v>
                </c:pt>
                <c:pt idx="5">
                  <c:v>มิย</c:v>
                </c:pt>
                <c:pt idx="6">
                  <c:v>กค</c:v>
                </c:pt>
                <c:pt idx="7">
                  <c:v>สค</c:v>
                </c:pt>
                <c:pt idx="8">
                  <c:v>กย</c:v>
                </c:pt>
                <c:pt idx="9">
                  <c:v>ตค</c:v>
                </c:pt>
                <c:pt idx="10">
                  <c:v>พย</c:v>
                </c:pt>
                <c:pt idx="11">
                  <c:v>ธค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</c:v>
                </c:pt>
                <c:pt idx="1">
                  <c:v>14</c:v>
                </c:pt>
                <c:pt idx="2">
                  <c:v>31</c:v>
                </c:pt>
                <c:pt idx="3">
                  <c:v>29</c:v>
                </c:pt>
                <c:pt idx="4">
                  <c:v>72</c:v>
                </c:pt>
                <c:pt idx="5">
                  <c:v>140</c:v>
                </c:pt>
                <c:pt idx="6">
                  <c:v>150</c:v>
                </c:pt>
                <c:pt idx="7">
                  <c:v>96</c:v>
                </c:pt>
                <c:pt idx="8">
                  <c:v>80</c:v>
                </c:pt>
                <c:pt idx="9">
                  <c:v>20</c:v>
                </c:pt>
                <c:pt idx="10">
                  <c:v>16</c:v>
                </c:pt>
                <c:pt idx="11">
                  <c:v>4</c:v>
                </c:pt>
              </c:numCache>
            </c:numRef>
          </c:val>
          <c:smooth val="1"/>
        </c:ser>
        <c:ser>
          <c:idx val="3"/>
          <c:order val="1"/>
          <c:spPr>
            <a:ln w="39587">
              <a:solidFill>
                <a:srgbClr val="003366"/>
              </a:solidFill>
              <a:prstDash val="solid"/>
            </a:ln>
          </c:spPr>
          <c:marker>
            <c:symbol val="x"/>
            <c:size val="6"/>
            <c:spPr>
              <a:solidFill>
                <a:srgbClr val="333333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9.9765221654985574E-3"/>
                  <c:y val="3.701368938926961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th-TH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มค</c:v>
                </c:pt>
                <c:pt idx="1">
                  <c:v>กพ</c:v>
                </c:pt>
                <c:pt idx="2">
                  <c:v>มีค</c:v>
                </c:pt>
                <c:pt idx="3">
                  <c:v>เมย</c:v>
                </c:pt>
                <c:pt idx="4">
                  <c:v>พค</c:v>
                </c:pt>
                <c:pt idx="5">
                  <c:v>มิย</c:v>
                </c:pt>
                <c:pt idx="6">
                  <c:v>กค</c:v>
                </c:pt>
                <c:pt idx="7">
                  <c:v>สค</c:v>
                </c:pt>
                <c:pt idx="8">
                  <c:v>กย</c:v>
                </c:pt>
                <c:pt idx="9">
                  <c:v>ตค</c:v>
                </c:pt>
                <c:pt idx="10">
                  <c:v>พย</c:v>
                </c:pt>
                <c:pt idx="11">
                  <c:v>ธค</c:v>
                </c:pt>
              </c:strCache>
            </c:strRef>
          </c:cat>
          <c:val>
            <c:numLit>
              <c:formatCode>General</c:formatCode>
              <c:ptCount val="1"/>
              <c:pt idx="0">
                <c:v>0</c:v>
              </c:pt>
            </c:numLit>
          </c:val>
          <c:smooth val="0"/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2559</c:v>
                </c:pt>
              </c:strCache>
            </c:strRef>
          </c:tx>
          <c:spPr>
            <a:ln w="39587">
              <a:solidFill>
                <a:srgbClr val="800080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FFFF00"/>
              </a:solidFill>
              <a:ln>
                <a:solidFill>
                  <a:srgbClr val="80008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6.3996423523982812E-2"/>
                  <c:y val="6.62247758173507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454587407343396E-2"/>
                  <c:y val="5.12483280801125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838827838827948E-2"/>
                  <c:y val="8.8626292466765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117216117216122E-2"/>
                  <c:y val="-2.954209748892188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5535173487929425E-3"/>
                  <c:y val="-4.186371090615168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454125926566949E-3"/>
                  <c:y val="6.0110957326789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1538461538461681E-2"/>
                  <c:y val="-4.72673559822747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0646707623085686E-2"/>
                  <c:y val="-4.72673559822747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4.102564102564113E-2"/>
                  <c:y val="-8.8626292466765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530039514291391E-2"/>
                  <c:y val="-4.7552076669884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169276917308421E-2"/>
                  <c:y val="-5.11222507821676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มค</c:v>
                </c:pt>
                <c:pt idx="1">
                  <c:v>กพ</c:v>
                </c:pt>
                <c:pt idx="2">
                  <c:v>มีค</c:v>
                </c:pt>
                <c:pt idx="3">
                  <c:v>เมย</c:v>
                </c:pt>
                <c:pt idx="4">
                  <c:v>พค</c:v>
                </c:pt>
                <c:pt idx="5">
                  <c:v>มิย</c:v>
                </c:pt>
                <c:pt idx="6">
                  <c:v>กค</c:v>
                </c:pt>
                <c:pt idx="7">
                  <c:v>สค</c:v>
                </c:pt>
                <c:pt idx="8">
                  <c:v>กย</c:v>
                </c:pt>
                <c:pt idx="9">
                  <c:v>ตค</c:v>
                </c:pt>
                <c:pt idx="10">
                  <c:v>พย</c:v>
                </c:pt>
                <c:pt idx="11">
                  <c:v>ธค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47</c:v>
                </c:pt>
                <c:pt idx="1">
                  <c:v>35</c:v>
                </c:pt>
                <c:pt idx="2">
                  <c:v>23</c:v>
                </c:pt>
                <c:pt idx="3">
                  <c:v>21</c:v>
                </c:pt>
                <c:pt idx="4">
                  <c:v>8</c:v>
                </c:pt>
                <c:pt idx="5">
                  <c:v>8</c:v>
                </c:pt>
                <c:pt idx="6">
                  <c:v>18</c:v>
                </c:pt>
                <c:pt idx="7">
                  <c:v>15</c:v>
                </c:pt>
                <c:pt idx="8">
                  <c:v>19</c:v>
                </c:pt>
                <c:pt idx="9">
                  <c:v>25</c:v>
                </c:pt>
                <c:pt idx="10">
                  <c:v>11</c:v>
                </c:pt>
                <c:pt idx="11">
                  <c:v>6</c:v>
                </c:pt>
              </c:numCache>
            </c:numRef>
          </c:val>
          <c:smooth val="1"/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2560</c:v>
                </c:pt>
              </c:strCache>
            </c:strRef>
          </c:tx>
          <c:spPr>
            <a:ln w="39587">
              <a:solidFill>
                <a:srgbClr val="FF0000"/>
              </a:solidFill>
              <a:prstDash val="solid"/>
            </a:ln>
          </c:spPr>
          <c:marker>
            <c:symbol val="circle"/>
            <c:size val="5"/>
            <c:spPr>
              <a:solidFill>
                <a:srgbClr val="00808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8253250887901965E-2"/>
                  <c:y val="4.20253477741833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529912898147509E-2"/>
                  <c:y val="-0.1399182289959238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520967167768059E-2"/>
                  <c:y val="-0.118409857055377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520691746890535E-2"/>
                  <c:y val="6.97149148579522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17587419757297E-2"/>
                  <c:y val="6.6216946762251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CC0099"/>
                    </a:solidFill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Sheet1!$A$2:$A$13</c:f>
              <c:strCache>
                <c:ptCount val="12"/>
                <c:pt idx="0">
                  <c:v>มค</c:v>
                </c:pt>
                <c:pt idx="1">
                  <c:v>กพ</c:v>
                </c:pt>
                <c:pt idx="2">
                  <c:v>มีค</c:v>
                </c:pt>
                <c:pt idx="3">
                  <c:v>เมย</c:v>
                </c:pt>
                <c:pt idx="4">
                  <c:v>พค</c:v>
                </c:pt>
                <c:pt idx="5">
                  <c:v>มิย</c:v>
                </c:pt>
                <c:pt idx="6">
                  <c:v>กค</c:v>
                </c:pt>
                <c:pt idx="7">
                  <c:v>สค</c:v>
                </c:pt>
                <c:pt idx="8">
                  <c:v>กย</c:v>
                </c:pt>
                <c:pt idx="9">
                  <c:v>ตค</c:v>
                </c:pt>
                <c:pt idx="10">
                  <c:v>พย</c:v>
                </c:pt>
                <c:pt idx="11">
                  <c:v>ธค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</c:v>
                </c:pt>
                <c:pt idx="1">
                  <c:v>4</c:v>
                </c:pt>
                <c:pt idx="2">
                  <c:v>6</c:v>
                </c:pt>
                <c:pt idx="3">
                  <c:v>14</c:v>
                </c:pt>
                <c:pt idx="4">
                  <c:v>44</c:v>
                </c:pt>
                <c:pt idx="5">
                  <c:v>74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13195">
              <a:solidFill>
                <a:schemeClr val="tx1"/>
              </a:solidFill>
              <a:prstDash val="solid"/>
            </a:ln>
          </c:spPr>
        </c:dropLines>
        <c:marker val="1"/>
        <c:smooth val="0"/>
        <c:axId val="25757184"/>
        <c:axId val="25758720"/>
      </c:lineChart>
      <c:catAx>
        <c:axId val="2575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2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574" b="1" i="0" u="none" strike="noStrike" baseline="0">
                <a:solidFill>
                  <a:schemeClr val="tx1"/>
                </a:solidFill>
                <a:latin typeface="TH SarabunPSK" pitchFamily="34" charset="-34"/>
                <a:ea typeface="Angsana New"/>
                <a:cs typeface="TH SarabunPSK" pitchFamily="34" charset="-34"/>
              </a:defRPr>
            </a:pPr>
            <a:endParaRPr lang="th-TH"/>
          </a:p>
        </c:txPr>
        <c:crossAx val="25758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758720"/>
        <c:scaling>
          <c:orientation val="minMax"/>
          <c:max val="200"/>
        </c:scaling>
        <c:delete val="0"/>
        <c:axPos val="l"/>
        <c:majorGridlines>
          <c:spPr>
            <a:ln w="13195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29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TH SarabunPSK" pitchFamily="34" charset="-34"/>
                <a:ea typeface="Angsana New"/>
                <a:cs typeface="TH SarabunPSK" pitchFamily="34" charset="-34"/>
              </a:defRPr>
            </a:pPr>
            <a:endParaRPr lang="th-TH"/>
          </a:p>
        </c:txPr>
        <c:crossAx val="25757184"/>
        <c:crosses val="autoZero"/>
        <c:crossBetween val="between"/>
      </c:valAx>
      <c:spPr>
        <a:noFill/>
        <a:ln w="13195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5760563277424986"/>
          <c:y val="7.062590074905209E-2"/>
          <c:w val="0.11697849378904313"/>
          <c:h val="0.26602637023313264"/>
        </c:manualLayout>
      </c:layout>
      <c:overlay val="0"/>
      <c:spPr>
        <a:noFill/>
        <a:ln w="13195">
          <a:solidFill>
            <a:srgbClr val="FFFFFF"/>
          </a:solidFill>
          <a:prstDash val="solid"/>
        </a:ln>
      </c:spPr>
      <c:txPr>
        <a:bodyPr/>
        <a:lstStyle/>
        <a:p>
          <a:pPr>
            <a:defRPr sz="1802" b="1" i="0" u="none" strike="noStrike" baseline="0">
              <a:solidFill>
                <a:schemeClr val="tx1"/>
              </a:solidFill>
              <a:latin typeface="TH SarabunPSK" pitchFamily="34" charset="-34"/>
              <a:ea typeface="Angsana New"/>
              <a:cs typeface="TH SarabunPSK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574" b="1" i="0" u="none" strike="noStrike" baseline="0">
          <a:solidFill>
            <a:schemeClr val="tx1"/>
          </a:solidFill>
          <a:latin typeface="EucrosiaUPC"/>
          <a:ea typeface="EucrosiaUPC"/>
          <a:cs typeface="EucrosiaUPC"/>
        </a:defRPr>
      </a:pPr>
      <a:endParaRPr lang="th-TH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919504643962862E-2"/>
          <c:y val="4.5626563880961826E-2"/>
          <c:w val="0.89938080495356054"/>
          <c:h val="0.646388585347896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2559</c:v>
                </c:pt>
              </c:strCache>
            </c:strRef>
          </c:tx>
          <c:spPr>
            <a:solidFill>
              <a:srgbClr val="9999FF"/>
            </a:solidFill>
            <a:ln w="19452">
              <a:solidFill>
                <a:srgbClr val="000000"/>
              </a:solidFill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solidFill>
                <a:srgbClr val="92D050"/>
              </a:solidFill>
              <a:ln w="19452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7"/>
              <c:layout>
                <c:manualLayout>
                  <c:x val="-2.564102564102578E-3"/>
                  <c:y val="7.89713249108308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256410256410366E-2"/>
                  <c:y val="2.63237749702770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6.4102564102564239E-3"/>
                  <c:y val="-1.05295099881108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rgbClr val="0000FF"/>
                    </a:solidFill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Sheet1!$B$1:$K$1</c:f>
              <c:strCache>
                <c:ptCount val="10"/>
                <c:pt idx="0">
                  <c:v>เมือง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จ.สระแก้ว</c:v>
                </c:pt>
              </c:strCache>
            </c:strRef>
          </c:cat>
          <c:val>
            <c:numRef>
              <c:f>Sheet1!$B$3:$K$3</c:f>
              <c:numCache>
                <c:formatCode>General</c:formatCode>
                <c:ptCount val="10"/>
                <c:pt idx="0" formatCode="0.00">
                  <c:v>18.760000000000002</c:v>
                </c:pt>
                <c:pt idx="1">
                  <c:v>15.17</c:v>
                </c:pt>
                <c:pt idx="2" formatCode="0.00">
                  <c:v>18.37</c:v>
                </c:pt>
                <c:pt idx="3" formatCode="0.00">
                  <c:v>11.18</c:v>
                </c:pt>
                <c:pt idx="4" formatCode="0.00">
                  <c:v>20.32</c:v>
                </c:pt>
                <c:pt idx="5" formatCode="0.00">
                  <c:v>25.91</c:v>
                </c:pt>
                <c:pt idx="6" formatCode="0.00">
                  <c:v>91.58</c:v>
                </c:pt>
                <c:pt idx="7" formatCode="0.00">
                  <c:v>7.64</c:v>
                </c:pt>
                <c:pt idx="8" formatCode="0.00">
                  <c:v>13.99</c:v>
                </c:pt>
                <c:pt idx="9" formatCode="0.00">
                  <c:v>21.71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2560</c:v>
                </c:pt>
              </c:strCache>
            </c:strRef>
          </c:tx>
          <c:spPr>
            <a:solidFill>
              <a:srgbClr val="FFFF00"/>
            </a:solidFill>
            <a:ln w="19452">
              <a:solidFill>
                <a:srgbClr val="000000"/>
              </a:solidFill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solidFill>
                <a:srgbClr val="0000FF"/>
              </a:solidFill>
              <a:ln w="19452">
                <a:solidFill>
                  <a:srgbClr val="000000"/>
                </a:solidFill>
                <a:prstDash val="solid"/>
              </a:ln>
            </c:spPr>
          </c:dPt>
          <c:dLbls>
            <c:txPr>
              <a:bodyPr/>
              <a:lstStyle/>
              <a:p>
                <a:pPr>
                  <a:defRPr sz="1800">
                    <a:latin typeface="TH SarabunPSK" pitchFamily="34" charset="-34"/>
                    <a:cs typeface="TH SarabunPSK" pitchFamily="34" charset="-34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Sheet1!$B$1:$K$1</c:f>
              <c:strCache>
                <c:ptCount val="10"/>
                <c:pt idx="0">
                  <c:v>เมือง</c:v>
                </c:pt>
                <c:pt idx="1">
                  <c:v>คลองหาด</c:v>
                </c:pt>
                <c:pt idx="2">
                  <c:v>ตาพระยา</c:v>
                </c:pt>
                <c:pt idx="3">
                  <c:v>วังน้ำเย็น</c:v>
                </c:pt>
                <c:pt idx="4">
                  <c:v>วัฒนานคร</c:v>
                </c:pt>
                <c:pt idx="5">
                  <c:v>อรัญประเทศ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จ.สระแก้ว</c:v>
                </c:pt>
              </c:strCache>
            </c:strRef>
          </c:cat>
          <c:val>
            <c:numRef>
              <c:f>Sheet1!$B$4:$K$4</c:f>
              <c:numCache>
                <c:formatCode>General</c:formatCode>
                <c:ptCount val="10"/>
                <c:pt idx="0" formatCode="0.00">
                  <c:v>38.76</c:v>
                </c:pt>
                <c:pt idx="1">
                  <c:v>12.64</c:v>
                </c:pt>
                <c:pt idx="2" formatCode="0.00">
                  <c:v>1.84</c:v>
                </c:pt>
                <c:pt idx="3" formatCode="0.00">
                  <c:v>7.99</c:v>
                </c:pt>
                <c:pt idx="4" formatCode="0.00">
                  <c:v>60.02</c:v>
                </c:pt>
                <c:pt idx="5" formatCode="0.00">
                  <c:v>8.25</c:v>
                </c:pt>
                <c:pt idx="6" formatCode="0.00">
                  <c:v>59.88</c:v>
                </c:pt>
                <c:pt idx="7" formatCode="0.00">
                  <c:v>0</c:v>
                </c:pt>
                <c:pt idx="8" formatCode="0.00">
                  <c:v>2.8</c:v>
                </c:pt>
                <c:pt idx="9" formatCode="0.00">
                  <c:v>26.07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5912064"/>
        <c:axId val="25913600"/>
      </c:barChart>
      <c:catAx>
        <c:axId val="2591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864">
            <a:solidFill>
              <a:srgbClr val="000000"/>
            </a:solidFill>
            <a:prstDash val="solid"/>
          </a:ln>
        </c:spPr>
        <c:txPr>
          <a:bodyPr rot="-342000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H SarabunPSK" pitchFamily="34" charset="-34"/>
                <a:ea typeface="Angsana New"/>
                <a:cs typeface="TH SarabunPSK" pitchFamily="34" charset="-34"/>
              </a:defRPr>
            </a:pPr>
            <a:endParaRPr lang="th-TH"/>
          </a:p>
        </c:txPr>
        <c:crossAx val="25913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913600"/>
        <c:scaling>
          <c:orientation val="minMax"/>
          <c:max val="120"/>
          <c:min val="0"/>
        </c:scaling>
        <c:delete val="0"/>
        <c:axPos val="l"/>
        <c:majorGridlines>
          <c:spPr>
            <a:ln w="4864">
              <a:solidFill>
                <a:srgbClr val="FFFFFF"/>
              </a:solidFill>
              <a:prstDash val="solid"/>
            </a:ln>
          </c:spPr>
        </c:majorGridlines>
        <c:minorGridlines/>
        <c:numFmt formatCode="0" sourceLinked="0"/>
        <c:majorTickMark val="out"/>
        <c:minorTickMark val="none"/>
        <c:tickLblPos val="nextTo"/>
        <c:spPr>
          <a:ln w="486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H SarabunPSK" pitchFamily="34" charset="-34"/>
                <a:ea typeface="Angsana New"/>
                <a:cs typeface="TH SarabunPSK" pitchFamily="34" charset="-34"/>
              </a:defRPr>
            </a:pPr>
            <a:endParaRPr lang="th-TH"/>
          </a:p>
        </c:txPr>
        <c:crossAx val="25912064"/>
        <c:crosses val="autoZero"/>
        <c:crossBetween val="between"/>
        <c:majorUnit val="10"/>
        <c:minorUnit val="10"/>
      </c:valAx>
      <c:spPr>
        <a:solidFill>
          <a:srgbClr val="FFFFFF"/>
        </a:solidFill>
        <a:ln w="19452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3197977621218402"/>
          <c:y val="4.6796650418697662E-2"/>
          <c:w val="0.225558336786849"/>
          <c:h val="0.10176269632962545"/>
        </c:manualLayout>
      </c:layout>
      <c:overlay val="0"/>
      <c:spPr>
        <a:noFill/>
        <a:ln w="4864">
          <a:solidFill>
            <a:srgbClr val="000000"/>
          </a:solidFill>
          <a:prstDash val="solid"/>
        </a:ln>
      </c:spPr>
      <c:txPr>
        <a:bodyPr/>
        <a:lstStyle/>
        <a:p>
          <a:pPr>
            <a:defRPr sz="1969" b="1" i="0" u="none" strike="noStrike" baseline="0">
              <a:solidFill>
                <a:srgbClr val="000000"/>
              </a:solidFill>
              <a:latin typeface="TH SarabunPSK" pitchFamily="34" charset="-34"/>
              <a:ea typeface="Angsana New"/>
              <a:cs typeface="TH SarabunPSK" pitchFamily="34" charset="-34"/>
            </a:defRPr>
          </a:pPr>
          <a:endParaRPr lang="th-TH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6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h-TH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</cdr:x>
      <cdr:y>0.06647</cdr:y>
    </cdr:from>
    <cdr:to>
      <cdr:x>0.99604</cdr:x>
      <cdr:y>0.34329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62317" y="275409"/>
          <a:ext cx="1036754" cy="11469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6858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th-TH" sz="2000" b="1" i="0" u="none" strike="noStrike" baseline="0" dirty="0" smtClean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rPr>
            <a:t>=667 ราย</a:t>
          </a:r>
        </a:p>
        <a:p xmlns:a="http://schemas.openxmlformats.org/drawingml/2006/main">
          <a:pPr algn="l" rtl="0">
            <a:defRPr sz="1000"/>
          </a:pPr>
          <a:r>
            <a:rPr lang="th-TH" sz="2000" b="1" i="0" u="none" strike="noStrike" baseline="0" dirty="0" smtClean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rPr>
            <a:t>=246 ราย</a:t>
          </a:r>
        </a:p>
        <a:p xmlns:a="http://schemas.openxmlformats.org/drawingml/2006/main">
          <a:pPr algn="l" rtl="0">
            <a:defRPr sz="1000"/>
          </a:pPr>
          <a:r>
            <a:rPr lang="th-TH" sz="2000" b="1" i="0" u="none" strike="noStrike" baseline="0" dirty="0" smtClean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rPr>
            <a:t>=</a:t>
          </a:r>
          <a:r>
            <a:rPr lang="th-TH" sz="2000" b="1" i="0" u="none" strike="noStrike" baseline="0" dirty="0" smtClean="0">
              <a:solidFill>
                <a:srgbClr val="CC0099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2000" b="1" i="0" u="none" strike="noStrike" baseline="0" dirty="0" smtClean="0">
              <a:solidFill>
                <a:srgbClr val="CC0099"/>
              </a:solidFill>
              <a:latin typeface="TH SarabunPSK" pitchFamily="34" charset="-34"/>
              <a:cs typeface="TH SarabunPSK" pitchFamily="34" charset="-34"/>
            </a:rPr>
            <a:t>143 </a:t>
          </a:r>
          <a:r>
            <a:rPr lang="th-TH" sz="2000" b="1" i="0" u="none" strike="noStrike" baseline="0" dirty="0" smtClean="0">
              <a:solidFill>
                <a:srgbClr val="CC0099"/>
              </a:solidFill>
              <a:latin typeface="TH SarabunPSK" pitchFamily="34" charset="-34"/>
              <a:cs typeface="TH SarabunPSK" pitchFamily="34" charset="-34"/>
            </a:rPr>
            <a:t>ราย</a:t>
          </a:r>
          <a:endParaRPr lang="th-TH" sz="2000" b="1" i="0" u="none" strike="noStrike" baseline="0" dirty="0">
            <a:solidFill>
              <a:srgbClr val="CC0099"/>
            </a:solidFill>
            <a:latin typeface="TH SarabunPSK" pitchFamily="34" charset="-34"/>
            <a:cs typeface="TH SarabunPSK" pitchFamily="34" charset="-34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0.11289</cdr:x>
      <cdr:y>0.33176</cdr:y>
    </cdr:from>
    <cdr:to>
      <cdr:x>0.14895</cdr:x>
      <cdr:y>0.41522</cdr:y>
    </cdr:to>
    <cdr:sp macro="" textlink="">
      <cdr:nvSpPr>
        <cdr:cNvPr id="2" name="TextBox 9"/>
        <cdr:cNvSpPr txBox="1"/>
      </cdr:nvSpPr>
      <cdr:spPr>
        <a:xfrm xmlns:a="http://schemas.openxmlformats.org/drawingml/2006/main">
          <a:off x="1020762" y="1590551"/>
          <a:ext cx="326069" cy="400128"/>
        </a:xfrm>
        <a:prstGeom xmlns:a="http://schemas.openxmlformats.org/drawingml/2006/main" prst="rect">
          <a:avLst/>
        </a:prstGeom>
        <a:solidFill xmlns:a="http://schemas.openxmlformats.org/drawingml/2006/main">
          <a:srgbClr val="00CCFF"/>
        </a:solidFill>
        <a:ln xmlns:a="http://schemas.openxmlformats.org/drawingml/2006/main">
          <a:solidFill>
            <a:srgbClr val="0000FF"/>
          </a:solidFill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4800" b="1" kern="1200">
              <a:solidFill>
                <a:sysClr val="windowText" lastClr="000000"/>
              </a:solidFill>
              <a:latin typeface="Arial" charset="0"/>
              <a:cs typeface="TH SarabunPSK" pitchFamily="34" charset="-34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4800" b="1" kern="1200">
              <a:solidFill>
                <a:sysClr val="windowText" lastClr="000000"/>
              </a:solidFill>
              <a:latin typeface="Arial" charset="0"/>
              <a:cs typeface="TH SarabunPSK" pitchFamily="34" charset="-34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4800" b="1" kern="1200">
              <a:solidFill>
                <a:sysClr val="windowText" lastClr="000000"/>
              </a:solidFill>
              <a:latin typeface="Arial" charset="0"/>
              <a:cs typeface="TH SarabunPSK" pitchFamily="34" charset="-34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4800" b="1" kern="1200">
              <a:solidFill>
                <a:sysClr val="windowText" lastClr="000000"/>
              </a:solidFill>
              <a:latin typeface="Arial" charset="0"/>
              <a:cs typeface="TH SarabunPSK" pitchFamily="34" charset="-34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4800" b="1" kern="1200">
              <a:solidFill>
                <a:sysClr val="windowText" lastClr="000000"/>
              </a:solidFill>
              <a:latin typeface="Arial" charset="0"/>
              <a:cs typeface="TH SarabunPSK" pitchFamily="34" charset="-34"/>
            </a:defRPr>
          </a:lvl5pPr>
          <a:lvl6pPr marL="2286000" algn="l" defTabSz="914400" rtl="0" eaLnBrk="1" latinLnBrk="0" hangingPunct="1">
            <a:defRPr sz="4800" b="1" kern="1200">
              <a:solidFill>
                <a:sysClr val="windowText" lastClr="000000"/>
              </a:solidFill>
              <a:latin typeface="Arial" charset="0"/>
              <a:cs typeface="TH SarabunPSK" pitchFamily="34" charset="-34"/>
            </a:defRPr>
          </a:lvl6pPr>
          <a:lvl7pPr marL="2743200" algn="l" defTabSz="914400" rtl="0" eaLnBrk="1" latinLnBrk="0" hangingPunct="1">
            <a:defRPr sz="4800" b="1" kern="1200">
              <a:solidFill>
                <a:sysClr val="windowText" lastClr="000000"/>
              </a:solidFill>
              <a:latin typeface="Arial" charset="0"/>
              <a:cs typeface="TH SarabunPSK" pitchFamily="34" charset="-34"/>
            </a:defRPr>
          </a:lvl7pPr>
          <a:lvl8pPr marL="3200400" algn="l" defTabSz="914400" rtl="0" eaLnBrk="1" latinLnBrk="0" hangingPunct="1">
            <a:defRPr sz="4800" b="1" kern="1200">
              <a:solidFill>
                <a:sysClr val="windowText" lastClr="000000"/>
              </a:solidFill>
              <a:latin typeface="Arial" charset="0"/>
              <a:cs typeface="TH SarabunPSK" pitchFamily="34" charset="-34"/>
            </a:defRPr>
          </a:lvl8pPr>
          <a:lvl9pPr marL="3657600" algn="l" defTabSz="914400" rtl="0" eaLnBrk="1" latinLnBrk="0" hangingPunct="1">
            <a:defRPr sz="4800" b="1" kern="1200">
              <a:solidFill>
                <a:sysClr val="windowText" lastClr="000000"/>
              </a:solidFill>
              <a:latin typeface="Arial" charset="0"/>
              <a:cs typeface="TH SarabunPSK" pitchFamily="34" charset="-34"/>
            </a:defRPr>
          </a:lvl9pPr>
        </a:lstStyle>
        <a:p xmlns:a="http://schemas.openxmlformats.org/drawingml/2006/main">
          <a:pPr algn="ctr"/>
          <a:r>
            <a:rPr lang="th-TH" sz="2000" dirty="0" smtClean="0">
              <a:latin typeface="TH SarabunPSK" pitchFamily="34" charset="-34"/>
            </a:rPr>
            <a:t>3</a:t>
          </a:r>
          <a:endParaRPr lang="th-TH" sz="2000" dirty="0">
            <a:latin typeface="TH SarabunPSK" pitchFamily="34" charset="-34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F21DD-A393-4027-B8E5-CE9DE04C9A80}" type="datetimeFigureOut">
              <a:rPr lang="th-TH" smtClean="0"/>
              <a:t>30/06/60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B9237-BDAF-4BAB-BB26-6A9F580FE0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361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h-T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4988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ามเหลี่ยมมุมฉาก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กลุ่ม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รูปแบบอิสระ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รูปแบบอิสระ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รูปแบบอิสระ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ตัวเชื่อมต่อตรง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ชื่อเรื่อง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7" name="ชื่อเรื่องรอง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11" name="ตัวยึดวันที่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612F54E-9AA0-4351-A1CF-F733A19CC889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12" name="ตัวยึดท้ายกระดา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3" name="ตัวยึดหมายเลขภาพนิ่ง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FC80D2F-7399-4989-A3E0-2913604CB3A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1052E-D6A0-4D24-8255-9E45A9F8133A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BB738-DFAF-43B8-997C-84E9BBD7E30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0885A-5170-418E-8932-5EA45AFE1EF8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1256-9695-4579-A285-497C134ACC0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D0E87-960B-4051-886B-3711E8EE879C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5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C7097-1119-4AE2-B06D-F5ACCE3E37C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เครื่องหมายบั้ง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เครื่องหมายบั้ง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4CCE4C-565B-4861-BC4E-C57F164CC620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7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29407D-5C80-4FF5-A42C-B0C5EE7857E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7FD2CA-8847-4433-9A4B-36C7BEE9D7C0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95A9DF-9A76-4300-9DA6-0067B9C2454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7C448B-CF2F-42D8-8ADC-8F2D51680A22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49EB57-7D45-4BD9-9BEE-292540101BA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62AA2C-3E87-4533-BE07-5C408CEB6D52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BC7D34-9267-4173-9C5E-D1CA201C564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E63A8-1994-46E0-8BCD-A989A16A7896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3" name="ตัวยึดท้ายกระดา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6B262-74E8-492F-93D0-B76EB2820CB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79527F-5FBE-4361-9E76-1D229E201EBF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C8188D-E0CA-4379-8C7E-AA6D6CA356E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รูปแบบอิสระ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รูปแบบอิสระ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สามเหลี่ยมมุมฉาก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เครื่องหมายบั้ง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เครื่องหมายบั้ง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1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5D911AB-02E1-42EA-9FEE-10F0F80BC91D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12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3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F97F223-4AC8-4925-9F78-CF17D083D8C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รูปแบบอิสระ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รูปแบบอิสระ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สามเหลี่ยมมุมฉาก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ตัวเชื่อมต่อตรง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ตัวยึดชื่อเรื่อง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33" name="ตัวยึดข้อความ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1EFB346-89AE-432F-BA24-E4F3A41A025C}" type="datetimeFigureOut">
              <a:rPr lang="th-TH"/>
              <a:pPr>
                <a:defRPr/>
              </a:pPr>
              <a:t>30/06/60</a:t>
            </a:fld>
            <a:endParaRPr lang="th-TH"/>
          </a:p>
        </p:txBody>
      </p:sp>
      <p:sp>
        <p:nvSpPr>
          <p:cNvPr id="22" name="ตัวยึดท้ายกระดา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8" name="ตัวยึดหมายเลขภาพนิ่ง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81480EE-EBA7-41A1-88C0-F516215B641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Cordia New" pitchFamily="34" charset="-34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619672" y="188640"/>
            <a:ext cx="7177409" cy="109216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h-TH" sz="6000" dirty="0" err="1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6000" dirty="0" smtClean="0">
                <a:solidFill>
                  <a:srgbClr val="00B0F0"/>
                </a:solidFill>
                <a:latin typeface="TH SarabunPSK" pitchFamily="34" charset="-34"/>
                <a:cs typeface="TH SarabunPSK" pitchFamily="34" charset="-34"/>
              </a:rPr>
              <a:t>สจ.เดือนมิถุนายน2560 </a:t>
            </a:r>
            <a:endParaRPr lang="th-TH" sz="6000" dirty="0">
              <a:solidFill>
                <a:srgbClr val="00B0F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219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56654" y="5373216"/>
            <a:ext cx="7803778" cy="1312118"/>
          </a:xfrm>
        </p:spPr>
        <p:txBody>
          <a:bodyPr/>
          <a:lstStyle/>
          <a:p>
            <a:pPr marR="0" algn="ctr"/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กลุ่มงานควบคุมโรคติดต่อ</a:t>
            </a:r>
          </a:p>
          <a:p>
            <a:pPr marR="0" algn="ctr"/>
            <a:r>
              <a:rPr lang="th-TH" sz="4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สำนักงานสาธารณสุขจังหวัดสระแก้ว</a:t>
            </a:r>
          </a:p>
        </p:txBody>
      </p:sp>
      <p:pic>
        <p:nvPicPr>
          <p:cNvPr id="9220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3391" y="-22200"/>
            <a:ext cx="1643063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87750"/>
            <a:ext cx="2664296" cy="25785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C:\Users\User\Desktop\มิ.ย.60\hand-foot-mout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987750"/>
            <a:ext cx="2592288" cy="257852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C:\Users\User\Desktop\มิ.ย.60\hfm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063" y="1987750"/>
            <a:ext cx="2674417" cy="257852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สี่เหลี่ยมผืนผ้า 1"/>
          <p:cNvSpPr>
            <a:spLocks noChangeArrowheads="1"/>
          </p:cNvSpPr>
          <p:nvPr/>
        </p:nvSpPr>
        <p:spPr bwMode="auto">
          <a:xfrm>
            <a:off x="689496" y="1628800"/>
            <a:ext cx="7266880" cy="175432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h-TH" sz="3600" b="1" u="sng" dirty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สระแก้ว</a:t>
            </a:r>
            <a:r>
              <a:rPr lang="th-TH" sz="3600" b="1" dirty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 </a:t>
            </a:r>
            <a:r>
              <a:rPr lang="th-TH" sz="32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(</a:t>
            </a:r>
            <a:r>
              <a:rPr lang="th-TH" sz="36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1 </a:t>
            </a:r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ม.ค.60 </a:t>
            </a:r>
            <a:r>
              <a:rPr lang="th-TH" sz="36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จนถึง </a:t>
            </a:r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27 มิ.ย.60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)</a:t>
            </a:r>
            <a:endParaRPr lang="th-TH" sz="3600" b="1" dirty="0">
              <a:solidFill>
                <a:srgbClr val="0000FF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  <a:p>
            <a:pPr>
              <a:defRPr/>
            </a:pPr>
            <a:r>
              <a:rPr lang="th-TH" sz="3600" b="1" dirty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  ผู้ป่วย</a:t>
            </a:r>
            <a:r>
              <a:rPr lang="th-TH" sz="36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</a:t>
            </a:r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143 </a:t>
            </a:r>
            <a:r>
              <a:rPr lang="th-TH" sz="36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ราย </a:t>
            </a:r>
            <a:r>
              <a:rPr lang="th-TH" sz="3600" b="1" dirty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อัตราป่วย </a:t>
            </a:r>
            <a:r>
              <a:rPr lang="th-TH" sz="36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26.07 / </a:t>
            </a:r>
            <a:r>
              <a:rPr lang="th-TH" sz="36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แสน</a:t>
            </a:r>
            <a:r>
              <a:rPr lang="th-TH" sz="3600" b="1" dirty="0" err="1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ปชก</a:t>
            </a:r>
            <a:r>
              <a:rPr lang="th-TH" sz="36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.</a:t>
            </a:r>
          </a:p>
          <a:p>
            <a:pPr>
              <a:defRPr/>
            </a:pPr>
            <a:r>
              <a:rPr lang="th-TH" sz="36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 </a:t>
            </a:r>
            <a:r>
              <a:rPr lang="th-TH" sz="3600" b="1" dirty="0">
                <a:latin typeface="TH SarabunPSK" pitchFamily="34" charset="-34"/>
                <a:ea typeface="Tahoma" pitchFamily="34" charset="0"/>
                <a:cs typeface="TH SarabunPSK" pitchFamily="34" charset="-34"/>
              </a:rPr>
              <a:t>ไม่มีผู้ป่วยเสียชีวิต </a:t>
            </a:r>
            <a:endParaRPr lang="th-TH" b="1" dirty="0"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  <p:sp>
        <p:nvSpPr>
          <p:cNvPr id="12291" name="สี่เหลี่ยมผืนผ้า 3"/>
          <p:cNvSpPr>
            <a:spLocks noChangeArrowheads="1"/>
          </p:cNvSpPr>
          <p:nvPr/>
        </p:nvSpPr>
        <p:spPr bwMode="auto">
          <a:xfrm>
            <a:off x="68536" y="3443516"/>
            <a:ext cx="4287440" cy="206210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</a:t>
            </a:r>
            <a:r>
              <a:rPr lang="th-TH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จำแนก</a:t>
            </a:r>
            <a:r>
              <a:rPr lang="th-TH" sz="3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รายอำเภอ 3 อันดับแรก </a:t>
            </a:r>
            <a:endParaRPr lang="th-TH" sz="1800" b="1" u="sng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   1. 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อ.วัฒนา</a:t>
            </a:r>
            <a:r>
              <a:rPr lang="th-TH" sz="32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นคร 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(60.02)</a:t>
            </a:r>
            <a:endParaRPr lang="th-TH" sz="3200" b="1" dirty="0">
              <a:solidFill>
                <a:srgbClr val="0000FF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   2. อ.เขา</a:t>
            </a:r>
            <a:r>
              <a:rPr lang="th-TH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ฉกรรจ์ (59.88)</a:t>
            </a:r>
            <a:endParaRPr lang="th-TH" sz="32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   3. 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อ</a:t>
            </a:r>
            <a:r>
              <a:rPr lang="th-TH" sz="32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.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เมือง</a:t>
            </a:r>
            <a:r>
              <a:rPr lang="th-TH" sz="32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สระแก้ว 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(38.79</a:t>
            </a:r>
            <a:r>
              <a:rPr lang="en-US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)</a:t>
            </a:r>
            <a:endParaRPr lang="th-TH" sz="3200" b="1" dirty="0">
              <a:solidFill>
                <a:srgbClr val="0000FF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  <p:sp>
        <p:nvSpPr>
          <p:cNvPr id="12292" name="สี่เหลี่ยมผืนผ้า 3"/>
          <p:cNvSpPr>
            <a:spLocks noChangeArrowheads="1"/>
          </p:cNvSpPr>
          <p:nvPr/>
        </p:nvSpPr>
        <p:spPr bwMode="auto">
          <a:xfrm>
            <a:off x="4393182" y="3429000"/>
            <a:ext cx="4680843" cy="20621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จำแนก</a:t>
            </a:r>
            <a:r>
              <a:rPr lang="th-TH" sz="3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ตามกลุ่มอายุ 3 อันดับแรก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1.กลุ่มอายุ 10-14 ปี 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(45ราย)</a:t>
            </a:r>
            <a:endParaRPr lang="th-TH" sz="3200" b="1" dirty="0">
              <a:solidFill>
                <a:srgbClr val="0000FF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</a:t>
            </a:r>
            <a:r>
              <a:rPr lang="th-TH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2.</a:t>
            </a:r>
            <a:r>
              <a:rPr lang="th-TH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กลุ่ม</a:t>
            </a:r>
            <a:r>
              <a:rPr lang="th-TH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อายุ 5-9 ปี (31ราย)</a:t>
            </a:r>
            <a:endParaRPr lang="th-TH" sz="3200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3.</a:t>
            </a:r>
            <a:r>
              <a:rPr lang="th-TH" sz="32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กลุ่มอายุ 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15-24 </a:t>
            </a:r>
            <a:r>
              <a:rPr lang="th-TH" sz="3200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ปี </a:t>
            </a:r>
            <a:r>
              <a:rPr lang="th-TH" sz="3200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(13ราย)                  </a:t>
            </a:r>
            <a:endParaRPr lang="th-TH" sz="3200" b="1" dirty="0">
              <a:solidFill>
                <a:srgbClr val="0000FF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  <p:sp>
        <p:nvSpPr>
          <p:cNvPr id="12293" name="สี่เหลี่ยมผืนผ้า 4"/>
          <p:cNvSpPr>
            <a:spLocks noChangeArrowheads="1"/>
          </p:cNvSpPr>
          <p:nvPr/>
        </p:nvSpPr>
        <p:spPr bwMode="auto">
          <a:xfrm>
            <a:off x="899592" y="5775647"/>
            <a:ext cx="6989266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อัตราส่วนผู้ป่วยเพศชายต่อเพศหญิง </a:t>
            </a:r>
            <a:r>
              <a:rPr lang="en-US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=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1.04 </a:t>
            </a:r>
            <a:r>
              <a:rPr lang="en-US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: 1</a:t>
            </a:r>
            <a:endParaRPr lang="th-TH" b="1" dirty="0">
              <a:solidFill>
                <a:srgbClr val="0000FF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156367"/>
            <a:ext cx="1728192" cy="16875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รูปภาพ 4"/>
          <p:cNvPicPr>
            <a:picLocks noChangeAspect="1"/>
          </p:cNvPicPr>
          <p:nvPr/>
        </p:nvPicPr>
        <p:blipFill rotWithShape="1">
          <a:blip r:embed="rId3">
            <a:extLst/>
          </a:blip>
          <a:srcRect b="67572"/>
          <a:stretch/>
        </p:blipFill>
        <p:spPr bwMode="auto">
          <a:xfrm>
            <a:off x="952860" y="332656"/>
            <a:ext cx="6211428" cy="129614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" y="38100"/>
            <a:ext cx="9413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575721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668134"/>
              </p:ext>
            </p:extLst>
          </p:nvPr>
        </p:nvGraphicFramePr>
        <p:xfrm>
          <a:off x="193675" y="1700213"/>
          <a:ext cx="8626797" cy="404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1077913"/>
          </a:xfrm>
          <a:prstGeom prst="rect">
            <a:avLst/>
          </a:prstGeom>
          <a:solidFill>
            <a:srgbClr val="0000FF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3200" b="1" dirty="0" smtClean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รูปแสดง จำนวน</a:t>
            </a:r>
            <a:r>
              <a:rPr lang="th-TH" sz="3200" b="1" dirty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ผู้ป่วยโรคไข้เลือดออก </a:t>
            </a:r>
            <a:r>
              <a:rPr lang="th-TH" sz="3200" b="1" dirty="0" err="1" smtClean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ปีพ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200" b="1" dirty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ศ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2559-2560 </a:t>
            </a:r>
            <a:r>
              <a:rPr lang="th-TH" sz="3200" b="1" dirty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จำแนกรายเดือน เปรียบเทียบกับ</a:t>
            </a:r>
            <a:r>
              <a:rPr lang="th-TH" sz="3200" b="1" dirty="0" err="1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ค่ามัธย</a:t>
            </a:r>
            <a:r>
              <a:rPr lang="th-TH" sz="3200" b="1" dirty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ฐาน 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sz="3200" b="1" dirty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ปี จังหวัดสระแก้ว (1ม.ค.-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27</a:t>
            </a:r>
            <a:r>
              <a:rPr lang="th-TH" sz="3200" b="1" dirty="0" smtClean="0">
                <a:solidFill>
                  <a:schemeClr val="bg1">
                    <a:lumMod val="95000"/>
                  </a:schemeClr>
                </a:solidFill>
                <a:latin typeface="TH SarabunPSK" pitchFamily="34" charset="-34"/>
                <a:cs typeface="TH SarabunPSK" pitchFamily="34" charset="-34"/>
              </a:rPr>
              <a:t>มิ.ย.)</a:t>
            </a:r>
            <a:endParaRPr lang="th-TH" sz="3200" b="1" dirty="0">
              <a:solidFill>
                <a:schemeClr val="bg1">
                  <a:lumMod val="95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8343" y="1238846"/>
            <a:ext cx="1357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r>
              <a:rPr lang="th-TH" sz="2400" b="1">
                <a:latin typeface="TH SarabunIT๙" pitchFamily="34" charset="-34"/>
                <a:cs typeface="TH SarabunIT๙" pitchFamily="34" charset="-34"/>
              </a:rPr>
              <a:t>จำนวน(ราย)</a:t>
            </a:r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ที่มา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 :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รง 506/507 งานระบาดวิทยา  กลุ่มงานควบคุมโรค 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.สระแก้ว</a:t>
            </a: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8072438" y="5929313"/>
            <a:ext cx="9159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th-TH" sz="2400" b="1">
                <a:latin typeface="TH SarabunPSK" pitchFamily="34" charset="-34"/>
                <a:cs typeface="TH SarabunPSK" pitchFamily="34" charset="-34"/>
              </a:rPr>
              <a:t>เดือน</a:t>
            </a:r>
          </a:p>
        </p:txBody>
      </p:sp>
    </p:spTree>
    <p:extLst>
      <p:ext uri="{BB962C8B-B14F-4D97-AF65-F5344CB8AC3E}">
        <p14:creationId xmlns:p14="http://schemas.microsoft.com/office/powerpoint/2010/main" val="3084413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solidFill>
            <a:srgbClr val="0000FF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รูปแสดง อัตรา</a:t>
            </a:r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ป่วยโรคไข้เลือดออกจำแนกรายอำเภอ 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เปรียบเทียบช่วงเวลาเดียวกัน</a:t>
            </a:r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ปี </a:t>
            </a:r>
            <a:r>
              <a:rPr lang="en-US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2559-2560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</a:t>
            </a:r>
            <a:r>
              <a:rPr lang="th-TH" sz="32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ม.ค.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-27 มิ.ย.)</a:t>
            </a:r>
            <a:endParaRPr lang="th-TH" sz="32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0" y="1196975"/>
            <a:ext cx="2143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r>
              <a:rPr lang="th-TH" sz="2000" b="1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อัตราป่วย/แสนปชก.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ที่มา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รง 506/507 งานระบาดวิทยา  กลุ่มงานควบคุม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โรคติดต่อ </a:t>
            </a:r>
            <a:r>
              <a:rPr lang="th-TH" sz="2400" b="1" dirty="0" err="1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sz="2400" b="1" dirty="0">
                <a:latin typeface="TH SarabunPSK" pitchFamily="34" charset="-34"/>
                <a:cs typeface="TH SarabunPSK" pitchFamily="34" charset="-34"/>
              </a:rPr>
              <a:t>.สระแก้ว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161338" y="5445125"/>
            <a:ext cx="784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h-TH" sz="2400">
                <a:solidFill>
                  <a:srgbClr val="0000FF"/>
                </a:solidFill>
                <a:latin typeface="TH SarabunIT๙" pitchFamily="34" charset="-34"/>
                <a:cs typeface="TH SarabunIT๙" pitchFamily="34" charset="-34"/>
              </a:rPr>
              <a:t>อำเภอ</a:t>
            </a:r>
          </a:p>
        </p:txBody>
      </p:sp>
      <p:graphicFrame>
        <p:nvGraphicFramePr>
          <p:cNvPr id="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874922"/>
              </p:ext>
            </p:extLst>
          </p:nvPr>
        </p:nvGraphicFramePr>
        <p:xfrm>
          <a:off x="50800" y="1622425"/>
          <a:ext cx="9042400" cy="479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5" name="TextBox 8"/>
          <p:cNvSpPr txBox="1">
            <a:spLocks noChangeArrowheads="1"/>
          </p:cNvSpPr>
          <p:nvPr/>
        </p:nvSpPr>
        <p:spPr bwMode="auto">
          <a:xfrm>
            <a:off x="4240213" y="2636912"/>
            <a:ext cx="331787" cy="400050"/>
          </a:xfrm>
          <a:prstGeom prst="rect">
            <a:avLst/>
          </a:prstGeom>
          <a:solidFill>
            <a:srgbClr val="00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2000">
                <a:latin typeface="TH SarabunPSK" pitchFamily="34" charset="-34"/>
              </a:rPr>
              <a:t>1</a:t>
            </a:r>
          </a:p>
        </p:txBody>
      </p:sp>
      <p:sp>
        <p:nvSpPr>
          <p:cNvPr id="7176" name="TextBox 9"/>
          <p:cNvSpPr txBox="1">
            <a:spLocks noChangeArrowheads="1"/>
          </p:cNvSpPr>
          <p:nvPr/>
        </p:nvSpPr>
        <p:spPr bwMode="auto">
          <a:xfrm>
            <a:off x="5940152" y="2636912"/>
            <a:ext cx="330200" cy="400050"/>
          </a:xfrm>
          <a:prstGeom prst="rect">
            <a:avLst/>
          </a:prstGeom>
          <a:solidFill>
            <a:srgbClr val="00CC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2000">
                <a:latin typeface="TH SarabunPSK" pitchFamily="34" charset="-34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445358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สี่เหลี่ยมผืนผ้า 1"/>
          <p:cNvSpPr>
            <a:spLocks noChangeArrowheads="1"/>
          </p:cNvSpPr>
          <p:nvPr/>
        </p:nvSpPr>
        <p:spPr bwMode="auto">
          <a:xfrm>
            <a:off x="1907704" y="980728"/>
            <a:ext cx="5040559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h-TH" b="1" u="sng" dirty="0">
                <a:latin typeface="TH SarabunPSK" pitchFamily="34" charset="-34"/>
                <a:cs typeface="TH SarabunPSK" pitchFamily="34" charset="-34"/>
              </a:rPr>
              <a:t>สระแก้ว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(1 ม.ค.60 ถึง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27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มิ.ย.60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)                       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ผู้ป่วย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151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ราย                          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                     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อัตรา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ป่วย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27.53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/ แสน</a:t>
            </a:r>
            <a:r>
              <a:rPr lang="th-TH" b="1" dirty="0" err="1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ปชก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.</a:t>
            </a:r>
          </a:p>
          <a:p>
            <a:pPr>
              <a:defRPr/>
            </a:pPr>
            <a:r>
              <a:rPr lang="th-TH" b="1" dirty="0">
                <a:latin typeface="TH SarabunPSK" pitchFamily="34" charset="-34"/>
                <a:cs typeface="TH SarabunPSK" pitchFamily="34" charset="-34"/>
              </a:rPr>
              <a:t>ไม่มีผู้ป่วยเสียชีวิต </a:t>
            </a:r>
            <a:endParaRPr lang="th-TH" sz="20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291" name="สี่เหลี่ยมผืนผ้า 3"/>
          <p:cNvSpPr>
            <a:spLocks noChangeArrowheads="1"/>
          </p:cNvSpPr>
          <p:nvPr/>
        </p:nvSpPr>
        <p:spPr bwMode="auto">
          <a:xfrm>
            <a:off x="107504" y="2924944"/>
            <a:ext cx="4167621" cy="1815882"/>
          </a:xfrm>
          <a:prstGeom prst="rect">
            <a:avLst/>
          </a:prstGeom>
          <a:noFill/>
          <a:ln>
            <a:solidFill>
              <a:schemeClr val="tx1"/>
            </a:solidFill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b="1" u="sng" dirty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จำแนกรายอำเภอ 3 อันดับแรก </a:t>
            </a:r>
            <a:endParaRPr lang="th-TH" sz="1600" b="1" u="sng" dirty="0">
              <a:solidFill>
                <a:srgbClr val="002060"/>
              </a:solidFill>
              <a:latin typeface="TH SarabunPSK" pitchFamily="34" charset="-34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1. อ.เขาฉกรรจ์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(58.11)</a:t>
            </a:r>
            <a:endParaRPr lang="th-TH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b="1" dirty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2. อ.เมืองสระแก้ว </a:t>
            </a:r>
            <a:r>
              <a:rPr lang="th-TH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(51.71)</a:t>
            </a:r>
            <a:endParaRPr lang="th-TH" b="1" dirty="0">
              <a:solidFill>
                <a:srgbClr val="003300"/>
              </a:solidFill>
              <a:latin typeface="TH SarabunPSK" pitchFamily="34" charset="-34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    3. อ.ตาพระยา (40.41</a:t>
            </a:r>
            <a:r>
              <a:rPr lang="en-US" b="1" dirty="0">
                <a:solidFill>
                  <a:srgbClr val="0000FF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b="1" dirty="0">
              <a:solidFill>
                <a:srgbClr val="0000FF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32633" y="66775"/>
            <a:ext cx="3429000" cy="76993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4400" b="1" dirty="0">
                <a:solidFill>
                  <a:schemeClr val="tx1"/>
                </a:solidFill>
                <a:latin typeface="TH SarabunIT๙" pitchFamily="34" charset="-34"/>
                <a:cs typeface="TH SarabunIT๙" pitchFamily="34" charset="-34"/>
              </a:rPr>
              <a:t>โรคมือเท้าปาก</a:t>
            </a:r>
            <a:endParaRPr lang="en-US" sz="4400" b="1" dirty="0">
              <a:solidFill>
                <a:schemeClr val="tx1"/>
              </a:solidFill>
              <a:latin typeface="TH SarabunIT๙" pitchFamily="34" charset="-34"/>
              <a:cs typeface="TH SarabunIT๙" pitchFamily="34" charset="-34"/>
            </a:endParaRPr>
          </a:p>
        </p:txBody>
      </p:sp>
      <p:pic>
        <p:nvPicPr>
          <p:cNvPr id="1331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" y="38100"/>
            <a:ext cx="9413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9" descr="C:\Users\User\Desktop\มิ.ย.60\hfm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37" y="5445224"/>
            <a:ext cx="2131150" cy="129614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User\Desktop\มิ.ย.60\solerash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661" y="5468197"/>
            <a:ext cx="2004427" cy="12731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มิ.ย.60\hand-foot-mouth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445224"/>
            <a:ext cx="1944216" cy="129614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สี่เหลี่ยมผืนผ้า 3"/>
          <p:cNvSpPr>
            <a:spLocks noChangeArrowheads="1"/>
          </p:cNvSpPr>
          <p:nvPr/>
        </p:nvSpPr>
        <p:spPr bwMode="auto">
          <a:xfrm>
            <a:off x="4355976" y="2924944"/>
            <a:ext cx="4459958" cy="1815882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จำแนก</a:t>
            </a:r>
            <a:r>
              <a:rPr lang="th-TH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ตามกลุ่มอายุ 3 อันดับแรก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1.กลุ่มอายุ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0-4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ปี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(131ราย)</a:t>
            </a:r>
            <a:endParaRPr lang="th-TH" b="1" dirty="0">
              <a:solidFill>
                <a:srgbClr val="0000FF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bg1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2.</a:t>
            </a:r>
            <a:r>
              <a:rPr lang="th-TH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กลุ่ม</a:t>
            </a:r>
            <a:r>
              <a:rPr lang="th-TH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อายุ 5-9 ปี (16ราย)</a:t>
            </a:r>
            <a:endParaRPr lang="th-TH" b="1" dirty="0">
              <a:solidFill>
                <a:schemeClr val="tx1">
                  <a:lumMod val="95000"/>
                  <a:lumOff val="5000"/>
                </a:schemeClr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3.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กลุ่มอายุ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10-14 </a:t>
            </a:r>
            <a:r>
              <a:rPr lang="th-TH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ปี </a:t>
            </a:r>
            <a:r>
              <a:rPr lang="th-TH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(3ราย)                  </a:t>
            </a:r>
            <a:endParaRPr lang="th-TH" b="1" dirty="0">
              <a:solidFill>
                <a:srgbClr val="0000FF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  <p:sp>
        <p:nvSpPr>
          <p:cNvPr id="13" name="สี่เหลี่ยมผืนผ้า 4"/>
          <p:cNvSpPr>
            <a:spLocks noChangeArrowheads="1"/>
          </p:cNvSpPr>
          <p:nvPr/>
        </p:nvSpPr>
        <p:spPr bwMode="auto">
          <a:xfrm>
            <a:off x="899592" y="4869160"/>
            <a:ext cx="6989266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อัตราส่วนผู้ป่วยเพศชายต่อเพศหญิง </a:t>
            </a:r>
            <a:r>
              <a:rPr lang="en-US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= </a:t>
            </a:r>
            <a:r>
              <a:rPr lang="en-US" b="1" dirty="0" smtClean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1.10 </a:t>
            </a:r>
            <a:r>
              <a:rPr lang="en-US" b="1" dirty="0">
                <a:solidFill>
                  <a:srgbClr val="0000FF"/>
                </a:solidFill>
                <a:latin typeface="TH SarabunPSK" pitchFamily="34" charset="-34"/>
                <a:ea typeface="Tahoma" pitchFamily="34" charset="0"/>
                <a:cs typeface="TH SarabunPSK" pitchFamily="34" charset="-34"/>
              </a:rPr>
              <a:t>: 1</a:t>
            </a:r>
            <a:endParaRPr lang="th-TH" b="1" dirty="0">
              <a:solidFill>
                <a:srgbClr val="0000FF"/>
              </a:solidFill>
              <a:latin typeface="TH SarabunPSK" pitchFamily="34" charset="-34"/>
              <a:ea typeface="Tahoma" pitchFamily="34" charset="0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22642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ข้อมูลEPI นำเสนอ Web Conference 240260">
  <a:themeElements>
    <a:clrScheme name="รวมกลุ่ม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รวมกลุ่ม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รวมกลุ่ม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รวมกลุ่ม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ข้อมูลEPI นำเสนอ Web Conference 240260</Template>
  <TotalTime>178</TotalTime>
  <Words>352</Words>
  <Application>Microsoft Office PowerPoint</Application>
  <PresentationFormat>นำเสนอทางหน้าจอ (4:3)</PresentationFormat>
  <Paragraphs>70</Paragraphs>
  <Slides>5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6" baseType="lpstr">
      <vt:lpstr>ข้อมูลEPI นำเสนอ Web Conference 240260</vt:lpstr>
      <vt:lpstr>คปสจ.เดือนมิถุนายน2560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ข้อมูล EPI จาก HDC  ณ วันที่ 23 กุมภาพันธ์ 2560</dc:title>
  <dc:creator>umuim</dc:creator>
  <cp:lastModifiedBy>User</cp:lastModifiedBy>
  <cp:revision>40</cp:revision>
  <dcterms:created xsi:type="dcterms:W3CDTF">2017-02-23T23:41:26Z</dcterms:created>
  <dcterms:modified xsi:type="dcterms:W3CDTF">2017-06-30T01:26:32Z</dcterms:modified>
</cp:coreProperties>
</file>