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9" r:id="rId2"/>
    <p:sldId id="260" r:id="rId3"/>
    <p:sldId id="263" r:id="rId4"/>
    <p:sldId id="282" r:id="rId5"/>
    <p:sldId id="281" r:id="rId6"/>
    <p:sldId id="283" r:id="rId7"/>
    <p:sldId id="284" r:id="rId8"/>
    <p:sldId id="285" r:id="rId9"/>
    <p:sldId id="288" r:id="rId10"/>
    <p:sldId id="286" r:id="rId11"/>
    <p:sldId id="289" r:id="rId12"/>
    <p:sldId id="279" r:id="rId13"/>
  </p:sldIdLst>
  <p:sldSz cx="9144000" cy="6858000" type="screen4x3"/>
  <p:notesSz cx="6858000" cy="9144000"/>
  <p:embeddedFontLst>
    <p:embeddedFont>
      <p:font typeface="Cordia New" panose="020B0304020202020204" pitchFamily="34" charset="-34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TH SarabunIT๙" panose="020B0500040200020003" pitchFamily="34" charset="-3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9E6BDC-D7B6-4415-A28B-F54FB9D12B94}">
  <a:tblStyle styleId="{289E6BDC-D7B6-4415-A28B-F54FB9D12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3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95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2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27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951325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สรุปผลการตรวจสอบภายใน</a:t>
            </a:r>
            <a:br>
              <a:rPr lang="th-TH" dirty="0"/>
            </a:br>
            <a:r>
              <a:rPr lang="th-TH" sz="2800" dirty="0">
                <a:solidFill>
                  <a:schemeClr val="bg1">
                    <a:lumMod val="95000"/>
                  </a:schemeClr>
                </a:solidFill>
              </a:rPr>
              <a:t>สำนักงานสาธารณสุขจังหวัดสระแก้ว</a:t>
            </a:r>
            <a:endParaRPr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437226" y="3653573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ประจำปีงบประมาณ 2562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0" y="5721285"/>
            <a:ext cx="9144000" cy="972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h-TH" sz="1400" dirty="0">
                <a:solidFill>
                  <a:schemeClr val="tx1"/>
                </a:solidFill>
                <a:latin typeface="Segoe UI" panose="020B0502040204020203" pitchFamily="34" charset="0"/>
              </a:rPr>
              <a:t>การประชุมชี้แจงเรื่อง การป้องกันทุจริต  ผลประโยชน์ทับซ้อน และหลักปฏิบัติราชการ</a:t>
            </a:r>
          </a:p>
          <a:p>
            <a:r>
              <a:rPr lang="th-TH" sz="1400" dirty="0">
                <a:solidFill>
                  <a:schemeClr val="tx1"/>
                </a:solidFill>
                <a:latin typeface="Segoe UI" panose="020B0502040204020203" pitchFamily="34" charset="0"/>
              </a:rPr>
              <a:t>ในการเบิกค่าตอบแทนและค่าใช้จ่ายจากทางราชการ</a:t>
            </a:r>
          </a:p>
          <a:p>
            <a:r>
              <a:rPr lang="th-TH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วันศุกร์ที่ 14 มิถุนายน 2562</a:t>
            </a: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0325E4-D24B-4219-ACA2-DF756BD6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63860"/>
              </p:ext>
            </p:extLst>
          </p:nvPr>
        </p:nvGraphicFramePr>
        <p:xfrm>
          <a:off x="514626" y="828830"/>
          <a:ext cx="8114747" cy="447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50">
                  <a:extLst>
                    <a:ext uri="{9D8B030D-6E8A-4147-A177-3AD203B41FA5}">
                      <a16:colId xmlns:a16="http://schemas.microsoft.com/office/drawing/2014/main" val="1288847651"/>
                    </a:ext>
                  </a:extLst>
                </a:gridCol>
                <a:gridCol w="3717341">
                  <a:extLst>
                    <a:ext uri="{9D8B030D-6E8A-4147-A177-3AD203B41FA5}">
                      <a16:colId xmlns:a16="http://schemas.microsoft.com/office/drawing/2014/main" val="1081623647"/>
                    </a:ext>
                  </a:extLst>
                </a:gridCol>
                <a:gridCol w="2681056">
                  <a:extLst>
                    <a:ext uri="{9D8B030D-6E8A-4147-A177-3AD203B41FA5}">
                      <a16:colId xmlns:a16="http://schemas.microsoft.com/office/drawing/2014/main" val="1501559096"/>
                    </a:ext>
                  </a:extLst>
                </a:gridCol>
              </a:tblGrid>
              <a:tr h="493943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เรื่องการตรวจสอบ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ข้อตรวจพบ</a:t>
                      </a:r>
                      <a:endParaRPr 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ข้อเสนอแนะ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27244"/>
                  </a:ext>
                </a:extLst>
              </a:tr>
              <a:tr h="397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3. โครงการ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โครงการยังไม่ผ่านการอนุมัติจากผู้มีอำนาจ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มีการปรับแก้โครงการ เช่น กลุ่มเป้าหมาย งบประมาณ วันเวลาสถานที่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โครงการต้องผ่านการอนุมัติจากผู้มีอำนาจ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มีการปรับแก้โครงการ เช่น กลุ่มเป้าหมาย งบประมาณ วันเวลาสถานที่ จะต้องได้รับการอนุมัติจากผู้มีอำนาจก่อนดำเนินการโครงการ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9770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2784A4-F586-4396-A553-A77F7D0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0325E4-D24B-4219-ACA2-DF756BD6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38061"/>
              </p:ext>
            </p:extLst>
          </p:nvPr>
        </p:nvGraphicFramePr>
        <p:xfrm>
          <a:off x="514626" y="828830"/>
          <a:ext cx="8114747" cy="447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50">
                  <a:extLst>
                    <a:ext uri="{9D8B030D-6E8A-4147-A177-3AD203B41FA5}">
                      <a16:colId xmlns:a16="http://schemas.microsoft.com/office/drawing/2014/main" val="1288847651"/>
                    </a:ext>
                  </a:extLst>
                </a:gridCol>
                <a:gridCol w="3717341">
                  <a:extLst>
                    <a:ext uri="{9D8B030D-6E8A-4147-A177-3AD203B41FA5}">
                      <a16:colId xmlns:a16="http://schemas.microsoft.com/office/drawing/2014/main" val="1081623647"/>
                    </a:ext>
                  </a:extLst>
                </a:gridCol>
                <a:gridCol w="2681056">
                  <a:extLst>
                    <a:ext uri="{9D8B030D-6E8A-4147-A177-3AD203B41FA5}">
                      <a16:colId xmlns:a16="http://schemas.microsoft.com/office/drawing/2014/main" val="1501559096"/>
                    </a:ext>
                  </a:extLst>
                </a:gridCol>
              </a:tblGrid>
              <a:tr h="493943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เรื่องการตรวจสอบ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ข้อตรวจพบ</a:t>
                      </a:r>
                      <a:endParaRPr 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ข้อเสนอแนะ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27244"/>
                  </a:ext>
                </a:extLst>
              </a:tr>
              <a:tr h="397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4. เรื่อง</a:t>
                      </a:r>
                      <a:r>
                        <a:rPr lang="th-TH" sz="1800" dirty="0" err="1">
                          <a:latin typeface="Lato" panose="020B0604020202020204" charset="0"/>
                        </a:rPr>
                        <a:t>อื่นๆ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บางแห่งไม่มีสรุปรายงานผลการจัดฝึกอบรม/เข้าร่วมอบรม/ประชุม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รายงานผลการจัดฝึกอบรม/เข้าร่วมฝึกอบรม ภายใน 60 วัน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9770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2784A4-F586-4396-A553-A77F7D0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"/>
          <p:cNvSpPr txBox="1">
            <a:spLocks noGrp="1"/>
          </p:cNvSpPr>
          <p:nvPr>
            <p:ph type="body" idx="4294967295"/>
          </p:nvPr>
        </p:nvSpPr>
        <p:spPr>
          <a:xfrm>
            <a:off x="4571999" y="4904509"/>
            <a:ext cx="4282677" cy="889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1600" dirty="0">
                <a:solidFill>
                  <a:srgbClr val="FFFFFF"/>
                </a:solidFill>
              </a:rPr>
              <a:t>งานตรวจสอบภายใน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1600" dirty="0">
                <a:solidFill>
                  <a:srgbClr val="FFFFFF"/>
                </a:solidFill>
              </a:rPr>
              <a:t>สำนักงานสาธารณสุขจังหวัดสระแก้ว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337" name="Google Shape;337;p35"/>
          <p:cNvSpPr txBox="1">
            <a:spLocks noGrp="1"/>
          </p:cNvSpPr>
          <p:nvPr>
            <p:ph type="ctrTitle" idx="4294967295"/>
          </p:nvPr>
        </p:nvSpPr>
        <p:spPr>
          <a:xfrm>
            <a:off x="4891272" y="1005504"/>
            <a:ext cx="3963404" cy="13006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7ECEFD"/>
                </a:solidFill>
              </a:rPr>
              <a:t>Thanks!</a:t>
            </a:r>
            <a:endParaRPr sz="6000" dirty="0">
              <a:solidFill>
                <a:srgbClr val="7ECEFD"/>
              </a:solidFill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8B2EC00-E746-44DC-9477-C5CAC2B79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85208" cy="678207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98E1089-0D53-47A0-B12E-CE95EE0C6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798" y="4200183"/>
            <a:ext cx="701803" cy="7033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dirty="0"/>
              <a:t>ด้านค่าใช้จ่ายในการฝึกอบรม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1800" dirty="0"/>
              <a:t>(หน่วยงานเป็นผู้จัด/หน่วยงานภายนอกเป็นผู้จัด)</a:t>
            </a:r>
            <a:endParaRPr sz="1800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FB685A9-FE1A-4411-86FE-665105D9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0325E4-D24B-4219-ACA2-DF756BD6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01646"/>
              </p:ext>
            </p:extLst>
          </p:nvPr>
        </p:nvGraphicFramePr>
        <p:xfrm>
          <a:off x="514626" y="828830"/>
          <a:ext cx="8114747" cy="4700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50">
                  <a:extLst>
                    <a:ext uri="{9D8B030D-6E8A-4147-A177-3AD203B41FA5}">
                      <a16:colId xmlns:a16="http://schemas.microsoft.com/office/drawing/2014/main" val="1288847651"/>
                    </a:ext>
                  </a:extLst>
                </a:gridCol>
                <a:gridCol w="3717341">
                  <a:extLst>
                    <a:ext uri="{9D8B030D-6E8A-4147-A177-3AD203B41FA5}">
                      <a16:colId xmlns:a16="http://schemas.microsoft.com/office/drawing/2014/main" val="1081623647"/>
                    </a:ext>
                  </a:extLst>
                </a:gridCol>
                <a:gridCol w="2681056">
                  <a:extLst>
                    <a:ext uri="{9D8B030D-6E8A-4147-A177-3AD203B41FA5}">
                      <a16:colId xmlns:a16="http://schemas.microsoft.com/office/drawing/2014/main" val="1501559096"/>
                    </a:ext>
                  </a:extLst>
                </a:gridCol>
              </a:tblGrid>
              <a:tr h="493943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เรื่องการตรวจสอบ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ข้อตรวจพบ</a:t>
                      </a:r>
                      <a:endParaRPr 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ข้อเสนอแนะ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27244"/>
                  </a:ext>
                </a:extLst>
              </a:tr>
              <a:tr h="3977195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Lato" panose="020B0604020202020204" charset="0"/>
                        </a:rPr>
                        <a:t>1. หนังสือขออนุมัติเดินทางไปราชการประชุม/ฝึกอบรม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การขออนุมัติเดินทางไม่ครอบครอบคลุมวันเดินทาง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ไม่ระบุรายละเอียดการเดินทาง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การขออนุมัติเดินทางต้องครอบคลุมวันที่เดินทางตามพระราชกฤษฎีกาค่าใช้จ่ายในการเดินทางไปราชการ พ.ศ.2548 มาตรา 8 สิทธิที่จะได้รับค่าใช้จ่ายในการเดินทางไปราชการเกิดขึ้นตั้งแต่วันที่ได้รับอนุมัติให้เดินทางไปราชการ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ระบุรายละเอียดการเดินทาง เช่น รายชื่อผู้เข้าร่วมไปราชการ (ถ้ามี) พาหนะที่ใช้ในการเดินทาง วันที่และสถานที่ที่ไปราชการ พร้อมแนบหนังสือต้นเรื่องและได้รับการอนุมัติจากผู้มีอำนาจ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9770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2784A4-F586-4396-A553-A77F7D0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0325E4-D24B-4219-ACA2-DF756BD6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22562"/>
              </p:ext>
            </p:extLst>
          </p:nvPr>
        </p:nvGraphicFramePr>
        <p:xfrm>
          <a:off x="514626" y="828830"/>
          <a:ext cx="8114747" cy="447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50">
                  <a:extLst>
                    <a:ext uri="{9D8B030D-6E8A-4147-A177-3AD203B41FA5}">
                      <a16:colId xmlns:a16="http://schemas.microsoft.com/office/drawing/2014/main" val="1288847651"/>
                    </a:ext>
                  </a:extLst>
                </a:gridCol>
                <a:gridCol w="3717341">
                  <a:extLst>
                    <a:ext uri="{9D8B030D-6E8A-4147-A177-3AD203B41FA5}">
                      <a16:colId xmlns:a16="http://schemas.microsoft.com/office/drawing/2014/main" val="1081623647"/>
                    </a:ext>
                  </a:extLst>
                </a:gridCol>
                <a:gridCol w="2681056">
                  <a:extLst>
                    <a:ext uri="{9D8B030D-6E8A-4147-A177-3AD203B41FA5}">
                      <a16:colId xmlns:a16="http://schemas.microsoft.com/office/drawing/2014/main" val="1501559096"/>
                    </a:ext>
                  </a:extLst>
                </a:gridCol>
              </a:tblGrid>
              <a:tr h="493943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เรื่องการตรวจสอบ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ข้อตรวจพบ</a:t>
                      </a:r>
                      <a:endParaRPr 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ข้อเสนอแนะ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27244"/>
                  </a:ext>
                </a:extLst>
              </a:tr>
              <a:tr h="3977195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Lato" panose="020B0604020202020204" charset="0"/>
                        </a:rPr>
                        <a:t>2. เอกสารหลักฐานประกอบการเบิกจ่าย</a:t>
                      </a:r>
                    </a:p>
                    <a:p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วิทยากร</a:t>
                      </a:r>
                    </a:p>
                    <a:p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ไม่มีหนังสือเชิญวิทยากร/แบบตอบรับวิทยากร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ใบสำคัญรับเงินไม่ถูกต้อง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ค่าสมนาคุณไม่สอดคล้องกับกำหนดการ เบิกค่าสมนาคุณวิทยากรเกินอัตรา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ไม่ระบุรายละเอียดในใบสำคัญรับเงิน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จัดทำหนังสือเชิญวิทยากรและมีหนังสือตอบรับจากหน่วยงาน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ใช้ใบสำคัญรับเงินสำหรับวิทยากร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เบิกจ่ายค่าสมนาคุณวิทยากรตามตามระเบียบค่าใช้จ่ายในการฝึกอบรม การจัดงานและการประชุมระหว่างประเทศ เรื่องการเบิกค่าสมนาคุณวิทยากร ให้เบิกตามหลักเกณฑ์ ชั่วโมงการบรรยาย อภิปรายสัมมนา แบ่งกลุ่มฝึกภาคปฏิบัติ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ระบุจำนวนชั่วโมง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th-TH" sz="1800" dirty="0">
                          <a:latin typeface="Lato" panose="020B0604020202020204" charset="0"/>
                        </a:rPr>
                        <a:t>จำนวนเงินในสำคัญรับเงิน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9770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2784A4-F586-4396-A553-A77F7D0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0325E4-D24B-4219-ACA2-DF756BD6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09505"/>
              </p:ext>
            </p:extLst>
          </p:nvPr>
        </p:nvGraphicFramePr>
        <p:xfrm>
          <a:off x="514626" y="828830"/>
          <a:ext cx="8114747" cy="447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50">
                  <a:extLst>
                    <a:ext uri="{9D8B030D-6E8A-4147-A177-3AD203B41FA5}">
                      <a16:colId xmlns:a16="http://schemas.microsoft.com/office/drawing/2014/main" val="1288847651"/>
                    </a:ext>
                  </a:extLst>
                </a:gridCol>
                <a:gridCol w="3717341">
                  <a:extLst>
                    <a:ext uri="{9D8B030D-6E8A-4147-A177-3AD203B41FA5}">
                      <a16:colId xmlns:a16="http://schemas.microsoft.com/office/drawing/2014/main" val="1081623647"/>
                    </a:ext>
                  </a:extLst>
                </a:gridCol>
                <a:gridCol w="2681056">
                  <a:extLst>
                    <a:ext uri="{9D8B030D-6E8A-4147-A177-3AD203B41FA5}">
                      <a16:colId xmlns:a16="http://schemas.microsoft.com/office/drawing/2014/main" val="1501559096"/>
                    </a:ext>
                  </a:extLst>
                </a:gridCol>
              </a:tblGrid>
              <a:tr h="493943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เรื่องการตรวจสอบ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ข้อตรวจพบ</a:t>
                      </a:r>
                      <a:endParaRPr 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ข้อเสนอแนะ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27244"/>
                  </a:ext>
                </a:extLst>
              </a:tr>
              <a:tr h="397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2. เอกสารหลักฐานประกอบการเบิกจ่าย (ต่อ)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ค่าอาหาร อาหารว่างและเครื่องดื่ม</a:t>
                      </a:r>
                    </a:p>
                    <a:p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อัตราการเบิกค่าอาหารไม่ถูกต้อง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ใบสำคัญรับเงินไม่ระบุราคาต่อมื้อ/จำนวนคน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กรณีผู้จัด จัดอาหารให้แก่ผู้เข้ารับการอบรมให้เบิกค่าอาหารได้เท่ากับที่จ่ายจริงและไม่เกินอัตราที่กำหนด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กรณีจัดอบรมในสถานที่เอกชน ที่มีการจัดอาหารเช้าให้ ไม่สามารถเบิกค่าอาหารครบมื้อได้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ระบุรายละเอียดราคาอาหาร อาหารว่างและเครื่องดื่มต่อมื้อและจำนวนคนในใบสำคัญรับเงินให้เรียบร้อยครบถ้วน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9770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2784A4-F586-4396-A553-A77F7D0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0325E4-D24B-4219-ACA2-DF756BD6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024600"/>
              </p:ext>
            </p:extLst>
          </p:nvPr>
        </p:nvGraphicFramePr>
        <p:xfrm>
          <a:off x="514626" y="828830"/>
          <a:ext cx="8114747" cy="447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50">
                  <a:extLst>
                    <a:ext uri="{9D8B030D-6E8A-4147-A177-3AD203B41FA5}">
                      <a16:colId xmlns:a16="http://schemas.microsoft.com/office/drawing/2014/main" val="1288847651"/>
                    </a:ext>
                  </a:extLst>
                </a:gridCol>
                <a:gridCol w="3717341">
                  <a:extLst>
                    <a:ext uri="{9D8B030D-6E8A-4147-A177-3AD203B41FA5}">
                      <a16:colId xmlns:a16="http://schemas.microsoft.com/office/drawing/2014/main" val="1081623647"/>
                    </a:ext>
                  </a:extLst>
                </a:gridCol>
                <a:gridCol w="2681056">
                  <a:extLst>
                    <a:ext uri="{9D8B030D-6E8A-4147-A177-3AD203B41FA5}">
                      <a16:colId xmlns:a16="http://schemas.microsoft.com/office/drawing/2014/main" val="1501559096"/>
                    </a:ext>
                  </a:extLst>
                </a:gridCol>
              </a:tblGrid>
              <a:tr h="493943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เรื่องการตรวจสอบ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ข้อตรวจพบ</a:t>
                      </a:r>
                      <a:endParaRPr 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ข้อเสนอแนะ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27244"/>
                  </a:ext>
                </a:extLst>
              </a:tr>
              <a:tr h="397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2. เอกสารหลักฐานประกอบการเบิกจ่าย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(ต่อ)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ค่าที่พัก</a:t>
                      </a:r>
                    </a:p>
                    <a:p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เอกสารแนบเบิกค่าที่พักไม่ครบถ้วน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ใบสำคัญรับเงิน จำนวนเงินเกินที่เบิกจ่ายจริง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ตรวจสอบอัตราการเบิกจ่ายค่าเช่าที่พักกับใบสำคัญรับเงิน และใบ </a:t>
                      </a:r>
                      <a:r>
                        <a:rPr lang="en-US" sz="1800" dirty="0">
                          <a:latin typeface="Lato" panose="020B0604020202020204" charset="0"/>
                        </a:rPr>
                        <a:t>folio </a:t>
                      </a:r>
                      <a:r>
                        <a:rPr lang="th-TH" sz="1800" dirty="0">
                          <a:latin typeface="Lato" panose="020B0604020202020204" charset="0"/>
                        </a:rPr>
                        <a:t>โดยระบุ ชื่อที่อยู่โรงแรม รายชื่อผู้เข้าพัก วันที่เข้า-ออกที่พัก อัตราค่าห้องพัก ลายมือชื่อผุ้รับเงิน ผุ้จ่ายเงิน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กรณีนำใบสำคัญรับเงินมาเบิกเกินจำนวนที่เบิกจ่ายจริง ให้ระบุข้อความในใบสำคัญรับเงิน เช่น ขอเบิกจำนวนกี่บาท พร้อมลงลายมือชื่อและชื่อตัวบรรจง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9770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2784A4-F586-4396-A553-A77F7D0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0325E4-D24B-4219-ACA2-DF756BD6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82025"/>
              </p:ext>
            </p:extLst>
          </p:nvPr>
        </p:nvGraphicFramePr>
        <p:xfrm>
          <a:off x="514626" y="828830"/>
          <a:ext cx="8114747" cy="447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50">
                  <a:extLst>
                    <a:ext uri="{9D8B030D-6E8A-4147-A177-3AD203B41FA5}">
                      <a16:colId xmlns:a16="http://schemas.microsoft.com/office/drawing/2014/main" val="1288847651"/>
                    </a:ext>
                  </a:extLst>
                </a:gridCol>
                <a:gridCol w="3717341">
                  <a:extLst>
                    <a:ext uri="{9D8B030D-6E8A-4147-A177-3AD203B41FA5}">
                      <a16:colId xmlns:a16="http://schemas.microsoft.com/office/drawing/2014/main" val="1081623647"/>
                    </a:ext>
                  </a:extLst>
                </a:gridCol>
                <a:gridCol w="2681056">
                  <a:extLst>
                    <a:ext uri="{9D8B030D-6E8A-4147-A177-3AD203B41FA5}">
                      <a16:colId xmlns:a16="http://schemas.microsoft.com/office/drawing/2014/main" val="1501559096"/>
                    </a:ext>
                  </a:extLst>
                </a:gridCol>
              </a:tblGrid>
              <a:tr h="493943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เรื่องการตรวจสอบ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ข้อตรวจพบ</a:t>
                      </a:r>
                      <a:endParaRPr 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ข้อเสนอแนะ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27244"/>
                  </a:ext>
                </a:extLst>
              </a:tr>
              <a:tr h="397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2. เอกสารหลักฐานประกอบการเบิกจ่าย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ค่าพาหนะเดินทาง</a:t>
                      </a:r>
                    </a:p>
                    <a:p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กรณีหน่วยงานจัดอบรม มีการเช่าเหมารถ ไม่ได้ดำเนินการตามระเบียบ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กรณีเดินทางโดยใช้รถยนต์ส่วนตัว/รถโดยสารประจำทาง  ไม่ระบุรายละเอียดในใบรับรองแทนใบเสร็จ (แบบ บก.111)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กรณีมีการเช่าเหมารถ ให้ดำเนินการให้เป็นไปตามระเบียบกระทรวงการคลังว่าด้วยการจัดซื้อจัดจ้างและบริหารพัสดุภาครัฐ พ.ศ.2560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สอบทานความถูกต้องครบถ้วนในใบรับรองแทนใบเสร็จ (แบบ บก.111)  ต้องเขียนเบิกเป็นรายบุคคล ระบุชื่อ รายละเอียดการเดินทางโดยพาหนะ สถานที่จากไหนถึงไหน ระยะทางกี่กิโลเมตร หรืออัตราค่าโดยสารเท่าไหร่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9770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2784A4-F586-4396-A553-A77F7D0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0325E4-D24B-4219-ACA2-DF756BD6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4575"/>
              </p:ext>
            </p:extLst>
          </p:nvPr>
        </p:nvGraphicFramePr>
        <p:xfrm>
          <a:off x="514626" y="828830"/>
          <a:ext cx="8114747" cy="447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50">
                  <a:extLst>
                    <a:ext uri="{9D8B030D-6E8A-4147-A177-3AD203B41FA5}">
                      <a16:colId xmlns:a16="http://schemas.microsoft.com/office/drawing/2014/main" val="1288847651"/>
                    </a:ext>
                  </a:extLst>
                </a:gridCol>
                <a:gridCol w="3717341">
                  <a:extLst>
                    <a:ext uri="{9D8B030D-6E8A-4147-A177-3AD203B41FA5}">
                      <a16:colId xmlns:a16="http://schemas.microsoft.com/office/drawing/2014/main" val="1081623647"/>
                    </a:ext>
                  </a:extLst>
                </a:gridCol>
                <a:gridCol w="2681056">
                  <a:extLst>
                    <a:ext uri="{9D8B030D-6E8A-4147-A177-3AD203B41FA5}">
                      <a16:colId xmlns:a16="http://schemas.microsoft.com/office/drawing/2014/main" val="1501559096"/>
                    </a:ext>
                  </a:extLst>
                </a:gridCol>
              </a:tblGrid>
              <a:tr h="493943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เรื่องการตรวจสอบ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ข้อตรวจพบ</a:t>
                      </a:r>
                      <a:endParaRPr 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ข้อเสนอแนะ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27244"/>
                  </a:ext>
                </a:extLst>
              </a:tr>
              <a:tr h="397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2. เอกสารหลักฐานประกอบการเบิกจ่าย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ทะเบียนรายชื่อ</a:t>
                      </a:r>
                    </a:p>
                    <a:p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ทะเบียนรายชื่อผู้เข้ารับการอบรม พร้อมลงลายมือชื่อไม่ครบตามจำนวนกกลุ่มเป้าหมายของโครงการ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การเบิกค่าอาหารต้องเบิกจ่ายตามจำนวนผู้เข้ารับการฝึกอบรมจริงตามลายมือชื่อ </a:t>
                      </a:r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9770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2784A4-F586-4396-A553-A77F7D0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5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30325E4-D24B-4219-ACA2-DF756BD6E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42787"/>
              </p:ext>
            </p:extLst>
          </p:nvPr>
        </p:nvGraphicFramePr>
        <p:xfrm>
          <a:off x="514626" y="828830"/>
          <a:ext cx="8114747" cy="4700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50">
                  <a:extLst>
                    <a:ext uri="{9D8B030D-6E8A-4147-A177-3AD203B41FA5}">
                      <a16:colId xmlns:a16="http://schemas.microsoft.com/office/drawing/2014/main" val="1288847651"/>
                    </a:ext>
                  </a:extLst>
                </a:gridCol>
                <a:gridCol w="3717341">
                  <a:extLst>
                    <a:ext uri="{9D8B030D-6E8A-4147-A177-3AD203B41FA5}">
                      <a16:colId xmlns:a16="http://schemas.microsoft.com/office/drawing/2014/main" val="1081623647"/>
                    </a:ext>
                  </a:extLst>
                </a:gridCol>
                <a:gridCol w="2681056">
                  <a:extLst>
                    <a:ext uri="{9D8B030D-6E8A-4147-A177-3AD203B41FA5}">
                      <a16:colId xmlns:a16="http://schemas.microsoft.com/office/drawing/2014/main" val="1501559096"/>
                    </a:ext>
                  </a:extLst>
                </a:gridCol>
              </a:tblGrid>
              <a:tr h="493943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เรื่องการตรวจสอบ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ข้อตรวจพบ</a:t>
                      </a:r>
                      <a:endParaRPr 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ข้อเสนอแนะ</a:t>
                      </a: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27244"/>
                  </a:ext>
                </a:extLst>
              </a:tr>
              <a:tr h="3977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2. เอกสารหลักฐานประกอบการเบิกจ่าย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(ต่อ)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หนังสือขออนุมัติเบิกจ่าย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ใบสำคัญการเบิกจ่าย</a:t>
                      </a:r>
                    </a:p>
                    <a:p>
                      <a:endParaRPr lang="en-US" sz="1800" dirty="0">
                        <a:latin typeface="La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 เอกสารหลักฐานประกอบการเบิกจ่ายไม่ครบถ้วนสมบูรณ์ เช่น หนังสือขออนุมัติจัด/ขออนุมัติจ้าง/ขออนุมัติเบิก ไม่แนบกำหนดการประชุม/อบรม ใช้สำเนาหนังสือในการเบิกจ่าย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ใบสำคัญการเบิกจ่าย ไม่ได้ประทับตรา </a:t>
                      </a:r>
                      <a:r>
                        <a:rPr lang="en-US" sz="1800" dirty="0">
                          <a:latin typeface="Lato" panose="020B0604020202020204" charset="0"/>
                        </a:rPr>
                        <a:t>“</a:t>
                      </a:r>
                      <a:r>
                        <a:rPr lang="th-TH" sz="1800" dirty="0">
                          <a:latin typeface="Lato" panose="020B0604020202020204" charset="0"/>
                        </a:rPr>
                        <a:t>จ่ายเงินแล้ว</a:t>
                      </a:r>
                      <a:r>
                        <a:rPr lang="en-US" sz="1800" dirty="0">
                          <a:latin typeface="Lato" panose="020B0604020202020204" charset="0"/>
                        </a:rPr>
                        <a:t>”</a:t>
                      </a:r>
                      <a:r>
                        <a:rPr lang="th-TH" sz="1800" dirty="0">
                          <a:latin typeface="Lato" panose="020B0604020202020204" charset="0"/>
                        </a:rPr>
                        <a:t> และไม่ได้ลงลายมือชื่อ ชื่อ-นามสกุล ผู้จ่ายเงินพร้อมวันเดือนปีไว้เป็นหลักฐานการจ่ายเงิน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สอบทานเอกสารการเบิกจ่ายให้ถูกต้องครบถ้วนสมบูรณ์ กรณีมีการใช้สำเนาหนังสือแนบเบิกเนื่องจากต้องใช้เบิกหลายรายการ ต้องรับรองสำเนาถูกต้องทุกฉบับ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800" dirty="0">
                        <a:latin typeface="Lato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dirty="0">
                          <a:latin typeface="Lato" panose="020B0604020202020204" charset="0"/>
                        </a:rPr>
                        <a:t>กำชับให้เจ้าหน้าที่ประทับตรา </a:t>
                      </a:r>
                      <a:r>
                        <a:rPr lang="en-US" sz="1800" dirty="0">
                          <a:latin typeface="Lato" panose="020B0604020202020204" charset="0"/>
                        </a:rPr>
                        <a:t>“</a:t>
                      </a:r>
                      <a:r>
                        <a:rPr lang="th-TH" sz="1800" dirty="0">
                          <a:latin typeface="Lato" panose="020B0604020202020204" charset="0"/>
                        </a:rPr>
                        <a:t>จ่ายเงินแล้ว</a:t>
                      </a:r>
                      <a:r>
                        <a:rPr lang="en-US" sz="1800" dirty="0">
                          <a:latin typeface="Lato" panose="020B0604020202020204" charset="0"/>
                        </a:rPr>
                        <a:t>”</a:t>
                      </a:r>
                      <a:r>
                        <a:rPr lang="th-TH" sz="1800" dirty="0">
                          <a:latin typeface="Lato" panose="020B0604020202020204" charset="0"/>
                        </a:rPr>
                        <a:t> และลงลายมือชื่อ ชื่อตัวบรรจงในหลักฐานการเงินทุกฉบับ</a:t>
                      </a:r>
                      <a:r>
                        <a:rPr lang="th-TH" sz="1800" b="0" dirty="0">
                          <a:latin typeface="Lato" panose="020B0604020202020204" charset="0"/>
                          <a:cs typeface="+mn-cs"/>
                        </a:rPr>
                        <a:t>ตาม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+mn-cs"/>
                        </a:rPr>
                        <a:t>ระเบียบการเบิกจ่ายเงินจากคลัง การรับเงิน การจ่ายเงิน การเก็บ   รักษาเงินและการนำเงินส่งคลัง พ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+mn-cs"/>
                        </a:rPr>
                        <a:t>.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+mn-cs"/>
                        </a:rPr>
                        <a:t>ศ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+mn-cs"/>
                        </a:rPr>
                        <a:t>2562 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cs typeface="+mn-cs"/>
                        </a:rPr>
                        <a:t>ส่วนที่ 1 หลักเกณฑ์การจ่ายเงิน ข้อ 42 </a:t>
                      </a:r>
                      <a:endParaRPr lang="en-US" sz="1800" b="0" dirty="0">
                        <a:latin typeface="Lato" panose="020B060402020202020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29770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2784A4-F586-4396-A553-A77F7D02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94" y="5797119"/>
            <a:ext cx="2364532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82682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951</Words>
  <Application>Microsoft Office PowerPoint</Application>
  <PresentationFormat>นำเสนอทางหน้าจอ (4:3)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Segoe UI</vt:lpstr>
      <vt:lpstr>Cordia New</vt:lpstr>
      <vt:lpstr>Lato</vt:lpstr>
      <vt:lpstr>Arial</vt:lpstr>
      <vt:lpstr>TH SarabunIT๙</vt:lpstr>
      <vt:lpstr>Raleway</vt:lpstr>
      <vt:lpstr>Antonio template</vt:lpstr>
      <vt:lpstr>สรุปผลการตรวจสอบภายใน สำนักงานสาธารณสุขจังหวัดสระแก้ว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33</cp:revision>
  <dcterms:modified xsi:type="dcterms:W3CDTF">2019-06-13T07:37:48Z</dcterms:modified>
</cp:coreProperties>
</file>