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  <p:sldId id="268" r:id="rId9"/>
    <p:sldId id="267" r:id="rId10"/>
    <p:sldId id="265" r:id="rId11"/>
    <p:sldId id="271" r:id="rId12"/>
    <p:sldId id="272" r:id="rId13"/>
    <p:sldId id="270" r:id="rId14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502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92BE62DB-A721-458A-9175-B3F3AFEDD011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8" rIns="91438" bIns="45718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8" tIns="45718" rIns="91438" bIns="45718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FDE316A0-5E62-4319-9A49-99285944F2E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7632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16A0-5E62-4319-9A49-99285944F2EF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89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BA28-59A1-4027-9F61-D71435D72652}" type="datetime1">
              <a:rPr lang="th-TH" smtClean="0"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269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3B6D-53E8-4F73-A96C-2FA52CAD1EA0}" type="datetime1">
              <a:rPr lang="th-TH" smtClean="0"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862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83477-A98D-4D56-837E-30852BEC9B9A}" type="datetime1">
              <a:rPr lang="th-TH" smtClean="0"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624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34BB-CCAE-41EA-B82B-BB861D29F8BA}" type="datetime1">
              <a:rPr lang="th-TH" smtClean="0"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220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9863-09E1-42CB-8CF5-6B2476A1FE85}" type="datetime1">
              <a:rPr lang="th-TH" smtClean="0"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825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03D2-25D6-4DDC-A2A3-CDF32D4DF98E}" type="datetime1">
              <a:rPr lang="th-TH" smtClean="0"/>
              <a:t>31/08/59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032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0F9F8-44FF-4B7C-9955-05B080328444}" type="datetime1">
              <a:rPr lang="th-TH" smtClean="0"/>
              <a:t>31/08/59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248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A550-62D7-4352-B6BA-820EFBA5C076}" type="datetime1">
              <a:rPr lang="th-TH" smtClean="0"/>
              <a:t>31/08/59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743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BDA2-A9D5-4D8D-B44C-B218110E0D15}" type="datetime1">
              <a:rPr lang="th-TH" smtClean="0"/>
              <a:t>31/08/59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97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1232-FAA9-4F41-91F7-65D90906C7F7}" type="datetime1">
              <a:rPr lang="th-TH" smtClean="0"/>
              <a:t>31/08/59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785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58DF-D1A7-4518-89CB-FF78798DDB62}" type="datetime1">
              <a:rPr lang="th-TH" smtClean="0"/>
              <a:t>31/08/59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178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32F8A-B5F9-4D63-9187-517D18C601C8}" type="datetime1">
              <a:rPr lang="th-TH" smtClean="0"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BD532-4692-4005-A4EA-DB69B21E60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789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th/url?sa=i&amp;rct=j&amp;q=&amp;esrc=s&amp;source=images&amp;cd=&amp;cad=rja&amp;uact=8&amp;ved=0CAcQjRxqFQoTCKCropzE3MYCFY0jjgodb90AWw&amp;url=http://www.fda.moph.go.th/food_safety/&amp;ei=6wCmVeCJG43HuATvuoPYBQ&amp;bvm=bv.97949915,d.c2E&amp;psig=AFQjCNFd0cpMHKYPKh6i-FmuuLtgFR5x6g&amp;ust=1437028970667997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th/url?sa=i&amp;rct=j&amp;q=&amp;esrc=s&amp;source=images&amp;cd=&amp;cad=rja&amp;uact=8&amp;ved=0CAcQjRxqFQoTCKiAtv_D3MYCFc0EjgodLKcBXA&amp;url=http://debtclub.consumerthai.org/index.php?option=com_kunena&amp;view=topic&amp;catid=6&amp;id=412&amp;limitstart=420&amp;Itemid=64&amp;ei=rgCmVajxOc2JuASszobgBQ&amp;bvm=bv.97949915,d.c2E&amp;psig=AFQjCNEUED6-JSZDFrb34F9JqfkpQAyV_g&amp;ust=14370289102323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518" y="4437112"/>
            <a:ext cx="1728192" cy="172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3009"/>
            <a:ext cx="215948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670422" y="2276872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กองทุนสำรองเลี้ยงชีพสำหรับพนักงานกระทรวงสาธารณสุข</a:t>
            </a:r>
            <a:endParaRPr lang="th-TH" sz="6000" b="1" dirty="0">
              <a:solidFill>
                <a:srgbClr val="00206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7488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9" y="5711794"/>
            <a:ext cx="961778" cy="95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64306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 smtClean="0"/>
              <a:t>กองทุนสำรองเลี้ยงชีพสำหรับพนักงานกระทรวงสาธารณสุข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467545" y="476672"/>
            <a:ext cx="820891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เมื่อสิ้นสมาชิกภาพด้วยสาเหตุอื่นนอกจากเหตุตามที่ได้ระบุไว้ในข้อ </a:t>
            </a:r>
            <a:b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7.5 และข้อ 7.6 กองทุนจะจ่ายเงินสมทบและผลประโยชน์</a:t>
            </a:r>
            <a:r>
              <a:rPr lang="th-TH" sz="4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เงินสมทบ ตาม</a:t>
            </a:r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หลักเกณฑ์ ดังต่อไปนี้</a:t>
            </a:r>
            <a:endParaRPr lang="th-TH" sz="35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7" y="2276872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3000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อายุสมาชิกภาพ</a:t>
            </a:r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		             </a:t>
            </a:r>
            <a:r>
              <a:rPr lang="th-TH" sz="3000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เงินสมทบและ</a:t>
            </a:r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                         </a:t>
            </a:r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3000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ผลประโยชน์ของเงินสมทบ (ร้อยละ)</a:t>
            </a:r>
          </a:p>
          <a:p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ไม่ถึง 1 ปี					0</a:t>
            </a:r>
          </a:p>
          <a:p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ตั้งแต่ 1 ปี แต่ไม่ถึง 2 ปี				20</a:t>
            </a:r>
          </a:p>
          <a:p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ตั้งแต่ 2 ปี แต่ไม่ถึง 3 ปี				40</a:t>
            </a:r>
          </a:p>
          <a:p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ตั้งแต่ 3 ปี แต่ไม่ถึง 4 ปี				60</a:t>
            </a:r>
          </a:p>
          <a:p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ตั้งแต่ 1 ปี แต่ไม่ถึง 5 ปี				80</a:t>
            </a:r>
          </a:p>
          <a:p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ตั้งแต่ 5 ปี ขึ้นไป					100</a:t>
            </a:r>
          </a:p>
        </p:txBody>
      </p:sp>
    </p:spTree>
    <p:extLst>
      <p:ext uri="{BB962C8B-B14F-4D97-AF65-F5344CB8AC3E}">
        <p14:creationId xmlns:p14="http://schemas.microsoft.com/office/powerpoint/2010/main" val="15356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9" y="5711794"/>
            <a:ext cx="961778" cy="95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64306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 smtClean="0"/>
              <a:t>กองทุนสำรองเลี้ยงชีพสำหรับพนักงานกระทรวงสาธารณสุข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554129" y="1124744"/>
            <a:ext cx="79208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88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เริ่มหักเงินกองทุนฯ  </a:t>
            </a:r>
          </a:p>
          <a:p>
            <a:pPr algn="ctr"/>
            <a:r>
              <a:rPr lang="th-TH" sz="88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เดือน</a:t>
            </a:r>
            <a:r>
              <a:rPr lang="th-TH" sz="10000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กันยายน</a:t>
            </a:r>
            <a:r>
              <a:rPr lang="th-TH" sz="88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2559  เป็นต้นไป</a:t>
            </a:r>
          </a:p>
        </p:txBody>
      </p:sp>
    </p:spTree>
    <p:extLst>
      <p:ext uri="{BB962C8B-B14F-4D97-AF65-F5344CB8AC3E}">
        <p14:creationId xmlns:p14="http://schemas.microsoft.com/office/powerpoint/2010/main" val="421938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431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9" y="5711794"/>
            <a:ext cx="961778" cy="95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64306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 smtClean="0"/>
              <a:t>กองทุนสำรองเลี้ยงชีพสำหรับพนักงานกระทรวงสาธารณสุข</a:t>
            </a:r>
            <a:endParaRPr lang="th-TH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544" y="473688"/>
            <a:ext cx="75608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 New" pitchFamily="34" charset="-34"/>
                <a:cs typeface="TH SarabunPSK" pitchFamily="34" charset="-34"/>
              </a:rPr>
              <a:t>สรุปจำนวนสมาชิกสมัครกองทุนสำรองเลี้ยงชีพพนักงานกระทรวงสาธารณสุข ณ วันที่ 19 กุมภาพันธ์ 2559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642955"/>
              </p:ext>
            </p:extLst>
          </p:nvPr>
        </p:nvGraphicFramePr>
        <p:xfrm>
          <a:off x="467544" y="902537"/>
          <a:ext cx="7397420" cy="5446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2696"/>
                <a:gridCol w="1712985"/>
                <a:gridCol w="1712985"/>
                <a:gridCol w="1599377"/>
                <a:gridCol w="1599377"/>
              </a:tblGrid>
              <a:tr h="573317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ลำดับที่</a:t>
                      </a:r>
                      <a:endParaRPr lang="en-US" sz="14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หน่วยบริการ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จำนวน พกส.ทั้งหมด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ผู้สมัครสมาชิก ฯ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คิดเป็น (</a:t>
                      </a:r>
                      <a:r>
                        <a:rPr lang="en-US" sz="1600">
                          <a:effectLst/>
                        </a:rPr>
                        <a:t>%</a:t>
                      </a:r>
                      <a:r>
                        <a:rPr lang="th-TH" sz="1600">
                          <a:effectLst/>
                        </a:rPr>
                        <a:t>)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รพ.คลองหาด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42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4.76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รพ.ตาพระยา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43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20.93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รพ.วัฒนานคร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58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35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63.79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รพ.วังน้ำเย็น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94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21.27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รพ.เขาฉกรรจ์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50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40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สสอ.เมืองสระแก้ว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24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18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75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สสอ.ตาพระยา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27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44.44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สสอ.วังน้ำเย็น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66.67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สสอ.วัฒนานคร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29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21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72.41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 err="1">
                          <a:effectLst/>
                        </a:rPr>
                        <a:t>สสอ</a:t>
                      </a:r>
                      <a:r>
                        <a:rPr lang="th-TH" sz="1600" dirty="0">
                          <a:effectLst/>
                        </a:rPr>
                        <a:t>.เขาฉกรรจ์</a:t>
                      </a:r>
                      <a:endParaRPr lang="en-US" sz="14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สสอ.วังสมบูรณ์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19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47.37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สสอ.คลองหาด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17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ไม่มีผู้สมัคร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13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สสอ.อรัญประเทศ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27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ไม่มีผู้สมัคร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สสอ.โคกสูง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ไม่มีผู้สมัคร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15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รพท.อรัญประเทศ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118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68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57.68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รพร.สระแก้ว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390</a:t>
                      </a:r>
                      <a:endParaRPr lang="en-US" sz="14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215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55.19</a:t>
                      </a:r>
                      <a:r>
                        <a:rPr lang="th-TH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  <a:tr h="28665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รวม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475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160</a:t>
                      </a:r>
                      <a:endParaRPr lang="en-US" sz="14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34.10</a:t>
                      </a:r>
                      <a:endParaRPr lang="en-US" sz="1400" dirty="0">
                        <a:effectLst/>
                        <a:latin typeface="TH SarabunPSK" pitchFamily="34" charset="-34"/>
                        <a:ea typeface="Cordia New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9" y="5711794"/>
            <a:ext cx="961778" cy="95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64306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 smtClean="0"/>
              <a:t>กองทุนสำรองเลี้ยงชีพสำหรับพนักงานกระทรวงสาธารณสุข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789488" y="1196752"/>
            <a:ext cx="76920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6000" dirty="0" smtClean="0">
                <a:latin typeface="TH SarabunPSK" pitchFamily="34" charset="-34"/>
                <a:cs typeface="TH SarabunPSK" pitchFamily="34" charset="-34"/>
              </a:rPr>
              <a:t>ผู้ใดสนใจสมัครเป็นสมาชิกกองทุนสำรองเลี้ยงชีพ </a:t>
            </a:r>
            <a:r>
              <a:rPr lang="th-TH" sz="6000" dirty="0" err="1" smtClean="0">
                <a:latin typeface="TH SarabunPSK" pitchFamily="34" charset="-34"/>
                <a:cs typeface="TH SarabunPSK" pitchFamily="34" charset="-34"/>
              </a:rPr>
              <a:t>พกส</a:t>
            </a:r>
            <a:r>
              <a:rPr lang="th-TH" sz="6000" dirty="0" smtClean="0">
                <a:latin typeface="TH SarabunPSK" pitchFamily="34" charset="-34"/>
                <a:cs typeface="TH SarabunPSK" pitchFamily="34" charset="-34"/>
              </a:rPr>
              <a:t>.</a:t>
            </a:r>
          </a:p>
          <a:p>
            <a:pPr algn="ctr"/>
            <a:r>
              <a:rPr lang="th-TH" sz="6000" dirty="0" smtClean="0">
                <a:latin typeface="TH SarabunPSK" pitchFamily="34" charset="-34"/>
                <a:cs typeface="TH SarabunPSK" pitchFamily="34" charset="-34"/>
              </a:rPr>
              <a:t>สามารถสอบถามรายละเอียด  และสมัครสมาชิกกองทุน ฯ ได้ที่</a:t>
            </a:r>
          </a:p>
          <a:p>
            <a:pPr algn="ctr"/>
            <a:r>
              <a:rPr lang="th-TH" sz="6000" dirty="0" smtClean="0">
                <a:latin typeface="TH SarabunPSK" pitchFamily="34" charset="-34"/>
                <a:cs typeface="TH SarabunPSK" pitchFamily="34" charset="-34"/>
              </a:rPr>
              <a:t>ต้นสังกัดของท่าน</a:t>
            </a:r>
            <a:endParaRPr lang="th-TH" sz="60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443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529" y="6021288"/>
            <a:ext cx="651617" cy="6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763745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657779" y="188640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กองทุนสำรองเลี้ยงชีพ คืออะไร ....</a:t>
            </a:r>
            <a:endParaRPr lang="th-TH" sz="6000" b="1" dirty="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412776"/>
            <a:ext cx="80648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คือ....กองทุนที่สำรองไว้เพื่อเลี้ยงชีพ เมื่อต้องออกจากงาน หรือ เกษียณอายุ</a:t>
            </a:r>
          </a:p>
          <a:p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คือ...เป็นเงินออมประเภทผูกพันระยะยาว (</a:t>
            </a:r>
            <a:r>
              <a:rPr lang="en-US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Contractual Saving</a:t>
            </a:r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คือ...เป็นเงินที่นายจ้าง  และ  ลูกจ้าง ร่วมกันจัดตั้งขึ้น</a:t>
            </a:r>
          </a:p>
          <a:p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คือ...จัดตั้งขึ้นด้วยความสมัครใจ</a:t>
            </a:r>
          </a:p>
          <a:p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คือ...ต้องจดทะเบียนกับนายทะเบียนกองทุน  สำนักงาน </a:t>
            </a:r>
            <a:r>
              <a:rPr lang="th-TH" sz="3200" dirty="0" err="1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ก.ล.ต</a:t>
            </a:r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.</a:t>
            </a:r>
          </a:p>
          <a:p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คือ...ชื่อกองทุนต้องขึ้นต้นด้วย “กองทุนสำรองเลี้ยงชีพ.....ซึ่งจดทะเบียนแล้ว”</a:t>
            </a:r>
          </a:p>
          <a:p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คือ...ประกอบด้วยเงินจาก 1. เงินสะสมของลูกจ้าง </a:t>
            </a:r>
            <a:r>
              <a:rPr lang="th-TH" sz="3200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ร้อยละ 2 </a:t>
            </a:r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ของค่าจ้าง</a:t>
            </a:r>
          </a:p>
          <a:p>
            <a:r>
              <a:rPr lang="th-TH" sz="3200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                    2. เงินสะสมของนายจ้าง </a:t>
            </a:r>
            <a:r>
              <a:rPr lang="th-TH" sz="3200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ร้อยละ เท่ากับ </a:t>
            </a:r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หรือ  </a:t>
            </a:r>
          </a:p>
          <a:p>
            <a:r>
              <a:rPr lang="th-TH" sz="3200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                       </a:t>
            </a:r>
            <a:r>
              <a:rPr lang="th-TH" sz="3200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มากกว่าเงินสะสมของลูกจ้าง</a:t>
            </a:r>
            <a:endParaRPr lang="th-TH" sz="3200" u="sng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5015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" y="-43518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529" y="6021288"/>
            <a:ext cx="651617" cy="6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763745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657779" y="188640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ประโยชน์ของพนักงานกระทรวงฯ </a:t>
            </a:r>
            <a:br>
              <a:rPr lang="th-TH" sz="54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เมื่อเป็นสมาชิก ....</a:t>
            </a:r>
            <a:endParaRPr lang="th-TH" sz="5400" b="1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9488" y="2049810"/>
            <a:ext cx="80566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1. เสมือนได้รับค่าจ้างเพิ่มขึ้นจากเงินสมทบที่นายจ้างจ่ายให้</a:t>
            </a:r>
          </a:p>
          <a:p>
            <a:r>
              <a:rPr lang="th-TH" sz="3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2. เป็นสวัสดิการเงินที่ได้เพิ่มขึ้นเมื่อออกจากงานหรือเกษียณอายุ</a:t>
            </a:r>
          </a:p>
          <a:p>
            <a:r>
              <a:rPr lang="th-TH" sz="3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3. เป็นหลักประกันให้กับชีวิตและครอบครัวกรณีทุพพลภาพ</a:t>
            </a:r>
            <a:r>
              <a:rPr lang="th-TH" sz="3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หรือเสียชีวิต</a:t>
            </a:r>
            <a:endParaRPr lang="th-TH" sz="3200" dirty="0" smtClean="0">
              <a:solidFill>
                <a:srgbClr val="00B0F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4. เป็นกองทุนได้รับความคุ้มครองตามกฎหมาย</a:t>
            </a:r>
          </a:p>
          <a:p>
            <a:r>
              <a:rPr lang="th-TH" sz="3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5. เป็นโอกาสออมเงินให้กับตนเองและครอบครัว</a:t>
            </a:r>
          </a:p>
          <a:p>
            <a:r>
              <a:rPr lang="th-TH" sz="3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6. เงินออมอยู่ภายใต้การบริหารของมืออาชีพ/เป็นเจ้าของบัญชีตัวเอง</a:t>
            </a:r>
          </a:p>
          <a:p>
            <a:endParaRPr lang="th-TH" sz="3200" dirty="0">
              <a:solidFill>
                <a:srgbClr val="00B0F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7410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6031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529" y="6021288"/>
            <a:ext cx="651617" cy="6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763745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467544" y="417438"/>
            <a:ext cx="8136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หลักเกณฑ์การนำส่งเงินสะสมและเงินสมทบ </a:t>
            </a:r>
            <a:endParaRPr lang="th-TH" sz="50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1889537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    เงินสะสม </a:t>
            </a:r>
            <a:r>
              <a:rPr lang="th-TH" sz="4000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ลูกจ้าง</a:t>
            </a:r>
            <a:r>
              <a:rPr lang="th-TH" sz="4000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 หักร้อยละ 2 ของค่าจ้างก่อนหักภาษี</a:t>
            </a:r>
          </a:p>
          <a:p>
            <a:r>
              <a:rPr lang="th-TH" sz="4000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เงินสมทบ </a:t>
            </a:r>
            <a:r>
              <a:rPr lang="th-TH" sz="4000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นายจ้าง</a:t>
            </a:r>
            <a:r>
              <a:rPr lang="th-TH" sz="40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ร้อยละ 2 ของค่าจ้างก่อนหักภาษี</a:t>
            </a:r>
            <a:endParaRPr lang="th-TH" sz="4000" dirty="0">
              <a:solidFill>
                <a:srgbClr val="00B05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9242" y="3789040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หน่วยงานต้องนำส่งเงินเข้ากองทุนภายใน 3 วันทำการ </a:t>
            </a:r>
            <a:r>
              <a:rPr lang="th-TH" sz="40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นับ</a:t>
            </a:r>
            <a:r>
              <a:rPr lang="th-TH" sz="40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แต่วันที่มีการจ่ายค่าจ้าง  พร้อมนำส่งเอกสารและรายละเอียดต่างๆ ตามที่กองทุนกำหนด</a:t>
            </a:r>
            <a:endParaRPr lang="th-TH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1596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808" y="-68174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529" y="6021288"/>
            <a:ext cx="651617" cy="6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763745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 smtClean="0"/>
              <a:t>กองทุนสำรองเลี้ยงชีพสำหรับพนักงานกระทรวงสาธารณสุข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41743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2005_iannnnnMTV" pitchFamily="2" charset="0"/>
                <a:cs typeface="2005_iannnnnMTV" pitchFamily="2" charset="0"/>
              </a:rPr>
              <a:t>การนำส่งเงินเข้ากองทุนฯ</a:t>
            </a:r>
            <a:endParaRPr lang="th-TH" sz="5400" b="1" dirty="0">
              <a:solidFill>
                <a:schemeClr val="tx1">
                  <a:lumMod val="95000"/>
                  <a:lumOff val="5000"/>
                </a:schemeClr>
              </a:solidFill>
              <a:latin typeface="2005_iannnnnMTV" pitchFamily="2" charset="0"/>
              <a:cs typeface="2005_iannnnnMTV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1" y="1196752"/>
            <a:ext cx="890531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500" b="1" i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กรณีที่ 1 </a:t>
            </a:r>
            <a:r>
              <a:rPr lang="th-TH" sz="35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ภายในสิ้นเดือน </a:t>
            </a:r>
          </a:p>
          <a:p>
            <a:r>
              <a:rPr lang="th-TH" sz="3500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ตัวอย่าง</a:t>
            </a:r>
            <a:r>
              <a:rPr lang="th-TH" sz="35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จ่ายค่าจ้างวันที่ 28 ก.ย.59 จ่ายเงินเข้ากองทุน 30 ก.ย.59</a:t>
            </a:r>
          </a:p>
          <a:p>
            <a:endParaRPr lang="th-TH" sz="4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2420888"/>
            <a:ext cx="890531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500" b="1" i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กรณีที่ 2</a:t>
            </a:r>
            <a:r>
              <a:rPr lang="th-TH" sz="3500" b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 หลังสิ้นเดือน แต่ไม่เกิน 3 วันทำการ </a:t>
            </a:r>
          </a:p>
          <a:p>
            <a:r>
              <a:rPr lang="th-TH" sz="3500" b="1" u="sng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ตัวอย่าง</a:t>
            </a:r>
            <a:r>
              <a:rPr lang="th-TH" sz="3500" b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 จ่ายค่าจ้างวันที่ 30 ก.ย.59 จ่ายเงินเข้ากองทุน 4 ต.ค.59</a:t>
            </a:r>
          </a:p>
          <a:p>
            <a:r>
              <a:rPr lang="th-TH" sz="3500" b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(1-2 ต.ค. เป็นวันหยุด)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8683" y="4221088"/>
            <a:ext cx="8905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500" b="1" i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กรณีที่ 3</a:t>
            </a:r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หลังสิ้นเดือน เกินกว่า 3 วันทำการ </a:t>
            </a:r>
          </a:p>
          <a:p>
            <a:r>
              <a:rPr lang="th-TH" sz="3500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ตัวอย่าง</a:t>
            </a:r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จ่ายค่าจ้างวันที่ 5 ต.ค.59 จ่ายเงินเข้ากองทุน 7 ต.ค.59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1691" y="5589240"/>
            <a:ext cx="765677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500" b="1" dirty="0" smtClean="0">
                <a:latin typeface="TH SarabunPSK" pitchFamily="34" charset="-34"/>
                <a:cs typeface="TH SarabunPSK" pitchFamily="34" charset="-34"/>
              </a:rPr>
              <a:t>สิ้นเดือน  หมายถึง  วันทำการวันสุดท้ายของเดือน  นั้น</a:t>
            </a:r>
          </a:p>
        </p:txBody>
      </p:sp>
    </p:spTree>
    <p:extLst>
      <p:ext uri="{BB962C8B-B14F-4D97-AF65-F5344CB8AC3E}">
        <p14:creationId xmlns:p14="http://schemas.microsoft.com/office/powerpoint/2010/main" val="162331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4" y="-72954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529" y="6021288"/>
            <a:ext cx="651617" cy="6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763745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395536" y="1000760"/>
            <a:ext cx="890531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กรณีหน่วยงาน/หน่วยบริการ  นำส่งเงินเข้ากองทุนล่าช้า</a:t>
            </a:r>
          </a:p>
          <a:p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เกินกว่า 3 วันทำการ นับจากสิ้นเดือน  จะถูกปรับในอัตรา</a:t>
            </a:r>
            <a:r>
              <a:rPr lang="th-TH" sz="35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ร้อยละ</a:t>
            </a:r>
          </a:p>
          <a:p>
            <a:r>
              <a:rPr lang="th-TH" sz="35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5</a:t>
            </a:r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ของยอดเงินนั้น ๆ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7046" y="3270463"/>
            <a:ext cx="89053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หากหน่วยงาน/หน่วยบริการใด จ่ายค่าจ้างให้กับ </a:t>
            </a:r>
            <a:r>
              <a:rPr lang="th-TH" sz="3500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พกส</a:t>
            </a:r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b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หลังสิ้นเดือน  ในวันใด  ต้องทำหนังสือแจ้งบริษัทจัดการทราบ  และต้องนำส่งเงินเข้ากองทุนภายใน 3 วันทำการ  ตั้งแต่วันที่จ่ายค่าจ้าง </a:t>
            </a:r>
            <a:b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(เพื่อไม่ต้องเสียค่าปรับ)</a:t>
            </a:r>
          </a:p>
        </p:txBody>
      </p:sp>
    </p:spTree>
    <p:extLst>
      <p:ext uri="{BB962C8B-B14F-4D97-AF65-F5344CB8AC3E}">
        <p14:creationId xmlns:p14="http://schemas.microsoft.com/office/powerpoint/2010/main" val="148588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529" y="6021288"/>
            <a:ext cx="651617" cy="6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763745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539553" y="2049810"/>
            <a:ext cx="798078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500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ผู้รับผิดชอบในการรับสมัครสมาชิก การส่งเงินสมทบกองทุนฯ จนถึงการลาออก ตาย เกษียณ </a:t>
            </a:r>
          </a:p>
          <a:p>
            <a:pPr algn="ctr"/>
            <a:r>
              <a:rPr lang="th-TH" sz="4500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คือ งานการเงิน + งานการเจ้าหน้าที่  </a:t>
            </a:r>
          </a:p>
          <a:p>
            <a:pPr algn="ctr"/>
            <a:r>
              <a:rPr lang="th-TH" sz="4500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ของโรงพยาบาลทุกแห่ง หัวหน้าสถานีอนามัยที่มีสมาชิก </a:t>
            </a:r>
            <a:r>
              <a:rPr lang="th-TH" sz="4500" dirty="0" err="1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พกส.สมัครเป็น</a:t>
            </a:r>
            <a:r>
              <a:rPr lang="th-TH" sz="4500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สมาชิกกองทุนสำรองเลี้ยงชีพ</a:t>
            </a:r>
            <a:endParaRPr lang="th-TH" sz="4500" dirty="0">
              <a:solidFill>
                <a:schemeClr val="accent6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7779" y="417438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ผู้รับผิดชอบกองทุนสำรองเลี้ยงชีพ...</a:t>
            </a:r>
            <a:r>
              <a:rPr lang="en-US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?</a:t>
            </a:r>
            <a:r>
              <a:rPr lang="th-TH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th-TH" sz="54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5386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529" y="6021288"/>
            <a:ext cx="651617" cy="6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763745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467544" y="548680"/>
            <a:ext cx="82089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5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ข้อ 7.5 กองทุนจะไม่จ่ายเงินสมทบและผลประโยชน์ของเงินสมทบกรณีสมาชิกถูกนายจ้างเลิกจ้างในกรณีหนึ่งกรณีใด ดังต่อไปนี้</a:t>
            </a:r>
            <a:endParaRPr lang="th-TH" sz="35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764099"/>
            <a:ext cx="8467207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5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1. ทุจริตต่อหน้าที่ราชการหรือกระทำความผิดอาญาโดยเจตนา </a:t>
            </a:r>
            <a:r>
              <a:rPr lang="th-TH" sz="35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5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5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แก่</a:t>
            </a:r>
            <a:r>
              <a:rPr lang="th-TH" sz="35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นายจ้าง</a:t>
            </a:r>
          </a:p>
          <a:p>
            <a:r>
              <a:rPr lang="th-TH" sz="35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2. ประมาทเลินเล่อเป็นเหตุให้นายจ้างได้รับความเสียหายอย่างร้ายแรง</a:t>
            </a:r>
          </a:p>
          <a:p>
            <a:r>
              <a:rPr lang="th-TH" sz="35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3. จงใจทำให้นายจ้างได้รับความเสียหายอย่างร้ายแรง</a:t>
            </a:r>
          </a:p>
          <a:p>
            <a:r>
              <a:rPr lang="th-TH" sz="35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4. ฝ่าฝืนข้อบังคับเกี่ยวกับการทำงานหรือระเบียบหรือวินัยหรือคำสั่งของ</a:t>
            </a:r>
          </a:p>
          <a:p>
            <a:r>
              <a:rPr lang="th-TH" sz="35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นายจ้างอันชอบด้วยกฎหมายและเป็นธรรมในเรื่องที่เป็นความผิดอย่าง</a:t>
            </a:r>
          </a:p>
          <a:p>
            <a:r>
              <a:rPr lang="th-TH" sz="35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ร้ายแรง   </a:t>
            </a:r>
            <a:endParaRPr lang="th-TH" sz="3500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57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 descr="bg0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btclub.consumerthai.org/media/kunena/attachments/10495/cartoon-richy-rich-hands-mone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529" y="6021288"/>
            <a:ext cx="651617" cy="6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da.moph.go.th/food_safety/data_center/data_mod/logo_heal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763745"/>
            <a:ext cx="906368" cy="8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กองทุนสำรองเลี้ยงชีพสำหรับพนักงานกระทรวงสาธารณสุข</a:t>
            </a:r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251520" y="332656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ข้อ 7.6 การสิ้นสมาชิกภาพของสมาชิกกรณีดังต่อไปนี้ กองทุน</a:t>
            </a:r>
            <a:b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จะจ่ายเงินสมทบและผลประโยชน์ของเงินสมทบทั้งจำนวน</a:t>
            </a:r>
            <a:endParaRPr lang="th-TH" sz="4000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7185" y="2132856"/>
            <a:ext cx="31307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1. ตาย</a:t>
            </a:r>
          </a:p>
          <a:p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2. ทุพพลภาพถาวร</a:t>
            </a:r>
          </a:p>
          <a:p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3. อายุครบหกสิบปี</a:t>
            </a:r>
          </a:p>
          <a:p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4. ไร้ความสามารถ   </a:t>
            </a:r>
            <a:endParaRPr lang="th-TH" sz="4000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7944" y="2170599"/>
            <a:ext cx="4248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5. เสมือนไร้ความสามารถ</a:t>
            </a:r>
          </a:p>
          <a:p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6. นายจ้างถอนตัวออกจาก  </a:t>
            </a:r>
            <a:b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การ</a:t>
            </a:r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เป็นนายจ้างในกองทุน</a:t>
            </a:r>
          </a:p>
          <a:p>
            <a:r>
              <a:rPr lang="th-TH" sz="4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7. กองทุนเลิก   </a:t>
            </a:r>
            <a:endParaRPr lang="th-TH" sz="4000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6318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843</Words>
  <Application>Microsoft Office PowerPoint</Application>
  <PresentationFormat>นำเสนอทางหน้าจอ (4:3)</PresentationFormat>
  <Paragraphs>183</Paragraphs>
  <Slides>13</Slides>
  <Notes>12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13</vt:i4>
      </vt:variant>
    </vt:vector>
  </HeadingPairs>
  <TitlesOfParts>
    <vt:vector size="14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nascomp</dc:creator>
  <cp:lastModifiedBy>nascomp</cp:lastModifiedBy>
  <cp:revision>53</cp:revision>
  <cp:lastPrinted>2016-08-29T03:28:55Z</cp:lastPrinted>
  <dcterms:created xsi:type="dcterms:W3CDTF">2015-07-15T06:20:05Z</dcterms:created>
  <dcterms:modified xsi:type="dcterms:W3CDTF">2016-08-31T06:31:33Z</dcterms:modified>
</cp:coreProperties>
</file>