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4" r:id="rId2"/>
    <p:sldId id="384" r:id="rId3"/>
    <p:sldId id="389" r:id="rId4"/>
    <p:sldId id="388" r:id="rId5"/>
    <p:sldId id="4075" r:id="rId6"/>
    <p:sldId id="378" r:id="rId7"/>
    <p:sldId id="377" r:id="rId8"/>
    <p:sldId id="385" r:id="rId9"/>
    <p:sldId id="386" r:id="rId10"/>
    <p:sldId id="387" r:id="rId11"/>
    <p:sldId id="256" r:id="rId12"/>
    <p:sldId id="257" r:id="rId13"/>
    <p:sldId id="379" r:id="rId14"/>
    <p:sldId id="25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FF"/>
    <a:srgbClr val="FF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63708-85B0-4A0E-A886-63994C045B7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D5D5-2E40-4842-AB23-8B2744FDF3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6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931A220-232B-4968-BAE5-92BF35CD6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C9744C59-4C51-436F-BB64-9EC61C8BFB3A}" type="slidenum">
              <a:rPr lang="en-US" altLang="th-TH">
                <a:latin typeface="Arial" panose="020B0604020202020204" pitchFamily="34" charset="0"/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</a:t>
            </a:fld>
            <a:endParaRPr lang="th-TH" alt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9A7FE05-DED4-4FA2-8105-74F9ED6FF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115A0C1-1CE7-418F-B55F-84D2B3939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EB4D12-E702-494F-8158-A7D9840BD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355EF63-2121-44B7-8C68-BA1CC0B6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A2C14FA-2A32-4541-A19D-654537B3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2B6968-631D-4965-940F-AA46D93F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387AF45-226E-46DF-9FA1-CFE04E0F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171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BBBE0B-F492-4DAD-A86D-FFA6C8AE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29E3A23-9697-4DD7-B3CF-2855C621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D02AE2A-D65C-4818-B5F3-8C36B50A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FC8B6B-5810-4F1E-A9E7-FE0A7580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E15F94-78B6-4B2F-984A-8EB7BE02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7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FE207CF-C247-476D-82F4-4BC7C3E0C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D034EB1-80E6-4C46-9EDE-0521FDB88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797F08-8E16-40F2-BC9F-BEC016A0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C1BD28-D264-4C32-B714-B177687D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B704A72-ADEE-445F-AA01-DEE20938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1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E1CB94-8034-4C3E-AB28-316EF427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6B53BE-8E5E-4151-A4C3-5E6EC035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FD3644C-6026-45C6-B3FE-67E9B0BC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688A40F-8BF2-4AA7-91F8-F785CAF5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2CB13C-1745-45A7-802A-D9AC648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66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13918E-5D3D-48F7-A87F-4671F658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3C998D-D660-4C86-B3A9-F4D1E7D4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B70007-34DF-4982-9D50-1237430B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C26B1D9-6B75-494A-B7D5-C40CF42D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7DAEC3-998B-40B0-ACEC-116B4B60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67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D98777-228F-47D4-8A3C-8326FD1A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1542FB-8EC9-4831-B20F-A789BD5FB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D838E97-F265-4D04-9757-280511A15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3CBBB0A-1853-482C-BAC7-DB2BB334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2E3F0D5-5A94-4459-933C-070B0583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E785455-D10D-4490-88DF-39CD9DB8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D5D4E6-68C7-4D2D-A999-3961B1A6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AF93E32-B387-41DD-BF75-8931C3A2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695AE18-5C78-4BE6-87D6-BD3DF986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61803C4-4CD1-4F8B-937E-7CAD26DF0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EA8AE7E-8A3D-4B3E-97E9-C8B47FD29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D28CD00-3759-4F11-AE56-AB9C3413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235C662-58DC-41F7-9F38-459B44CB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AA4C3E1-A3FB-4762-ADDF-5819874B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9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C13FB7-6D2C-4145-BE68-4E21FE27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BF506C6-5E14-4BEF-BFB2-06B3B512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69EA644-885C-44BE-9C70-B4AFD9C7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6A8B29C-2008-4BFF-B706-6D0BB522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1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363DE88-7A0D-48FB-8476-5F6FB218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E1C08BA-6E14-4AF3-AE5B-76C32DBF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B655450-B655-4B26-AE42-6F55306E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7581AB-AFF8-4137-B0C9-1FD51876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39EEBE-D568-4462-B593-5729D742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7DE75AB-E316-42D1-8E6E-475C467A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E7148FE-93F3-4248-AD4D-767F4B72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35FED0-A2E5-46D4-B395-557D8876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0CC30B8-A9C8-450D-BBF0-D21FD35E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41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F6208F-4B55-4E34-8213-ECA9526A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551B913-E82B-42A2-ABDD-8C236C927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02F2583-ED01-4B0D-8755-CF4EE17B9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D8BFC72-73DE-4CF6-9AE4-4B4A9069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21F5595-F04F-4945-8151-D72DED5A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585D999-7B91-468B-93F7-CA6297EE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63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F1FBDF2-F665-436C-97B7-8F6D7BCA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B82C60-BF7C-4EA2-858A-E28A11CB3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40B4E7-783A-4A07-A22F-CE1BFA7DB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9CA-8F9A-4853-A9FA-2B324C0FABF7}" type="datetimeFigureOut">
              <a:rPr lang="th-TH" smtClean="0"/>
              <a:t>14/10/64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8BEAF2-C092-4287-AE0B-89F61D79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2EDB0B-B653-4D3F-B483-AF85D62E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D22A-C6BE-4931-B5F6-2FA9FC863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37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3FDA30E-80E3-41C7-816D-BB5D50D3E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3" y="1019175"/>
            <a:ext cx="11421771" cy="2202542"/>
          </a:xfrm>
        </p:spPr>
        <p:txBody>
          <a:bodyPr>
            <a:normAutofit/>
          </a:bodyPr>
          <a:lstStyle/>
          <a:p>
            <a:pPr algn="r" eaLnBrk="1" hangingPunct="1"/>
            <a:r>
              <a:rPr lang="th-TH" alt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การยื่นคำร้องขอรับเงินช่วยเหลือเบื้องต้นกรณีผู้ให้บริการ</a:t>
            </a:r>
            <a:br>
              <a:rPr lang="th-TH" alt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ติดเชื้อไวรัสโค</a:t>
            </a:r>
            <a:r>
              <a:rPr lang="th-TH" alt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จากการให้บริการสาธารณสุข</a:t>
            </a:r>
          </a:p>
        </p:txBody>
      </p:sp>
      <p:pic>
        <p:nvPicPr>
          <p:cNvPr id="11266" name="Picture 2" descr="96,058 BEST Doctor Cartoon Characters IMAGES, STOCK PHOTOS &amp;amp; VECTORS |  Adobe Stock">
            <a:extLst>
              <a:ext uri="{FF2B5EF4-FFF2-40B4-BE49-F238E27FC236}">
                <a16:creationId xmlns:a16="http://schemas.microsoft.com/office/drawing/2014/main" id="{8E629FC2-980A-47AE-95E6-C2D0F160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3069317"/>
            <a:ext cx="857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0F03EE0-787B-475E-8637-CF9E7C9E89B0}"/>
              </a:ext>
            </a:extLst>
          </p:cNvPr>
          <p:cNvSpPr txBox="1"/>
          <p:nvPr/>
        </p:nvSpPr>
        <p:spPr>
          <a:xfrm>
            <a:off x="19843" y="2494747"/>
            <a:ext cx="1217295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การยื่นคำร้องขอรับเงินช่วยเหลือเบื้องต้นกรณีผู้ให้บริการ</a:t>
            </a:r>
            <a:b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ติดเชื้อไวรัสโค</a:t>
            </a:r>
            <a:r>
              <a:rPr lang="th-TH" alt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</a:t>
            </a:r>
          </a:p>
          <a:p>
            <a:pPr algn="ctr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จากการให้บริการผู้รับบริการสิทธิอื่นๆ ที่ไม่ใช่บัตรทอง</a:t>
            </a:r>
            <a:endParaRPr lang="th-TH" sz="3600" dirty="0"/>
          </a:p>
        </p:txBody>
      </p:sp>
      <p:pic>
        <p:nvPicPr>
          <p:cNvPr id="16386" name="Picture 2" descr="กระทรวงสาธารณสุข (ประเทศไทย) - วิกิพีเดีย">
            <a:extLst>
              <a:ext uri="{FF2B5EF4-FFF2-40B4-BE49-F238E27FC236}">
                <a16:creationId xmlns:a16="http://schemas.microsoft.com/office/drawing/2014/main" id="{E11731B3-017E-4F71-972B-F20F2035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20" y="352425"/>
            <a:ext cx="17497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1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005435-ED1E-401B-9FDA-B482399B5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192A295-54EB-446F-95C8-D6EDD68BA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19685E1-943B-4F7F-B1CD-BDBED0A6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D0DBDC8-3EB7-4340-8E19-993B6440000E}"/>
              </a:ext>
            </a:extLst>
          </p:cNvPr>
          <p:cNvSpPr txBox="1"/>
          <p:nvPr/>
        </p:nvSpPr>
        <p:spPr>
          <a:xfrm>
            <a:off x="1400175" y="3381345"/>
            <a:ext cx="180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รายงานหัวหน้างาน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957590A-7291-47E1-A68D-3899DE54E56F}"/>
              </a:ext>
            </a:extLst>
          </p:cNvPr>
          <p:cNvSpPr txBox="1"/>
          <p:nvPr/>
        </p:nvSpPr>
        <p:spPr>
          <a:xfrm>
            <a:off x="3551809" y="3374996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รายงานผู้บังคับบัญชา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7AE466B-D5A0-44A6-897C-21AB7574D0BC}"/>
              </a:ext>
            </a:extLst>
          </p:cNvPr>
          <p:cNvSpPr txBox="1"/>
          <p:nvPr/>
        </p:nvSpPr>
        <p:spPr>
          <a:xfrm>
            <a:off x="8133380" y="3381345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นพ.สสจ.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C6FD426-D723-46C8-8FE6-AC5B939BCEF5}"/>
              </a:ext>
            </a:extLst>
          </p:cNvPr>
          <p:cNvSpPr txBox="1"/>
          <p:nvPr/>
        </p:nvSpPr>
        <p:spPr>
          <a:xfrm>
            <a:off x="5604057" y="3374996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ตรวจสอบข้อเท็จจริง</a:t>
            </a:r>
          </a:p>
        </p:txBody>
      </p:sp>
    </p:spTree>
    <p:extLst>
      <p:ext uri="{BB962C8B-B14F-4D97-AF65-F5344CB8AC3E}">
        <p14:creationId xmlns:p14="http://schemas.microsoft.com/office/powerpoint/2010/main" val="394559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F3BB88C-A21C-4A7F-9C01-C63B6733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03C543-1F66-4023-BA72-3B8EED8E0EEF}"/>
              </a:ext>
            </a:extLst>
          </p:cNvPr>
          <p:cNvSpPr txBox="1">
            <a:spLocks/>
          </p:cNvSpPr>
          <p:nvPr/>
        </p:nvSpPr>
        <p:spPr>
          <a:xfrm>
            <a:off x="180974" y="666728"/>
            <a:ext cx="11810999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ประเภทความเสียหายของผู้ให้บริการ</a:t>
            </a:r>
            <a:endParaRPr lang="en-US" sz="4800" b="1" dirty="0">
              <a:solidFill>
                <a:schemeClr val="bg1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D98EEA5-4DCD-4726-901E-14981B0D2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00357"/>
              </p:ext>
            </p:extLst>
          </p:nvPr>
        </p:nvGraphicFramePr>
        <p:xfrm>
          <a:off x="180973" y="1699896"/>
          <a:ext cx="11811000" cy="297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81850">
                  <a:extLst>
                    <a:ext uri="{9D8B030D-6E8A-4147-A177-3AD203B41FA5}">
                      <a16:colId xmlns:a16="http://schemas.microsoft.com/office/drawing/2014/main" val="1822660688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051617516"/>
                    </a:ext>
                  </a:extLst>
                </a:gridCol>
              </a:tblGrid>
              <a:tr h="617158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ประเภทความเสียหาย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จ่ายเงินช่วยเหลือเบื้องต้น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41960"/>
                  </a:ext>
                </a:extLst>
              </a:tr>
              <a:tr h="112540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None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เสียชีวิต หรือทุพพลภาพอย่างถาวร หรือเจ็บป่วยเรื้อรังที่ต้องได้รับการรักษาตลอดชีวิตและมีผลกระทบอย่างรุนแรงต่อการดำรงชีวิต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ตั้งแต่ </a:t>
                      </a:r>
                      <a:r>
                        <a:rPr lang="en-US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240,000</a:t>
                      </a: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 แต่ไม่เกิน </a:t>
                      </a:r>
                      <a:r>
                        <a:rPr lang="en-US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</a:t>
                      </a: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</a:t>
                      </a:r>
                    </a:p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156728"/>
                  </a:ext>
                </a:extLst>
              </a:tr>
              <a:tr h="61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สูญเสียอวัยวะหรือพิการที่มีผลกระทบต่อการดำเนินชีวิต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ตั้งแต่ </a:t>
                      </a:r>
                      <a:r>
                        <a:rPr lang="en-US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100,000</a:t>
                      </a: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 แต่ไม่เกิน </a:t>
                      </a:r>
                      <a:r>
                        <a:rPr lang="en-US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240,000</a:t>
                      </a: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39965"/>
                  </a:ext>
                </a:extLst>
              </a:tr>
              <a:tr h="61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บาดเจ็บหรือเจ็บป่วยต่อเนื่อง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100,000</a:t>
                      </a:r>
                      <a:r>
                        <a:rPr lang="th-TH" alt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469205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F87BA-9237-43BF-A905-B165148A4107}"/>
              </a:ext>
            </a:extLst>
          </p:cNvPr>
          <p:cNvSpPr txBox="1"/>
          <p:nvPr/>
        </p:nvSpPr>
        <p:spPr>
          <a:xfrm>
            <a:off x="1343023" y="5360275"/>
            <a:ext cx="6566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ค่าบริการทางการแพทย์เหมาจ่ายรายหัว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สำนักปลัดกระทรวงสาธารณสุข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เบิกจ่ายจากเงินงบประมาณ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0A260AA-EF3F-46D3-A1C3-C73DB7735482}"/>
              </a:ext>
            </a:extLst>
          </p:cNvPr>
          <p:cNvSpPr txBox="1"/>
          <p:nvPr/>
        </p:nvSpPr>
        <p:spPr>
          <a:xfrm>
            <a:off x="180973" y="4896494"/>
            <a:ext cx="490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แหล่งเงินเพื่อจ่ายเงินช่วยเหลือเบื้องต้น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AE98C7-C071-4D86-B971-90DA687B8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55" y="1378313"/>
            <a:ext cx="2762250" cy="276225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D6EAF5E-5BAD-44F3-A97A-611EF87E84E5}"/>
              </a:ext>
            </a:extLst>
          </p:cNvPr>
          <p:cNvSpPr txBox="1"/>
          <p:nvPr/>
        </p:nvSpPr>
        <p:spPr>
          <a:xfrm>
            <a:off x="7786548" y="3879542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bit.ly/HR_W42563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B124F57-E927-47EE-8295-F3A3C0586F12}"/>
              </a:ext>
            </a:extLst>
          </p:cNvPr>
          <p:cNvSpPr txBox="1"/>
          <p:nvPr/>
        </p:nvSpPr>
        <p:spPr>
          <a:xfrm>
            <a:off x="6623248" y="4525873"/>
            <a:ext cx="5261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เอกสารการขอรับเงินช่วยเหลือเบื้องต้นฯ 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กรณีติดเชื้อไวรัสโค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(สิทธิอื่นๆที่ไม่ใช่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8DEE9C0-E227-49CB-A68F-4ECCBB2D01F9}"/>
              </a:ext>
            </a:extLst>
          </p:cNvPr>
          <p:cNvSpPr txBox="1"/>
          <p:nvPr/>
        </p:nvSpPr>
        <p:spPr>
          <a:xfrm>
            <a:off x="1122265" y="4628706"/>
            <a:ext cx="4025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เอกสารการขอรับเงินช่วยเหลือเบื้องต้นฯ 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กรณีติดเชื้อไวรัสโค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(สิทธิ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8B0D125-D720-45D9-A767-3BCC34F3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66974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4BDF66E-7652-43DC-8DA3-8092D887665A}"/>
              </a:ext>
            </a:extLst>
          </p:cNvPr>
          <p:cNvSpPr txBox="1"/>
          <p:nvPr/>
        </p:nvSpPr>
        <p:spPr>
          <a:xfrm>
            <a:off x="183550" y="4184607"/>
            <a:ext cx="676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http://team.sko.moph.go.th/content/view/?id=817&amp;ContentSearch%5Bcat_id%5D=46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D24FCA7-A761-4DAC-BC60-E17631BFD5FF}"/>
              </a:ext>
            </a:extLst>
          </p:cNvPr>
          <p:cNvSpPr txBox="1"/>
          <p:nvPr/>
        </p:nvSpPr>
        <p:spPr>
          <a:xfrm>
            <a:off x="4564170" y="685800"/>
            <a:ext cx="3063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8787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9A06D87-D54C-4878-AD03-28D0634B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151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E6545C5-64AB-4AC1-8302-E58EC9295ADD}"/>
              </a:ext>
            </a:extLst>
          </p:cNvPr>
          <p:cNvSpPr txBox="1"/>
          <p:nvPr/>
        </p:nvSpPr>
        <p:spPr>
          <a:xfrm>
            <a:off x="3505200" y="965306"/>
            <a:ext cx="769794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แนวทางการยื่นคำร้องขอรับเงินช่วยเหลือเบื้องต้น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E5095A3E-5456-4E36-9B8A-A48D68425353}"/>
              </a:ext>
            </a:extLst>
          </p:cNvPr>
          <p:cNvGrpSpPr/>
          <p:nvPr/>
        </p:nvGrpSpPr>
        <p:grpSpPr>
          <a:xfrm>
            <a:off x="3609975" y="2009708"/>
            <a:ext cx="7593166" cy="3556678"/>
            <a:chOff x="3505200" y="1981133"/>
            <a:chExt cx="7593166" cy="3556678"/>
          </a:xfrm>
        </p:grpSpPr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AE03325C-5125-4255-9EB3-8191C56748A5}"/>
                </a:ext>
              </a:extLst>
            </p:cNvPr>
            <p:cNvSpPr txBox="1"/>
            <p:nvPr/>
          </p:nvSpPr>
          <p:spPr>
            <a:xfrm>
              <a:off x="3505200" y="1981133"/>
              <a:ext cx="6086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ได้รับความเสียหายจากผู้รับบริการ</a:t>
              </a:r>
              <a:r>
                <a:rPr lang="th-TH" sz="3600" b="1" u="sng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สิทธิบัตรทอง</a:t>
              </a:r>
            </a:p>
          </p:txBody>
        </p:sp>
        <p:sp>
          <p:nvSpPr>
            <p:cNvPr id="12" name="สี่เหลี่ยมผืนผ้า: มุมมน 11">
              <a:extLst>
                <a:ext uri="{FF2B5EF4-FFF2-40B4-BE49-F238E27FC236}">
                  <a16:creationId xmlns:a16="http://schemas.microsoft.com/office/drawing/2014/main" id="{3D03A7AD-03E4-4F9F-A074-94EBCDD33FEA}"/>
                </a:ext>
              </a:extLst>
            </p:cNvPr>
            <p:cNvSpPr/>
            <p:nvPr/>
          </p:nvSpPr>
          <p:spPr>
            <a:xfrm>
              <a:off x="6185189" y="4897870"/>
              <a:ext cx="4913177" cy="63817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สำนักปลัดกระทรวง</a:t>
              </a:r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สาธารณสุข</a:t>
              </a:r>
              <a:endPara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6991665B-5E2A-47B2-8788-6AAFF80D3BE8}"/>
                </a:ext>
              </a:extLst>
            </p:cNvPr>
            <p:cNvSpPr txBox="1"/>
            <p:nvPr/>
          </p:nvSpPr>
          <p:spPr>
            <a:xfrm>
              <a:off x="3505200" y="3595239"/>
              <a:ext cx="74975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ได้รับความเสียหายจากผู้รับบริการ</a:t>
              </a:r>
              <a:r>
                <a:rPr lang="th-TH" sz="3600" b="1" u="sng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สิทธิอื่นๆที่ไม่ใช่บัตรทอง</a:t>
              </a:r>
            </a:p>
            <a:p>
              <a:r>
                <a:rPr lang="th-TH" sz="36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(ขรก. อปท. ประกันสังคม รัฐวิสาหกิจ ครูเอกชน ต่างด้าว)</a:t>
              </a:r>
              <a:endParaRPr lang="th-TH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8" name="Picture 2" descr="แผนงาน/โครงการกองทุนหลักประกันสุขภาพเทศบาลตำบลบุแกรง เทศบาลตำบลบุแกรง">
              <a:extLst>
                <a:ext uri="{FF2B5EF4-FFF2-40B4-BE49-F238E27FC236}">
                  <a16:creationId xmlns:a16="http://schemas.microsoft.com/office/drawing/2014/main" id="{F17646E7-9060-4E52-9A26-E607A2DAF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189" y="2518830"/>
              <a:ext cx="1805323" cy="786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956C3059-E164-4F81-961A-F6B7424BFB86}"/>
                </a:ext>
              </a:extLst>
            </p:cNvPr>
            <p:cNvSpPr txBox="1"/>
            <p:nvPr/>
          </p:nvSpPr>
          <p:spPr>
            <a:xfrm>
              <a:off x="4117617" y="2650629"/>
              <a:ext cx="1117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ยื่นคำร้อง</a:t>
              </a:r>
            </a:p>
          </p:txBody>
        </p:sp>
        <p:sp>
          <p:nvSpPr>
            <p:cNvPr id="3" name="ลูกศร: ขวา 2">
              <a:extLst>
                <a:ext uri="{FF2B5EF4-FFF2-40B4-BE49-F238E27FC236}">
                  <a16:creationId xmlns:a16="http://schemas.microsoft.com/office/drawing/2014/main" id="{2673C170-F8E7-4957-BD87-CF64748FB59C}"/>
                </a:ext>
              </a:extLst>
            </p:cNvPr>
            <p:cNvSpPr/>
            <p:nvPr/>
          </p:nvSpPr>
          <p:spPr>
            <a:xfrm>
              <a:off x="5313164" y="2700053"/>
              <a:ext cx="693649" cy="35014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E66C090D-D642-41F5-99C2-4DFF16243577}"/>
                </a:ext>
              </a:extLst>
            </p:cNvPr>
            <p:cNvSpPr txBox="1"/>
            <p:nvPr/>
          </p:nvSpPr>
          <p:spPr>
            <a:xfrm>
              <a:off x="4117616" y="5014591"/>
              <a:ext cx="1117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ยื่นคำร้อง</a:t>
              </a:r>
            </a:p>
          </p:txBody>
        </p:sp>
        <p:sp>
          <p:nvSpPr>
            <p:cNvPr id="14" name="ลูกศร: ขวา 13">
              <a:extLst>
                <a:ext uri="{FF2B5EF4-FFF2-40B4-BE49-F238E27FC236}">
                  <a16:creationId xmlns:a16="http://schemas.microsoft.com/office/drawing/2014/main" id="{BD00EB8B-50E8-4F9A-BDDD-3429ECE07B90}"/>
                </a:ext>
              </a:extLst>
            </p:cNvPr>
            <p:cNvSpPr/>
            <p:nvPr/>
          </p:nvSpPr>
          <p:spPr>
            <a:xfrm>
              <a:off x="5313163" y="5064015"/>
              <a:ext cx="693649" cy="35014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วงรี 3">
            <a:extLst>
              <a:ext uri="{FF2B5EF4-FFF2-40B4-BE49-F238E27FC236}">
                <a16:creationId xmlns:a16="http://schemas.microsoft.com/office/drawing/2014/main" id="{13AEBCED-2BF7-4630-96C8-C9CE9BCEBC28}"/>
              </a:ext>
            </a:extLst>
          </p:cNvPr>
          <p:cNvSpPr/>
          <p:nvPr/>
        </p:nvSpPr>
        <p:spPr>
          <a:xfrm>
            <a:off x="3352800" y="2143126"/>
            <a:ext cx="257175" cy="285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2B4BCE11-2667-4AB9-BE68-26F458B3AED1}"/>
              </a:ext>
            </a:extLst>
          </p:cNvPr>
          <p:cNvSpPr/>
          <p:nvPr/>
        </p:nvSpPr>
        <p:spPr>
          <a:xfrm>
            <a:off x="3333750" y="3745534"/>
            <a:ext cx="257175" cy="285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7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C0984AC-CD0F-4730-ACEC-78C2E07ABEB8}"/>
              </a:ext>
            </a:extLst>
          </p:cNvPr>
          <p:cNvSpPr txBox="1"/>
          <p:nvPr/>
        </p:nvSpPr>
        <p:spPr>
          <a:xfrm>
            <a:off x="571500" y="685800"/>
            <a:ext cx="1784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0445E22-1857-456C-8990-D29E6FC5D8CE}"/>
              </a:ext>
            </a:extLst>
          </p:cNvPr>
          <p:cNvSpPr txBox="1"/>
          <p:nvPr/>
        </p:nvSpPr>
        <p:spPr>
          <a:xfrm>
            <a:off x="606424" y="1630541"/>
            <a:ext cx="10979151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บุคคลซึ่งให้บริการสาธารณสุข และให้หมายความรวมถึงบุคคลที่ให้การช่วยเหลือหรือสนับสนุนการให้บริการสาธารณสุขไม่ว่าจะมีหน้าที่โดยตรงหรือไม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0CF1EAE-C13A-492F-A16A-1A376DBCDD83}"/>
              </a:ext>
            </a:extLst>
          </p:cNvPr>
          <p:cNvSpPr txBox="1"/>
          <p:nvPr/>
        </p:nvSpPr>
        <p:spPr>
          <a:xfrm>
            <a:off x="606424" y="2769314"/>
            <a:ext cx="1097915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เงินช่วยเหลือเบื้องต้น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เงินที่จ่ายให้แก่ผู้ให้บริการที่ได้รับความเสียหายจากการให้บริการสาธารณสุขของหน่วยบริการ เครือข่ายหน่วยบริการ และหน่วยบริการที่รับการส่งต่อผู้รับบริการ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95AF704-3214-4C40-A939-E8C11B4582DA}"/>
              </a:ext>
            </a:extLst>
          </p:cNvPr>
          <p:cNvSpPr txBox="1"/>
          <p:nvPr/>
        </p:nvSpPr>
        <p:spPr>
          <a:xfrm>
            <a:off x="606423" y="4400530"/>
            <a:ext cx="1097915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บริการสาธารณสุข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บริการด้านการแพทย์และสาธารณสุข เพื่อการสร้างเสริมสุขภาพ การป้องกันโรค การตรวจวินิจฉัย การปฏิบัติการด้านการแพทย์และสาธารณสุขการรักษาพยาบาลและการฟื้นฟูสมรรถภาพ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FDF1043-5022-4A0A-909A-8F13505A90EC}"/>
              </a:ext>
            </a:extLst>
          </p:cNvPr>
          <p:cNvSpPr txBox="1"/>
          <p:nvPr/>
        </p:nvSpPr>
        <p:spPr>
          <a:xfrm>
            <a:off x="285750" y="428625"/>
            <a:ext cx="11582400" cy="609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42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0F05BAF-7416-430A-BA57-82C06FFD0221}"/>
              </a:ext>
            </a:extLst>
          </p:cNvPr>
          <p:cNvSpPr txBox="1"/>
          <p:nvPr/>
        </p:nvSpPr>
        <p:spPr>
          <a:xfrm>
            <a:off x="19050" y="2494747"/>
            <a:ext cx="1217295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การยื่นคำร้องขอรับเงินช่วยเหลือเบื้องต้นกรณีผู้ให้บริการ</a:t>
            </a:r>
            <a:b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ติดเชื้อไวรัสโค</a:t>
            </a:r>
            <a:r>
              <a:rPr lang="th-TH" alt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</a:t>
            </a:r>
          </a:p>
          <a:p>
            <a:pPr algn="ctr"/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จากการให้บริการผู้รับบริการสิทธิบัตรประกันสุขภาพถ้วนหน้า (บัตรทอง)</a:t>
            </a:r>
            <a:endParaRPr lang="th-TH" sz="3600" dirty="0"/>
          </a:p>
        </p:txBody>
      </p:sp>
      <p:pic>
        <p:nvPicPr>
          <p:cNvPr id="13314" name="Picture 2" descr="แผนงาน/โครงการกองทุนหลักประกันสุขภาพเทศบาลตำบลบุแกรง เทศบาลตำบลบุแกรง">
            <a:extLst>
              <a:ext uri="{FF2B5EF4-FFF2-40B4-BE49-F238E27FC236}">
                <a16:creationId xmlns:a16="http://schemas.microsoft.com/office/drawing/2014/main" id="{38DB8368-189B-4998-9A91-E97205EB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88" y="733425"/>
            <a:ext cx="2524223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A384-9235-4959-89C2-8FE72797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81" y="0"/>
            <a:ext cx="12192000" cy="562527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การขอรับเงินช่วยเหลือเบื้องต้น กรณีผู้ให้บริการติดเชื้อไวรัสโคโรนา </a:t>
            </a:r>
            <a:r>
              <a:rPr lang="en-US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2019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จากการให้บริการ</a:t>
            </a:r>
            <a:r>
              <a:rPr lang="th-TH" sz="32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ผู้รับบริการสิทธิ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UC</a:t>
            </a:r>
            <a:endParaRPr lang="th-TH" sz="2800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8E1ADB-B50E-46D5-9132-6279F2B3E37D}"/>
              </a:ext>
            </a:extLst>
          </p:cNvPr>
          <p:cNvGrpSpPr/>
          <p:nvPr/>
        </p:nvGrpSpPr>
        <p:grpSpPr>
          <a:xfrm>
            <a:off x="186785" y="667722"/>
            <a:ext cx="3419060" cy="2356708"/>
            <a:chOff x="-18140" y="680593"/>
            <a:chExt cx="3419060" cy="23567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9615C-BAFB-403C-A813-565940F07430}"/>
                </a:ext>
              </a:extLst>
            </p:cNvPr>
            <p:cNvSpPr txBox="1"/>
            <p:nvPr/>
          </p:nvSpPr>
          <p:spPr>
            <a:xfrm>
              <a:off x="-18140" y="2390970"/>
              <a:ext cx="3419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ผู้ให้บริการติดเชื้อไวรัสโค</a:t>
              </a:r>
              <a:r>
                <a:rPr lang="th-TH" sz="1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</a:t>
              </a:r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 2019 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จากการให้บริการผู้ป่วย</a:t>
              </a:r>
              <a:r>
                <a:rPr lang="th-TH" sz="18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สิทธิ </a:t>
              </a:r>
              <a:r>
                <a:rPr lang="en-US" sz="1800" b="1" u="sng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UC</a:t>
              </a:r>
              <a:endPara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7F09F72-FEC1-420F-9871-0A47F67947AC}"/>
                </a:ext>
              </a:extLst>
            </p:cNvPr>
            <p:cNvGrpSpPr/>
            <p:nvPr/>
          </p:nvGrpSpPr>
          <p:grpSpPr>
            <a:xfrm>
              <a:off x="550601" y="680593"/>
              <a:ext cx="2125077" cy="1823059"/>
              <a:chOff x="15745" y="690783"/>
              <a:chExt cx="2125077" cy="1823059"/>
            </a:xfrm>
          </p:grpSpPr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D9A8A109-504B-413C-9D76-EB918219F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80" y="690783"/>
                <a:ext cx="1747842" cy="1747629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984EA2-5891-45D2-9964-3B83B10C1543}"/>
                  </a:ext>
                </a:extLst>
              </p:cNvPr>
              <p:cNvSpPr txBox="1"/>
              <p:nvPr/>
            </p:nvSpPr>
            <p:spPr>
              <a:xfrm>
                <a:off x="15745" y="1990622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</a:t>
                </a:r>
                <a:endParaRPr lang="th-TH" b="1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07C256-4FCB-4ABD-A623-AB57D852F4C7}"/>
              </a:ext>
            </a:extLst>
          </p:cNvPr>
          <p:cNvGrpSpPr/>
          <p:nvPr/>
        </p:nvGrpSpPr>
        <p:grpSpPr>
          <a:xfrm>
            <a:off x="4052445" y="680594"/>
            <a:ext cx="4757531" cy="2583832"/>
            <a:chOff x="4012691" y="680594"/>
            <a:chExt cx="4757531" cy="25838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808348-DFCE-47A0-B893-F7532205D0D8}"/>
                </a:ext>
              </a:extLst>
            </p:cNvPr>
            <p:cNvSpPr txBox="1"/>
            <p:nvPr/>
          </p:nvSpPr>
          <p:spPr>
            <a:xfrm>
              <a:off x="4012691" y="2341096"/>
              <a:ext cx="4757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ผู้เสียหาย/ทายาท/ผู้มีอุปการะ/หน่วยบริการที่ให้บริการ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ยื่นคำร้องคำร้องขอรับเงินช่วยเหลือเบื้องต้น </a:t>
              </a:r>
              <a:r>
                <a:rPr lang="th-TH" sz="1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 1 ปี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สถานที่ยื่นคำร้อง หน่วยบริการต้นสังกัด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791F37-937A-4CD3-BB94-FB37062B7B14}"/>
                </a:ext>
              </a:extLst>
            </p:cNvPr>
            <p:cNvGrpSpPr/>
            <p:nvPr/>
          </p:nvGrpSpPr>
          <p:grpSpPr>
            <a:xfrm>
              <a:off x="5208734" y="680594"/>
              <a:ext cx="1984031" cy="1800319"/>
              <a:chOff x="5142474" y="733602"/>
              <a:chExt cx="1984031" cy="1800319"/>
            </a:xfrm>
          </p:grpSpPr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2A1D0F98-3D82-46D0-8318-712E14BA8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663" y="733602"/>
                <a:ext cx="1747842" cy="1747629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C64BB2-560F-4306-AD68-0667FD7FC0D1}"/>
                  </a:ext>
                </a:extLst>
              </p:cNvPr>
              <p:cNvSpPr txBox="1"/>
              <p:nvPr/>
            </p:nvSpPr>
            <p:spPr>
              <a:xfrm>
                <a:off x="5142474" y="2010701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2.</a:t>
                </a:r>
                <a:endParaRPr lang="th-TH" b="1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092171-B9CB-463E-AD81-907D0CC3B0D9}"/>
              </a:ext>
            </a:extLst>
          </p:cNvPr>
          <p:cNvGrpSpPr/>
          <p:nvPr/>
        </p:nvGrpSpPr>
        <p:grpSpPr>
          <a:xfrm>
            <a:off x="8103705" y="667722"/>
            <a:ext cx="4757531" cy="2340952"/>
            <a:chOff x="7772398" y="667722"/>
            <a:chExt cx="4757531" cy="23409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07B766-D71C-4147-9CCB-C674CD0A0718}"/>
                </a:ext>
              </a:extLst>
            </p:cNvPr>
            <p:cNvSpPr txBox="1"/>
            <p:nvPr/>
          </p:nvSpPr>
          <p:spPr>
            <a:xfrm>
              <a:off x="7772398" y="2362343"/>
              <a:ext cx="4757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หน่วยรับคำร้อง รวบรวมเอกสาร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ส่งให้ สสจ.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E25C8D-48B3-49F0-AB13-1DE4C031C82F}"/>
                </a:ext>
              </a:extLst>
            </p:cNvPr>
            <p:cNvGrpSpPr/>
            <p:nvPr/>
          </p:nvGrpSpPr>
          <p:grpSpPr>
            <a:xfrm>
              <a:off x="9044290" y="667722"/>
              <a:ext cx="1955555" cy="1829658"/>
              <a:chOff x="9044290" y="694226"/>
              <a:chExt cx="1955555" cy="1829658"/>
            </a:xfrm>
          </p:grpSpPr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9FB436AF-A29E-4467-B568-0F8263B4C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2216" y="694226"/>
                <a:ext cx="1747629" cy="174762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D0921D-2C89-4B7C-AD62-2CC1ACE5C2B4}"/>
                  </a:ext>
                </a:extLst>
              </p:cNvPr>
              <p:cNvSpPr txBox="1"/>
              <p:nvPr/>
            </p:nvSpPr>
            <p:spPr>
              <a:xfrm>
                <a:off x="9044290" y="2000664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3.</a:t>
                </a:r>
                <a:endParaRPr lang="th-TH" b="1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3FAD3A-667F-4CAD-BBEE-1CE06D82D08D}"/>
              </a:ext>
            </a:extLst>
          </p:cNvPr>
          <p:cNvGrpSpPr/>
          <p:nvPr/>
        </p:nvGrpSpPr>
        <p:grpSpPr>
          <a:xfrm>
            <a:off x="8473034" y="4138599"/>
            <a:ext cx="3419060" cy="2630588"/>
            <a:chOff x="8640417" y="3328784"/>
            <a:chExt cx="3419060" cy="26305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045BF3-7647-4A7D-BB28-CC7E0951C81A}"/>
                </a:ext>
              </a:extLst>
            </p:cNvPr>
            <p:cNvSpPr txBox="1"/>
            <p:nvPr/>
          </p:nvSpPr>
          <p:spPr>
            <a:xfrm>
              <a:off x="8640417" y="5036042"/>
              <a:ext cx="34190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สปสช.เขต เตรียมเอกสาร 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จัดประชุมคณะอนุกรรมการฯระดับเขต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พิจารณาจ่ายเงินช่วยเหลือเบื้องต้น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5D8AC10-9A8D-40F4-8CED-06AAD87E84E7}"/>
                </a:ext>
              </a:extLst>
            </p:cNvPr>
            <p:cNvGrpSpPr/>
            <p:nvPr/>
          </p:nvGrpSpPr>
          <p:grpSpPr>
            <a:xfrm>
              <a:off x="9376371" y="3328784"/>
              <a:ext cx="2018505" cy="1862276"/>
              <a:chOff x="9151087" y="3328784"/>
              <a:chExt cx="2018505" cy="1862276"/>
            </a:xfrm>
          </p:grpSpPr>
          <p:pic>
            <p:nvPicPr>
              <p:cNvPr id="31" name="Picture 30" descr="A picture containing text, toy, vector graphics&#10;&#10;Description automatically generated">
                <a:extLst>
                  <a:ext uri="{FF2B5EF4-FFF2-40B4-BE49-F238E27FC236}">
                    <a16:creationId xmlns:a16="http://schemas.microsoft.com/office/drawing/2014/main" id="{773E9DEA-D188-40AE-AEF9-F8B1918F9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2296" y="3328784"/>
                <a:ext cx="1747296" cy="174729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E5B4C7-9D6E-4FF7-B78D-992B9B8A66BC}"/>
                  </a:ext>
                </a:extLst>
              </p:cNvPr>
              <p:cNvSpPr txBox="1"/>
              <p:nvPr/>
            </p:nvSpPr>
            <p:spPr>
              <a:xfrm>
                <a:off x="9151087" y="4667840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4.</a:t>
                </a:r>
                <a:endParaRPr lang="th-TH" b="1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C11E5F-ABCD-44C5-A73E-C84030DFD163}"/>
              </a:ext>
            </a:extLst>
          </p:cNvPr>
          <p:cNvGrpSpPr/>
          <p:nvPr/>
        </p:nvGrpSpPr>
        <p:grpSpPr>
          <a:xfrm>
            <a:off x="4928820" y="4403274"/>
            <a:ext cx="4797959" cy="2356743"/>
            <a:chOff x="4744307" y="3603053"/>
            <a:chExt cx="4797959" cy="23567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8DD0D2-F9A7-4516-8AEC-7F7792D53E75}"/>
                </a:ext>
              </a:extLst>
            </p:cNvPr>
            <p:cNvSpPr txBox="1"/>
            <p:nvPr/>
          </p:nvSpPr>
          <p:spPr>
            <a:xfrm>
              <a:off x="4744307" y="5313465"/>
              <a:ext cx="4797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สปสช.เขต จัดทำหนังสือแจ้งผลการพิจารณา</a:t>
              </a:r>
              <a:b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ให้ผู้ยื่นคำร้อง/หน่วยบริการ/สสจ.ทราบ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941D68A-E35C-4F3B-AB12-F996A49926F2}"/>
                </a:ext>
              </a:extLst>
            </p:cNvPr>
            <p:cNvGrpSpPr/>
            <p:nvPr/>
          </p:nvGrpSpPr>
          <p:grpSpPr>
            <a:xfrm>
              <a:off x="4859223" y="3603053"/>
              <a:ext cx="2110591" cy="1781096"/>
              <a:chOff x="4859223" y="3603053"/>
              <a:chExt cx="2110591" cy="1781096"/>
            </a:xfrm>
          </p:grpSpPr>
          <p:pic>
            <p:nvPicPr>
              <p:cNvPr id="37" name="Picture 36" descr="Chart&#10;&#10;Description automatically generated">
                <a:extLst>
                  <a:ext uri="{FF2B5EF4-FFF2-40B4-BE49-F238E27FC236}">
                    <a16:creationId xmlns:a16="http://schemas.microsoft.com/office/drawing/2014/main" id="{9E82A163-9648-4FD9-873F-BF7364E63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2185" y="3603053"/>
                <a:ext cx="1747629" cy="1747629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9F6C7-A8A0-48AA-9E1A-9E4BD158EB77}"/>
                  </a:ext>
                </a:extLst>
              </p:cNvPr>
              <p:cNvSpPr txBox="1"/>
              <p:nvPr/>
            </p:nvSpPr>
            <p:spPr>
              <a:xfrm>
                <a:off x="4859223" y="4860929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5.</a:t>
                </a:r>
                <a:endParaRPr lang="th-TH" b="1" dirty="0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9CCA19-C87E-49D2-8D93-CBD04B3D3326}"/>
              </a:ext>
            </a:extLst>
          </p:cNvPr>
          <p:cNvGrpSpPr/>
          <p:nvPr/>
        </p:nvGrpSpPr>
        <p:grpSpPr>
          <a:xfrm>
            <a:off x="190315" y="4138599"/>
            <a:ext cx="3618671" cy="2687328"/>
            <a:chOff x="142460" y="3382059"/>
            <a:chExt cx="3618671" cy="268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717037-E186-41BE-8DB0-FDD9F7C545B8}"/>
                </a:ext>
              </a:extLst>
            </p:cNvPr>
            <p:cNvSpPr txBox="1"/>
            <p:nvPr/>
          </p:nvSpPr>
          <p:spPr>
            <a:xfrm>
              <a:off x="142460" y="5146057"/>
              <a:ext cx="36186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1)สปสช.เขต โอนเงินช่วยเหลือเบื้องต้นให้หน่วยบริการ</a:t>
              </a:r>
            </a:p>
            <a:p>
              <a:pPr algn="ctr"/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2)หน่วยบริการแจ้งผู้เสียหายรับเงินช่วยเหลือเบื้องต้น</a:t>
              </a:r>
            </a:p>
            <a:p>
              <a:pPr algn="ctr"/>
              <a:endParaRPr lang="th-TH" sz="1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15D6D37-C1BC-406A-BB94-ADB67E98BA5E}"/>
                </a:ext>
              </a:extLst>
            </p:cNvPr>
            <p:cNvGrpSpPr/>
            <p:nvPr/>
          </p:nvGrpSpPr>
          <p:grpSpPr>
            <a:xfrm>
              <a:off x="713107" y="3382059"/>
              <a:ext cx="2076253" cy="1802374"/>
              <a:chOff x="805871" y="3382059"/>
              <a:chExt cx="2076253" cy="1802374"/>
            </a:xfrm>
          </p:grpSpPr>
          <p:pic>
            <p:nvPicPr>
              <p:cNvPr id="39" name="Picture 38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4027BCA3-4B2F-4780-AB81-3A0019E4D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5" y="3382059"/>
                <a:ext cx="1747629" cy="1747629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9D2E9D-2B9C-4D92-89A7-96418A762108}"/>
                  </a:ext>
                </a:extLst>
              </p:cNvPr>
              <p:cNvSpPr txBox="1"/>
              <p:nvPr/>
            </p:nvSpPr>
            <p:spPr>
              <a:xfrm>
                <a:off x="805871" y="4661213"/>
                <a:ext cx="702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6.</a:t>
                </a:r>
                <a:endParaRPr lang="th-TH" b="1" dirty="0"/>
              </a:p>
            </p:txBody>
          </p:sp>
        </p:grp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7065C133-577A-4F5B-91E5-8EDEDF4073EB}"/>
              </a:ext>
            </a:extLst>
          </p:cNvPr>
          <p:cNvSpPr/>
          <p:nvPr/>
        </p:nvSpPr>
        <p:spPr>
          <a:xfrm rot="5400000">
            <a:off x="9848151" y="3330924"/>
            <a:ext cx="1013516" cy="3446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077B7664-71D5-4467-A467-12A8A7BD2655}"/>
              </a:ext>
            </a:extLst>
          </p:cNvPr>
          <p:cNvSpPr/>
          <p:nvPr/>
        </p:nvSpPr>
        <p:spPr>
          <a:xfrm rot="16200000">
            <a:off x="4217173" y="4879229"/>
            <a:ext cx="947348" cy="3446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B4F8B08-F3FD-47B0-BBF2-5FABD452774D}"/>
              </a:ext>
            </a:extLst>
          </p:cNvPr>
          <p:cNvSpPr/>
          <p:nvPr/>
        </p:nvSpPr>
        <p:spPr>
          <a:xfrm>
            <a:off x="7623960" y="1433237"/>
            <a:ext cx="1568122" cy="3446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33B7EE-E900-4053-8B2F-9E8FFA417B2F}"/>
              </a:ext>
            </a:extLst>
          </p:cNvPr>
          <p:cNvSpPr txBox="1"/>
          <p:nvPr/>
        </p:nvSpPr>
        <p:spPr>
          <a:xfrm>
            <a:off x="4668601" y="3768887"/>
            <a:ext cx="2854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กรณีไม่เห็นด้วยยื่นอุทธรณ์ มายัง สสจ.</a:t>
            </a:r>
            <a:r>
              <a:rPr lang="th-TH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นับแต่ทราบผลการพิจารณา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DF25D17-9771-488A-8725-8D461E8C689D}"/>
              </a:ext>
            </a:extLst>
          </p:cNvPr>
          <p:cNvSpPr txBox="1"/>
          <p:nvPr/>
        </p:nvSpPr>
        <p:spPr>
          <a:xfrm>
            <a:off x="3208285" y="3797141"/>
            <a:ext cx="70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</a:t>
            </a:r>
            <a:endParaRPr lang="th-TH" b="1" dirty="0"/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3389109F-BA3C-4780-BECA-783A30010923}"/>
              </a:ext>
            </a:extLst>
          </p:cNvPr>
          <p:cNvSpPr txBox="1"/>
          <p:nvPr/>
        </p:nvSpPr>
        <p:spPr>
          <a:xfrm>
            <a:off x="9911353" y="3201565"/>
            <a:ext cx="234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สสจ.ส่งเอกสารให้ 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6 ระยอง</a:t>
            </a:r>
          </a:p>
        </p:txBody>
      </p:sp>
      <p:sp>
        <p:nvSpPr>
          <p:cNvPr id="61" name="Arrow: Right 70">
            <a:extLst>
              <a:ext uri="{FF2B5EF4-FFF2-40B4-BE49-F238E27FC236}">
                <a16:creationId xmlns:a16="http://schemas.microsoft.com/office/drawing/2014/main" id="{81564CCA-DF63-4375-904C-F63D9841E3F5}"/>
              </a:ext>
            </a:extLst>
          </p:cNvPr>
          <p:cNvSpPr/>
          <p:nvPr/>
        </p:nvSpPr>
        <p:spPr>
          <a:xfrm>
            <a:off x="3341599" y="1396795"/>
            <a:ext cx="1568122" cy="3446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Arrow: Right 63">
            <a:extLst>
              <a:ext uri="{FF2B5EF4-FFF2-40B4-BE49-F238E27FC236}">
                <a16:creationId xmlns:a16="http://schemas.microsoft.com/office/drawing/2014/main" id="{FA592770-8F89-44DF-A11D-A72E7D99A8BB}"/>
              </a:ext>
            </a:extLst>
          </p:cNvPr>
          <p:cNvSpPr/>
          <p:nvPr/>
        </p:nvSpPr>
        <p:spPr>
          <a:xfrm rot="10800000">
            <a:off x="7680752" y="5248683"/>
            <a:ext cx="1462940" cy="3446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Arrow: Right 63">
            <a:extLst>
              <a:ext uri="{FF2B5EF4-FFF2-40B4-BE49-F238E27FC236}">
                <a16:creationId xmlns:a16="http://schemas.microsoft.com/office/drawing/2014/main" id="{236228DB-840F-4ECD-BD46-F4E5A6B95F1C}"/>
              </a:ext>
            </a:extLst>
          </p:cNvPr>
          <p:cNvSpPr/>
          <p:nvPr/>
        </p:nvSpPr>
        <p:spPr>
          <a:xfrm rot="10800000">
            <a:off x="2891303" y="5315483"/>
            <a:ext cx="1906271" cy="34469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TextBox 10">
            <a:extLst>
              <a:ext uri="{FF2B5EF4-FFF2-40B4-BE49-F238E27FC236}">
                <a16:creationId xmlns:a16="http://schemas.microsoft.com/office/drawing/2014/main" id="{55CDF60A-B6EC-4079-9C35-012BD527B239}"/>
              </a:ext>
            </a:extLst>
          </p:cNvPr>
          <p:cNvSpPr txBox="1"/>
          <p:nvPr/>
        </p:nvSpPr>
        <p:spPr>
          <a:xfrm>
            <a:off x="2673849" y="5114362"/>
            <a:ext cx="234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เห็นด้วย</a:t>
            </a:r>
          </a:p>
        </p:txBody>
      </p:sp>
      <p:sp>
        <p:nvSpPr>
          <p:cNvPr id="69" name="TextBox 10">
            <a:extLst>
              <a:ext uri="{FF2B5EF4-FFF2-40B4-BE49-F238E27FC236}">
                <a16:creationId xmlns:a16="http://schemas.microsoft.com/office/drawing/2014/main" id="{526ECE6B-86E6-449B-94A4-90EF831E5642}"/>
              </a:ext>
            </a:extLst>
          </p:cNvPr>
          <p:cNvSpPr txBox="1"/>
          <p:nvPr/>
        </p:nvSpPr>
        <p:spPr>
          <a:xfrm>
            <a:off x="3950184" y="4817752"/>
            <a:ext cx="234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ไม่เห็นด้วย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1082CD2-FA24-436D-886D-2DD620627BBA}"/>
              </a:ext>
            </a:extLst>
          </p:cNvPr>
          <p:cNvGrpSpPr/>
          <p:nvPr/>
        </p:nvGrpSpPr>
        <p:grpSpPr>
          <a:xfrm>
            <a:off x="3661701" y="3354104"/>
            <a:ext cx="1045241" cy="1045114"/>
            <a:chOff x="4670722" y="3390262"/>
            <a:chExt cx="1045241" cy="1045114"/>
          </a:xfrm>
        </p:grpSpPr>
        <p:pic>
          <p:nvPicPr>
            <p:cNvPr id="70" name="Picture 24" descr="Icon&#10;&#10;Description automatically generated">
              <a:extLst>
                <a:ext uri="{FF2B5EF4-FFF2-40B4-BE49-F238E27FC236}">
                  <a16:creationId xmlns:a16="http://schemas.microsoft.com/office/drawing/2014/main" id="{9337DBEA-DE00-4D69-A733-4BF869F14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722" y="3390262"/>
              <a:ext cx="1045241" cy="1045114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2877A82D-A210-41AC-8C7E-7E2FDFCECFA6}"/>
                </a:ext>
              </a:extLst>
            </p:cNvPr>
            <p:cNvSpPr txBox="1"/>
            <p:nvPr/>
          </p:nvSpPr>
          <p:spPr>
            <a:xfrm rot="20933157">
              <a:off x="4842833" y="3663581"/>
              <a:ext cx="47445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1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อุทธรณ์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85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CEC4418-1367-43EF-A411-D27FB0F0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500"/>
            <a:ext cx="11887199" cy="81915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altLang="th-TH"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การนับระยะเวลาการยื่นคำร้อง</a:t>
            </a:r>
            <a:endParaRPr lang="en-US" altLang="th-TH" sz="48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747" name="Vertical Text Placeholder 2">
            <a:extLst>
              <a:ext uri="{FF2B5EF4-FFF2-40B4-BE49-F238E27FC236}">
                <a16:creationId xmlns:a16="http://schemas.microsoft.com/office/drawing/2014/main" id="{B58E5C0A-682B-4438-86B3-ED9C5A7F7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355430" y="-1807371"/>
            <a:ext cx="1481137" cy="10039354"/>
          </a:xfrm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ยื่นคำร้อง ภายใน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 นับแต่วันที่รับทราบความเสียหาย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กรณีอุทธรณ์ให้ยื่นอุทธรณ์ ภายใน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วันนับแต่วันที่ได้รับทราบผลการวินิจฉัยแล้ว 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9A32AB7-FDE7-4BD8-86E2-CB07F6C12945}"/>
              </a:ext>
            </a:extLst>
          </p:cNvPr>
          <p:cNvSpPr txBox="1">
            <a:spLocks/>
          </p:cNvSpPr>
          <p:nvPr/>
        </p:nvSpPr>
        <p:spPr bwMode="auto">
          <a:xfrm>
            <a:off x="9739313" y="6305550"/>
            <a:ext cx="855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23993BC-52F4-4C67-90A5-654C4CE4E808}" type="slidenum">
              <a:rPr lang="en-US" altLang="th-TH" sz="2000">
                <a:latin typeface="Arial" panose="020B0604020202020204" pitchFamily="34" charset="0"/>
                <a:cs typeface="Angsana New" panose="02020603050405020304" pitchFamily="18" charset="-34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th-TH" altLang="th-TH" sz="20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AC0A02A-FD30-4578-9E03-25AF62F475E2}"/>
              </a:ext>
            </a:extLst>
          </p:cNvPr>
          <p:cNvSpPr/>
          <p:nvPr/>
        </p:nvSpPr>
        <p:spPr>
          <a:xfrm>
            <a:off x="328613" y="295252"/>
            <a:ext cx="11534774" cy="9144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เอกสารประกอบการยื่นคำร้อง</a:t>
            </a:r>
          </a:p>
        </p:txBody>
      </p:sp>
      <p:sp>
        <p:nvSpPr>
          <p:cNvPr id="26631" name="Rectangle 17">
            <a:extLst>
              <a:ext uri="{FF2B5EF4-FFF2-40B4-BE49-F238E27FC236}">
                <a16:creationId xmlns:a16="http://schemas.microsoft.com/office/drawing/2014/main" id="{4AB84396-DA91-4C3D-BE91-4F90E3D2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374105"/>
            <a:ext cx="11334751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แบบคำร้องของผู้ให้บริการที่ได้รับความเสียหาย ระบุ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ชื่อ ตำแหน่ง หน้าที่ความรับผิดชอบของผู้ให้บริการ 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ความเสียหายที่เกิดจากการให้บริการ 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ชื่อหน่วยบริการ 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วัน เวลาและพฤติการณ์ที่เกิดความเสียหาย  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วันที่ทราบความเสียหาย 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(ต้องยื่นคำร้องภายใน 1 ปี นับแต่วันที่ทราบความเสียหาย)  </a:t>
            </a:r>
          </a:p>
          <a:p>
            <a:pPr eaLnBrk="1" hangingPunct="1">
              <a:buFontTx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สถานที่ติดต่อ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1">
            <a:extLst>
              <a:ext uri="{FF2B5EF4-FFF2-40B4-BE49-F238E27FC236}">
                <a16:creationId xmlns:a16="http://schemas.microsoft.com/office/drawing/2014/main" id="{D309CB11-4038-4233-A249-5AC4B3F1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03" y="1968251"/>
            <a:ext cx="112585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สำเนาบัตรประจำตัวประชาชน หรือบัตรข้าราชการของผู้เสียหาย/ผู้ยื่นคำร้อง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ใบมรณบัตร (กรณีเสียชีวิต)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คำสั่งหรือหนังสือมอบหมายให้ปฏิบัติหน้าที่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กรณีที่เป็นลูกจ้าง แนบคำสั่งจ้าง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ตารางการปฏิบัติงานหรือบันทึกการลงชื่อปฏิบัติงาน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ใบรับรองแพทย์ /ผลการตรวจหาเชื้อไวรัสโค</a:t>
            </a:r>
            <a:r>
              <a:rPr lang="th-TH" alt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/แบบสอบสวนโรค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สำเนาเวชระเบียนและเอกสารประกอบการรักษาในส่วนที่เกี่ยวข้องกับความเสียหาย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ไท</a:t>
            </a:r>
            <a:r>
              <a:rPr lang="th-TH" alt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ม์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ไลน์ของผู้เสียหาย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เอกสารอื่นๆ ที่เป็นประโยชน์ต่อการพิจารณา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1E2E06E5-D23D-4BBF-B4F2-27EBE7C6C044}"/>
              </a:ext>
            </a:extLst>
          </p:cNvPr>
          <p:cNvSpPr/>
          <p:nvPr/>
        </p:nvSpPr>
        <p:spPr>
          <a:xfrm>
            <a:off x="342901" y="171427"/>
            <a:ext cx="11534774" cy="9144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เอกสารประกอบการยื่นคำร้อง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FF4EF9-B757-41FA-AB86-B3F933BA3D20}"/>
              </a:ext>
            </a:extLst>
          </p:cNvPr>
          <p:cNvSpPr txBox="1"/>
          <p:nvPr/>
        </p:nvSpPr>
        <p:spPr>
          <a:xfrm>
            <a:off x="342901" y="1260365"/>
            <a:ext cx="3167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เอกสารของ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</a:t>
            </a:r>
            <a:endParaRPr lang="th-TH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567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1">
            <a:extLst>
              <a:ext uri="{FF2B5EF4-FFF2-40B4-BE49-F238E27FC236}">
                <a16:creationId xmlns:a16="http://schemas.microsoft.com/office/drawing/2014/main" id="{D309CB11-4038-4233-A249-5AC4B3F1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3" y="2196851"/>
            <a:ext cx="112585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1.สำเนาเวชระเบียน และผลการตรวจหาเชื้อไวรัสโค</a:t>
            </a:r>
            <a:r>
              <a:rPr lang="th-TH" alt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ของผู้รับบริการที่เกี่ยวข้อง</a:t>
            </a:r>
          </a:p>
          <a:p>
            <a:pPr>
              <a:spcBef>
                <a:spcPct val="0"/>
              </a:spcBef>
              <a:buNone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กรณีที่ไม่สามารถระบุได้ว่าติดเชื้อจากผู้รับบริการรายใด ให้ส่งทะเบียนรายชื่อผู้รับบริการที่ติดเชื้อ </a:t>
            </a:r>
          </a:p>
          <a:p>
            <a:pPr>
              <a:spcBef>
                <a:spcPct val="0"/>
              </a:spcBef>
              <a:buNone/>
            </a:pP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ไวรัสโค</a:t>
            </a:r>
            <a:r>
              <a:rPr lang="th-TH" alt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ที่เข้ารับบริการในช่วงเวลาที่สัมพันธ์กับการติดเชื้อ</a:t>
            </a:r>
          </a:p>
          <a:p>
            <a:pPr>
              <a:spcBef>
                <a:spcPct val="0"/>
              </a:spcBef>
              <a:buNone/>
            </a:pP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เอกสารตรวจสอบสิทธิของผู้รับบริการ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1E2E06E5-D23D-4BBF-B4F2-27EBE7C6C044}"/>
              </a:ext>
            </a:extLst>
          </p:cNvPr>
          <p:cNvSpPr/>
          <p:nvPr/>
        </p:nvSpPr>
        <p:spPr>
          <a:xfrm>
            <a:off x="342901" y="171427"/>
            <a:ext cx="11534774" cy="9144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เอกสารประกอบการยื่นคำร้อง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FF4EF9-B757-41FA-AB86-B3F933BA3D20}"/>
              </a:ext>
            </a:extLst>
          </p:cNvPr>
          <p:cNvSpPr txBox="1"/>
          <p:nvPr/>
        </p:nvSpPr>
        <p:spPr>
          <a:xfrm>
            <a:off x="342901" y="1374665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เอกสารของ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ที่สัมพันธ์กับการให้บริการ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6663327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880</Words>
  <Application>Microsoft Office PowerPoint</Application>
  <PresentationFormat>แบบจอกว้าง</PresentationFormat>
  <Paragraphs>96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TH SarabunPSK</vt:lpstr>
      <vt:lpstr>Wingdings</vt:lpstr>
      <vt:lpstr>ธีมของ Office</vt:lpstr>
      <vt:lpstr>การยื่นคำร้องขอรับเงินช่วยเหลือเบื้องต้นกรณีผู้ให้บริการ ติดเชื้อไวรัสโคโรนา 2019 จากการให้บริการสาธารณสุข</vt:lpstr>
      <vt:lpstr>งานนำเสนอ PowerPoint</vt:lpstr>
      <vt:lpstr>งานนำเสนอ PowerPoint</vt:lpstr>
      <vt:lpstr>งานนำเสนอ PowerPoint</vt:lpstr>
      <vt:lpstr>ขั้นตอนการขอรับเงินช่วยเหลือเบื้องต้น กรณีผู้ให้บริการติดเชื้อไวรัสโคโรนา 2019 จากการให้บริการผู้รับบริการสิทธิ UC</vt:lpstr>
      <vt:lpstr>การนับระยะเวลาการยื่นคำร้อง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การยื่นคำร้องขอรับเงินช่วยเหลือเบื้องต้นกรณีผู้ให้บริการ ติดเชื้อไวรัสโคโรนา 2019 จากการให้บริการสาธารณสุข</dc:title>
  <dc:creator>User</dc:creator>
  <cp:lastModifiedBy>User</cp:lastModifiedBy>
  <cp:revision>6</cp:revision>
  <dcterms:created xsi:type="dcterms:W3CDTF">2021-08-19T03:48:17Z</dcterms:created>
  <dcterms:modified xsi:type="dcterms:W3CDTF">2021-10-14T02:37:47Z</dcterms:modified>
</cp:coreProperties>
</file>