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  <p:sldMasterId id="2147484020" r:id="rId2"/>
  </p:sldMasterIdLst>
  <p:notesMasterIdLst>
    <p:notesMasterId r:id="rId18"/>
  </p:notesMasterIdLst>
  <p:sldIdLst>
    <p:sldId id="326" r:id="rId3"/>
    <p:sldId id="329" r:id="rId4"/>
    <p:sldId id="257" r:id="rId5"/>
    <p:sldId id="350" r:id="rId6"/>
    <p:sldId id="351" r:id="rId7"/>
    <p:sldId id="353" r:id="rId8"/>
    <p:sldId id="354" r:id="rId9"/>
    <p:sldId id="355" r:id="rId10"/>
    <p:sldId id="256" r:id="rId11"/>
    <p:sldId id="274" r:id="rId12"/>
    <p:sldId id="281" r:id="rId13"/>
    <p:sldId id="282" r:id="rId14"/>
    <p:sldId id="283" r:id="rId15"/>
    <p:sldId id="280" r:id="rId16"/>
    <p:sldId id="287" r:id="rId17"/>
  </p:sldIdLst>
  <p:sldSz cx="9144000" cy="6858000" type="screen4x3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89520" autoAdjust="0"/>
  </p:normalViewPr>
  <p:slideViewPr>
    <p:cSldViewPr>
      <p:cViewPr varScale="1">
        <p:scale>
          <a:sx n="114" d="100"/>
          <a:sy n="114" d="100"/>
        </p:scale>
        <p:origin x="12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522ED00-D337-4EC8-AAA6-3BD891B3CE4A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25F3F9-6265-46FC-8E0F-BADFD739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8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43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53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62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5212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4784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4842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9785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0855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0127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3932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164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44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93654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8805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824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67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15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96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1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55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449B7-DE54-40C7-9DC8-9460BD834D42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30/10/63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4FBD3-ED7C-442C-9992-DF6C70F1447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24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BF862-7B45-4BEE-B734-A5334FA3E288}" type="datetimeFigureOut">
              <a:rPr lang="th-TH" smtClean="0"/>
              <a:t>30/10/63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48EC5-A663-492F-935C-7FC059BD3F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651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6.sv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0" y="692696"/>
            <a:ext cx="9144000" cy="4176464"/>
          </a:xfrm>
        </p:spPr>
        <p:txBody>
          <a:bodyPr>
            <a:noAutofit/>
          </a:bodyPr>
          <a:lstStyle/>
          <a:p>
            <a:pPr lvl="0">
              <a:buClr>
                <a:srgbClr val="F3A447"/>
              </a:buClr>
              <a:buSzPct val="85000"/>
            </a:pPr>
            <a:r>
              <a:rPr lang="th-TH" sz="6600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PSK" pitchFamily="34" charset="-34"/>
                <a:cs typeface="TH SarabunPSK" pitchFamily="34" charset="-34"/>
              </a:rPr>
              <a:t>วาระประชุม </a:t>
            </a:r>
            <a:r>
              <a:rPr lang="th-TH" sz="66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H SarabunPSK" pitchFamily="34" charset="-34"/>
                <a:cs typeface="TH SarabunPSK" pitchFamily="34" charset="-34"/>
              </a:rPr>
              <a:t>คปส</a:t>
            </a:r>
            <a:r>
              <a:rPr lang="th-TH" sz="6600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PSK" pitchFamily="34" charset="-34"/>
                <a:cs typeface="TH SarabunPSK" pitchFamily="34" charset="-34"/>
              </a:rPr>
              <a:t>จ. เดือน ต.ค. 2563</a:t>
            </a:r>
          </a:p>
          <a:p>
            <a:pPr lvl="0">
              <a:buClr>
                <a:srgbClr val="F3A447"/>
              </a:buClr>
              <a:buSzPct val="85000"/>
            </a:pPr>
            <a:r>
              <a:rPr lang="th-TH" sz="6600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PSK" pitchFamily="34" charset="-34"/>
                <a:cs typeface="TH SarabunPSK" pitchFamily="34" charset="-34"/>
              </a:rPr>
              <a:t>วันที่ 30 ตุลาคม  2563</a:t>
            </a:r>
          </a:p>
          <a:p>
            <a:pPr lvl="0">
              <a:buClr>
                <a:srgbClr val="F3A447"/>
              </a:buClr>
              <a:buSzPct val="85000"/>
            </a:pPr>
            <a:endParaRPr lang="th-TH" sz="6000" b="1" dirty="0">
              <a:solidFill>
                <a:prstClr val="black">
                  <a:lumMod val="95000"/>
                  <a:lumOff val="5000"/>
                </a:prstClr>
              </a:solidFill>
              <a:latin typeface="TH SarabunPSK" pitchFamily="34" charset="-34"/>
              <a:cs typeface="TH SarabunPSK" pitchFamily="34" charset="-34"/>
            </a:endParaRPr>
          </a:p>
          <a:p>
            <a:pPr lvl="0">
              <a:buClr>
                <a:srgbClr val="F3A447"/>
              </a:buClr>
              <a:buSzPct val="85000"/>
            </a:pPr>
            <a:r>
              <a:rPr lang="th-TH" sz="5400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PSK" pitchFamily="34" charset="-34"/>
                <a:cs typeface="TH SarabunPSK" pitchFamily="34" charset="-34"/>
              </a:rPr>
              <a:t>กลุ่มงานประกันสุขภาพ</a:t>
            </a:r>
          </a:p>
          <a:p>
            <a:pPr lvl="0">
              <a:buClr>
                <a:srgbClr val="F3A447"/>
              </a:buClr>
              <a:buSzPct val="85000"/>
            </a:pPr>
            <a:r>
              <a:rPr lang="th-TH" sz="5400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PSK" pitchFamily="34" charset="-34"/>
                <a:cs typeface="TH SarabunPSK" pitchFamily="34" charset="-34"/>
              </a:rPr>
              <a:t>เรื่องแจ้งเพื่อทราบ 3  เรื่อง</a:t>
            </a:r>
          </a:p>
        </p:txBody>
      </p:sp>
    </p:spTree>
    <p:extLst>
      <p:ext uri="{BB962C8B-B14F-4D97-AF65-F5344CB8AC3E}">
        <p14:creationId xmlns:p14="http://schemas.microsoft.com/office/powerpoint/2010/main" val="4207888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6"/>
          <p:cNvSpPr txBox="1"/>
          <p:nvPr/>
        </p:nvSpPr>
        <p:spPr>
          <a:xfrm>
            <a:off x="892236" y="2403659"/>
            <a:ext cx="7359527" cy="101566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 defTabSz="685800"/>
            <a:r>
              <a:rPr lang="th-TH" sz="3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การสนับสนุนการดำเนินงาน</a:t>
            </a:r>
            <a:br>
              <a:rPr lang="th-TH" sz="3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000" b="1" dirty="0">
                <a:solidFill>
                  <a:srgbClr val="ED7D31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ยุทธศาสตร์กองทุนหลักประกันสุขภาพท้องถิ่น </a:t>
            </a:r>
            <a:endParaRPr lang="th-TH" sz="30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B599F2A-0221-4407-A884-ED35BD274FD9}"/>
              </a:ext>
            </a:extLst>
          </p:cNvPr>
          <p:cNvSpPr/>
          <p:nvPr/>
        </p:nvSpPr>
        <p:spPr>
          <a:xfrm>
            <a:off x="633206" y="2188397"/>
            <a:ext cx="8103765" cy="142310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th-TH" sz="2100" dirty="0">
              <a:solidFill>
                <a:prstClr val="white"/>
              </a:solidFill>
              <a:latin typeface="Calibri"/>
              <a:cs typeface="Cordia New" panose="020B0304020202020204" pitchFamily="34" charset="-34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BB8529E-A180-4F3A-ABB7-7B052C5400E2}"/>
              </a:ext>
            </a:extLst>
          </p:cNvPr>
          <p:cNvCxnSpPr>
            <a:cxnSpLocks/>
          </p:cNvCxnSpPr>
          <p:nvPr/>
        </p:nvCxnSpPr>
        <p:spPr>
          <a:xfrm>
            <a:off x="1403820" y="5542148"/>
            <a:ext cx="5725486" cy="0"/>
          </a:xfrm>
          <a:prstGeom prst="line">
            <a:avLst/>
          </a:prstGeom>
          <a:ln w="28575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35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E83C3C-13C6-4109-99FC-A7CCAE7E99C5}"/>
              </a:ext>
            </a:extLst>
          </p:cNvPr>
          <p:cNvGrpSpPr/>
          <p:nvPr/>
        </p:nvGrpSpPr>
        <p:grpSpPr>
          <a:xfrm>
            <a:off x="270546" y="1025134"/>
            <a:ext cx="8743930" cy="556545"/>
            <a:chOff x="360727" y="223845"/>
            <a:chExt cx="11658573" cy="74206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94EEB12-E920-48E0-A572-E827A46257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49602" y="277616"/>
              <a:ext cx="1569698" cy="65499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12D3E3A-21E6-4A7B-A5AA-7F34E43E1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9859" y="277615"/>
              <a:ext cx="676723" cy="68829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60CC4C9-C15F-40EA-8928-9DF8727BA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17113" y="242887"/>
              <a:ext cx="689726" cy="68972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E25966E-F1DF-4035-A0EC-B9DEFF6D5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9631" y="242887"/>
              <a:ext cx="714462" cy="71446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B71DCE-B850-4E97-9098-7F9B5AE56EA0}"/>
                </a:ext>
              </a:extLst>
            </p:cNvPr>
            <p:cNvSpPr txBox="1"/>
            <p:nvPr/>
          </p:nvSpPr>
          <p:spPr>
            <a:xfrm>
              <a:off x="437410" y="223845"/>
              <a:ext cx="64530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th-TH" sz="15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คณะทำงานสนับสนุนและกำกับติดตาม การดำเนินงานกองทุนสุขภาพชุมชน เขต ๖ ระยอง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766F442-67B5-4C29-BCF2-233BDC7CC6BF}"/>
                </a:ext>
              </a:extLst>
            </p:cNvPr>
            <p:cNvCxnSpPr>
              <a:cxnSpLocks/>
            </p:cNvCxnSpPr>
            <p:nvPr/>
          </p:nvCxnSpPr>
          <p:spPr>
            <a:xfrm>
              <a:off x="360727" y="739157"/>
              <a:ext cx="763398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45E7B3AC-514C-48D6-9FC4-C240781F17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508" y="2236277"/>
            <a:ext cx="1357105" cy="140262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1B26121-AD9D-4871-AD9B-F9EA0B15C6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1933" y="4274359"/>
            <a:ext cx="1247679" cy="138946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6C498DFD-6678-4D72-B0BD-5588A6BD80B9}"/>
              </a:ext>
            </a:extLst>
          </p:cNvPr>
          <p:cNvSpPr txBox="1"/>
          <p:nvPr/>
        </p:nvSpPr>
        <p:spPr>
          <a:xfrm>
            <a:off x="2013873" y="2261124"/>
            <a:ext cx="713012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/>
            <a:r>
              <a:rPr lang="th-TH" sz="1200" b="1" i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1) ประสิทธิผลของความครอบคลุมหลักประกันสุขภาพ[1] (</a:t>
            </a:r>
            <a:r>
              <a:rPr lang="en-US" sz="1200" b="1" i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Effective coverage) </a:t>
            </a:r>
            <a:r>
              <a:rPr lang="th-TH" sz="1200" b="1" i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เพิ่มขึ้นไม่น้อยกว่าหนึ่งในสามภายในปี 2565</a:t>
            </a: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	</a:t>
            </a:r>
            <a:r>
              <a:rPr lang="th-TH" sz="1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ยุทธศาสตร์ที่ 1	เพิ่มประสิทธิภาพการบริหารจัดการกองทุนฯ (</a:t>
            </a:r>
            <a:r>
              <a:rPr lang="en-US" sz="1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Improve efficiency of fund management)</a:t>
            </a:r>
            <a:r>
              <a:rPr lang="en-US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</a:p>
          <a:p>
            <a:pPr defTabSz="685800"/>
            <a:r>
              <a:rPr lang="en-US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1.1	สร้างความมั่นใจในการบริหารจัดการงบประมาณกองทุนหลักประกันสุขภาพในระดับท้องถิ่นหรือพื้นที่ และกองทุนฟื้นฟู				สมรรถภาพระดับจังหวัด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กลยุทธ์ที่ 1.2	ใช้เทคโนโลยีเพื่ออำนวยความสะดวกในการดำเนินงานและบริหารจัดการกองทุนสุขภาพชุมชน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กลยุทธ์ที่ 1.3	สนับสนุนให้เกิดความยั่งยืนโดยการสร้างให้หน่วยงานและบุคลากรในพื้นที่สามารถเป็นพี่เลี้ยงในการดำเนินงานได้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ยุทธศาสตร์ที่ 2	เพิ่มการเข้าถึงบริการ (</a:t>
            </a:r>
            <a:r>
              <a:rPr lang="en-US" sz="1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Targeting)</a:t>
            </a:r>
            <a:r>
              <a:rPr lang="th-TH" sz="1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ให้กับกลุ่มเปราะบางในแต่ละพื้นที่ เช่น บริการสร้างเสริมสุขภาพป้องกันโรคสำหรับผู้ต้องขัง การดูแล		ระยะยาวสำหรับผู้สูงอายุที่อยู่ในภาวะพึ่งพิงทุกคน เด็กในศูนย์เด็กเล็ก เป็นต้น</a:t>
            </a: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กลยุทธ์ที่ 2.1	สร้างระบบการดูแลคนพิการ ผู้สูงอายุ ผู้ที่จำเป็นต้องได้รับการฟื้นฟู และผู้ที่มีภาวะพึ่งพิงแบบครบวงจร และยั่งยืน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กลยุทธ์ที่ 2.2	สร้างระบบรองรับ </a:t>
            </a:r>
            <a:r>
              <a:rPr lang="en-US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EEC </a:t>
            </a: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โดยจัดให้มีบริการสร้างเสริมสุขภาพและป้องกันโรคให้กับแรงงานสิทธิประกันสังคม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กลยุทธ์ที่ 2.3	จัดบริการเฉพาะสำหรับกลุ่มเปราะบางตามพฤติกรรมเสี่ยงทางสุขภาพ และตามสภานการณ์ของกระทรวงสาธารณสุข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BBE61A-78A4-47F6-9F40-CBC917B5E2D7}"/>
              </a:ext>
            </a:extLst>
          </p:cNvPr>
          <p:cNvSpPr txBox="1"/>
          <p:nvPr/>
        </p:nvSpPr>
        <p:spPr>
          <a:xfrm>
            <a:off x="2039359" y="4274359"/>
            <a:ext cx="713012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/>
            <a:r>
              <a:rPr lang="th-TH" sz="1200" b="1" i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4) ร้อยละรายจ่ายสุขภาพเมื่อเทียบกับผลิตภัณฑ์มวลรวมในประเทศ อยู่ระหว่างร้อยละ 4.6 ถึง 5.0 ในปี 2565			</a:t>
            </a:r>
          </a:p>
          <a:p>
            <a:pPr defTabSz="685800"/>
            <a:r>
              <a:rPr lang="th-TH" sz="1200" b="1" i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5) ร้อยละรายจ่ายสุขภาพเทียบกับรายจ่ายของรัฐบาล อยู่ระหว่างร้อยละ 17 ถึง 20 ในปี 2565		</a:t>
            </a: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ยุทธศาสตร์ที่ 3	ลดค่าใช้จ่ายในการรักษาพยาบาลของหน่วยบริการในระบบหลักประกันสุขภาพ</a:t>
            </a: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กลยุทธ์ที่ 3.1	สร้างระบบการสร้างเสริมสุขภาพ การป้องกันโรค การฟื้นฟูสมรรถภาพ และบริการปฐมภูมิเชิงรุกในแต่ละกลุ่ม				วัยหรือกลุ่มโรคที่เหมาะสมกับประชาชนในพื้นที่โดยการวิเคราะห์จากระดับท้องถิ่นหรือพื้นที่ หรือชุมชน		      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กลยุทธ์ที่ 3.2	สนับสนุนให้หน่วยบริการในแต่ละพื้นที่จัดการปัญหาสุขภาพของประชาชนโดยใช้งบประมาณจากกองทุนหลักประกันสุขภาพ			ในระดับท้องถิ่นหรือพื้นที่</a:t>
            </a:r>
          </a:p>
          <a:p>
            <a:pPr defTabSz="685800"/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กลยุทธ์ที่ 3.3	เสริมสร้างให้ประชาชน (</a:t>
            </a:r>
            <a:r>
              <a:rPr lang="en-US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Empowerment) </a:t>
            </a:r>
            <a:r>
              <a:rPr lang="th-TH" sz="12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มีความตระหนักรู้ด้านสุขภาพ ดูแลสุขภาพตัวเองได้ เหมาะสม และรับรู้ เข้าใจ				วิธีการใช้สิทธิ และไปใช้บริการเมื่อจำเป็น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36F669B-CAA5-4559-8665-EDDCE39A3C34}"/>
              </a:ext>
            </a:extLst>
          </p:cNvPr>
          <p:cNvGrpSpPr/>
          <p:nvPr/>
        </p:nvGrpSpPr>
        <p:grpSpPr>
          <a:xfrm>
            <a:off x="95770" y="5545272"/>
            <a:ext cx="3385783" cy="395842"/>
            <a:chOff x="-381643" y="5544542"/>
            <a:chExt cx="9502723" cy="1110991"/>
          </a:xfrm>
        </p:grpSpPr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60E9B4F4-875E-49F0-A05E-0EAC0EB0ACD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-381643" y="5544542"/>
              <a:ext cx="2356961" cy="1110991"/>
            </a:xfrm>
            <a:prstGeom prst="rect">
              <a:avLst/>
            </a:prstGeom>
          </p:spPr>
        </p:pic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F9E57761-E772-4E44-A216-8DF4BB44E5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081272" y="6206368"/>
              <a:ext cx="7039808" cy="391101"/>
            </a:xfrm>
            <a:prstGeom prst="rect">
              <a:avLst/>
            </a:prstGeom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B81C0BEE-F3C4-44F4-9FC4-AA6CB4F84156}"/>
              </a:ext>
            </a:extLst>
          </p:cNvPr>
          <p:cNvSpPr txBox="1"/>
          <p:nvPr/>
        </p:nvSpPr>
        <p:spPr>
          <a:xfrm>
            <a:off x="203479" y="1504298"/>
            <a:ext cx="685550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th-TH" sz="2100" b="1" dirty="0">
                <a:solidFill>
                  <a:srgbClr val="ED7D31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ยุทธศาสตร์กองทุนหลักประกันสุขภาพท้องถิ่น เขตสุขภาพที่ 6 พ.ศ.2564 - 2567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D126A5-AEA4-4D5B-88C6-BC68A16272CF}"/>
              </a:ext>
            </a:extLst>
          </p:cNvPr>
          <p:cNvSpPr txBox="1"/>
          <p:nvPr/>
        </p:nvSpPr>
        <p:spPr>
          <a:xfrm>
            <a:off x="2013873" y="1914874"/>
            <a:ext cx="685550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21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KPI : </a:t>
            </a:r>
            <a:r>
              <a:rPr lang="th-TH" sz="21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ค่าใช้จ่ายในการรักษาพยาบาลของหน่วยบริการลดลงร้อยละ 10</a:t>
            </a:r>
            <a:r>
              <a:rPr lang="en-US" sz="21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endParaRPr lang="th-TH" sz="21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2911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E83C3C-13C6-4109-99FC-A7CCAE7E99C5}"/>
              </a:ext>
            </a:extLst>
          </p:cNvPr>
          <p:cNvGrpSpPr/>
          <p:nvPr/>
        </p:nvGrpSpPr>
        <p:grpSpPr>
          <a:xfrm>
            <a:off x="203479" y="1039415"/>
            <a:ext cx="8810996" cy="542264"/>
            <a:chOff x="271305" y="242887"/>
            <a:chExt cx="11747995" cy="72301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94EEB12-E920-48E0-A572-E827A46257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49602" y="277616"/>
              <a:ext cx="1569698" cy="65499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12D3E3A-21E6-4A7B-A5AA-7F34E43E1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9859" y="277615"/>
              <a:ext cx="676723" cy="68829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60CC4C9-C15F-40EA-8928-9DF8727BA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17113" y="242887"/>
              <a:ext cx="689726" cy="68972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E25966E-F1DF-4035-A0EC-B9DEFF6D5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9631" y="242887"/>
              <a:ext cx="714462" cy="71446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B71DCE-B850-4E97-9098-7F9B5AE56EA0}"/>
                </a:ext>
              </a:extLst>
            </p:cNvPr>
            <p:cNvSpPr txBox="1"/>
            <p:nvPr/>
          </p:nvSpPr>
          <p:spPr>
            <a:xfrm>
              <a:off x="271305" y="277615"/>
              <a:ext cx="6453048" cy="430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th-TH" sz="15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คณะทำงานสนับสนุนและกำกับติดตาม การดำเนินงานกองทุนสุขภาพชุมชน เขต ๖ ระยอง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766F442-67B5-4C29-BCF2-233BDC7CC6BF}"/>
                </a:ext>
              </a:extLst>
            </p:cNvPr>
            <p:cNvCxnSpPr>
              <a:cxnSpLocks/>
            </p:cNvCxnSpPr>
            <p:nvPr/>
          </p:nvCxnSpPr>
          <p:spPr>
            <a:xfrm>
              <a:off x="360727" y="739157"/>
              <a:ext cx="763398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A076B0F-200C-4C4E-8657-55BF798C3D18}"/>
              </a:ext>
            </a:extLst>
          </p:cNvPr>
          <p:cNvSpPr txBox="1"/>
          <p:nvPr/>
        </p:nvSpPr>
        <p:spPr>
          <a:xfrm>
            <a:off x="203479" y="1556710"/>
            <a:ext cx="685550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th-TH" sz="21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กิจกรรมที่จะดำเนินการ 2564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91199E-E9A3-40FB-A053-C44B039F2B68}"/>
              </a:ext>
            </a:extLst>
          </p:cNvPr>
          <p:cNvSpPr txBox="1"/>
          <p:nvPr/>
        </p:nvSpPr>
        <p:spPr>
          <a:xfrm>
            <a:off x="335102" y="1994777"/>
            <a:ext cx="8473797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1.1  สร้างความมั่นใจในการบริหารจัดการงบประมาณกองทุนหลักประกันสุขภาพในระดับท้องถิ่นหรือพื้นที่และกองทุนฟื้นฟูสมรรถภาพระดับจังหวัด</a:t>
            </a:r>
          </a:p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1.2  ใช้เทคโนโลยีเพื่ออำนวยความสะดวกในการดำเนินงานและบริหารจัดการกองทุนสุขภาพชุมชน</a:t>
            </a:r>
          </a:p>
          <a:p>
            <a:pPr defTabSz="685800"/>
            <a:r>
              <a:rPr lang="th-TH" sz="15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 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 คณะทำงานประสานภารกิจสนับสนุนระบบสุขภาพชุมชน เขต 6 ระยอง จัดทำ 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Chat Bot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ทางไลน์ ในการตอบข้อกฏหมาย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1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1.3  สนับสนุนให้เกิดความยั่งยืนโดยการสร้างให้หน่วยงานและบุคลากรในพื้นที่สามารถเป็นพี่เลี้ยงในการดำเนินงานได้</a:t>
            </a:r>
          </a:p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</a:t>
            </a:r>
            <a:r>
              <a:rPr lang="th-TH" sz="135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 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 สปสช.เขต 6 ระยอง จัดประชุมคณะทำงานสนับสนุน และกำกับติดตาม การดำเนินงาน กองทุนสุขภาพชุมชน 		 	               เขต 6 ระยอง ร่วมกันตรวจ กำกับ ติดตาม กองทุนฯ</a:t>
            </a:r>
          </a:p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2.1  สร้างระบบการดูแลคนพิการ ผู้สูงอายุ ผู้ที่จำเป็นต้องได้รับการฟื้นฟู และผู้ที่มีภาวะพึ่งพิงแบบครบวงจร และยั่งยืน</a:t>
            </a:r>
          </a:p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 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ให้ สปสช.เขต 6 ระยอง ขอความร่วมมือ อปท./ผู้ว่าราชการจังหวัด/ท้องถิ่นจังหวัด ในการขอความร่วมมือให้ทุกกองทุนฯ เข้าร่วท 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LTC </a:t>
            </a:r>
          </a:p>
          <a:p>
            <a:pPr defTabSz="685800"/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            2.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ทุกหน่วยงานร่วมกันสนับสนุนภารกิจกองทุนฟื้นฟูสมรรถภาพระดับจังหวัด </a:t>
            </a:r>
            <a:endParaRPr lang="th-TH" sz="15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3.2  สนับสนุนให้หน่วยบริการในแต่ละพื้นที่จัดการปัญหาสุขภาพของประชาชนโดยใช้งบประมาณจากกองทุนหลักประกันสุขภาพ			  ในระดับท้องถิ่นหรือพื้นที่</a:t>
            </a:r>
          </a:p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</a:t>
            </a:r>
            <a:r>
              <a:rPr lang="th-TH" sz="15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 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ขอความร่วมมือ เขตสุขภาพที่ 6 สั่งการให้ รพ.สต. ทุกแห่งเสนอโครงการตามปัญหาสุขภาพในพื้นที่ ตามกลยุทธ์ที่ 2.2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2.3,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3.1</a:t>
            </a:r>
            <a:endParaRPr lang="th-TH" sz="15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3.3  เสริมสร้างให้ประชาชน (</a:t>
            </a:r>
            <a:r>
              <a:rPr lang="en-US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Empowerment) </a:t>
            </a:r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มีความตระหนักรู้ด้านสุขภาพ ดูแลสุขภาพตัวเองได้ เหมาะสม และรับรู้ เข้าใจ วิธีการใช้สิทธิ และไปใช้	 	  บริการเมื่อจำเป็น</a:t>
            </a:r>
          </a:p>
          <a:p>
            <a:pPr defTabSz="685800"/>
            <a:r>
              <a:rPr lang="th-TH" sz="15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กิจกรรม 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ให้ทำการศึกษาร่วมกันถึงกระบวนการ และวิธีการ ที่แท้จริงในการได้มาของ </a:t>
            </a:r>
            <a:r>
              <a:rPr lang="en-US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Health literacy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ของประชาชน เขตสุขภาพ 6</a:t>
            </a:r>
            <a:endParaRPr lang="th-TH" sz="15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70330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FE83C3C-13C6-4109-99FC-A7CCAE7E99C5}"/>
              </a:ext>
            </a:extLst>
          </p:cNvPr>
          <p:cNvGrpSpPr/>
          <p:nvPr/>
        </p:nvGrpSpPr>
        <p:grpSpPr>
          <a:xfrm>
            <a:off x="203479" y="1039415"/>
            <a:ext cx="8810996" cy="542264"/>
            <a:chOff x="271305" y="242887"/>
            <a:chExt cx="11747995" cy="72301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94EEB12-E920-48E0-A572-E827A46257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49602" y="277616"/>
              <a:ext cx="1569698" cy="65499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12D3E3A-21E6-4A7B-A5AA-7F34E43E1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9859" y="277615"/>
              <a:ext cx="676723" cy="68829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60CC4C9-C15F-40EA-8928-9DF8727BA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17113" y="242887"/>
              <a:ext cx="689726" cy="68972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E25966E-F1DF-4035-A0EC-B9DEFF6D5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9631" y="242887"/>
              <a:ext cx="714462" cy="71446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B71DCE-B850-4E97-9098-7F9B5AE56EA0}"/>
                </a:ext>
              </a:extLst>
            </p:cNvPr>
            <p:cNvSpPr txBox="1"/>
            <p:nvPr/>
          </p:nvSpPr>
          <p:spPr>
            <a:xfrm>
              <a:off x="271305" y="277615"/>
              <a:ext cx="6453048" cy="430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th-TH" sz="1500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คณะทำงานสนับสนุนและกำกับติดตาม การดำเนินงานกองทุนสุขภาพชุมชน เขต ๖ ระยอง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766F442-67B5-4C29-BCF2-233BDC7CC6BF}"/>
                </a:ext>
              </a:extLst>
            </p:cNvPr>
            <p:cNvCxnSpPr>
              <a:cxnSpLocks/>
            </p:cNvCxnSpPr>
            <p:nvPr/>
          </p:nvCxnSpPr>
          <p:spPr>
            <a:xfrm>
              <a:off x="360727" y="739157"/>
              <a:ext cx="763398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Graphic 15">
            <a:extLst>
              <a:ext uri="{FF2B5EF4-FFF2-40B4-BE49-F238E27FC236}">
                <a16:creationId xmlns:a16="http://schemas.microsoft.com/office/drawing/2014/main" id="{863DEA0F-B309-4CE0-B0BD-E81F3022B7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58218" y="5826245"/>
            <a:ext cx="2508256" cy="13934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97A17B0-D070-4F27-B99B-3A874B91009E}"/>
              </a:ext>
            </a:extLst>
          </p:cNvPr>
          <p:cNvSpPr txBox="1"/>
          <p:nvPr/>
        </p:nvSpPr>
        <p:spPr>
          <a:xfrm>
            <a:off x="369148" y="1921419"/>
            <a:ext cx="840570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th-TH" sz="18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2.2 สร้างระบบรองรับ </a:t>
            </a:r>
            <a:r>
              <a:rPr lang="en-US" sz="18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EEC </a:t>
            </a:r>
            <a:r>
              <a:rPr lang="th-TH" sz="18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โดยจัดให้มีบริการสร้างเสริมสุขภาพและป้องกันโรคให้กับแรงงานสิทธิประกันสังคม</a:t>
            </a:r>
          </a:p>
          <a:p>
            <a:pPr defTabSz="685800">
              <a:defRPr/>
            </a:pPr>
            <a:r>
              <a:rPr lang="th-TH" sz="18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2.3 จัดบริการเฉพาะสำหรับกลุ่มเปราะบางตามพฤติกรรมเสี่ยงทางสุขภาพ และตามสภานการณ์ของกระทรวงสาธารณสุข</a:t>
            </a:r>
          </a:p>
          <a:p>
            <a:pPr defTabSz="685800">
              <a:defRPr/>
            </a:pPr>
            <a:r>
              <a:rPr lang="th-TH" sz="18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กลยุทธ์ที่ 3.1 สร้างระบบการสร้างเสริมสุขภาพ การป้องกันโรค การฟื้นฟูสมรรถภาพ และบริการปฐมภูมิเชิงรุกในแต่ละกลุ่มวัยหรือกลุ่มโรคที่เหมาะสมกับประชาชน	ในพื้นที่โดยการวิเคราะห์จากกระทรวงสาธารณสุข</a:t>
            </a:r>
          </a:p>
          <a:p>
            <a:pPr defTabSz="685800">
              <a:defRPr/>
            </a:pPr>
            <a:r>
              <a:rPr lang="th-TH" sz="1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	 </a:t>
            </a: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 </a:t>
            </a:r>
            <a:r>
              <a:rPr lang="en-US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ขอความร่วมคณะทำงานขับเคลื่อนยุทธศาสตร์และกำหนดนโยบายกองทุนสุขภาพชุมชน ระดับเขต ในแต่ละ			    สาขาเสนอเรื่องที่จะให้หน่วยบริการดำเนินการตามปัญหาสุขภาพ หรือตาม </a:t>
            </a:r>
            <a:r>
              <a:rPr lang="en-US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KPI </a:t>
            </a: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กระทรวงสาธารณสุข โดยให้			    เสนอโครงการขอรับงบประมาณจากกองทุนหลักประกันสุขภาพท้องถิ่น</a:t>
            </a:r>
          </a:p>
          <a:p>
            <a:pPr defTabSz="685800">
              <a:defRPr/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2. เมื่อได้เรื่องที่จะให้หน่วยบริการดำเนินการตามปัญหาสุขภาพ หรือตาม </a:t>
            </a:r>
            <a:r>
              <a:rPr lang="en-US" sz="1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KPI </a:t>
            </a:r>
            <a:r>
              <a:rPr lang="th-TH" sz="1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กระทรวงสาธารณสุข ให้			    คณะทำงานประสานภารกิจสนับสนุนระบบสุขภาพชุมชน เขต 6 ระยอง จัดทำโครงการตัวอย่าง และแจ้งไปยัง		    ผู้ที่เกี่ยวข้อง(สสจ./สสอ./อปท./ท้องถิ่นจังหวัด/หน่วยบริการ/ฯลฯ)</a:t>
            </a:r>
          </a:p>
          <a:p>
            <a:pPr defTabSz="685800">
              <a:defRPr/>
            </a:pPr>
            <a:r>
              <a:rPr lang="th-TH" sz="18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              </a:t>
            </a:r>
            <a:r>
              <a:rPr lang="th-TH" sz="1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ให้คณะทำงานสนับสนุน และกำกับติดตาม การดำเนินงาน กองทุนสุขภาพชุมชน เขต 6 ระยอง กำกับ 			    ติดตาม หน่วยบริการ ให้เสนอโครงการ และดำเนินการ</a:t>
            </a:r>
          </a:p>
          <a:p>
            <a:pPr defTabSz="685800">
              <a:defRPr/>
            </a:pPr>
            <a:endParaRPr lang="th-TH" sz="1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A20107-4B1A-49AB-A691-4D5CA230D777}"/>
              </a:ext>
            </a:extLst>
          </p:cNvPr>
          <p:cNvSpPr txBox="1"/>
          <p:nvPr/>
        </p:nvSpPr>
        <p:spPr>
          <a:xfrm>
            <a:off x="203479" y="1529003"/>
            <a:ext cx="685550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th-TH" sz="21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กิจกรรมที่จะดำเนินการ 2564(ต่อ)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911D1C-7695-465B-A807-CDBF937D83B7}"/>
              </a:ext>
            </a:extLst>
          </p:cNvPr>
          <p:cNvSpPr/>
          <p:nvPr/>
        </p:nvSpPr>
        <p:spPr>
          <a:xfrm>
            <a:off x="1659834" y="3842465"/>
            <a:ext cx="7184591" cy="15198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th-TH" sz="2100" dirty="0">
              <a:solidFill>
                <a:prstClr val="white"/>
              </a:solidFill>
              <a:latin typeface="Calibri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59638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BA8F5A-A290-4F84-98B7-01078DA53466}"/>
              </a:ext>
            </a:extLst>
          </p:cNvPr>
          <p:cNvGraphicFramePr>
            <a:graphicFrameLocks noGrp="1"/>
          </p:cNvGraphicFramePr>
          <p:nvPr/>
        </p:nvGraphicFramePr>
        <p:xfrm>
          <a:off x="791938" y="1913591"/>
          <a:ext cx="6645724" cy="3742087"/>
        </p:xfrm>
        <a:graphic>
          <a:graphicData uri="http://schemas.openxmlformats.org/drawingml/2006/table">
            <a:tbl>
              <a:tblPr firstRow="1" firstCol="1" bandRow="1"/>
              <a:tblGrid>
                <a:gridCol w="592793">
                  <a:extLst>
                    <a:ext uri="{9D8B030D-6E8A-4147-A177-3AD203B41FA5}">
                      <a16:colId xmlns:a16="http://schemas.microsoft.com/office/drawing/2014/main" val="4056476922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3334048542"/>
                    </a:ext>
                  </a:extLst>
                </a:gridCol>
                <a:gridCol w="4214192">
                  <a:extLst>
                    <a:ext uri="{9D8B030D-6E8A-4147-A177-3AD203B41FA5}">
                      <a16:colId xmlns:a16="http://schemas.microsoft.com/office/drawing/2014/main" val="278902290"/>
                    </a:ext>
                  </a:extLst>
                </a:gridCol>
              </a:tblGrid>
              <a:tr h="211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กลุ่มเป้าหมาย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โครงการขอความร่วมมือ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794483"/>
                  </a:ext>
                </a:extLst>
              </a:tr>
              <a:tr h="21188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หญิงตั้งครรภ์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มหัศจรรย์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1,000 </a:t>
                      </a: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วันแรกของชีวิต (จุดเน้น)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713173"/>
                  </a:ext>
                </a:extLst>
              </a:tr>
              <a:tr h="21188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ตรวจคัดกรองภาวะโลหิตจางของมารดาและเด็ก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897464"/>
                  </a:ext>
                </a:extLst>
              </a:tr>
              <a:tr h="21188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2.</a:t>
                      </a: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เด็กเล็กและเด็กก่อนวัยเรียน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มหัศจรรย์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1,000 </a:t>
                      </a: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วันแรกของชีวิต (จุดเน้น)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771370"/>
                  </a:ext>
                </a:extLst>
              </a:tr>
              <a:tr h="21188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คัดกรองและแก้ไขภาวะโภชนาการ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648449"/>
                  </a:ext>
                </a:extLst>
              </a:tr>
              <a:tr h="21188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คัดกรอง สร้างเสริม และแก้ไขพัฒนาการ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174925"/>
                  </a:ext>
                </a:extLst>
              </a:tr>
              <a:tr h="21188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เด็กวัยเรียนและเยาวชน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ตรวจคัดกรองสายตาและตัดแว่นสายตา (จุดเน้น)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339736"/>
                  </a:ext>
                </a:extLst>
              </a:tr>
              <a:tr h="21188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ให้ความรู้เรื่องอนามัยเจริญพันธ์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721071"/>
                  </a:ext>
                </a:extLst>
              </a:tr>
              <a:tr h="211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เยาวชนตั้งครรภ์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ให้ความรู้ในการดูแลตนเองหลังการตั้งครรภ์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671583"/>
                  </a:ext>
                </a:extLst>
              </a:tr>
              <a:tr h="21188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วัยทำงาน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ตรวจคัดกรองภาวะโลหิตจาง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853142"/>
                  </a:ext>
                </a:extLst>
              </a:tr>
              <a:tr h="21188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ตรวจคัดกรองมะเร็งเต้านมด้วยตนเอง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140467"/>
                  </a:ext>
                </a:extLst>
              </a:tr>
              <a:tr h="21188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ครอบครัวสดใสใส่ใจไอโอดีน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263140"/>
                  </a:ext>
                </a:extLst>
              </a:tr>
              <a:tr h="21188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ผู้สูงอายุ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ส่งเสริมการออกกำลังกาย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19688"/>
                  </a:ext>
                </a:extLst>
              </a:tr>
              <a:tr h="21188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ป้องกันการพลัดตกหกล้ม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782021"/>
                  </a:ext>
                </a:extLst>
              </a:tr>
              <a:tr h="21188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เสริมสร้าง </a:t>
                      </a:r>
                      <a:r>
                        <a:rPr lang="en-US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Thiamine(Vitamin B</a:t>
                      </a:r>
                      <a:r>
                        <a:rPr lang="th-TH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1) และโภชนาการที่จำเป็น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543799"/>
                  </a:ext>
                </a:extLst>
              </a:tr>
              <a:tr h="21188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NCD </a:t>
                      </a: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ตรวจคัดกรองโรคเบาหวาน และปรับเปลี่ยนพฤติกรรมผู้ป่วยและกลุ่มเสี่ยง (จุดเน้น)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02453"/>
                  </a:ext>
                </a:extLst>
              </a:tr>
              <a:tr h="21188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สร้างเสริมสุขภาพจิตทุกกลุ่มวัย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47654" marR="47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398916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56D54E1-61DF-4DDC-9CD2-7FFDC5CD18DC}"/>
              </a:ext>
            </a:extLst>
          </p:cNvPr>
          <p:cNvSpPr txBox="1"/>
          <p:nvPr/>
        </p:nvSpPr>
        <p:spPr>
          <a:xfrm>
            <a:off x="1356869" y="1468297"/>
            <a:ext cx="557115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/>
            <a:r>
              <a:rPr lang="th-TH" sz="21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โครงการขอความร่วมมือหน่วยบริการดำเนินการ ปีงบประมาณ </a:t>
            </a:r>
            <a:r>
              <a:rPr lang="en-US" sz="21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2564</a:t>
            </a:r>
            <a:endParaRPr lang="th-TH" sz="21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41972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95380BF-6D12-435C-94EC-06E898D17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96" y="1232297"/>
            <a:ext cx="8666269" cy="994172"/>
          </a:xfrm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ตามยุทธศาสตร์และกิจกรรมการดำเนินงานดังกล่าว ได้ขอความร่วมมือ</a:t>
            </a:r>
            <a:endParaRPr lang="th-TH" b="1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14CF743-124F-4B22-AF45-A8862739C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139" y="2226469"/>
            <a:ext cx="8815526" cy="3263504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th-TH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1. คณะทำงานสนับสนุนการขับเคลื่อนยุทธศาสตร์และกำหนดนโยบายกองทุนสุขภาพชุมชน ระดับเขต ในแต่ละ สาขาเสนอเรื่องที่จะให้หน่วยบริการดำเนินการตามปัญหาสุขภาพ หรือตาม </a:t>
            </a:r>
            <a:r>
              <a:rPr lang="en-US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KPI </a:t>
            </a:r>
            <a:r>
              <a:rPr lang="th-TH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กระทรวงสาธารณสุข โดยให้เสนอโครงการขอรับงบประมาณจากกองทุนหลักประกันสุขภาพท้องถิ่น  ทั้งนี้ ทุกอำเภอ จะมีสาธารณสุขอำเภอ เป็นพี่เลี้ยงในการดำเนินงานกองทุน</a:t>
            </a:r>
            <a:endParaRPr lang="en-US" sz="1800" dirty="0"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indent="0">
              <a:buNone/>
            </a:pPr>
            <a:r>
              <a:rPr lang="th-TH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2. เมื่อได้เรื่องที่จะให้หน่วยบริการดำเนินการตามปัญหาสุขภาพ หรือตาม </a:t>
            </a:r>
            <a:r>
              <a:rPr lang="en-US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KPI </a:t>
            </a:r>
            <a:r>
              <a:rPr lang="th-TH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กระทรวงสาธารณสุข ให้คณะทำงานประสานภารกิจสนับสนุนระบบสุขภาพชุมชน เขต 6 ระยอง จัดทำโครงการตัวอย่าง และแจ้งไปยังผู้ที่เกี่ยวข้อง(สสจ./</a:t>
            </a:r>
            <a:r>
              <a:rPr lang="th-TH" sz="1800" dirty="0" err="1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สส</a:t>
            </a:r>
            <a:r>
              <a:rPr lang="th-TH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อ./อปท./ท้องถิ่นจังหวัด/หน่วยบริการ/ฯลฯ)</a:t>
            </a:r>
            <a:endParaRPr lang="en-US" sz="1800" dirty="0"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indent="0">
              <a:buNone/>
            </a:pPr>
            <a:r>
              <a:rPr lang="th-TH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3. ให้คณะทำงานสนับสนุน และกำกับติดตาม การดำเนินงาน กองทุนสุขภาพชุมชน เขต 6 ระยอง กำกับ ติดตาม หน่วยบริการ ให้เสนอโครงการ และดำเนินการ</a:t>
            </a:r>
            <a:endParaRPr lang="en-US" sz="1800" dirty="0"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pPr indent="0">
              <a:buNone/>
            </a:pPr>
            <a:r>
              <a:rPr lang="th-TH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ทั้งนี้ เพื่อเป็นการดำเนินงานตามยุทธศาสตร์ดังกล่าวซึ่งสอดคล้องกับเป้าหมายตัวชี้วัดของกระทรวง</a:t>
            </a:r>
            <a:br>
              <a:rPr lang="th-TH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1800" dirty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สาธารณสุข และส่งผลดีต่อสุขภาพของประชาชน  จึงขอความร่วมมือจากหน่วยบริการทุกแห่ง ในการเสนอประเด็นการดำเนินงาน เสนอขอขอประมาณ จากกองทุนสุขภาพชุมชน </a:t>
            </a:r>
            <a:endParaRPr lang="en-US" sz="1800" dirty="0">
              <a:latin typeface="TH SarabunIT๙" panose="020B0500040200020003" pitchFamily="34" charset="-34"/>
              <a:ea typeface="Calibri" panose="020F0502020204030204" pitchFamily="34" charset="0"/>
              <a:cs typeface="TH SarabunIT๙" panose="020B0500040200020003" pitchFamily="34" charset="-34"/>
            </a:endParaRPr>
          </a:p>
          <a:p>
            <a:endParaRPr lang="th-TH" sz="2700" dirty="0"/>
          </a:p>
        </p:txBody>
      </p:sp>
    </p:spTree>
    <p:extLst>
      <p:ext uri="{BB962C8B-B14F-4D97-AF65-F5344CB8AC3E}">
        <p14:creationId xmlns:p14="http://schemas.microsoft.com/office/powerpoint/2010/main" val="64758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1. วิเคราะห์วิกฤติทางการเงินระดับ 7 (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Financial  Risk Scoring)</a:t>
            </a: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ก.ย.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32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90024D23-7B85-4FE4-AA09-06A1F0EE4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91492"/>
            <a:ext cx="8892480" cy="561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84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572231"/>
              </p:ext>
            </p:extLst>
          </p:nvPr>
        </p:nvGraphicFramePr>
        <p:xfrm>
          <a:off x="179512" y="26830"/>
          <a:ext cx="8802743" cy="6570521"/>
        </p:xfrm>
        <a:graphic>
          <a:graphicData uri="http://schemas.openxmlformats.org/drawingml/2006/table">
            <a:tbl>
              <a:tblPr/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8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4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93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861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TH SarabunPSK"/>
                        </a:rPr>
                        <a:t>ข้อมูลการชำระหนี้ หมวดค่าวัสดุ ปีงบประมาณ  2562  แยกรายโรงพยาบาล จังหวัดสระแก้ว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20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โรงพยาบาล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แผนเงินบำรุง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ก่อหนี้ผูกพันธ์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ร้อยละ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ชำระหนี้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ร้อยละ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9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สมเด็จพระยุพราชสระแก้ว,</a:t>
                      </a:r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รพท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215,967,973.48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222,167,829.09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222,033,133.19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55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14,595,638.80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14,107,560.38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14,107,560.38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81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19,039,224.26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14,651,936.20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14,651,936.20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62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25,534,747.95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20,943,519.49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20,834,826.29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210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24,008,038.03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13,122,979.83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13,122,979.83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59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อรัญประเทศ,รพท.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83,952,242.60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84,014,988.70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84,014,989.70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559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17,337,000.00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17,097,189.75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17,097,189.75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424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11,485,740.82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10,962,499.57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10,962,499.57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559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10,767,428.16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9,771,148.31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9,771,248.75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5593"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422,688,034.10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406,839,651.32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406,596,363.66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32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6FE376-0B2F-42CF-8AE2-ECFF0C8E6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4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dirty="0"/>
              <a:t>การกำกับติดตามแผนเงินบำรุงของ รพ. ปี 2563</a:t>
            </a:r>
            <a:endParaRPr lang="en-US" sz="2800" dirty="0"/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9906BA75-0631-47A2-B44C-1000A4A37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4" y="828399"/>
            <a:ext cx="9036496" cy="590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9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6FE376-0B2F-42CF-8AE2-ECFF0C8E6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4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dirty="0"/>
              <a:t>การกำกับติดตามแผนเงินบำรุงของ รพ. ปี 2563</a:t>
            </a:r>
            <a:endParaRPr lang="en-US" sz="2800" dirty="0"/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D6B6A970-CB56-4498-8E0B-B6B203B35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65" y="836712"/>
            <a:ext cx="8964488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6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6FE376-0B2F-42CF-8AE2-ECFF0C8E6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4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dirty="0"/>
              <a:t>การกำกับติดตามแผนเงินบำรุงของ รพ. ปี 2563</a:t>
            </a:r>
            <a:endParaRPr lang="en-US" sz="2800" dirty="0"/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D8CD977E-C37C-4843-A042-7F1B4714F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61" y="836712"/>
            <a:ext cx="8964488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3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6FE376-0B2F-42CF-8AE2-ECFF0C8E6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4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dirty="0"/>
              <a:t>การกำกับติดตามแผนเงินบำรุงของ รพ. ปี 2563</a:t>
            </a:r>
            <a:endParaRPr lang="en-US" sz="2800" dirty="0"/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E34AE1D3-EE1D-402F-B666-8CAE63FD3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8" y="836712"/>
            <a:ext cx="8964488" cy="590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06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6FE376-0B2F-42CF-8AE2-ECFF0C8E6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4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dirty="0"/>
              <a:t>การกำกับติดตามแผนเงินบำรุงของ รพ. ปี 2563</a:t>
            </a:r>
            <a:endParaRPr lang="en-US" sz="2800" dirty="0"/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32E25D15-B679-4417-8CA1-88D66BAF0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8" y="836712"/>
            <a:ext cx="8964488" cy="590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63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848020"/>
              </p:ext>
            </p:extLst>
          </p:nvPr>
        </p:nvGraphicFramePr>
        <p:xfrm>
          <a:off x="251519" y="296650"/>
          <a:ext cx="8640961" cy="6264700"/>
        </p:xfrm>
        <a:graphic>
          <a:graphicData uri="http://schemas.openxmlformats.org/drawingml/2006/table">
            <a:tbl>
              <a:tblPr/>
              <a:tblGrid>
                <a:gridCol w="2123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7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9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979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TH SarabunPSK"/>
                        </a:rPr>
                        <a:t>ข้อมูลการชำระหนี้ หมวดค่าวัสดุ ปีงบประมาณ  </a:t>
                      </a:r>
                      <a:r>
                        <a:rPr lang="th-TH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TH SarabunPSK"/>
                          <a:cs typeface="+mn-cs"/>
                        </a:rPr>
                        <a:t>2563  </a:t>
                      </a:r>
                      <a:r>
                        <a:rPr lang="th-TH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TH SarabunPSK"/>
                        </a:rPr>
                        <a:t>แยกรายโรงพยาบาล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TH SarabunPSK"/>
                        </a:rPr>
                        <a:t> </a:t>
                      </a:r>
                      <a:r>
                        <a:rPr lang="th-TH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TH SarabunPSK"/>
                        </a:rPr>
                        <a:t>จังหวัดสระแก้ว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8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โรงพยาบาล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แผนเงินบำรุง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ก่อหนี้ผูกพันธ์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ร้อยละ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ชำระหนี้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effectLst/>
                          <a:latin typeface="TH SarabunPSK"/>
                        </a:rPr>
                        <a:t>ร้อยละ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สมเด็จพระยุพราชสระแก้ว,รพท.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226,819,886.85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188,005,198.86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149,577,258.12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13,885,155.82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12,472,179.99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10,099,865.67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18,285,090.03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13,513,064.91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6,640,624.81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22,294,706.42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20,758,633.31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10,065,997.48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28,141,375.19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27,371,314.45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16,377,101.40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อรัญประเทศ,รพท.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101,527,606.96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83,796,928.85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60,546,431.56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18,615,257.48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18,935,729.22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101.72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14,236,354.73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12,026,894.18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11,171,752.11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8,555,451.21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76.58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โคกสูง,รพช.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11,414,155.79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10,324,819.22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8,883,133.96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720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453,010,128.72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386,349,620.92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284,982,218.94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73.76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982788"/>
      </p:ext>
    </p:extLst>
  </p:cSld>
  <p:clrMapOvr>
    <a:masterClrMapping/>
  </p:clrMapOvr>
</p:sld>
</file>

<file path=ppt/theme/theme1.xml><?xml version="1.0" encoding="utf-8"?>
<a:theme xmlns:a="http://schemas.openxmlformats.org/drawingml/2006/main" name="23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3452</TotalTime>
  <Words>1808</Words>
  <Application>Microsoft Office PowerPoint</Application>
  <PresentationFormat>On-screen Show (4:3)</PresentationFormat>
  <Paragraphs>224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TH SarabunIT๙</vt:lpstr>
      <vt:lpstr>TH SarabunPSK</vt:lpstr>
      <vt:lpstr>23_ชุดรูปแบบของ Office</vt:lpstr>
      <vt:lpstr>ธีมของ Office</vt:lpstr>
      <vt:lpstr>PowerPoint Presentation</vt:lpstr>
      <vt:lpstr>1. วิเคราะห์วิกฤติทางการเงินระดับ 7 ( Financial  Risk Scoring)ก.ย.2563</vt:lpstr>
      <vt:lpstr>PowerPoint Presentation</vt:lpstr>
      <vt:lpstr>2. การกำกับติดตามแผนเงินบำรุงของ รพ. ปี 2563</vt:lpstr>
      <vt:lpstr>2. การกำกับติดตามแผนเงินบำรุงของ รพ. ปี 2563</vt:lpstr>
      <vt:lpstr>2. การกำกับติดตามแผนเงินบำรุงของ รพ. ปี 2563</vt:lpstr>
      <vt:lpstr>2. การกำกับติดตามแผนเงินบำรุงของ รพ. ปี 2563</vt:lpstr>
      <vt:lpstr>2. การกำกับติดตามแผนเงินบำรุงของ รพ. ปี 2563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ตามยุทธศาสตร์และกิจกรรมการดำเนินงานดังกล่าว ได้ขอความร่วมมือ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Computer</cp:lastModifiedBy>
  <cp:revision>361</cp:revision>
  <cp:lastPrinted>2020-06-30T05:29:49Z</cp:lastPrinted>
  <dcterms:created xsi:type="dcterms:W3CDTF">2017-11-01T03:32:29Z</dcterms:created>
  <dcterms:modified xsi:type="dcterms:W3CDTF">2020-10-30T02:14:59Z</dcterms:modified>
</cp:coreProperties>
</file>