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สไตล์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สไตล์สีปานกลาง 2 - เน้น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สไตล์สีปานกลาง 2 - เน้น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สไตล์สีปานกลาง 2 - เน้น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A111915-BE36-4E01-A7E5-04B1672EAD32}" styleName="สไตล์สีอ่อน 2 - เน้น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540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DAB32-BAB0-46C6-A6FF-FBFD0249526A}" type="datetimeFigureOut">
              <a:rPr lang="th-TH" smtClean="0"/>
              <a:t>21/03/60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23663-16A8-492A-A1B3-1363AA511CA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28538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DAB32-BAB0-46C6-A6FF-FBFD0249526A}" type="datetimeFigureOut">
              <a:rPr lang="th-TH" smtClean="0"/>
              <a:t>21/03/60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23663-16A8-492A-A1B3-1363AA511CA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17858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DAB32-BAB0-46C6-A6FF-FBFD0249526A}" type="datetimeFigureOut">
              <a:rPr lang="th-TH" smtClean="0"/>
              <a:t>21/03/60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23663-16A8-492A-A1B3-1363AA511CA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93435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DAB32-BAB0-46C6-A6FF-FBFD0249526A}" type="datetimeFigureOut">
              <a:rPr lang="th-TH" smtClean="0"/>
              <a:t>21/03/60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23663-16A8-492A-A1B3-1363AA511CA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50928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DAB32-BAB0-46C6-A6FF-FBFD0249526A}" type="datetimeFigureOut">
              <a:rPr lang="th-TH" smtClean="0"/>
              <a:t>21/03/60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23663-16A8-492A-A1B3-1363AA511CA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57518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DAB32-BAB0-46C6-A6FF-FBFD0249526A}" type="datetimeFigureOut">
              <a:rPr lang="th-TH" smtClean="0"/>
              <a:t>21/03/60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23663-16A8-492A-A1B3-1363AA511CA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85215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DAB32-BAB0-46C6-A6FF-FBFD0249526A}" type="datetimeFigureOut">
              <a:rPr lang="th-TH" smtClean="0"/>
              <a:t>21/03/60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23663-16A8-492A-A1B3-1363AA511CA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37235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DAB32-BAB0-46C6-A6FF-FBFD0249526A}" type="datetimeFigureOut">
              <a:rPr lang="th-TH" smtClean="0"/>
              <a:t>21/03/60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23663-16A8-492A-A1B3-1363AA511CA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58498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DAB32-BAB0-46C6-A6FF-FBFD0249526A}" type="datetimeFigureOut">
              <a:rPr lang="th-TH" smtClean="0"/>
              <a:t>21/03/60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23663-16A8-492A-A1B3-1363AA511CA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20832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DAB32-BAB0-46C6-A6FF-FBFD0249526A}" type="datetimeFigureOut">
              <a:rPr lang="th-TH" smtClean="0"/>
              <a:t>21/03/60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23663-16A8-492A-A1B3-1363AA511CA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95016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DAB32-BAB0-46C6-A6FF-FBFD0249526A}" type="datetimeFigureOut">
              <a:rPr lang="th-TH" smtClean="0"/>
              <a:t>21/03/60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23663-16A8-492A-A1B3-1363AA511CA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63322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DDAB32-BAB0-46C6-A6FF-FBFD0249526A}" type="datetimeFigureOut">
              <a:rPr lang="th-TH" smtClean="0"/>
              <a:t>21/03/60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523663-16A8-492A-A1B3-1363AA511CA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10762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1"/>
          <p:cNvSpPr>
            <a:spLocks noGrp="1"/>
          </p:cNvSpPr>
          <p:nvPr>
            <p:ph type="title"/>
          </p:nvPr>
        </p:nvSpPr>
        <p:spPr>
          <a:xfrm>
            <a:off x="749300" y="161925"/>
            <a:ext cx="10617200" cy="638175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th-TH" sz="32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ตัวอย่าง...การกำหนดอัตราค่าตอบแทน</a:t>
            </a:r>
            <a:r>
              <a:rPr lang="th-TH" sz="32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ผู้ดูแลผู้สูงอายุ </a:t>
            </a:r>
            <a:r>
              <a:rPr lang="en-US" sz="32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Care giver : </a:t>
            </a:r>
            <a:r>
              <a:rPr lang="en-US" sz="32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CG</a:t>
            </a:r>
            <a:r>
              <a:rPr lang="th-TH" sz="32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 (</a:t>
            </a:r>
            <a:r>
              <a:rPr 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4</a:t>
            </a:r>
            <a:r>
              <a:rPr lang="en-US" sz="32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0 </a:t>
            </a:r>
            <a:r>
              <a:rPr lang="th-TH" sz="32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บาท/ชม.)</a:t>
            </a:r>
            <a:endParaRPr lang="th-TH" sz="32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aphicFrame>
        <p:nvGraphicFramePr>
          <p:cNvPr id="5" name="ตาราง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4984757"/>
              </p:ext>
            </p:extLst>
          </p:nvPr>
        </p:nvGraphicFramePr>
        <p:xfrm>
          <a:off x="736601" y="1092196"/>
          <a:ext cx="10642598" cy="4922198"/>
        </p:xfrm>
        <a:graphic>
          <a:graphicData uri="http://schemas.openxmlformats.org/drawingml/2006/table">
            <a:tbl>
              <a:tblPr/>
              <a:tblGrid>
                <a:gridCol w="1392902"/>
                <a:gridCol w="1548532"/>
                <a:gridCol w="2722765"/>
                <a:gridCol w="1638300"/>
                <a:gridCol w="1739900"/>
                <a:gridCol w="1600199"/>
              </a:tblGrid>
              <a:tr h="533799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กลุ่ม</a:t>
                      </a:r>
                    </a:p>
                  </a:txBody>
                  <a:tcPr marL="7694" marR="7694" marT="7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จำนวนชั่วโมง / ครั้ง</a:t>
                      </a:r>
                    </a:p>
                  </a:txBody>
                  <a:tcPr marL="7694" marR="7694" marT="7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จำนวนครั้ง / เดือน</a:t>
                      </a:r>
                    </a:p>
                  </a:txBody>
                  <a:tcPr marL="7694" marR="7694" marT="7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ค่าตอบแทน / ชม.</a:t>
                      </a:r>
                    </a:p>
                  </a:txBody>
                  <a:tcPr marL="7694" marR="7694" marT="7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ค่าตอบแทน / 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case / </a:t>
                      </a:r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เดือน </a:t>
                      </a:r>
                    </a:p>
                  </a:txBody>
                  <a:tcPr marL="7694" marR="7694" marT="7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ค่าตอบแทน / 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case 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/</a:t>
                      </a:r>
                      <a:b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</a:b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ปี</a:t>
                      </a:r>
                    </a:p>
                  </a:txBody>
                  <a:tcPr marL="7694" marR="7694" marT="7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</a:tr>
              <a:tr h="53811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กลุ่มติดบ้าน  1</a:t>
                      </a:r>
                    </a:p>
                  </a:txBody>
                  <a:tcPr marL="7694" marR="7694" marT="7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จำนวน 1.30 ชม. </a:t>
                      </a:r>
                      <a:r>
                        <a:rPr lang="th-TH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ต่อ </a:t>
                      </a:r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 ครั้ง </a:t>
                      </a:r>
                    </a:p>
                  </a:txBody>
                  <a:tcPr marL="7694" marR="7694" marT="7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อย่างน้อย 2 สัปดาห์ ต่อ 1 ครั้ง</a:t>
                      </a:r>
                    </a:p>
                  </a:txBody>
                  <a:tcPr marL="7694" marR="7694" marT="7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ค่าตอบแทน ชม. </a:t>
                      </a:r>
                      <a:endParaRPr lang="th-TH" sz="2000" b="1" i="0" u="none" strike="noStrike" dirty="0" smtClean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ctr" fontAlgn="ctr"/>
                      <a:r>
                        <a:rPr lang="th-TH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ละ </a:t>
                      </a:r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40 บาท</a:t>
                      </a:r>
                    </a:p>
                  </a:txBody>
                  <a:tcPr marL="7694" marR="7694" marT="7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120</a:t>
                      </a:r>
                    </a:p>
                  </a:txBody>
                  <a:tcPr marL="7694" marR="7694" marT="7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   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                       </a:t>
                      </a:r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1,440 </a:t>
                      </a:r>
                    </a:p>
                  </a:txBody>
                  <a:tcPr marL="7694" marR="7694" marT="7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8113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(จำนวน 2 ครั้ง, คิดเป็น 3 ชม./เดือน)</a:t>
                      </a:r>
                    </a:p>
                  </a:txBody>
                  <a:tcPr marL="7694" marR="7694" marT="7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53811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กลุ่มติดบ้าน  2</a:t>
                      </a:r>
                    </a:p>
                  </a:txBody>
                  <a:tcPr marL="7694" marR="7694" marT="7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จำนวน 1.30 ชม. 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</a:t>
                      </a:r>
                      <a:r>
                        <a:rPr lang="th-TH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ต่อ </a:t>
                      </a:r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 ครั้ง </a:t>
                      </a:r>
                    </a:p>
                  </a:txBody>
                  <a:tcPr marL="7694" marR="7694" marT="7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20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จำนวน 1 ครั้ง ต่อ สัปดาห์</a:t>
                      </a:r>
                    </a:p>
                  </a:txBody>
                  <a:tcPr marL="7694" marR="7694" marT="7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ค่าตอบแทน ชม. </a:t>
                      </a:r>
                      <a:endParaRPr lang="th-TH" sz="2000" b="1" i="0" u="none" strike="noStrike" dirty="0" smtClean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ctr" fontAlgn="ctr"/>
                      <a:r>
                        <a:rPr lang="th-TH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ละ </a:t>
                      </a:r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40 บาท</a:t>
                      </a:r>
                    </a:p>
                  </a:txBody>
                  <a:tcPr marL="7694" marR="7694" marT="7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240</a:t>
                      </a:r>
                    </a:p>
                  </a:txBody>
                  <a:tcPr marL="7694" marR="7694" marT="7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                                  2,880 </a:t>
                      </a:r>
                    </a:p>
                  </a:txBody>
                  <a:tcPr marL="7694" marR="7694" marT="7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8113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(จำนวน 4 ครั้ง, คิดเป็น 6 ชม./เดือน)</a:t>
                      </a:r>
                    </a:p>
                  </a:txBody>
                  <a:tcPr marL="7694" marR="7694" marT="7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53811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กลุ่มติดเตียง  3</a:t>
                      </a:r>
                    </a:p>
                  </a:txBody>
                  <a:tcPr marL="7694" marR="7694" marT="7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จำนวน 1.30 ชม. </a:t>
                      </a:r>
                      <a:r>
                        <a:rPr lang="th-TH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ต่อ </a:t>
                      </a:r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 ครั้ง </a:t>
                      </a:r>
                    </a:p>
                  </a:txBody>
                  <a:tcPr marL="7694" marR="7694" marT="7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20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จำนวน 1 ครั้ง ต่อ สัปดาห์</a:t>
                      </a:r>
                    </a:p>
                  </a:txBody>
                  <a:tcPr marL="7694" marR="7694" marT="7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ค่าตอบแทน ชม. </a:t>
                      </a:r>
                      <a:endParaRPr lang="th-TH" sz="2000" b="1" i="0" u="none" strike="noStrike" dirty="0" smtClean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ctr" fontAlgn="ctr"/>
                      <a:r>
                        <a:rPr lang="th-TH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ละ </a:t>
                      </a:r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40 บาท</a:t>
                      </a:r>
                    </a:p>
                  </a:txBody>
                  <a:tcPr marL="7694" marR="7694" marT="7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240</a:t>
                      </a:r>
                    </a:p>
                  </a:txBody>
                  <a:tcPr marL="7694" marR="7694" marT="7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                                  2,880 </a:t>
                      </a:r>
                    </a:p>
                  </a:txBody>
                  <a:tcPr marL="7694" marR="7694" marT="7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8113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(จำนวน 4 ครั้ง, คิดเป็น 6 ชม./เดือน)</a:t>
                      </a:r>
                    </a:p>
                  </a:txBody>
                  <a:tcPr marL="7694" marR="7694" marT="7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53811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กลุ่มติดเตียง  4</a:t>
                      </a:r>
                    </a:p>
                  </a:txBody>
                  <a:tcPr marL="7694" marR="7694" marT="7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จำนวน 2 ชม. </a:t>
                      </a:r>
                      <a:r>
                        <a:rPr lang="th-TH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ต่อ </a:t>
                      </a:r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 ครั้ง </a:t>
                      </a:r>
                    </a:p>
                  </a:txBody>
                  <a:tcPr marL="7694" marR="7694" marT="7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20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อย่างน้อยสปดาห์ละ 2 ครั้ง </a:t>
                      </a:r>
                    </a:p>
                  </a:txBody>
                  <a:tcPr marL="7694" marR="7694" marT="7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ค่าตอบแทน ชม. </a:t>
                      </a:r>
                      <a:endParaRPr lang="th-TH" sz="2000" b="1" i="0" u="none" strike="noStrike" dirty="0" smtClean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ctr" fontAlgn="ctr"/>
                      <a:r>
                        <a:rPr lang="th-TH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ละ </a:t>
                      </a:r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40 บาท</a:t>
                      </a:r>
                    </a:p>
                  </a:txBody>
                  <a:tcPr marL="7694" marR="7694" marT="7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640</a:t>
                      </a:r>
                    </a:p>
                  </a:txBody>
                  <a:tcPr marL="7694" marR="7694" marT="7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                                  7,680 </a:t>
                      </a:r>
                    </a:p>
                  </a:txBody>
                  <a:tcPr marL="7694" marR="7694" marT="7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8113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(จำนวน 8 ครั้ง, คิดเป็น 16 ชม./เดือน)</a:t>
                      </a:r>
                    </a:p>
                  </a:txBody>
                  <a:tcPr marL="7694" marR="7694" marT="7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0519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1"/>
          <p:cNvSpPr>
            <a:spLocks noGrp="1"/>
          </p:cNvSpPr>
          <p:nvPr>
            <p:ph type="title"/>
          </p:nvPr>
        </p:nvSpPr>
        <p:spPr>
          <a:xfrm>
            <a:off x="749300" y="161925"/>
            <a:ext cx="10617200" cy="638175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th-TH" sz="32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ตัวอย่าง...การกำหนดอัตราค่าตอบแทน</a:t>
            </a:r>
            <a:r>
              <a:rPr lang="th-TH" sz="32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ผู้ดูแลผู้สูงอายุ </a:t>
            </a:r>
            <a:r>
              <a:rPr lang="en-US" sz="32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Care giver : </a:t>
            </a:r>
            <a:r>
              <a:rPr lang="en-US" sz="32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CG</a:t>
            </a:r>
            <a:r>
              <a:rPr lang="th-TH" sz="32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 (</a:t>
            </a:r>
            <a:r>
              <a:rPr lang="en-US" sz="32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50 </a:t>
            </a:r>
            <a:r>
              <a:rPr lang="th-TH" sz="32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บาท/ชม.)</a:t>
            </a:r>
            <a:endParaRPr lang="th-TH" sz="32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aphicFrame>
        <p:nvGraphicFramePr>
          <p:cNvPr id="6" name="ตาราง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1242813"/>
              </p:ext>
            </p:extLst>
          </p:nvPr>
        </p:nvGraphicFramePr>
        <p:xfrm>
          <a:off x="736601" y="1092196"/>
          <a:ext cx="10642598" cy="4922198"/>
        </p:xfrm>
        <a:graphic>
          <a:graphicData uri="http://schemas.openxmlformats.org/drawingml/2006/table">
            <a:tbl>
              <a:tblPr/>
              <a:tblGrid>
                <a:gridCol w="1392902"/>
                <a:gridCol w="1548532"/>
                <a:gridCol w="2722765"/>
                <a:gridCol w="1638300"/>
                <a:gridCol w="1739900"/>
                <a:gridCol w="1600199"/>
              </a:tblGrid>
              <a:tr h="533799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กลุ่ม</a:t>
                      </a:r>
                    </a:p>
                  </a:txBody>
                  <a:tcPr marL="7694" marR="7694" marT="7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จำนวนชั่วโมง / ครั้ง</a:t>
                      </a:r>
                    </a:p>
                  </a:txBody>
                  <a:tcPr marL="7694" marR="7694" marT="7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จำนวนครั้ง / เดือน</a:t>
                      </a:r>
                    </a:p>
                  </a:txBody>
                  <a:tcPr marL="7694" marR="7694" marT="7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ค่าตอบแทน / ชม.</a:t>
                      </a:r>
                    </a:p>
                  </a:txBody>
                  <a:tcPr marL="7694" marR="7694" marT="7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ค่าตอบแทน / 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case / </a:t>
                      </a:r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เดือน </a:t>
                      </a:r>
                    </a:p>
                  </a:txBody>
                  <a:tcPr marL="7694" marR="7694" marT="7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ค่าตอบแทน / 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case 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/</a:t>
                      </a:r>
                      <a:b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</a:b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ปี</a:t>
                      </a:r>
                    </a:p>
                  </a:txBody>
                  <a:tcPr marL="7694" marR="7694" marT="7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</a:tr>
              <a:tr h="53811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กลุ่มติดบ้าน  1</a:t>
                      </a:r>
                    </a:p>
                  </a:txBody>
                  <a:tcPr marL="7694" marR="7694" marT="7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จำนวน 1.30 ชม. </a:t>
                      </a:r>
                      <a:r>
                        <a:rPr lang="th-TH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ต่อ </a:t>
                      </a:r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 ครั้ง </a:t>
                      </a:r>
                    </a:p>
                  </a:txBody>
                  <a:tcPr marL="7694" marR="7694" marT="7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อย่าง</a:t>
                      </a:r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น้อย 2 สัปดาห์ ต่อ 1 ครั้ง</a:t>
                      </a:r>
                    </a:p>
                  </a:txBody>
                  <a:tcPr marL="7694" marR="7694" marT="7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ค่าตอบแทน ชม. </a:t>
                      </a:r>
                      <a:endParaRPr lang="th-TH" sz="2000" b="1" i="0" u="none" strike="noStrike" dirty="0" smtClean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ctr" fontAlgn="ctr"/>
                      <a:r>
                        <a:rPr lang="th-TH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ละ 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r>
                        <a:rPr lang="th-TH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 </a:t>
                      </a:r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บาท</a:t>
                      </a:r>
                    </a:p>
                  </a:txBody>
                  <a:tcPr marL="7694" marR="7694" marT="7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                                  1,800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8113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(</a:t>
                      </a:r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จำนวน 2 ครั้ง, คิดเป็น 3 ชม./เดือน)</a:t>
                      </a:r>
                    </a:p>
                  </a:txBody>
                  <a:tcPr marL="7694" marR="7694" marT="7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53811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กลุ่มติดบ้าน  2</a:t>
                      </a:r>
                    </a:p>
                  </a:txBody>
                  <a:tcPr marL="7694" marR="7694" marT="7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จำนวน 1.30 ชม. 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</a:t>
                      </a:r>
                      <a:r>
                        <a:rPr lang="th-TH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ต่อ </a:t>
                      </a:r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 ครั้ง </a:t>
                      </a:r>
                    </a:p>
                  </a:txBody>
                  <a:tcPr marL="7694" marR="7694" marT="7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จำนวน </a:t>
                      </a:r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 ครั้ง ต่อ สัปดาห์</a:t>
                      </a:r>
                    </a:p>
                  </a:txBody>
                  <a:tcPr marL="7694" marR="7694" marT="7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ค่าตอบแทน ชม. </a:t>
                      </a:r>
                      <a:endParaRPr lang="th-TH" sz="2000" b="1" i="0" u="none" strike="noStrike" dirty="0" smtClean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ctr" fontAlgn="ctr"/>
                      <a:r>
                        <a:rPr lang="th-TH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ละ 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r>
                        <a:rPr lang="th-TH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 </a:t>
                      </a:r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บาท</a:t>
                      </a:r>
                    </a:p>
                  </a:txBody>
                  <a:tcPr marL="7694" marR="7694" marT="7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                                  3,600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8113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(</a:t>
                      </a:r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จำนวน 4 ครั้ง, คิดเป็น 6 ชม./เดือน)</a:t>
                      </a:r>
                    </a:p>
                  </a:txBody>
                  <a:tcPr marL="7694" marR="7694" marT="7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53811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กลุ่มติดเตียง  3</a:t>
                      </a:r>
                    </a:p>
                  </a:txBody>
                  <a:tcPr marL="7694" marR="7694" marT="7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จำนวน 1.30 ชม. </a:t>
                      </a:r>
                      <a:r>
                        <a:rPr lang="th-TH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ต่อ </a:t>
                      </a:r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 ครั้ง </a:t>
                      </a:r>
                    </a:p>
                  </a:txBody>
                  <a:tcPr marL="7694" marR="7694" marT="7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จำนวน </a:t>
                      </a:r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 ครั้ง ต่อ สัปดาห์</a:t>
                      </a:r>
                    </a:p>
                  </a:txBody>
                  <a:tcPr marL="7694" marR="7694" marT="7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ค่าตอบแทน ชม. </a:t>
                      </a:r>
                      <a:endParaRPr lang="th-TH" sz="2000" b="1" i="0" u="none" strike="noStrike" dirty="0" smtClean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ctr" fontAlgn="ctr"/>
                      <a:r>
                        <a:rPr lang="th-TH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ละ 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r>
                        <a:rPr lang="th-TH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 </a:t>
                      </a:r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บาท</a:t>
                      </a:r>
                    </a:p>
                  </a:txBody>
                  <a:tcPr marL="7694" marR="7694" marT="7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                                  3,600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8113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(</a:t>
                      </a:r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จำนวน 4 ครั้ง, คิดเป็น 6 ชม./เดือน)</a:t>
                      </a:r>
                    </a:p>
                  </a:txBody>
                  <a:tcPr marL="7694" marR="7694" marT="7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53811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กลุ่มติดเตียง  4</a:t>
                      </a:r>
                    </a:p>
                  </a:txBody>
                  <a:tcPr marL="7694" marR="7694" marT="7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จำนวน 2 ชม. </a:t>
                      </a:r>
                      <a:r>
                        <a:rPr lang="th-TH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ต่อ </a:t>
                      </a:r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 ครั้ง </a:t>
                      </a:r>
                    </a:p>
                  </a:txBody>
                  <a:tcPr marL="7694" marR="7694" marT="7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20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อย่างน้อยสปดาห์ละ 2 ครั้ง </a:t>
                      </a:r>
                    </a:p>
                  </a:txBody>
                  <a:tcPr marL="7694" marR="7694" marT="7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ค่าตอบแทน ชม. </a:t>
                      </a:r>
                      <a:endParaRPr lang="th-TH" sz="2000" b="1" i="0" u="none" strike="noStrike" dirty="0" smtClean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ctr" fontAlgn="ctr"/>
                      <a:r>
                        <a:rPr lang="th-TH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ละ 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r>
                        <a:rPr lang="th-TH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 </a:t>
                      </a:r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บาท</a:t>
                      </a:r>
                    </a:p>
                  </a:txBody>
                  <a:tcPr marL="7694" marR="7694" marT="7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                                  9,600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8113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(</a:t>
                      </a:r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จำนวน 8 ครั้ง, คิดเป็น 16 ชม./เดือน)</a:t>
                      </a:r>
                    </a:p>
                  </a:txBody>
                  <a:tcPr marL="7694" marR="7694" marT="7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6254329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368</Words>
  <Application>Microsoft Office PowerPoint</Application>
  <PresentationFormat>แบบจอกว้าง</PresentationFormat>
  <Paragraphs>78</Paragraphs>
  <Slides>2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6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2</vt:i4>
      </vt:variant>
    </vt:vector>
  </HeadingPairs>
  <TitlesOfParts>
    <vt:vector size="9" baseType="lpstr">
      <vt:lpstr>Angsana New</vt:lpstr>
      <vt:lpstr>Arial</vt:lpstr>
      <vt:lpstr>Calibri</vt:lpstr>
      <vt:lpstr>Calibri Light</vt:lpstr>
      <vt:lpstr>Cordia New</vt:lpstr>
      <vt:lpstr>TH SarabunPSK</vt:lpstr>
      <vt:lpstr>ธีมของ Office</vt:lpstr>
      <vt:lpstr>ตัวอย่าง...การกำหนดอัตราค่าตอบแทนผู้ดูแลผู้สูงอายุ Care giver : CG  (40 บาท/ชม.)</vt:lpstr>
      <vt:lpstr>ตัวอย่าง...การกำหนดอัตราค่าตอบแทนผู้ดูแลผู้สูงอายุ Care giver : CG  (50 บาท/ชม.)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ตัวอย่าง  ค่าตอบแทนที่ CG จะได้รับ</dc:title>
  <dc:creator>adsadawut sarasit</dc:creator>
  <cp:lastModifiedBy>adsadawut sarasit</cp:lastModifiedBy>
  <cp:revision>11</cp:revision>
  <dcterms:created xsi:type="dcterms:W3CDTF">2017-03-12T10:25:34Z</dcterms:created>
  <dcterms:modified xsi:type="dcterms:W3CDTF">2017-03-21T07:30:12Z</dcterms:modified>
</cp:coreProperties>
</file>