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1" r:id="rId2"/>
    <p:sldId id="355" r:id="rId3"/>
    <p:sldId id="357" r:id="rId4"/>
    <p:sldId id="359" r:id="rId5"/>
    <p:sldId id="362" r:id="rId6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A50021"/>
    <a:srgbClr val="FF3300"/>
    <a:srgbClr val="00FFFF"/>
    <a:srgbClr val="FF99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>
      <p:cViewPr>
        <p:scale>
          <a:sx n="70" d="100"/>
          <a:sy n="70" d="100"/>
        </p:scale>
        <p:origin x="-12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8D3A2-DD95-4807-B612-EEFA529F82CB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290CA-D1DB-45D3-8C46-3B07CAE8CF0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402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690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34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783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64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60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012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550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573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437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977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980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6CC68-D562-4606-B3D8-573005827A62}" type="datetimeFigureOut">
              <a:rPr lang="th-TH" smtClean="0"/>
              <a:pPr/>
              <a:t>30/11/59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873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&amp;esrc=s&amp;source=images&amp;cd=&amp;cad=rja&amp;uact=8&amp;ved=0ahUKEwj-iuW3zs3QAhWHRo8KHRS_AowQjRwIBw&amp;url=http://www.naturalhealth365.com/category/vaccine-dangers/&amp;psig=AFQjCNG3-kE7QafJuH6ayerubshDBziOTQ&amp;ust=1480496772015082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.th/url?sa=i&amp;rct=j&amp;q=&amp;esrc=s&amp;source=images&amp;cd=&amp;cad=rja&amp;uact=8&amp;ved=0ahUKEwjvmPPMzs3QAhWDuI8KHb_GBYEQjRwIBw&amp;url=http://www.naturalnews.com/vaccine.html&amp;psig=AFQjCNFp7-8ZrvSFz5uVQyPAWYd4chQCXw&amp;ust=1480496817897454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th/url?sa=i&amp;rct=j&amp;q=&amp;esrc=s&amp;source=images&amp;cd=&amp;cad=rja&amp;uact=8&amp;ved=0ahUKEwjb-cXkzs3QAhVLPI8KHd1ZAZMQjRwIBw&amp;url=http://www.healthpromo.doh.gov.ph/to-vaccinate-or-not/&amp;psig=AFQjCNHOYOhlfQ5jdbG8xUrz6147tjbpPw&amp;ust=14804968639225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7562134" cy="921181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l"/>
            <a:r>
              <a:rPr lang="en-US" sz="6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en-US" sz="7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VACCINE</a:t>
            </a:r>
            <a:endParaRPr lang="th-TH" sz="72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2052"/>
            <a:ext cx="9413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ผลการค้นหารูปภาพสำหรับ vaccin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395" y="3662545"/>
            <a:ext cx="2970666" cy="17630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ผลการค้นหารูปภาพสำหรับ vaccin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7414">
            <a:off x="1351645" y="3380791"/>
            <a:ext cx="3144764" cy="19727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555608" y="5724899"/>
            <a:ext cx="3247381" cy="7078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th-TH" sz="20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กลุ่มงานควบคุมโรคติดต่อ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th-TH" sz="20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สำนักงานสาธารณสุขจังหวัดสระแก้ว</a:t>
            </a:r>
            <a:endParaRPr lang="th-TH" sz="20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0647"/>
            <a:ext cx="5683643" cy="34018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72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6588224" y="6207735"/>
            <a:ext cx="2523544" cy="413217"/>
          </a:xfrm>
          <a:prstGeom prst="rect">
            <a:avLst/>
          </a:prstGeom>
          <a:solidFill>
            <a:srgbClr val="FFC000"/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Health Explorer </a:t>
            </a:r>
            <a:r>
              <a:rPr lang="th-TH" sz="2000" b="1" dirty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ณ </a:t>
            </a:r>
            <a:r>
              <a:rPr lang="th-TH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28 พ.ย.</a:t>
            </a:r>
            <a:r>
              <a:rPr lang="en-US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59</a:t>
            </a:r>
            <a:endParaRPr lang="th-TH" sz="2000" b="1" dirty="0">
              <a:solidFill>
                <a:srgbClr val="1306BA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55576" y="324559"/>
            <a:ext cx="7094420" cy="830997"/>
          </a:xfrm>
          <a:prstGeom prst="rect">
            <a:avLst/>
          </a:prstGeom>
          <a:solidFill>
            <a:srgbClr val="003300"/>
          </a:solidFill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การเปรียบเทียบ</a:t>
            </a:r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การดำเนินงานฉีด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วัคซีน</a:t>
            </a:r>
            <a:r>
              <a:rPr lang="en-US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MMR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(เด็กอายุ 1 ปี ) </a:t>
            </a:r>
          </a:p>
          <a:p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จังหวัดสระแก้ว ปีงบประมาณ ๒๕๕๙ (หลังจากปรับปรุงข้อมูล)</a:t>
            </a:r>
            <a:endParaRPr lang="en-US" sz="24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Picture 6" descr="ผลการค้นหารูปภาพสำหรับ vaccin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0"/>
            <a:ext cx="2736304" cy="185847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ตาราง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913084"/>
              </p:ext>
            </p:extLst>
          </p:nvPr>
        </p:nvGraphicFramePr>
        <p:xfrm>
          <a:off x="395536" y="1412776"/>
          <a:ext cx="8352929" cy="4556760"/>
        </p:xfrm>
        <a:graphic>
          <a:graphicData uri="http://schemas.openxmlformats.org/drawingml/2006/table">
            <a:tbl>
              <a:tblPr firstRow="1" firstCol="1" bandRow="1"/>
              <a:tblGrid>
                <a:gridCol w="1312299"/>
                <a:gridCol w="1216570"/>
                <a:gridCol w="889562"/>
                <a:gridCol w="1156523"/>
                <a:gridCol w="1249108"/>
                <a:gridCol w="879838"/>
                <a:gridCol w="882734"/>
                <a:gridCol w="766295"/>
              </a:tblGrid>
              <a:tr h="42252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อำเภอ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SimSun"/>
                          <a:cs typeface="TH SarabunPSK"/>
                        </a:rPr>
                        <a:t>ข้อมูล ณ วันที่ ๒๖ ก.ย.๒๕๕๙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SimSun"/>
                          <a:cs typeface="TH SarabunPSK"/>
                        </a:rPr>
                        <a:t>ข้อมูล ณ วันที่ ๒๘ พ.ย. ๒๕๕๙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ผลงานเพิ่มขึ้น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(ร้อยละ)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9093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กลุ่มเป้าหมาย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ผลงาน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ร้อยละ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กลุ่มเป้าหมาย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ผลงาน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ร้อยละ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9546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๑. ตาพระยา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๔๘๖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๔๔๓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๙๑.๑๕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๔๗๑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๔๕๔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๙๖.๓๙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๕.๒๔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๒. คลองหาด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๓๖๐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๓๒๓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๘๙.๗๒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๓๕๙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๓๔๑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๙๔.๙๙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๕.๒๗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๓. โคกสูง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๒๒๒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๑๙๘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๘๙.๑๙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๒๑๒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๑๙๑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๙๐.๐๙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๐.๙๐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๔. อรัญประเทศ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๕๙๒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๕๒๓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๘๘.๓๔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๕๙๖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๕๓๒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๘๙.๒๖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๐.๙๒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๕. วัฒนานคร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๖๒๒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๕๔๖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๘๗.๗๘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๖๒๕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๕๕๗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๘๙.๑๒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๑.๓๔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๖. เมืองสระแก้ว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๘๘๒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๗๘๖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๘๙.๑๒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๙๐๗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๘๐๕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๘๘.๗๕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-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๐.๓๗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๗. วังน้ำเย็น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๕๐๘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๓๙๓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๗๗.๓๖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๔๘๖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๔๐๙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๘๔.๑๖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๖.๘๐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๘. วังสมบูรณ์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๒๙๒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๒๓๕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๘๐.๔๘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๒๘๔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๒๒๓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๗๘.๕๒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- ๑.๙๖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๙. เขาฉกรรจ์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๔๕๐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๓๖๕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๘๑.๑๑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๕๑๘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๓๙๑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๗๕.๔๘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- ๕.๖๓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5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รวม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๔๑๔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๘๑๒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๘๖.๐๓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๔๕๘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๓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๙๐๓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๘๗.๔๒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๑.๓๙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07735"/>
            <a:ext cx="3304110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th-TH" sz="2000" b="1" dirty="0" smtClean="0"/>
              <a:t>เป้าหมาย </a:t>
            </a:r>
            <a:r>
              <a:rPr lang="en-US" sz="2000" b="1" dirty="0" smtClean="0"/>
              <a:t>MMR </a:t>
            </a:r>
            <a:r>
              <a:rPr lang="th-TH" sz="2000" b="1" dirty="0" smtClean="0"/>
              <a:t>ครอบคลุม  ร้อยละ 95</a:t>
            </a:r>
            <a:endParaRPr lang="th-TH" sz="2000" b="1" dirty="0"/>
          </a:p>
        </p:txBody>
      </p:sp>
    </p:spTree>
    <p:extLst>
      <p:ext uri="{BB962C8B-B14F-4D97-AF65-F5344CB8AC3E}">
        <p14:creationId xmlns:p14="http://schemas.microsoft.com/office/powerpoint/2010/main" val="224624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6588224" y="6309320"/>
            <a:ext cx="2523544" cy="413217"/>
          </a:xfrm>
          <a:prstGeom prst="rect">
            <a:avLst/>
          </a:prstGeom>
          <a:solidFill>
            <a:srgbClr val="FFC000"/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Health Explorer </a:t>
            </a:r>
            <a:r>
              <a:rPr lang="th-TH" sz="2000" b="1" dirty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ณ </a:t>
            </a:r>
            <a:r>
              <a:rPr lang="th-TH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28 พ.ย.</a:t>
            </a:r>
            <a:r>
              <a:rPr lang="en-US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59</a:t>
            </a:r>
            <a:endParaRPr lang="th-TH" sz="2000" b="1" dirty="0">
              <a:solidFill>
                <a:srgbClr val="1306BA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1561" y="260648"/>
            <a:ext cx="7776864" cy="83099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การเปรียบเทียบ</a:t>
            </a:r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การดำเนินงานฉีด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วัคซีน</a:t>
            </a:r>
            <a:r>
              <a:rPr lang="en-US" sz="24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MMR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๒ (เด็กอายุ 3 ปี)</a:t>
            </a:r>
          </a:p>
          <a:p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จังหวัดสระแก้ว ปีงบประมาณ ๒๕๕๙   (</a:t>
            </a:r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หลังจากปรับปรุงข้อมูล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)           </a:t>
            </a:r>
            <a:endParaRPr lang="en-US" sz="24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242901"/>
              </p:ext>
            </p:extLst>
          </p:nvPr>
        </p:nvGraphicFramePr>
        <p:xfrm>
          <a:off x="467545" y="1412776"/>
          <a:ext cx="8352929" cy="4680516"/>
        </p:xfrm>
        <a:graphic>
          <a:graphicData uri="http://schemas.openxmlformats.org/drawingml/2006/table">
            <a:tbl>
              <a:tblPr firstRow="1" firstCol="1" bandRow="1"/>
              <a:tblGrid>
                <a:gridCol w="1301512"/>
                <a:gridCol w="1233207"/>
                <a:gridCol w="855611"/>
                <a:gridCol w="1147015"/>
                <a:gridCol w="1147015"/>
                <a:gridCol w="889523"/>
                <a:gridCol w="889523"/>
                <a:gridCol w="889523"/>
              </a:tblGrid>
              <a:tr h="3680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อำเภอ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ข้อมูล ณ วันที่ ๒๖ ก.ย.๒๕๕๙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ข้อมูล ณ วันที่ ๒๘ พ.ย. ๒๕๕๙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000" b="1" kern="1200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ผลงานเพิ่มขึ้น</a:t>
                      </a:r>
                      <a:endParaRPr lang="en-US" sz="2000" b="1" kern="1200" dirty="0" smtClean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2000" b="1" kern="1200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(ร้อยละ)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320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กลุ่มเป้าหมาย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ผลงาน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ร้อยละ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กลุ่มเป้าหมาย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ผลงาน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ร้อยละ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8038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๑. ตาพระยา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๕๙๘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๔๑๘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๖๙.๙๐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๕๗๘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๔๔๒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๗๖.๔๗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๖.๕๗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๒. คลองหาด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๔๔๕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๒๗๘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๖๒.๔๗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๔๔๓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๓๒๐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๗๒.๒๓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๙.๗๖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๓. วังน้ำเย็น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๖๐๗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๓๖๕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๖๐.๑๓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๕๗๔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๔๐๙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๗๑.๒๕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๑๑.๑๒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๔. โคกสูง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๒๖๘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๑๙๒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๗๑.๖๔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๒๔๙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๑๗๖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๗๐.๖๘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- ๐.๙๖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๕. วัฒนานคร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๗๘๐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๔๓๓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๕๕.๕๑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๗๗๖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๕๐๘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๖๕.๔๖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๙.๙๕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๖. เขาฉกรรจ์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๖๔๕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๔๔๐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๖๘.๒๒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๖๘๑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๔๔๔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๖๕.๒๐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- ๓.๐๒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๗. อรัญประเทศ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๗๖๔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๔๘๘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๖๓.๘๗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๗๖๐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๔๙๓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๖๔.๘๗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๑.๐๐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๘. เมืองสระแก้ว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๑</a:t>
                      </a:r>
                      <a:r>
                        <a:rPr lang="en-US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๐๓๙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๖๕๒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๖๒.๗๕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๑</a:t>
                      </a:r>
                      <a:r>
                        <a:rPr lang="en-US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๐๖๕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๖๗๓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๖๓.๑๙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๐.๔๔ 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๙. วังสมบูรณ์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๓๕๗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๒๐๓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๕๖.๘๖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๓๓๒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๒๐๖</a:t>
                      </a:r>
                      <a:endParaRPr lang="en-US" sz="20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๖๒.๐๕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๕.๑๙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68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รวม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๕๐๓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๔๖๙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๖๓.๔๘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๔๕๘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,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๖๗๑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๖๗.๙๓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+ ๔.๔๕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448" y="9899"/>
            <a:ext cx="2880320" cy="158803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1560" y="6207735"/>
            <a:ext cx="343395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th-TH" sz="2000" b="1" dirty="0" smtClean="0"/>
              <a:t>เป้าหมาย </a:t>
            </a:r>
            <a:r>
              <a:rPr lang="en-US" sz="2000" b="1" dirty="0" smtClean="0"/>
              <a:t>MMR1 </a:t>
            </a:r>
            <a:r>
              <a:rPr lang="th-TH" sz="2000" b="1" dirty="0" smtClean="0"/>
              <a:t>ครอบคลุม  ร้อยละ 95</a:t>
            </a:r>
            <a:endParaRPr lang="th-TH" sz="2000" b="1" dirty="0"/>
          </a:p>
        </p:txBody>
      </p:sp>
    </p:spTree>
    <p:extLst>
      <p:ext uri="{BB962C8B-B14F-4D97-AF65-F5344CB8AC3E}">
        <p14:creationId xmlns:p14="http://schemas.microsoft.com/office/powerpoint/2010/main" val="386291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6588224" y="6414344"/>
            <a:ext cx="2523544" cy="413217"/>
          </a:xfrm>
          <a:prstGeom prst="rect">
            <a:avLst/>
          </a:prstGeom>
          <a:solidFill>
            <a:srgbClr val="FFC000"/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Health Explorer </a:t>
            </a:r>
            <a:r>
              <a:rPr lang="th-TH" sz="2000" b="1" dirty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ณ </a:t>
            </a:r>
            <a:r>
              <a:rPr lang="th-TH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28 พ.ย.</a:t>
            </a:r>
            <a:r>
              <a:rPr lang="en-US" sz="2000" b="1" dirty="0" smtClean="0">
                <a:solidFill>
                  <a:srgbClr val="1306BA"/>
                </a:solidFill>
                <a:latin typeface="Angsana New" pitchFamily="18" charset="-34"/>
                <a:cs typeface="Angsana New" pitchFamily="18" charset="-34"/>
              </a:rPr>
              <a:t> 59</a:t>
            </a:r>
            <a:endParaRPr lang="th-TH" sz="2000" b="1" dirty="0">
              <a:solidFill>
                <a:srgbClr val="1306BA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28841" y="332656"/>
            <a:ext cx="7515567" cy="95410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สรุปผลการ</a:t>
            </a:r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ดำเนินงานฉีดวัคซีน 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MMR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และ 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MMR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๒  </a:t>
            </a:r>
          </a:p>
          <a:p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จังหวัดสระแก้ว ปีงบประมาณ </a:t>
            </a:r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๒๕๖๐ (ต.ค.-พ.ย.๕๙)</a:t>
            </a:r>
            <a:endParaRPr lang="en-US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97022"/>
              </p:ext>
            </p:extLst>
          </p:nvPr>
        </p:nvGraphicFramePr>
        <p:xfrm>
          <a:off x="395536" y="1556792"/>
          <a:ext cx="8210190" cy="4614424"/>
        </p:xfrm>
        <a:graphic>
          <a:graphicData uri="http://schemas.openxmlformats.org/drawingml/2006/table">
            <a:tbl>
              <a:tblPr firstRow="1" firstCol="1" bandRow="1"/>
              <a:tblGrid>
                <a:gridCol w="1553280"/>
                <a:gridCol w="1285032"/>
                <a:gridCol w="1008112"/>
                <a:gridCol w="1008112"/>
                <a:gridCol w="1284616"/>
                <a:gridCol w="1035519"/>
                <a:gridCol w="1035519"/>
              </a:tblGrid>
              <a:tr h="3731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อำเภอ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MMR</a:t>
                      </a:r>
                      <a:endParaRPr lang="th-TH" sz="22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MMR</a:t>
                      </a:r>
                      <a:r>
                        <a:rPr lang="en-US" sz="2200" b="1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200" b="1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th-TH" sz="22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 vMerge="1"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SimSu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กลุ่มเป้าหมาย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ผลงาน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ร้อยละ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กลุ่มเป้าหมาย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ผลงาน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ร้อยละ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๑. วังน้ำเย็น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๑๑๕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๑๐๒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๘๘.๗๐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๑๔๑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๑๓๑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๙๒.๙๑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๒. ตาพระยา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๑๓๖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๑๑๙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๘๗.๕๐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๑๕๓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๑๒๑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๗๙.๐๘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๓. คลองหาด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๗๘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๖๗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๘๕.๙๐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๙๗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๘๔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๘๖.๖๐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๔. เมืองสระแก้ว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๑๙๙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๑๖๙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๘๔.๙๒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๒๔๑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๑๕๕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๖๔.๓๒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๕. วัฒนานคร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๑๔๓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๑๒๑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๘๔.๖๒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๑๘๕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๑๖๒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๘๗.๕๗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๖. วังสมบูรณ์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๕๙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๔๙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๘๓.๐๕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๗๗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๕๐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๖๔.๙๔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๗. โคกสูง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๖๗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๕๐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๗๔.๖๓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๕๔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๔๗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๘๗.๐๔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๘. อรัญประเทศ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๑๕๒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๑๑๒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๗๓.๖๘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๑๗๘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๑๓๗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๗๖.๙๗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๙. เขาฉกรรจ์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๑๓๐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๘๖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๖๖.๑๕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๑๙๐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๑๑๐</a:t>
                      </a:r>
                      <a:endParaRPr lang="en-US" sz="2200" b="1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๕๗.๘๙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SimSun"/>
                          <a:cs typeface="TH SarabunPSK" pitchFamily="34" charset="-34"/>
                        </a:rPr>
                        <a:t>รวม</a:t>
                      </a:r>
                      <a:endParaRPr lang="en-US" sz="2200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</a:t>
                      </a:r>
                      <a:r>
                        <a:rPr lang="en-US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,</a:t>
                      </a: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๐๗๙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๘๗๕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๘๑.๐๒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๑</a:t>
                      </a:r>
                      <a:r>
                        <a:rPr lang="en-US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,</a:t>
                      </a: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๓๑๖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๙๙๗</a:t>
                      </a:r>
                      <a:endParaRPr lang="en-US" sz="2200" b="1" dirty="0"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th-TH" sz="2200" b="1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๗๗.๔๘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SimSu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6631"/>
            <a:ext cx="2376264" cy="158417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07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8680"/>
            <a:ext cx="8568952" cy="45365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22251" y="1623284"/>
            <a:ext cx="915635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2560</a:t>
            </a:r>
            <a:endParaRPr lang="th-TH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5229200"/>
            <a:ext cx="4184159" cy="64633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chemeClr val="bg1"/>
                </a:solidFill>
              </a:rPr>
              <a:t>เจ้าภาพเครือข่ายอรัญ/โคกสูง</a:t>
            </a:r>
            <a:endParaRPr lang="th-TH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41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3346</TotalTime>
  <Words>515</Words>
  <Application>Microsoft Office PowerPoint</Application>
  <PresentationFormat>นำเสนอทางหน้าจอ (4:3)</PresentationFormat>
  <Paragraphs>277</Paragraphs>
  <Slides>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Office Theme</vt:lpstr>
      <vt:lpstr>    VACCINE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nascomp</dc:creator>
  <cp:lastModifiedBy>User</cp:lastModifiedBy>
  <cp:revision>188</cp:revision>
  <cp:lastPrinted>2016-11-29T10:09:38Z</cp:lastPrinted>
  <dcterms:created xsi:type="dcterms:W3CDTF">2015-12-17T15:57:08Z</dcterms:created>
  <dcterms:modified xsi:type="dcterms:W3CDTF">2016-11-30T01:48:53Z</dcterms:modified>
</cp:coreProperties>
</file>