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83" r:id="rId3"/>
    <p:sldId id="276" r:id="rId4"/>
    <p:sldId id="279" r:id="rId5"/>
    <p:sldId id="275" r:id="rId6"/>
    <p:sldId id="274" r:id="rId7"/>
    <p:sldId id="28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ลักษณะสีปานกลาง 2 - เน้น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2838BEF-8BB2-4498-84A7-C5851F593DF1}" styleName="ลักษณะสีปานกลาง 4 - เน้น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ลักษณะสีปานกลาง 4 - เน้น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473" autoAdjust="0"/>
  </p:normalViewPr>
  <p:slideViewPr>
    <p:cSldViewPr>
      <p:cViewPr>
        <p:scale>
          <a:sx n="80" d="100"/>
          <a:sy n="80" d="100"/>
        </p:scale>
        <p:origin x="-216" y="-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F88E46-6D9A-4E38-ABD6-ECC50176A3A6}" type="doc">
      <dgm:prSet loTypeId="urn:microsoft.com/office/officeart/2005/8/layout/balance1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th-TH"/>
        </a:p>
      </dgm:t>
    </dgm:pt>
    <dgm:pt modelId="{66179F25-0ED1-4BB4-8C05-505F9FFC8DD0}">
      <dgm:prSet phldrT="[ข้อความ]"/>
      <dgm:spPr>
        <a:solidFill>
          <a:schemeClr val="bg1">
            <a:alpha val="90000"/>
          </a:schemeClr>
        </a:solidFill>
        <a:ln w="133350">
          <a:solidFill>
            <a:srgbClr val="FF0000">
              <a:alpha val="90000"/>
            </a:srgbClr>
          </a:solidFill>
        </a:ln>
      </dgm:spPr>
      <dgm:t>
        <a:bodyPr/>
        <a:lstStyle/>
        <a:p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rPr>
            <a:t>Expense=774</a:t>
          </a:r>
          <a:endParaRPr lang="th-TH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SarabunPSK" pitchFamily="34" charset="-34"/>
            <a:cs typeface="TH SarabunPSK" pitchFamily="34" charset="-34"/>
          </a:endParaRPr>
        </a:p>
      </dgm:t>
    </dgm:pt>
    <dgm:pt modelId="{C35F0501-0A2F-4623-AA02-9BA7E32FB015}" type="parTrans" cxnId="{946BDF18-6C83-4628-A439-85D5690EA932}">
      <dgm:prSet/>
      <dgm:spPr/>
      <dgm:t>
        <a:bodyPr/>
        <a:lstStyle/>
        <a:p>
          <a:endParaRPr lang="th-TH"/>
        </a:p>
      </dgm:t>
    </dgm:pt>
    <dgm:pt modelId="{0B6FD57D-850B-421A-A997-FC2B5AA9C09C}" type="sibTrans" cxnId="{946BDF18-6C83-4628-A439-85D5690EA932}">
      <dgm:prSet/>
      <dgm:spPr/>
      <dgm:t>
        <a:bodyPr/>
        <a:lstStyle/>
        <a:p>
          <a:endParaRPr lang="th-TH"/>
        </a:p>
      </dgm:t>
    </dgm:pt>
    <dgm:pt modelId="{86252A70-C1A6-47A4-97A4-765AE9D124DA}">
      <dgm:prSet phldrT="[ข้อความ]" custT="1"/>
      <dgm:spPr/>
      <dgm:t>
        <a:bodyPr/>
        <a:lstStyle/>
        <a:p>
          <a:r>
            <a:rPr lang="en-US" sz="3000" b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rPr>
            <a:t>CC=83</a:t>
          </a:r>
        </a:p>
        <a:p>
          <a:r>
            <a:rPr lang="th-TH" sz="3000" b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rPr>
            <a:t>(10%)</a:t>
          </a:r>
          <a:endParaRPr lang="th-TH" sz="3000" b="1" dirty="0">
            <a:solidFill>
              <a:srgbClr val="0000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SarabunPSK" pitchFamily="34" charset="-34"/>
            <a:cs typeface="TH SarabunPSK" pitchFamily="34" charset="-34"/>
          </a:endParaRPr>
        </a:p>
      </dgm:t>
    </dgm:pt>
    <dgm:pt modelId="{F56B8974-282A-4C7D-B65B-DA69B2C59E97}" type="parTrans" cxnId="{E3877701-4A2E-4D29-97CC-B3CF3075D0A2}">
      <dgm:prSet/>
      <dgm:spPr/>
      <dgm:t>
        <a:bodyPr/>
        <a:lstStyle/>
        <a:p>
          <a:endParaRPr lang="th-TH"/>
        </a:p>
      </dgm:t>
    </dgm:pt>
    <dgm:pt modelId="{F25A9D29-90C8-436C-8660-C1F9220F35E8}" type="sibTrans" cxnId="{E3877701-4A2E-4D29-97CC-B3CF3075D0A2}">
      <dgm:prSet/>
      <dgm:spPr/>
      <dgm:t>
        <a:bodyPr/>
        <a:lstStyle/>
        <a:p>
          <a:endParaRPr lang="th-TH"/>
        </a:p>
      </dgm:t>
    </dgm:pt>
    <dgm:pt modelId="{AB9C07B0-7630-47D2-8F79-E3D94CA36A61}">
      <dgm:prSet phldrT="[ข้อความ]" custT="1"/>
      <dgm:spPr/>
      <dgm:t>
        <a:bodyPr/>
        <a:lstStyle/>
        <a:p>
          <a:r>
            <a:rPr lang="en-US" sz="3000" b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rPr>
            <a:t>LC=390</a:t>
          </a:r>
          <a:endParaRPr lang="th-TH" sz="3000" b="1" dirty="0" smtClean="0">
            <a:solidFill>
              <a:srgbClr val="0000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SarabunPSK" pitchFamily="34" charset="-34"/>
            <a:cs typeface="TH SarabunPSK" pitchFamily="34" charset="-34"/>
          </a:endParaRPr>
        </a:p>
        <a:p>
          <a:r>
            <a:rPr lang="en-US" sz="3000" b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rPr>
            <a:t>(51</a:t>
          </a:r>
          <a:r>
            <a:rPr lang="th-TH" sz="3000" b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rPr>
            <a:t>%)</a:t>
          </a:r>
          <a:endParaRPr lang="th-TH" sz="3000" b="1" dirty="0">
            <a:solidFill>
              <a:srgbClr val="0000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SarabunPSK" pitchFamily="34" charset="-34"/>
            <a:cs typeface="TH SarabunPSK" pitchFamily="34" charset="-34"/>
          </a:endParaRPr>
        </a:p>
      </dgm:t>
    </dgm:pt>
    <dgm:pt modelId="{3C70B925-0E0E-44AE-8670-88F96931D906}" type="parTrans" cxnId="{3E2F27CA-80AF-4C30-9003-A6900F147CEC}">
      <dgm:prSet/>
      <dgm:spPr/>
      <dgm:t>
        <a:bodyPr/>
        <a:lstStyle/>
        <a:p>
          <a:endParaRPr lang="th-TH"/>
        </a:p>
      </dgm:t>
    </dgm:pt>
    <dgm:pt modelId="{211C1EBC-5037-478D-A42B-600733501C5A}" type="sibTrans" cxnId="{3E2F27CA-80AF-4C30-9003-A6900F147CEC}">
      <dgm:prSet/>
      <dgm:spPr/>
      <dgm:t>
        <a:bodyPr/>
        <a:lstStyle/>
        <a:p>
          <a:endParaRPr lang="th-TH"/>
        </a:p>
      </dgm:t>
    </dgm:pt>
    <dgm:pt modelId="{E9119796-9FA7-4732-A12D-B75919D653B6}">
      <dgm:prSet phldrT="[ข้อความ]" custT="1"/>
      <dgm:spPr>
        <a:solidFill>
          <a:schemeClr val="bg1">
            <a:alpha val="90000"/>
          </a:schemeClr>
        </a:solidFill>
        <a:ln w="120650">
          <a:solidFill>
            <a:srgbClr val="00B050">
              <a:alpha val="90000"/>
            </a:srgbClr>
          </a:solidFill>
        </a:ln>
      </dgm:spPr>
      <dgm:t>
        <a:bodyPr/>
        <a:lstStyle/>
        <a:p>
          <a:r>
            <a:rPr lang="en-US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rPr>
            <a:t>Revenue=723</a:t>
          </a:r>
          <a:endParaRPr lang="th-TH" sz="3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SarabunPSK" pitchFamily="34" charset="-34"/>
            <a:cs typeface="TH SarabunPSK" pitchFamily="34" charset="-34"/>
          </a:endParaRPr>
        </a:p>
      </dgm:t>
    </dgm:pt>
    <dgm:pt modelId="{22797CDC-5E17-492A-A85A-C7D924C9AE45}" type="parTrans" cxnId="{AAF9794B-F6DB-4D5A-B7FE-5C473A6C2F84}">
      <dgm:prSet/>
      <dgm:spPr/>
      <dgm:t>
        <a:bodyPr/>
        <a:lstStyle/>
        <a:p>
          <a:endParaRPr lang="th-TH"/>
        </a:p>
      </dgm:t>
    </dgm:pt>
    <dgm:pt modelId="{76CD2DC5-7600-4E56-99A9-C8A039E36560}" type="sibTrans" cxnId="{AAF9794B-F6DB-4D5A-B7FE-5C473A6C2F84}">
      <dgm:prSet/>
      <dgm:spPr/>
      <dgm:t>
        <a:bodyPr/>
        <a:lstStyle/>
        <a:p>
          <a:endParaRPr lang="th-TH"/>
        </a:p>
      </dgm:t>
    </dgm:pt>
    <dgm:pt modelId="{721BC2D0-118A-41CB-B57A-24873D230C9D}">
      <dgm:prSet phldrT="[ข้อความ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rPr>
            <a:t>Other=270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rPr>
            <a:t>37%</a:t>
          </a:r>
          <a:endParaRPr lang="th-TH" sz="32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SarabunPSK" pitchFamily="34" charset="-34"/>
            <a:cs typeface="TH SarabunPSK" pitchFamily="34" charset="-34"/>
          </a:endParaRPr>
        </a:p>
      </dgm:t>
    </dgm:pt>
    <dgm:pt modelId="{F446F9E4-A77A-49FF-A089-20E4D521F531}" type="parTrans" cxnId="{63E2407D-2433-45B5-8050-F5978F7A68E9}">
      <dgm:prSet/>
      <dgm:spPr/>
      <dgm:t>
        <a:bodyPr/>
        <a:lstStyle/>
        <a:p>
          <a:endParaRPr lang="th-TH"/>
        </a:p>
      </dgm:t>
    </dgm:pt>
    <dgm:pt modelId="{E64C6BDD-0C84-49FE-83DA-312C217B49A7}" type="sibTrans" cxnId="{63E2407D-2433-45B5-8050-F5978F7A68E9}">
      <dgm:prSet/>
      <dgm:spPr/>
      <dgm:t>
        <a:bodyPr/>
        <a:lstStyle/>
        <a:p>
          <a:endParaRPr lang="th-TH"/>
        </a:p>
      </dgm:t>
    </dgm:pt>
    <dgm:pt modelId="{45562AE4-4BAE-482F-BB39-0DABCFF04D41}">
      <dgm:prSet phldrT="[ข้อความ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rPr>
            <a:t>UC=257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rPr>
            <a:t>36%</a:t>
          </a:r>
          <a:endParaRPr lang="th-TH" sz="32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SarabunPSK" pitchFamily="34" charset="-34"/>
            <a:cs typeface="TH SarabunPSK" pitchFamily="34" charset="-34"/>
          </a:endParaRPr>
        </a:p>
      </dgm:t>
    </dgm:pt>
    <dgm:pt modelId="{39FCFA21-E580-4F49-939C-9D453EE2D978}" type="parTrans" cxnId="{F3A410E5-A923-4095-ACEA-D1A8FAD6A82B}">
      <dgm:prSet/>
      <dgm:spPr/>
      <dgm:t>
        <a:bodyPr/>
        <a:lstStyle/>
        <a:p>
          <a:endParaRPr lang="th-TH"/>
        </a:p>
      </dgm:t>
    </dgm:pt>
    <dgm:pt modelId="{791C8A57-DC99-496E-998D-C3231E13B7B7}" type="sibTrans" cxnId="{F3A410E5-A923-4095-ACEA-D1A8FAD6A82B}">
      <dgm:prSet/>
      <dgm:spPr/>
      <dgm:t>
        <a:bodyPr/>
        <a:lstStyle/>
        <a:p>
          <a:endParaRPr lang="th-TH"/>
        </a:p>
      </dgm:t>
    </dgm:pt>
    <dgm:pt modelId="{CBF705C6-56D6-4C97-9DB4-BC52D1F900D8}">
      <dgm:prSet custT="1"/>
      <dgm:spPr/>
      <dgm:t>
        <a:bodyPr/>
        <a:lstStyle/>
        <a:p>
          <a:r>
            <a:rPr lang="en-US" sz="3000" b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rPr>
            <a:t>MC=300</a:t>
          </a:r>
        </a:p>
        <a:p>
          <a:r>
            <a:rPr lang="th-TH" sz="3000" b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rPr>
            <a:t>(39%)</a:t>
          </a:r>
          <a:endParaRPr lang="th-TH" sz="3000" b="1" dirty="0">
            <a:solidFill>
              <a:srgbClr val="0000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SarabunPSK" pitchFamily="34" charset="-34"/>
            <a:cs typeface="TH SarabunPSK" pitchFamily="34" charset="-34"/>
          </a:endParaRPr>
        </a:p>
      </dgm:t>
    </dgm:pt>
    <dgm:pt modelId="{190A2513-3435-4D78-94D5-3DF6FF60105F}" type="parTrans" cxnId="{EED5FE53-37DF-4B25-9B80-11730AF7768B}">
      <dgm:prSet/>
      <dgm:spPr/>
      <dgm:t>
        <a:bodyPr/>
        <a:lstStyle/>
        <a:p>
          <a:endParaRPr lang="th-TH"/>
        </a:p>
      </dgm:t>
    </dgm:pt>
    <dgm:pt modelId="{774E264D-87AF-458B-B17F-0D57654DFCCD}" type="sibTrans" cxnId="{EED5FE53-37DF-4B25-9B80-11730AF7768B}">
      <dgm:prSet/>
      <dgm:spPr/>
      <dgm:t>
        <a:bodyPr/>
        <a:lstStyle/>
        <a:p>
          <a:endParaRPr lang="th-TH"/>
        </a:p>
      </dgm:t>
    </dgm:pt>
    <dgm:pt modelId="{DEFDFD9A-DB47-45DC-88BA-969296AADD1B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th-TH" sz="1800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rPr>
            <a:t>งป</a:t>
          </a:r>
          <a:r>
            <a:rPr lang="th-TH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rPr>
            <a:t>ม.บุคคล</a:t>
          </a:r>
          <a:r>
            <a:rPr lang="en-US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rPr>
            <a:t>=170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th-TH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rPr>
            <a:t>งบลงทุน</a:t>
          </a:r>
          <a:r>
            <a:rPr lang="en-US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rPr>
            <a:t>=25</a:t>
          </a:r>
          <a:endParaRPr lang="th-TH" sz="1800" b="1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SarabunPSK" pitchFamily="34" charset="-34"/>
            <a:cs typeface="TH SarabunPSK" pitchFamily="34" charset="-34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th-TH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rPr>
            <a:t>27</a:t>
          </a:r>
          <a:r>
            <a:rPr lang="en-US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rPr>
            <a:t>%</a:t>
          </a:r>
        </a:p>
      </dgm:t>
    </dgm:pt>
    <dgm:pt modelId="{F0F20391-090E-4407-86D6-E3A0091D3A2C}" type="parTrans" cxnId="{3CE96536-7355-4AAA-8AD0-6AAFA1F01888}">
      <dgm:prSet/>
      <dgm:spPr/>
      <dgm:t>
        <a:bodyPr/>
        <a:lstStyle/>
        <a:p>
          <a:endParaRPr lang="th-TH"/>
        </a:p>
      </dgm:t>
    </dgm:pt>
    <dgm:pt modelId="{A315F233-EED6-4C1A-802F-7A5BE7FE13CB}" type="sibTrans" cxnId="{3CE96536-7355-4AAA-8AD0-6AAFA1F01888}">
      <dgm:prSet/>
      <dgm:spPr/>
      <dgm:t>
        <a:bodyPr/>
        <a:lstStyle/>
        <a:p>
          <a:endParaRPr lang="th-TH"/>
        </a:p>
      </dgm:t>
    </dgm:pt>
    <dgm:pt modelId="{6DFCD6D2-2F35-4103-AA37-5BB19941391D}" type="pres">
      <dgm:prSet presAssocID="{B6F88E46-6D9A-4E38-ABD6-ECC50176A3A6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6951F898-7167-4AC6-B97D-239FFBD454BA}" type="pres">
      <dgm:prSet presAssocID="{B6F88E46-6D9A-4E38-ABD6-ECC50176A3A6}" presName="dummyMaxCanvas" presStyleCnt="0"/>
      <dgm:spPr/>
    </dgm:pt>
    <dgm:pt modelId="{5F9E5ECA-0D00-40B1-8569-BBD050EDDE6D}" type="pres">
      <dgm:prSet presAssocID="{B6F88E46-6D9A-4E38-ABD6-ECC50176A3A6}" presName="parentComposite" presStyleCnt="0"/>
      <dgm:spPr/>
    </dgm:pt>
    <dgm:pt modelId="{DC332E10-1FCB-41FC-9E40-D63F966788D0}" type="pres">
      <dgm:prSet presAssocID="{B6F88E46-6D9A-4E38-ABD6-ECC50176A3A6}" presName="parent1" presStyleLbl="alignAccFollowNode1" presStyleIdx="0" presStyleCnt="4">
        <dgm:presLayoutVars>
          <dgm:chMax val="4"/>
        </dgm:presLayoutVars>
      </dgm:prSet>
      <dgm:spPr/>
      <dgm:t>
        <a:bodyPr/>
        <a:lstStyle/>
        <a:p>
          <a:endParaRPr lang="th-TH"/>
        </a:p>
      </dgm:t>
    </dgm:pt>
    <dgm:pt modelId="{560B67F6-5F6A-4259-A83F-B806D6BC9A2C}" type="pres">
      <dgm:prSet presAssocID="{B6F88E46-6D9A-4E38-ABD6-ECC50176A3A6}" presName="parent2" presStyleLbl="alignAccFollowNode1" presStyleIdx="1" presStyleCnt="4" custScaleX="109524">
        <dgm:presLayoutVars>
          <dgm:chMax val="4"/>
        </dgm:presLayoutVars>
      </dgm:prSet>
      <dgm:spPr/>
      <dgm:t>
        <a:bodyPr/>
        <a:lstStyle/>
        <a:p>
          <a:endParaRPr lang="th-TH"/>
        </a:p>
      </dgm:t>
    </dgm:pt>
    <dgm:pt modelId="{5A498DA6-2178-4CAB-A9E0-516FD9DBEE46}" type="pres">
      <dgm:prSet presAssocID="{B6F88E46-6D9A-4E38-ABD6-ECC50176A3A6}" presName="childrenComposite" presStyleCnt="0"/>
      <dgm:spPr/>
    </dgm:pt>
    <dgm:pt modelId="{3EE30B64-1866-4E13-9BDB-C5BB39D04E0E}" type="pres">
      <dgm:prSet presAssocID="{B6F88E46-6D9A-4E38-ABD6-ECC50176A3A6}" presName="dummyMaxCanvas_ChildArea" presStyleCnt="0"/>
      <dgm:spPr/>
    </dgm:pt>
    <dgm:pt modelId="{AB59533D-4654-42CC-A624-3BC68EDFCEA6}" type="pres">
      <dgm:prSet presAssocID="{B6F88E46-6D9A-4E38-ABD6-ECC50176A3A6}" presName="fulcrum" presStyleLbl="alignAccFollowNode1" presStyleIdx="2" presStyleCnt="4"/>
      <dgm:spPr/>
      <dgm:t>
        <a:bodyPr/>
        <a:lstStyle/>
        <a:p>
          <a:endParaRPr lang="en-US"/>
        </a:p>
      </dgm:t>
    </dgm:pt>
    <dgm:pt modelId="{736DC206-4BA6-46BC-ACA7-3CED4B0513E9}" type="pres">
      <dgm:prSet presAssocID="{B6F88E46-6D9A-4E38-ABD6-ECC50176A3A6}" presName="balance_33" presStyleLbl="alignAccFollowNode1" presStyleIdx="3" presStyleCnt="4">
        <dgm:presLayoutVars>
          <dgm:bulletEnabled val="1"/>
        </dgm:presLayoutVars>
      </dgm:prSet>
      <dgm:spPr/>
    </dgm:pt>
    <dgm:pt modelId="{F5D3BD8D-50FE-4040-904B-4AB9B905C8C3}" type="pres">
      <dgm:prSet presAssocID="{B6F88E46-6D9A-4E38-ABD6-ECC50176A3A6}" presName="right_33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541582D3-A2D1-4DA9-B020-40C1B4ADBA73}" type="pres">
      <dgm:prSet presAssocID="{B6F88E46-6D9A-4E38-ABD6-ECC50176A3A6}" presName="right_33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721AAB7-CE96-44C3-933B-C71878A98FE0}" type="pres">
      <dgm:prSet presAssocID="{B6F88E46-6D9A-4E38-ABD6-ECC50176A3A6}" presName="right_33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C2DB0F30-7B78-49FC-B74C-9C68F96177CA}" type="pres">
      <dgm:prSet presAssocID="{B6F88E46-6D9A-4E38-ABD6-ECC50176A3A6}" presName="left_33_1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C236995B-C1AA-4B36-9884-75C07C6D65E0}" type="pres">
      <dgm:prSet presAssocID="{B6F88E46-6D9A-4E38-ABD6-ECC50176A3A6}" presName="left_33_2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AD71FDCC-21ED-4AB1-9D49-20C2DEEC44E0}" type="pres">
      <dgm:prSet presAssocID="{B6F88E46-6D9A-4E38-ABD6-ECC50176A3A6}" presName="left_33_3" presStyleLbl="node1" presStyleIdx="5" presStyleCnt="6" custLinFactNeighborX="-1018" custLinFactNeighborY="-12778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DDB72B04-F49D-4CFD-89E7-9831BB9EB8CD}" type="presOf" srcId="{AB9C07B0-7630-47D2-8F79-E3D94CA36A61}" destId="{AD71FDCC-21ED-4AB1-9D49-20C2DEEC44E0}" srcOrd="0" destOrd="0" presId="urn:microsoft.com/office/officeart/2005/8/layout/balance1"/>
    <dgm:cxn modelId="{4A70E4AD-21BD-46DB-A6A8-C110B70B3064}" type="presOf" srcId="{86252A70-C1A6-47A4-97A4-765AE9D124DA}" destId="{C2DB0F30-7B78-49FC-B74C-9C68F96177CA}" srcOrd="0" destOrd="0" presId="urn:microsoft.com/office/officeart/2005/8/layout/balance1"/>
    <dgm:cxn modelId="{3CE96536-7355-4AAA-8AD0-6AAFA1F01888}" srcId="{E9119796-9FA7-4732-A12D-B75919D653B6}" destId="{DEFDFD9A-DB47-45DC-88BA-969296AADD1B}" srcOrd="2" destOrd="0" parTransId="{F0F20391-090E-4407-86D6-E3A0091D3A2C}" sibTransId="{A315F233-EED6-4C1A-802F-7A5BE7FE13CB}"/>
    <dgm:cxn modelId="{C84F30B7-14B0-469C-82E1-03B71C848419}" type="presOf" srcId="{721BC2D0-118A-41CB-B57A-24873D230C9D}" destId="{F5D3BD8D-50FE-4040-904B-4AB9B905C8C3}" srcOrd="0" destOrd="0" presId="urn:microsoft.com/office/officeart/2005/8/layout/balance1"/>
    <dgm:cxn modelId="{63E2407D-2433-45B5-8050-F5978F7A68E9}" srcId="{E9119796-9FA7-4732-A12D-B75919D653B6}" destId="{721BC2D0-118A-41CB-B57A-24873D230C9D}" srcOrd="0" destOrd="0" parTransId="{F446F9E4-A77A-49FF-A089-20E4D521F531}" sibTransId="{E64C6BDD-0C84-49FE-83DA-312C217B49A7}"/>
    <dgm:cxn modelId="{946BDF18-6C83-4628-A439-85D5690EA932}" srcId="{B6F88E46-6D9A-4E38-ABD6-ECC50176A3A6}" destId="{66179F25-0ED1-4BB4-8C05-505F9FFC8DD0}" srcOrd="0" destOrd="0" parTransId="{C35F0501-0A2F-4623-AA02-9BA7E32FB015}" sibTransId="{0B6FD57D-850B-421A-A997-FC2B5AA9C09C}"/>
    <dgm:cxn modelId="{F3A410E5-A923-4095-ACEA-D1A8FAD6A82B}" srcId="{E9119796-9FA7-4732-A12D-B75919D653B6}" destId="{45562AE4-4BAE-482F-BB39-0DABCFF04D41}" srcOrd="1" destOrd="0" parTransId="{39FCFA21-E580-4F49-939C-9D453EE2D978}" sibTransId="{791C8A57-DC99-496E-998D-C3231E13B7B7}"/>
    <dgm:cxn modelId="{AAF9794B-F6DB-4D5A-B7FE-5C473A6C2F84}" srcId="{B6F88E46-6D9A-4E38-ABD6-ECC50176A3A6}" destId="{E9119796-9FA7-4732-A12D-B75919D653B6}" srcOrd="1" destOrd="0" parTransId="{22797CDC-5E17-492A-A85A-C7D924C9AE45}" sibTransId="{76CD2DC5-7600-4E56-99A9-C8A039E36560}"/>
    <dgm:cxn modelId="{EED5FE53-37DF-4B25-9B80-11730AF7768B}" srcId="{66179F25-0ED1-4BB4-8C05-505F9FFC8DD0}" destId="{CBF705C6-56D6-4C97-9DB4-BC52D1F900D8}" srcOrd="1" destOrd="0" parTransId="{190A2513-3435-4D78-94D5-3DF6FF60105F}" sibTransId="{774E264D-87AF-458B-B17F-0D57654DFCCD}"/>
    <dgm:cxn modelId="{67EB8487-43FF-497D-9CA0-B595CC5CBA4C}" type="presOf" srcId="{E9119796-9FA7-4732-A12D-B75919D653B6}" destId="{560B67F6-5F6A-4259-A83F-B806D6BC9A2C}" srcOrd="0" destOrd="0" presId="urn:microsoft.com/office/officeart/2005/8/layout/balance1"/>
    <dgm:cxn modelId="{3E2F27CA-80AF-4C30-9003-A6900F147CEC}" srcId="{66179F25-0ED1-4BB4-8C05-505F9FFC8DD0}" destId="{AB9C07B0-7630-47D2-8F79-E3D94CA36A61}" srcOrd="2" destOrd="0" parTransId="{3C70B925-0E0E-44AE-8670-88F96931D906}" sibTransId="{211C1EBC-5037-478D-A42B-600733501C5A}"/>
    <dgm:cxn modelId="{93D30B80-6EBC-4D61-A107-3A07791F6CCD}" type="presOf" srcId="{45562AE4-4BAE-482F-BB39-0DABCFF04D41}" destId="{541582D3-A2D1-4DA9-B020-40C1B4ADBA73}" srcOrd="0" destOrd="0" presId="urn:microsoft.com/office/officeart/2005/8/layout/balance1"/>
    <dgm:cxn modelId="{B902D82E-226B-4350-B2FF-036778BC20B0}" type="presOf" srcId="{CBF705C6-56D6-4C97-9DB4-BC52D1F900D8}" destId="{C236995B-C1AA-4B36-9884-75C07C6D65E0}" srcOrd="0" destOrd="0" presId="urn:microsoft.com/office/officeart/2005/8/layout/balance1"/>
    <dgm:cxn modelId="{E3877701-4A2E-4D29-97CC-B3CF3075D0A2}" srcId="{66179F25-0ED1-4BB4-8C05-505F9FFC8DD0}" destId="{86252A70-C1A6-47A4-97A4-765AE9D124DA}" srcOrd="0" destOrd="0" parTransId="{F56B8974-282A-4C7D-B65B-DA69B2C59E97}" sibTransId="{F25A9D29-90C8-436C-8660-C1F9220F35E8}"/>
    <dgm:cxn modelId="{C81A559C-DFD2-4B87-9BD0-AF9911BB225A}" type="presOf" srcId="{B6F88E46-6D9A-4E38-ABD6-ECC50176A3A6}" destId="{6DFCD6D2-2F35-4103-AA37-5BB19941391D}" srcOrd="0" destOrd="0" presId="urn:microsoft.com/office/officeart/2005/8/layout/balance1"/>
    <dgm:cxn modelId="{1C983BA0-9CE8-48A5-BAC4-42F7699DA992}" type="presOf" srcId="{66179F25-0ED1-4BB4-8C05-505F9FFC8DD0}" destId="{DC332E10-1FCB-41FC-9E40-D63F966788D0}" srcOrd="0" destOrd="0" presId="urn:microsoft.com/office/officeart/2005/8/layout/balance1"/>
    <dgm:cxn modelId="{298E5CC9-20AA-418E-AB25-BFBEE948A5FA}" type="presOf" srcId="{DEFDFD9A-DB47-45DC-88BA-969296AADD1B}" destId="{3721AAB7-CE96-44C3-933B-C71878A98FE0}" srcOrd="0" destOrd="0" presId="urn:microsoft.com/office/officeart/2005/8/layout/balance1"/>
    <dgm:cxn modelId="{E782F54C-DAC2-4517-B489-48D59EEF49D5}" type="presParOf" srcId="{6DFCD6D2-2F35-4103-AA37-5BB19941391D}" destId="{6951F898-7167-4AC6-B97D-239FFBD454BA}" srcOrd="0" destOrd="0" presId="urn:microsoft.com/office/officeart/2005/8/layout/balance1"/>
    <dgm:cxn modelId="{85B0C263-A666-436B-A7AA-471E9300A69F}" type="presParOf" srcId="{6DFCD6D2-2F35-4103-AA37-5BB19941391D}" destId="{5F9E5ECA-0D00-40B1-8569-BBD050EDDE6D}" srcOrd="1" destOrd="0" presId="urn:microsoft.com/office/officeart/2005/8/layout/balance1"/>
    <dgm:cxn modelId="{9CFA517A-0DCD-4772-8990-191844F1B493}" type="presParOf" srcId="{5F9E5ECA-0D00-40B1-8569-BBD050EDDE6D}" destId="{DC332E10-1FCB-41FC-9E40-D63F966788D0}" srcOrd="0" destOrd="0" presId="urn:microsoft.com/office/officeart/2005/8/layout/balance1"/>
    <dgm:cxn modelId="{F7DFB094-9EBC-4DEF-A864-B25AFA5C3ACC}" type="presParOf" srcId="{5F9E5ECA-0D00-40B1-8569-BBD050EDDE6D}" destId="{560B67F6-5F6A-4259-A83F-B806D6BC9A2C}" srcOrd="1" destOrd="0" presId="urn:microsoft.com/office/officeart/2005/8/layout/balance1"/>
    <dgm:cxn modelId="{34BF425C-3979-425B-8A54-A09BA6927F8D}" type="presParOf" srcId="{6DFCD6D2-2F35-4103-AA37-5BB19941391D}" destId="{5A498DA6-2178-4CAB-A9E0-516FD9DBEE46}" srcOrd="2" destOrd="0" presId="urn:microsoft.com/office/officeart/2005/8/layout/balance1"/>
    <dgm:cxn modelId="{BAE92B2C-771E-42C5-A722-38A32BCC3144}" type="presParOf" srcId="{5A498DA6-2178-4CAB-A9E0-516FD9DBEE46}" destId="{3EE30B64-1866-4E13-9BDB-C5BB39D04E0E}" srcOrd="0" destOrd="0" presId="urn:microsoft.com/office/officeart/2005/8/layout/balance1"/>
    <dgm:cxn modelId="{44C14907-A5E1-429B-9CDF-5936197EE777}" type="presParOf" srcId="{5A498DA6-2178-4CAB-A9E0-516FD9DBEE46}" destId="{AB59533D-4654-42CC-A624-3BC68EDFCEA6}" srcOrd="1" destOrd="0" presId="urn:microsoft.com/office/officeart/2005/8/layout/balance1"/>
    <dgm:cxn modelId="{E272BA37-CB58-49AB-ADD5-1FD4B8708856}" type="presParOf" srcId="{5A498DA6-2178-4CAB-A9E0-516FD9DBEE46}" destId="{736DC206-4BA6-46BC-ACA7-3CED4B0513E9}" srcOrd="2" destOrd="0" presId="urn:microsoft.com/office/officeart/2005/8/layout/balance1"/>
    <dgm:cxn modelId="{377F9C1F-0919-4A1A-8590-EA958ED2BEC7}" type="presParOf" srcId="{5A498DA6-2178-4CAB-A9E0-516FD9DBEE46}" destId="{F5D3BD8D-50FE-4040-904B-4AB9B905C8C3}" srcOrd="3" destOrd="0" presId="urn:microsoft.com/office/officeart/2005/8/layout/balance1"/>
    <dgm:cxn modelId="{A5A0A972-5F81-47C0-9B7F-82CFBBD0FBC7}" type="presParOf" srcId="{5A498DA6-2178-4CAB-A9E0-516FD9DBEE46}" destId="{541582D3-A2D1-4DA9-B020-40C1B4ADBA73}" srcOrd="4" destOrd="0" presId="urn:microsoft.com/office/officeart/2005/8/layout/balance1"/>
    <dgm:cxn modelId="{5DA7FEB4-51C8-4C88-8EA3-AFD8DBCBC7DC}" type="presParOf" srcId="{5A498DA6-2178-4CAB-A9E0-516FD9DBEE46}" destId="{3721AAB7-CE96-44C3-933B-C71878A98FE0}" srcOrd="5" destOrd="0" presId="urn:microsoft.com/office/officeart/2005/8/layout/balance1"/>
    <dgm:cxn modelId="{55CD3C97-6D8B-4877-A63A-0E10FE0F2E9D}" type="presParOf" srcId="{5A498DA6-2178-4CAB-A9E0-516FD9DBEE46}" destId="{C2DB0F30-7B78-49FC-B74C-9C68F96177CA}" srcOrd="6" destOrd="0" presId="urn:microsoft.com/office/officeart/2005/8/layout/balance1"/>
    <dgm:cxn modelId="{55E3ED36-BAD6-4789-9CC8-532D8116E64E}" type="presParOf" srcId="{5A498DA6-2178-4CAB-A9E0-516FD9DBEE46}" destId="{C236995B-C1AA-4B36-9884-75C07C6D65E0}" srcOrd="7" destOrd="0" presId="urn:microsoft.com/office/officeart/2005/8/layout/balance1"/>
    <dgm:cxn modelId="{53F9C022-8A42-4508-BB1B-7442190CCC65}" type="presParOf" srcId="{5A498DA6-2178-4CAB-A9E0-516FD9DBEE46}" destId="{AD71FDCC-21ED-4AB1-9D49-20C2DEEC44E0}" srcOrd="8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6F88E46-6D9A-4E38-ABD6-ECC50176A3A6}" type="doc">
      <dgm:prSet loTypeId="urn:microsoft.com/office/officeart/2005/8/layout/balance1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th-TH"/>
        </a:p>
      </dgm:t>
    </dgm:pt>
    <dgm:pt modelId="{66179F25-0ED1-4BB4-8C05-505F9FFC8DD0}">
      <dgm:prSet phldrT="[ข้อความ]"/>
      <dgm:spPr>
        <a:solidFill>
          <a:schemeClr val="bg1">
            <a:alpha val="90000"/>
          </a:schemeClr>
        </a:solidFill>
        <a:ln w="133350">
          <a:solidFill>
            <a:srgbClr val="FF0000">
              <a:alpha val="90000"/>
            </a:srgbClr>
          </a:solidFill>
        </a:ln>
      </dgm:spPr>
      <dgm:t>
        <a:bodyPr/>
        <a:lstStyle/>
        <a:p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rPr>
            <a:t>Expense=774</a:t>
          </a:r>
          <a:endParaRPr lang="th-TH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SarabunPSK" pitchFamily="34" charset="-34"/>
            <a:cs typeface="TH SarabunPSK" pitchFamily="34" charset="-34"/>
          </a:endParaRPr>
        </a:p>
      </dgm:t>
    </dgm:pt>
    <dgm:pt modelId="{C35F0501-0A2F-4623-AA02-9BA7E32FB015}" type="parTrans" cxnId="{946BDF18-6C83-4628-A439-85D5690EA932}">
      <dgm:prSet/>
      <dgm:spPr/>
      <dgm:t>
        <a:bodyPr/>
        <a:lstStyle/>
        <a:p>
          <a:endParaRPr lang="th-TH"/>
        </a:p>
      </dgm:t>
    </dgm:pt>
    <dgm:pt modelId="{0B6FD57D-850B-421A-A997-FC2B5AA9C09C}" type="sibTrans" cxnId="{946BDF18-6C83-4628-A439-85D5690EA932}">
      <dgm:prSet/>
      <dgm:spPr/>
      <dgm:t>
        <a:bodyPr/>
        <a:lstStyle/>
        <a:p>
          <a:endParaRPr lang="th-TH"/>
        </a:p>
      </dgm:t>
    </dgm:pt>
    <dgm:pt modelId="{86252A70-C1A6-47A4-97A4-765AE9D124DA}">
      <dgm:prSet phldrT="[ข้อความ]" custT="1"/>
      <dgm:spPr/>
      <dgm:t>
        <a:bodyPr/>
        <a:lstStyle/>
        <a:p>
          <a:r>
            <a:rPr lang="en-US" sz="3000" b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rPr>
            <a:t>CC=89</a:t>
          </a:r>
        </a:p>
        <a:p>
          <a:r>
            <a:rPr lang="th-TH" sz="3000" b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rPr>
            <a:t>(11%)</a:t>
          </a:r>
          <a:endParaRPr lang="th-TH" sz="3000" b="1" dirty="0">
            <a:solidFill>
              <a:srgbClr val="0000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SarabunPSK" pitchFamily="34" charset="-34"/>
            <a:cs typeface="TH SarabunPSK" pitchFamily="34" charset="-34"/>
          </a:endParaRPr>
        </a:p>
      </dgm:t>
    </dgm:pt>
    <dgm:pt modelId="{F56B8974-282A-4C7D-B65B-DA69B2C59E97}" type="parTrans" cxnId="{E3877701-4A2E-4D29-97CC-B3CF3075D0A2}">
      <dgm:prSet/>
      <dgm:spPr/>
      <dgm:t>
        <a:bodyPr/>
        <a:lstStyle/>
        <a:p>
          <a:endParaRPr lang="th-TH"/>
        </a:p>
      </dgm:t>
    </dgm:pt>
    <dgm:pt modelId="{F25A9D29-90C8-436C-8660-C1F9220F35E8}" type="sibTrans" cxnId="{E3877701-4A2E-4D29-97CC-B3CF3075D0A2}">
      <dgm:prSet/>
      <dgm:spPr/>
      <dgm:t>
        <a:bodyPr/>
        <a:lstStyle/>
        <a:p>
          <a:endParaRPr lang="th-TH"/>
        </a:p>
      </dgm:t>
    </dgm:pt>
    <dgm:pt modelId="{AB9C07B0-7630-47D2-8F79-E3D94CA36A61}">
      <dgm:prSet phldrT="[ข้อความ]" custT="1"/>
      <dgm:spPr/>
      <dgm:t>
        <a:bodyPr/>
        <a:lstStyle/>
        <a:p>
          <a:r>
            <a:rPr lang="en-US" sz="3000" b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rPr>
            <a:t>LC=396</a:t>
          </a:r>
          <a:endParaRPr lang="th-TH" sz="3000" b="1" dirty="0" smtClean="0">
            <a:solidFill>
              <a:srgbClr val="0000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SarabunPSK" pitchFamily="34" charset="-34"/>
            <a:cs typeface="TH SarabunPSK" pitchFamily="34" charset="-34"/>
          </a:endParaRPr>
        </a:p>
        <a:p>
          <a:r>
            <a:rPr lang="en-US" sz="3000" b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rPr>
            <a:t>(51</a:t>
          </a:r>
          <a:r>
            <a:rPr lang="th-TH" sz="3000" b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rPr>
            <a:t>%)</a:t>
          </a:r>
          <a:endParaRPr lang="th-TH" sz="3000" b="1" dirty="0">
            <a:solidFill>
              <a:srgbClr val="0000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SarabunPSK" pitchFamily="34" charset="-34"/>
            <a:cs typeface="TH SarabunPSK" pitchFamily="34" charset="-34"/>
          </a:endParaRPr>
        </a:p>
      </dgm:t>
    </dgm:pt>
    <dgm:pt modelId="{3C70B925-0E0E-44AE-8670-88F96931D906}" type="parTrans" cxnId="{3E2F27CA-80AF-4C30-9003-A6900F147CEC}">
      <dgm:prSet/>
      <dgm:spPr/>
      <dgm:t>
        <a:bodyPr/>
        <a:lstStyle/>
        <a:p>
          <a:endParaRPr lang="th-TH"/>
        </a:p>
      </dgm:t>
    </dgm:pt>
    <dgm:pt modelId="{211C1EBC-5037-478D-A42B-600733501C5A}" type="sibTrans" cxnId="{3E2F27CA-80AF-4C30-9003-A6900F147CEC}">
      <dgm:prSet/>
      <dgm:spPr/>
      <dgm:t>
        <a:bodyPr/>
        <a:lstStyle/>
        <a:p>
          <a:endParaRPr lang="th-TH"/>
        </a:p>
      </dgm:t>
    </dgm:pt>
    <dgm:pt modelId="{E9119796-9FA7-4732-A12D-B75919D653B6}">
      <dgm:prSet phldrT="[ข้อความ]" custT="1"/>
      <dgm:spPr>
        <a:solidFill>
          <a:schemeClr val="bg1">
            <a:alpha val="90000"/>
          </a:schemeClr>
        </a:solidFill>
        <a:ln w="120650">
          <a:solidFill>
            <a:srgbClr val="00B050">
              <a:alpha val="90000"/>
            </a:srgbClr>
          </a:solidFill>
        </a:ln>
      </dgm:spPr>
      <dgm:t>
        <a:bodyPr/>
        <a:lstStyle/>
        <a:p>
          <a:r>
            <a:rPr lang="en-US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rPr>
            <a:t>Revenue=728</a:t>
          </a:r>
          <a:endParaRPr lang="th-TH" sz="3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SarabunPSK" pitchFamily="34" charset="-34"/>
            <a:cs typeface="TH SarabunPSK" pitchFamily="34" charset="-34"/>
          </a:endParaRPr>
        </a:p>
      </dgm:t>
    </dgm:pt>
    <dgm:pt modelId="{22797CDC-5E17-492A-A85A-C7D924C9AE45}" type="parTrans" cxnId="{AAF9794B-F6DB-4D5A-B7FE-5C473A6C2F84}">
      <dgm:prSet/>
      <dgm:spPr/>
      <dgm:t>
        <a:bodyPr/>
        <a:lstStyle/>
        <a:p>
          <a:endParaRPr lang="th-TH"/>
        </a:p>
      </dgm:t>
    </dgm:pt>
    <dgm:pt modelId="{76CD2DC5-7600-4E56-99A9-C8A039E36560}" type="sibTrans" cxnId="{AAF9794B-F6DB-4D5A-B7FE-5C473A6C2F84}">
      <dgm:prSet/>
      <dgm:spPr/>
      <dgm:t>
        <a:bodyPr/>
        <a:lstStyle/>
        <a:p>
          <a:endParaRPr lang="th-TH"/>
        </a:p>
      </dgm:t>
    </dgm:pt>
    <dgm:pt modelId="{721BC2D0-118A-41CB-B57A-24873D230C9D}">
      <dgm:prSet phldrT="[ข้อความ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rPr>
            <a:t>Other=276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rPr>
            <a:t>37%</a:t>
          </a:r>
          <a:endParaRPr lang="th-TH" sz="32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SarabunPSK" pitchFamily="34" charset="-34"/>
            <a:cs typeface="TH SarabunPSK" pitchFamily="34" charset="-34"/>
          </a:endParaRPr>
        </a:p>
      </dgm:t>
    </dgm:pt>
    <dgm:pt modelId="{F446F9E4-A77A-49FF-A089-20E4D521F531}" type="parTrans" cxnId="{63E2407D-2433-45B5-8050-F5978F7A68E9}">
      <dgm:prSet/>
      <dgm:spPr/>
      <dgm:t>
        <a:bodyPr/>
        <a:lstStyle/>
        <a:p>
          <a:endParaRPr lang="th-TH"/>
        </a:p>
      </dgm:t>
    </dgm:pt>
    <dgm:pt modelId="{E64C6BDD-0C84-49FE-83DA-312C217B49A7}" type="sibTrans" cxnId="{63E2407D-2433-45B5-8050-F5978F7A68E9}">
      <dgm:prSet/>
      <dgm:spPr/>
      <dgm:t>
        <a:bodyPr/>
        <a:lstStyle/>
        <a:p>
          <a:endParaRPr lang="th-TH"/>
        </a:p>
      </dgm:t>
    </dgm:pt>
    <dgm:pt modelId="{45562AE4-4BAE-482F-BB39-0DABCFF04D41}">
      <dgm:prSet phldrT="[ข้อความ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rPr>
            <a:t>UC=257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rPr>
            <a:t>36%</a:t>
          </a:r>
          <a:endParaRPr lang="th-TH" sz="32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SarabunPSK" pitchFamily="34" charset="-34"/>
            <a:cs typeface="TH SarabunPSK" pitchFamily="34" charset="-34"/>
          </a:endParaRPr>
        </a:p>
      </dgm:t>
    </dgm:pt>
    <dgm:pt modelId="{39FCFA21-E580-4F49-939C-9D453EE2D978}" type="parTrans" cxnId="{F3A410E5-A923-4095-ACEA-D1A8FAD6A82B}">
      <dgm:prSet/>
      <dgm:spPr/>
      <dgm:t>
        <a:bodyPr/>
        <a:lstStyle/>
        <a:p>
          <a:endParaRPr lang="th-TH"/>
        </a:p>
      </dgm:t>
    </dgm:pt>
    <dgm:pt modelId="{791C8A57-DC99-496E-998D-C3231E13B7B7}" type="sibTrans" cxnId="{F3A410E5-A923-4095-ACEA-D1A8FAD6A82B}">
      <dgm:prSet/>
      <dgm:spPr/>
      <dgm:t>
        <a:bodyPr/>
        <a:lstStyle/>
        <a:p>
          <a:endParaRPr lang="th-TH"/>
        </a:p>
      </dgm:t>
    </dgm:pt>
    <dgm:pt modelId="{CBF705C6-56D6-4C97-9DB4-BC52D1F900D8}">
      <dgm:prSet custT="1"/>
      <dgm:spPr/>
      <dgm:t>
        <a:bodyPr/>
        <a:lstStyle/>
        <a:p>
          <a:r>
            <a:rPr lang="en-US" sz="3000" b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rPr>
            <a:t>MC=275</a:t>
          </a:r>
        </a:p>
        <a:p>
          <a:r>
            <a:rPr lang="th-TH" sz="3000" b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rPr>
            <a:t>(36%)</a:t>
          </a:r>
          <a:endParaRPr lang="th-TH" sz="3000" b="1" dirty="0">
            <a:solidFill>
              <a:srgbClr val="0000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SarabunPSK" pitchFamily="34" charset="-34"/>
            <a:cs typeface="TH SarabunPSK" pitchFamily="34" charset="-34"/>
          </a:endParaRPr>
        </a:p>
      </dgm:t>
    </dgm:pt>
    <dgm:pt modelId="{190A2513-3435-4D78-94D5-3DF6FF60105F}" type="parTrans" cxnId="{EED5FE53-37DF-4B25-9B80-11730AF7768B}">
      <dgm:prSet/>
      <dgm:spPr/>
      <dgm:t>
        <a:bodyPr/>
        <a:lstStyle/>
        <a:p>
          <a:endParaRPr lang="th-TH"/>
        </a:p>
      </dgm:t>
    </dgm:pt>
    <dgm:pt modelId="{774E264D-87AF-458B-B17F-0D57654DFCCD}" type="sibTrans" cxnId="{EED5FE53-37DF-4B25-9B80-11730AF7768B}">
      <dgm:prSet/>
      <dgm:spPr/>
      <dgm:t>
        <a:bodyPr/>
        <a:lstStyle/>
        <a:p>
          <a:endParaRPr lang="th-TH"/>
        </a:p>
      </dgm:t>
    </dgm:pt>
    <dgm:pt modelId="{DEFDFD9A-DB47-45DC-88BA-969296AADD1B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th-TH" sz="1800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rPr>
            <a:t>งป</a:t>
          </a:r>
          <a:r>
            <a:rPr lang="th-TH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rPr>
            <a:t>ม.บุคคล</a:t>
          </a:r>
          <a:r>
            <a:rPr lang="en-US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rPr>
            <a:t>=170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th-TH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rPr>
            <a:t>งบลงทุน</a:t>
          </a:r>
          <a:r>
            <a:rPr lang="en-US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rPr>
            <a:t>=25</a:t>
          </a:r>
          <a:endParaRPr lang="th-TH" sz="1800" b="1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SarabunPSK" pitchFamily="34" charset="-34"/>
            <a:cs typeface="TH SarabunPSK" pitchFamily="34" charset="-34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th-TH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rPr>
            <a:t>27</a:t>
          </a:r>
          <a:r>
            <a:rPr lang="en-US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rPr>
            <a:t>%</a:t>
          </a:r>
        </a:p>
      </dgm:t>
    </dgm:pt>
    <dgm:pt modelId="{F0F20391-090E-4407-86D6-E3A0091D3A2C}" type="parTrans" cxnId="{3CE96536-7355-4AAA-8AD0-6AAFA1F01888}">
      <dgm:prSet/>
      <dgm:spPr/>
      <dgm:t>
        <a:bodyPr/>
        <a:lstStyle/>
        <a:p>
          <a:endParaRPr lang="th-TH"/>
        </a:p>
      </dgm:t>
    </dgm:pt>
    <dgm:pt modelId="{A315F233-EED6-4C1A-802F-7A5BE7FE13CB}" type="sibTrans" cxnId="{3CE96536-7355-4AAA-8AD0-6AAFA1F01888}">
      <dgm:prSet/>
      <dgm:spPr/>
      <dgm:t>
        <a:bodyPr/>
        <a:lstStyle/>
        <a:p>
          <a:endParaRPr lang="th-TH"/>
        </a:p>
      </dgm:t>
    </dgm:pt>
    <dgm:pt modelId="{6DFCD6D2-2F35-4103-AA37-5BB19941391D}" type="pres">
      <dgm:prSet presAssocID="{B6F88E46-6D9A-4E38-ABD6-ECC50176A3A6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6951F898-7167-4AC6-B97D-239FFBD454BA}" type="pres">
      <dgm:prSet presAssocID="{B6F88E46-6D9A-4E38-ABD6-ECC50176A3A6}" presName="dummyMaxCanvas" presStyleCnt="0"/>
      <dgm:spPr/>
    </dgm:pt>
    <dgm:pt modelId="{5F9E5ECA-0D00-40B1-8569-BBD050EDDE6D}" type="pres">
      <dgm:prSet presAssocID="{B6F88E46-6D9A-4E38-ABD6-ECC50176A3A6}" presName="parentComposite" presStyleCnt="0"/>
      <dgm:spPr/>
    </dgm:pt>
    <dgm:pt modelId="{DC332E10-1FCB-41FC-9E40-D63F966788D0}" type="pres">
      <dgm:prSet presAssocID="{B6F88E46-6D9A-4E38-ABD6-ECC50176A3A6}" presName="parent1" presStyleLbl="alignAccFollowNode1" presStyleIdx="0" presStyleCnt="4" custScaleY="94000" custLinFactNeighborY="-14334">
        <dgm:presLayoutVars>
          <dgm:chMax val="4"/>
        </dgm:presLayoutVars>
      </dgm:prSet>
      <dgm:spPr/>
      <dgm:t>
        <a:bodyPr/>
        <a:lstStyle/>
        <a:p>
          <a:endParaRPr lang="th-TH"/>
        </a:p>
      </dgm:t>
    </dgm:pt>
    <dgm:pt modelId="{560B67F6-5F6A-4259-A83F-B806D6BC9A2C}" type="pres">
      <dgm:prSet presAssocID="{B6F88E46-6D9A-4E38-ABD6-ECC50176A3A6}" presName="parent2" presStyleLbl="alignAccFollowNode1" presStyleIdx="1" presStyleCnt="4" custScaleX="109524">
        <dgm:presLayoutVars>
          <dgm:chMax val="4"/>
        </dgm:presLayoutVars>
      </dgm:prSet>
      <dgm:spPr/>
      <dgm:t>
        <a:bodyPr/>
        <a:lstStyle/>
        <a:p>
          <a:endParaRPr lang="th-TH"/>
        </a:p>
      </dgm:t>
    </dgm:pt>
    <dgm:pt modelId="{5A498DA6-2178-4CAB-A9E0-516FD9DBEE46}" type="pres">
      <dgm:prSet presAssocID="{B6F88E46-6D9A-4E38-ABD6-ECC50176A3A6}" presName="childrenComposite" presStyleCnt="0"/>
      <dgm:spPr/>
    </dgm:pt>
    <dgm:pt modelId="{3EE30B64-1866-4E13-9BDB-C5BB39D04E0E}" type="pres">
      <dgm:prSet presAssocID="{B6F88E46-6D9A-4E38-ABD6-ECC50176A3A6}" presName="dummyMaxCanvas_ChildArea" presStyleCnt="0"/>
      <dgm:spPr/>
    </dgm:pt>
    <dgm:pt modelId="{AB59533D-4654-42CC-A624-3BC68EDFCEA6}" type="pres">
      <dgm:prSet presAssocID="{B6F88E46-6D9A-4E38-ABD6-ECC50176A3A6}" presName="fulcrum" presStyleLbl="alignAccFollowNode1" presStyleIdx="2" presStyleCnt="4" custScaleY="83999"/>
      <dgm:spPr/>
      <dgm:t>
        <a:bodyPr/>
        <a:lstStyle/>
        <a:p>
          <a:endParaRPr lang="en-US"/>
        </a:p>
      </dgm:t>
    </dgm:pt>
    <dgm:pt modelId="{736DC206-4BA6-46BC-ACA7-3CED4B0513E9}" type="pres">
      <dgm:prSet presAssocID="{B6F88E46-6D9A-4E38-ABD6-ECC50176A3A6}" presName="balance_33" presStyleLbl="alignAccFollowNode1" presStyleIdx="3" presStyleCnt="4" custAng="196240" custLinFactNeighborY="26660">
        <dgm:presLayoutVars>
          <dgm:bulletEnabled val="1"/>
        </dgm:presLayoutVars>
      </dgm:prSet>
      <dgm:spPr/>
    </dgm:pt>
    <dgm:pt modelId="{F5D3BD8D-50FE-4040-904B-4AB9B905C8C3}" type="pres">
      <dgm:prSet presAssocID="{B6F88E46-6D9A-4E38-ABD6-ECC50176A3A6}" presName="right_33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541582D3-A2D1-4DA9-B020-40C1B4ADBA73}" type="pres">
      <dgm:prSet presAssocID="{B6F88E46-6D9A-4E38-ABD6-ECC50176A3A6}" presName="right_33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721AAB7-CE96-44C3-933B-C71878A98FE0}" type="pres">
      <dgm:prSet presAssocID="{B6F88E46-6D9A-4E38-ABD6-ECC50176A3A6}" presName="right_33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C2DB0F30-7B78-49FC-B74C-9C68F96177CA}" type="pres">
      <dgm:prSet presAssocID="{B6F88E46-6D9A-4E38-ABD6-ECC50176A3A6}" presName="left_33_1" presStyleLbl="node1" presStyleIdx="3" presStyleCnt="6" custLinFactNeighborY="-89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C236995B-C1AA-4B36-9884-75C07C6D65E0}" type="pres">
      <dgm:prSet presAssocID="{B6F88E46-6D9A-4E38-ABD6-ECC50176A3A6}" presName="left_33_2" presStyleLbl="node1" presStyleIdx="4" presStyleCnt="6" custLinFactNeighborY="-972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AD71FDCC-21ED-4AB1-9D49-20C2DEEC44E0}" type="pres">
      <dgm:prSet presAssocID="{B6F88E46-6D9A-4E38-ABD6-ECC50176A3A6}" presName="left_33_3" presStyleLbl="node1" presStyleIdx="5" presStyleCnt="6" custLinFactNeighborX="-1018" custLinFactNeighborY="-18551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67EAAFC4-A5AA-46F6-9117-ED1DF1196799}" type="presOf" srcId="{CBF705C6-56D6-4C97-9DB4-BC52D1F900D8}" destId="{C236995B-C1AA-4B36-9884-75C07C6D65E0}" srcOrd="0" destOrd="0" presId="urn:microsoft.com/office/officeart/2005/8/layout/balance1"/>
    <dgm:cxn modelId="{C24B3821-CA23-4968-9183-599A104B2B57}" type="presOf" srcId="{45562AE4-4BAE-482F-BB39-0DABCFF04D41}" destId="{541582D3-A2D1-4DA9-B020-40C1B4ADBA73}" srcOrd="0" destOrd="0" presId="urn:microsoft.com/office/officeart/2005/8/layout/balance1"/>
    <dgm:cxn modelId="{3CE96536-7355-4AAA-8AD0-6AAFA1F01888}" srcId="{E9119796-9FA7-4732-A12D-B75919D653B6}" destId="{DEFDFD9A-DB47-45DC-88BA-969296AADD1B}" srcOrd="2" destOrd="0" parTransId="{F0F20391-090E-4407-86D6-E3A0091D3A2C}" sibTransId="{A315F233-EED6-4C1A-802F-7A5BE7FE13CB}"/>
    <dgm:cxn modelId="{14E885BF-7604-4219-B2E2-E80A5BDFEA60}" type="presOf" srcId="{DEFDFD9A-DB47-45DC-88BA-969296AADD1B}" destId="{3721AAB7-CE96-44C3-933B-C71878A98FE0}" srcOrd="0" destOrd="0" presId="urn:microsoft.com/office/officeart/2005/8/layout/balance1"/>
    <dgm:cxn modelId="{244D8458-18C6-4A65-8ECB-7DBF9A3DD177}" type="presOf" srcId="{86252A70-C1A6-47A4-97A4-765AE9D124DA}" destId="{C2DB0F30-7B78-49FC-B74C-9C68F96177CA}" srcOrd="0" destOrd="0" presId="urn:microsoft.com/office/officeart/2005/8/layout/balance1"/>
    <dgm:cxn modelId="{42FC6177-CAC9-40CB-BA05-E368FB602E24}" type="presOf" srcId="{B6F88E46-6D9A-4E38-ABD6-ECC50176A3A6}" destId="{6DFCD6D2-2F35-4103-AA37-5BB19941391D}" srcOrd="0" destOrd="0" presId="urn:microsoft.com/office/officeart/2005/8/layout/balance1"/>
    <dgm:cxn modelId="{63E2407D-2433-45B5-8050-F5978F7A68E9}" srcId="{E9119796-9FA7-4732-A12D-B75919D653B6}" destId="{721BC2D0-118A-41CB-B57A-24873D230C9D}" srcOrd="0" destOrd="0" parTransId="{F446F9E4-A77A-49FF-A089-20E4D521F531}" sibTransId="{E64C6BDD-0C84-49FE-83DA-312C217B49A7}"/>
    <dgm:cxn modelId="{946BDF18-6C83-4628-A439-85D5690EA932}" srcId="{B6F88E46-6D9A-4E38-ABD6-ECC50176A3A6}" destId="{66179F25-0ED1-4BB4-8C05-505F9FFC8DD0}" srcOrd="0" destOrd="0" parTransId="{C35F0501-0A2F-4623-AA02-9BA7E32FB015}" sibTransId="{0B6FD57D-850B-421A-A997-FC2B5AA9C09C}"/>
    <dgm:cxn modelId="{F3A410E5-A923-4095-ACEA-D1A8FAD6A82B}" srcId="{E9119796-9FA7-4732-A12D-B75919D653B6}" destId="{45562AE4-4BAE-482F-BB39-0DABCFF04D41}" srcOrd="1" destOrd="0" parTransId="{39FCFA21-E580-4F49-939C-9D453EE2D978}" sibTransId="{791C8A57-DC99-496E-998D-C3231E13B7B7}"/>
    <dgm:cxn modelId="{F6D55E55-9624-4F50-8D69-817701711B25}" type="presOf" srcId="{E9119796-9FA7-4732-A12D-B75919D653B6}" destId="{560B67F6-5F6A-4259-A83F-B806D6BC9A2C}" srcOrd="0" destOrd="0" presId="urn:microsoft.com/office/officeart/2005/8/layout/balance1"/>
    <dgm:cxn modelId="{EED5FE53-37DF-4B25-9B80-11730AF7768B}" srcId="{66179F25-0ED1-4BB4-8C05-505F9FFC8DD0}" destId="{CBF705C6-56D6-4C97-9DB4-BC52D1F900D8}" srcOrd="1" destOrd="0" parTransId="{190A2513-3435-4D78-94D5-3DF6FF60105F}" sibTransId="{774E264D-87AF-458B-B17F-0D57654DFCCD}"/>
    <dgm:cxn modelId="{AAF9794B-F6DB-4D5A-B7FE-5C473A6C2F84}" srcId="{B6F88E46-6D9A-4E38-ABD6-ECC50176A3A6}" destId="{E9119796-9FA7-4732-A12D-B75919D653B6}" srcOrd="1" destOrd="0" parTransId="{22797CDC-5E17-492A-A85A-C7D924C9AE45}" sibTransId="{76CD2DC5-7600-4E56-99A9-C8A039E36560}"/>
    <dgm:cxn modelId="{3E2F27CA-80AF-4C30-9003-A6900F147CEC}" srcId="{66179F25-0ED1-4BB4-8C05-505F9FFC8DD0}" destId="{AB9C07B0-7630-47D2-8F79-E3D94CA36A61}" srcOrd="2" destOrd="0" parTransId="{3C70B925-0E0E-44AE-8670-88F96931D906}" sibTransId="{211C1EBC-5037-478D-A42B-600733501C5A}"/>
    <dgm:cxn modelId="{75C196C3-C910-4C20-82B1-EF39AFED3E07}" type="presOf" srcId="{66179F25-0ED1-4BB4-8C05-505F9FFC8DD0}" destId="{DC332E10-1FCB-41FC-9E40-D63F966788D0}" srcOrd="0" destOrd="0" presId="urn:microsoft.com/office/officeart/2005/8/layout/balance1"/>
    <dgm:cxn modelId="{0E381DC2-921F-49E5-9FAB-C9A98A01539E}" type="presOf" srcId="{AB9C07B0-7630-47D2-8F79-E3D94CA36A61}" destId="{AD71FDCC-21ED-4AB1-9D49-20C2DEEC44E0}" srcOrd="0" destOrd="0" presId="urn:microsoft.com/office/officeart/2005/8/layout/balance1"/>
    <dgm:cxn modelId="{E3877701-4A2E-4D29-97CC-B3CF3075D0A2}" srcId="{66179F25-0ED1-4BB4-8C05-505F9FFC8DD0}" destId="{86252A70-C1A6-47A4-97A4-765AE9D124DA}" srcOrd="0" destOrd="0" parTransId="{F56B8974-282A-4C7D-B65B-DA69B2C59E97}" sibTransId="{F25A9D29-90C8-436C-8660-C1F9220F35E8}"/>
    <dgm:cxn modelId="{FA87C3D2-B100-4F93-8F21-BA649A77E1EC}" type="presOf" srcId="{721BC2D0-118A-41CB-B57A-24873D230C9D}" destId="{F5D3BD8D-50FE-4040-904B-4AB9B905C8C3}" srcOrd="0" destOrd="0" presId="urn:microsoft.com/office/officeart/2005/8/layout/balance1"/>
    <dgm:cxn modelId="{8AD17FF8-0795-417E-BAD9-A6A225C7F00F}" type="presParOf" srcId="{6DFCD6D2-2F35-4103-AA37-5BB19941391D}" destId="{6951F898-7167-4AC6-B97D-239FFBD454BA}" srcOrd="0" destOrd="0" presId="urn:microsoft.com/office/officeart/2005/8/layout/balance1"/>
    <dgm:cxn modelId="{5327A765-B2A5-4D68-8849-2520428AE974}" type="presParOf" srcId="{6DFCD6D2-2F35-4103-AA37-5BB19941391D}" destId="{5F9E5ECA-0D00-40B1-8569-BBD050EDDE6D}" srcOrd="1" destOrd="0" presId="urn:microsoft.com/office/officeart/2005/8/layout/balance1"/>
    <dgm:cxn modelId="{E6A26749-B4C3-4871-8129-282377EBB067}" type="presParOf" srcId="{5F9E5ECA-0D00-40B1-8569-BBD050EDDE6D}" destId="{DC332E10-1FCB-41FC-9E40-D63F966788D0}" srcOrd="0" destOrd="0" presId="urn:microsoft.com/office/officeart/2005/8/layout/balance1"/>
    <dgm:cxn modelId="{8275FE38-7901-4406-BE2B-AAF4A38371CD}" type="presParOf" srcId="{5F9E5ECA-0D00-40B1-8569-BBD050EDDE6D}" destId="{560B67F6-5F6A-4259-A83F-B806D6BC9A2C}" srcOrd="1" destOrd="0" presId="urn:microsoft.com/office/officeart/2005/8/layout/balance1"/>
    <dgm:cxn modelId="{C264E5F6-8A3C-4274-AF28-C05ABDFC48CC}" type="presParOf" srcId="{6DFCD6D2-2F35-4103-AA37-5BB19941391D}" destId="{5A498DA6-2178-4CAB-A9E0-516FD9DBEE46}" srcOrd="2" destOrd="0" presId="urn:microsoft.com/office/officeart/2005/8/layout/balance1"/>
    <dgm:cxn modelId="{793A093D-AD90-444A-AA70-0C6794971FDD}" type="presParOf" srcId="{5A498DA6-2178-4CAB-A9E0-516FD9DBEE46}" destId="{3EE30B64-1866-4E13-9BDB-C5BB39D04E0E}" srcOrd="0" destOrd="0" presId="urn:microsoft.com/office/officeart/2005/8/layout/balance1"/>
    <dgm:cxn modelId="{5B43C5E1-4A37-4776-BB64-17EB0892C0E3}" type="presParOf" srcId="{5A498DA6-2178-4CAB-A9E0-516FD9DBEE46}" destId="{AB59533D-4654-42CC-A624-3BC68EDFCEA6}" srcOrd="1" destOrd="0" presId="urn:microsoft.com/office/officeart/2005/8/layout/balance1"/>
    <dgm:cxn modelId="{73091A25-769F-48D8-A29A-EDEA07E15591}" type="presParOf" srcId="{5A498DA6-2178-4CAB-A9E0-516FD9DBEE46}" destId="{736DC206-4BA6-46BC-ACA7-3CED4B0513E9}" srcOrd="2" destOrd="0" presId="urn:microsoft.com/office/officeart/2005/8/layout/balance1"/>
    <dgm:cxn modelId="{39118777-CE70-439B-859B-CC16F92F9A5F}" type="presParOf" srcId="{5A498DA6-2178-4CAB-A9E0-516FD9DBEE46}" destId="{F5D3BD8D-50FE-4040-904B-4AB9B905C8C3}" srcOrd="3" destOrd="0" presId="urn:microsoft.com/office/officeart/2005/8/layout/balance1"/>
    <dgm:cxn modelId="{E5B5E197-02F1-430D-B9D1-08D471853C92}" type="presParOf" srcId="{5A498DA6-2178-4CAB-A9E0-516FD9DBEE46}" destId="{541582D3-A2D1-4DA9-B020-40C1B4ADBA73}" srcOrd="4" destOrd="0" presId="urn:microsoft.com/office/officeart/2005/8/layout/balance1"/>
    <dgm:cxn modelId="{A3642FDD-7B88-456A-BB5C-5A8302CE4E0F}" type="presParOf" srcId="{5A498DA6-2178-4CAB-A9E0-516FD9DBEE46}" destId="{3721AAB7-CE96-44C3-933B-C71878A98FE0}" srcOrd="5" destOrd="0" presId="urn:microsoft.com/office/officeart/2005/8/layout/balance1"/>
    <dgm:cxn modelId="{64923BAF-D2E2-4E33-94BE-B010536124EB}" type="presParOf" srcId="{5A498DA6-2178-4CAB-A9E0-516FD9DBEE46}" destId="{C2DB0F30-7B78-49FC-B74C-9C68F96177CA}" srcOrd="6" destOrd="0" presId="urn:microsoft.com/office/officeart/2005/8/layout/balance1"/>
    <dgm:cxn modelId="{8461CE0D-4F63-486C-BCAB-5BE0D3A4D8CD}" type="presParOf" srcId="{5A498DA6-2178-4CAB-A9E0-516FD9DBEE46}" destId="{C236995B-C1AA-4B36-9884-75C07C6D65E0}" srcOrd="7" destOrd="0" presId="urn:microsoft.com/office/officeart/2005/8/layout/balance1"/>
    <dgm:cxn modelId="{BBA4C157-D0AE-4ECC-A63E-25B5C78BB361}" type="presParOf" srcId="{5A498DA6-2178-4CAB-A9E0-516FD9DBEE46}" destId="{AD71FDCC-21ED-4AB1-9D49-20C2DEEC44E0}" srcOrd="8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332E10-1FCB-41FC-9E40-D63F966788D0}">
      <dsp:nvSpPr>
        <dsp:cNvPr id="0" name=""/>
        <dsp:cNvSpPr/>
      </dsp:nvSpPr>
      <dsp:spPr>
        <a:xfrm>
          <a:off x="2110956" y="0"/>
          <a:ext cx="1975104" cy="1097280"/>
        </a:xfrm>
        <a:prstGeom prst="roundRect">
          <a:avLst>
            <a:gd name="adj" fmla="val 10000"/>
          </a:avLst>
        </a:prstGeom>
        <a:solidFill>
          <a:schemeClr val="bg1">
            <a:alpha val="90000"/>
          </a:schemeClr>
        </a:solidFill>
        <a:ln w="133350" cap="flat" cmpd="sng" algn="ctr">
          <a:solidFill>
            <a:srgbClr val="FF000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rPr>
            <a:t>Expense=774</a:t>
          </a:r>
          <a:endParaRPr lang="th-TH" sz="3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SarabunPSK" pitchFamily="34" charset="-34"/>
            <a:cs typeface="TH SarabunPSK" pitchFamily="34" charset="-34"/>
          </a:endParaRPr>
        </a:p>
      </dsp:txBody>
      <dsp:txXfrm>
        <a:off x="2143094" y="32138"/>
        <a:ext cx="1910828" cy="1033004"/>
      </dsp:txXfrm>
    </dsp:sp>
    <dsp:sp modelId="{560B67F6-5F6A-4259-A83F-B806D6BC9A2C}">
      <dsp:nvSpPr>
        <dsp:cNvPr id="0" name=""/>
        <dsp:cNvSpPr/>
      </dsp:nvSpPr>
      <dsp:spPr>
        <a:xfrm>
          <a:off x="4869830" y="0"/>
          <a:ext cx="2163212" cy="1097280"/>
        </a:xfrm>
        <a:prstGeom prst="roundRect">
          <a:avLst>
            <a:gd name="adj" fmla="val 10000"/>
          </a:avLst>
        </a:prstGeom>
        <a:solidFill>
          <a:schemeClr val="bg1">
            <a:alpha val="90000"/>
          </a:schemeClr>
        </a:solidFill>
        <a:ln w="120650" cap="flat" cmpd="sng" algn="ctr">
          <a:solidFill>
            <a:srgbClr val="00B05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rPr>
            <a:t>Revenue=723</a:t>
          </a:r>
          <a:endParaRPr lang="th-TH" sz="3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SarabunPSK" pitchFamily="34" charset="-34"/>
            <a:cs typeface="TH SarabunPSK" pitchFamily="34" charset="-34"/>
          </a:endParaRPr>
        </a:p>
      </dsp:txBody>
      <dsp:txXfrm>
        <a:off x="4901968" y="32138"/>
        <a:ext cx="2098936" cy="1033004"/>
      </dsp:txXfrm>
    </dsp:sp>
    <dsp:sp modelId="{AB59533D-4654-42CC-A624-3BC68EDFCEA6}">
      <dsp:nvSpPr>
        <dsp:cNvPr id="0" name=""/>
        <dsp:cNvSpPr/>
      </dsp:nvSpPr>
      <dsp:spPr>
        <a:xfrm>
          <a:off x="4160520" y="4663440"/>
          <a:ext cx="822960" cy="822960"/>
        </a:xfrm>
        <a:prstGeom prst="triangle">
          <a:avLst/>
        </a:prstGeom>
        <a:solidFill>
          <a:schemeClr val="accent2">
            <a:tint val="40000"/>
            <a:alpha val="90000"/>
            <a:hueOff val="3350547"/>
            <a:satOff val="-2919"/>
            <a:lumOff val="-4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3350547"/>
              <a:satOff val="-2919"/>
              <a:lumOff val="-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6DC206-4BA6-46BC-ACA7-3CED4B0513E9}">
      <dsp:nvSpPr>
        <dsp:cNvPr id="0" name=""/>
        <dsp:cNvSpPr/>
      </dsp:nvSpPr>
      <dsp:spPr>
        <a:xfrm>
          <a:off x="2103120" y="4318894"/>
          <a:ext cx="4937760" cy="333573"/>
        </a:xfrm>
        <a:prstGeom prst="rect">
          <a:avLst/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D3BD8D-50FE-4040-904B-4AB9B905C8C3}">
      <dsp:nvSpPr>
        <dsp:cNvPr id="0" name=""/>
        <dsp:cNvSpPr/>
      </dsp:nvSpPr>
      <dsp:spPr>
        <a:xfrm>
          <a:off x="5010912" y="3357676"/>
          <a:ext cx="1975104" cy="92171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2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rPr>
            <a:t>Other=270</a:t>
          </a:r>
        </a:p>
        <a:p>
          <a:pPr lvl="0" algn="ctr" defTabSz="1422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2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rPr>
            <a:t>37%</a:t>
          </a:r>
          <a:endParaRPr lang="th-TH" sz="32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SarabunPSK" pitchFamily="34" charset="-34"/>
            <a:cs typeface="TH SarabunPSK" pitchFamily="34" charset="-34"/>
          </a:endParaRPr>
        </a:p>
      </dsp:txBody>
      <dsp:txXfrm>
        <a:off x="5055906" y="3402670"/>
        <a:ext cx="1885116" cy="831727"/>
      </dsp:txXfrm>
    </dsp:sp>
    <dsp:sp modelId="{541582D3-A2D1-4DA9-B020-40C1B4ADBA73}">
      <dsp:nvSpPr>
        <dsp:cNvPr id="0" name=""/>
        <dsp:cNvSpPr/>
      </dsp:nvSpPr>
      <dsp:spPr>
        <a:xfrm>
          <a:off x="5010912" y="2370124"/>
          <a:ext cx="1975104" cy="921715"/>
        </a:xfrm>
        <a:prstGeom prst="roundRect">
          <a:avLst/>
        </a:prstGeom>
        <a:solidFill>
          <a:schemeClr val="accent2">
            <a:hueOff val="936304"/>
            <a:satOff val="-1168"/>
            <a:lumOff val="27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2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rPr>
            <a:t>UC=257</a:t>
          </a:r>
        </a:p>
        <a:p>
          <a:pPr lvl="0" algn="ctr" defTabSz="1422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2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rPr>
            <a:t>36%</a:t>
          </a:r>
          <a:endParaRPr lang="th-TH" sz="32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SarabunPSK" pitchFamily="34" charset="-34"/>
            <a:cs typeface="TH SarabunPSK" pitchFamily="34" charset="-34"/>
          </a:endParaRPr>
        </a:p>
      </dsp:txBody>
      <dsp:txXfrm>
        <a:off x="5055906" y="2415118"/>
        <a:ext cx="1885116" cy="831727"/>
      </dsp:txXfrm>
    </dsp:sp>
    <dsp:sp modelId="{3721AAB7-CE96-44C3-933B-C71878A98FE0}">
      <dsp:nvSpPr>
        <dsp:cNvPr id="0" name=""/>
        <dsp:cNvSpPr/>
      </dsp:nvSpPr>
      <dsp:spPr>
        <a:xfrm>
          <a:off x="5010912" y="1382572"/>
          <a:ext cx="1975104" cy="921715"/>
        </a:xfrm>
        <a:prstGeom prst="roundRect">
          <a:avLst/>
        </a:prstGeom>
        <a:solidFill>
          <a:schemeClr val="accent2">
            <a:hueOff val="1872608"/>
            <a:satOff val="-2336"/>
            <a:lumOff val="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th-TH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rPr>
            <a:t>งป</a:t>
          </a:r>
          <a:r>
            <a:rPr lang="th-TH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rPr>
            <a:t>ม.บุคคล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rPr>
            <a:t>=170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th-TH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rPr>
            <a:t>งบลงทุน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rPr>
            <a:t>=25</a:t>
          </a:r>
          <a:endParaRPr lang="th-TH" sz="1800" b="1" kern="120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SarabunPSK" pitchFamily="34" charset="-34"/>
            <a:cs typeface="TH SarabunPSK" pitchFamily="34" charset="-34"/>
          </a:endParaRP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th-TH" sz="2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rPr>
            <a:t>27</a:t>
          </a:r>
          <a:r>
            <a:rPr lang="en-US" sz="2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rPr>
            <a:t>%</a:t>
          </a:r>
        </a:p>
      </dsp:txBody>
      <dsp:txXfrm>
        <a:off x="5055906" y="1427566"/>
        <a:ext cx="1885116" cy="831727"/>
      </dsp:txXfrm>
    </dsp:sp>
    <dsp:sp modelId="{C2DB0F30-7B78-49FC-B74C-9C68F96177CA}">
      <dsp:nvSpPr>
        <dsp:cNvPr id="0" name=""/>
        <dsp:cNvSpPr/>
      </dsp:nvSpPr>
      <dsp:spPr>
        <a:xfrm>
          <a:off x="2157984" y="3357676"/>
          <a:ext cx="1975104" cy="921715"/>
        </a:xfrm>
        <a:prstGeom prst="roundRect">
          <a:avLst/>
        </a:prstGeom>
        <a:solidFill>
          <a:schemeClr val="accent2">
            <a:hueOff val="2808911"/>
            <a:satOff val="-3503"/>
            <a:lumOff val="82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rPr>
            <a:t>CC=83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000" b="1" kern="1200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rPr>
            <a:t>(10%)</a:t>
          </a:r>
          <a:endParaRPr lang="th-TH" sz="3000" b="1" kern="1200" dirty="0">
            <a:solidFill>
              <a:srgbClr val="0000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SarabunPSK" pitchFamily="34" charset="-34"/>
            <a:cs typeface="TH SarabunPSK" pitchFamily="34" charset="-34"/>
          </a:endParaRPr>
        </a:p>
      </dsp:txBody>
      <dsp:txXfrm>
        <a:off x="2202978" y="3402670"/>
        <a:ext cx="1885116" cy="831727"/>
      </dsp:txXfrm>
    </dsp:sp>
    <dsp:sp modelId="{C236995B-C1AA-4B36-9884-75C07C6D65E0}">
      <dsp:nvSpPr>
        <dsp:cNvPr id="0" name=""/>
        <dsp:cNvSpPr/>
      </dsp:nvSpPr>
      <dsp:spPr>
        <a:xfrm>
          <a:off x="2157984" y="2370124"/>
          <a:ext cx="1975104" cy="921715"/>
        </a:xfrm>
        <a:prstGeom prst="roundRect">
          <a:avLst/>
        </a:prstGeom>
        <a:solidFill>
          <a:schemeClr val="accent2">
            <a:hueOff val="3745215"/>
            <a:satOff val="-4671"/>
            <a:lumOff val="10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rPr>
            <a:t>MC=300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000" b="1" kern="1200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rPr>
            <a:t>(39%)</a:t>
          </a:r>
          <a:endParaRPr lang="th-TH" sz="3000" b="1" kern="1200" dirty="0">
            <a:solidFill>
              <a:srgbClr val="0000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SarabunPSK" pitchFamily="34" charset="-34"/>
            <a:cs typeface="TH SarabunPSK" pitchFamily="34" charset="-34"/>
          </a:endParaRPr>
        </a:p>
      </dsp:txBody>
      <dsp:txXfrm>
        <a:off x="2202978" y="2415118"/>
        <a:ext cx="1885116" cy="831727"/>
      </dsp:txXfrm>
    </dsp:sp>
    <dsp:sp modelId="{AD71FDCC-21ED-4AB1-9D49-20C2DEEC44E0}">
      <dsp:nvSpPr>
        <dsp:cNvPr id="0" name=""/>
        <dsp:cNvSpPr/>
      </dsp:nvSpPr>
      <dsp:spPr>
        <a:xfrm>
          <a:off x="2137877" y="1264796"/>
          <a:ext cx="1975104" cy="921715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rPr>
            <a:t>LC=390</a:t>
          </a:r>
          <a:endParaRPr lang="th-TH" sz="3000" b="1" kern="1200" dirty="0" smtClean="0">
            <a:solidFill>
              <a:srgbClr val="0000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SarabunPSK" pitchFamily="34" charset="-34"/>
            <a:cs typeface="TH SarabunPSK" pitchFamily="34" charset="-34"/>
          </a:endParaRP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rPr>
            <a:t>(51</a:t>
          </a:r>
          <a:r>
            <a:rPr lang="th-TH" sz="3000" b="1" kern="1200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rPr>
            <a:t>%)</a:t>
          </a:r>
          <a:endParaRPr lang="th-TH" sz="3000" b="1" kern="1200" dirty="0">
            <a:solidFill>
              <a:srgbClr val="0000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SarabunPSK" pitchFamily="34" charset="-34"/>
            <a:cs typeface="TH SarabunPSK" pitchFamily="34" charset="-34"/>
          </a:endParaRPr>
        </a:p>
      </dsp:txBody>
      <dsp:txXfrm>
        <a:off x="2182871" y="1309790"/>
        <a:ext cx="1885116" cy="8317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332E10-1FCB-41FC-9E40-D63F966788D0}">
      <dsp:nvSpPr>
        <dsp:cNvPr id="0" name=""/>
        <dsp:cNvSpPr/>
      </dsp:nvSpPr>
      <dsp:spPr>
        <a:xfrm>
          <a:off x="2110956" y="0"/>
          <a:ext cx="1975104" cy="1031443"/>
        </a:xfrm>
        <a:prstGeom prst="roundRect">
          <a:avLst>
            <a:gd name="adj" fmla="val 10000"/>
          </a:avLst>
        </a:prstGeom>
        <a:solidFill>
          <a:schemeClr val="bg1">
            <a:alpha val="90000"/>
          </a:schemeClr>
        </a:solidFill>
        <a:ln w="133350" cap="flat" cmpd="sng" algn="ctr">
          <a:solidFill>
            <a:srgbClr val="FF000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rPr>
            <a:t>Expense=774</a:t>
          </a:r>
          <a:endParaRPr lang="th-TH" sz="3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SarabunPSK" pitchFamily="34" charset="-34"/>
            <a:cs typeface="TH SarabunPSK" pitchFamily="34" charset="-34"/>
          </a:endParaRPr>
        </a:p>
      </dsp:txBody>
      <dsp:txXfrm>
        <a:off x="2141166" y="30210"/>
        <a:ext cx="1914684" cy="971023"/>
      </dsp:txXfrm>
    </dsp:sp>
    <dsp:sp modelId="{560B67F6-5F6A-4259-A83F-B806D6BC9A2C}">
      <dsp:nvSpPr>
        <dsp:cNvPr id="0" name=""/>
        <dsp:cNvSpPr/>
      </dsp:nvSpPr>
      <dsp:spPr>
        <a:xfrm>
          <a:off x="4869830" y="0"/>
          <a:ext cx="2163212" cy="1097280"/>
        </a:xfrm>
        <a:prstGeom prst="roundRect">
          <a:avLst>
            <a:gd name="adj" fmla="val 10000"/>
          </a:avLst>
        </a:prstGeom>
        <a:solidFill>
          <a:schemeClr val="bg1">
            <a:alpha val="90000"/>
          </a:schemeClr>
        </a:solidFill>
        <a:ln w="120650" cap="flat" cmpd="sng" algn="ctr">
          <a:solidFill>
            <a:srgbClr val="00B05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rPr>
            <a:t>Revenue=728</a:t>
          </a:r>
          <a:endParaRPr lang="th-TH" sz="3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SarabunPSK" pitchFamily="34" charset="-34"/>
            <a:cs typeface="TH SarabunPSK" pitchFamily="34" charset="-34"/>
          </a:endParaRPr>
        </a:p>
      </dsp:txBody>
      <dsp:txXfrm>
        <a:off x="4901968" y="32138"/>
        <a:ext cx="2098936" cy="1033004"/>
      </dsp:txXfrm>
    </dsp:sp>
    <dsp:sp modelId="{AB59533D-4654-42CC-A624-3BC68EDFCEA6}">
      <dsp:nvSpPr>
        <dsp:cNvPr id="0" name=""/>
        <dsp:cNvSpPr/>
      </dsp:nvSpPr>
      <dsp:spPr>
        <a:xfrm>
          <a:off x="4160520" y="4729280"/>
          <a:ext cx="822960" cy="691278"/>
        </a:xfrm>
        <a:prstGeom prst="triangle">
          <a:avLst/>
        </a:prstGeom>
        <a:solidFill>
          <a:schemeClr val="accent2">
            <a:tint val="40000"/>
            <a:alpha val="90000"/>
            <a:hueOff val="3350547"/>
            <a:satOff val="-2919"/>
            <a:lumOff val="-4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3350547"/>
              <a:satOff val="-2919"/>
              <a:lumOff val="-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6DC206-4BA6-46BC-ACA7-3CED4B0513E9}">
      <dsp:nvSpPr>
        <dsp:cNvPr id="0" name=""/>
        <dsp:cNvSpPr/>
      </dsp:nvSpPr>
      <dsp:spPr>
        <a:xfrm rot="196240">
          <a:off x="2103120" y="4407824"/>
          <a:ext cx="4937760" cy="333573"/>
        </a:xfrm>
        <a:prstGeom prst="rect">
          <a:avLst/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D3BD8D-50FE-4040-904B-4AB9B905C8C3}">
      <dsp:nvSpPr>
        <dsp:cNvPr id="0" name=""/>
        <dsp:cNvSpPr/>
      </dsp:nvSpPr>
      <dsp:spPr>
        <a:xfrm>
          <a:off x="5010912" y="3357676"/>
          <a:ext cx="1975104" cy="92171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2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rPr>
            <a:t>Other=276</a:t>
          </a:r>
        </a:p>
        <a:p>
          <a:pPr lvl="0" algn="ctr" defTabSz="1422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2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rPr>
            <a:t>37%</a:t>
          </a:r>
          <a:endParaRPr lang="th-TH" sz="32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SarabunPSK" pitchFamily="34" charset="-34"/>
            <a:cs typeface="TH SarabunPSK" pitchFamily="34" charset="-34"/>
          </a:endParaRPr>
        </a:p>
      </dsp:txBody>
      <dsp:txXfrm>
        <a:off x="5055906" y="3402670"/>
        <a:ext cx="1885116" cy="831727"/>
      </dsp:txXfrm>
    </dsp:sp>
    <dsp:sp modelId="{541582D3-A2D1-4DA9-B020-40C1B4ADBA73}">
      <dsp:nvSpPr>
        <dsp:cNvPr id="0" name=""/>
        <dsp:cNvSpPr/>
      </dsp:nvSpPr>
      <dsp:spPr>
        <a:xfrm>
          <a:off x="5010912" y="2370124"/>
          <a:ext cx="1975104" cy="921715"/>
        </a:xfrm>
        <a:prstGeom prst="roundRect">
          <a:avLst/>
        </a:prstGeom>
        <a:solidFill>
          <a:schemeClr val="accent2">
            <a:hueOff val="936304"/>
            <a:satOff val="-1168"/>
            <a:lumOff val="27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2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rPr>
            <a:t>UC=257</a:t>
          </a:r>
        </a:p>
        <a:p>
          <a:pPr lvl="0" algn="ctr" defTabSz="1422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2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rPr>
            <a:t>36%</a:t>
          </a:r>
          <a:endParaRPr lang="th-TH" sz="32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SarabunPSK" pitchFamily="34" charset="-34"/>
            <a:cs typeface="TH SarabunPSK" pitchFamily="34" charset="-34"/>
          </a:endParaRPr>
        </a:p>
      </dsp:txBody>
      <dsp:txXfrm>
        <a:off x="5055906" y="2415118"/>
        <a:ext cx="1885116" cy="831727"/>
      </dsp:txXfrm>
    </dsp:sp>
    <dsp:sp modelId="{3721AAB7-CE96-44C3-933B-C71878A98FE0}">
      <dsp:nvSpPr>
        <dsp:cNvPr id="0" name=""/>
        <dsp:cNvSpPr/>
      </dsp:nvSpPr>
      <dsp:spPr>
        <a:xfrm>
          <a:off x="5010912" y="1382572"/>
          <a:ext cx="1975104" cy="921715"/>
        </a:xfrm>
        <a:prstGeom prst="roundRect">
          <a:avLst/>
        </a:prstGeom>
        <a:solidFill>
          <a:schemeClr val="accent2">
            <a:hueOff val="1872608"/>
            <a:satOff val="-2336"/>
            <a:lumOff val="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th-TH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rPr>
            <a:t>งป</a:t>
          </a:r>
          <a:r>
            <a:rPr lang="th-TH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rPr>
            <a:t>ม.บุคคล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rPr>
            <a:t>=170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th-TH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rPr>
            <a:t>งบลงทุน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rPr>
            <a:t>=25</a:t>
          </a:r>
          <a:endParaRPr lang="th-TH" sz="1800" b="1" kern="120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SarabunPSK" pitchFamily="34" charset="-34"/>
            <a:cs typeface="TH SarabunPSK" pitchFamily="34" charset="-34"/>
          </a:endParaRP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th-TH" sz="2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rPr>
            <a:t>27</a:t>
          </a:r>
          <a:r>
            <a:rPr lang="en-US" sz="2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rPr>
            <a:t>%</a:t>
          </a:r>
        </a:p>
      </dsp:txBody>
      <dsp:txXfrm>
        <a:off x="5055906" y="1427566"/>
        <a:ext cx="1885116" cy="831727"/>
      </dsp:txXfrm>
    </dsp:sp>
    <dsp:sp modelId="{C2DB0F30-7B78-49FC-B74C-9C68F96177CA}">
      <dsp:nvSpPr>
        <dsp:cNvPr id="0" name=""/>
        <dsp:cNvSpPr/>
      </dsp:nvSpPr>
      <dsp:spPr>
        <a:xfrm>
          <a:off x="2157984" y="3349455"/>
          <a:ext cx="1975104" cy="921715"/>
        </a:xfrm>
        <a:prstGeom prst="roundRect">
          <a:avLst/>
        </a:prstGeom>
        <a:solidFill>
          <a:schemeClr val="accent2">
            <a:hueOff val="2808911"/>
            <a:satOff val="-3503"/>
            <a:lumOff val="82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rPr>
            <a:t>CC=89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000" b="1" kern="1200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rPr>
            <a:t>(11%)</a:t>
          </a:r>
          <a:endParaRPr lang="th-TH" sz="3000" b="1" kern="1200" dirty="0">
            <a:solidFill>
              <a:srgbClr val="0000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SarabunPSK" pitchFamily="34" charset="-34"/>
            <a:cs typeface="TH SarabunPSK" pitchFamily="34" charset="-34"/>
          </a:endParaRPr>
        </a:p>
      </dsp:txBody>
      <dsp:txXfrm>
        <a:off x="2202978" y="3394449"/>
        <a:ext cx="1885116" cy="831727"/>
      </dsp:txXfrm>
    </dsp:sp>
    <dsp:sp modelId="{C236995B-C1AA-4B36-9884-75C07C6D65E0}">
      <dsp:nvSpPr>
        <dsp:cNvPr id="0" name=""/>
        <dsp:cNvSpPr/>
      </dsp:nvSpPr>
      <dsp:spPr>
        <a:xfrm>
          <a:off x="2157984" y="2280515"/>
          <a:ext cx="1975104" cy="921715"/>
        </a:xfrm>
        <a:prstGeom prst="roundRect">
          <a:avLst/>
        </a:prstGeom>
        <a:solidFill>
          <a:schemeClr val="accent2">
            <a:hueOff val="3745215"/>
            <a:satOff val="-4671"/>
            <a:lumOff val="10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rPr>
            <a:t>MC=275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000" b="1" kern="1200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rPr>
            <a:t>(36%)</a:t>
          </a:r>
          <a:endParaRPr lang="th-TH" sz="3000" b="1" kern="1200" dirty="0">
            <a:solidFill>
              <a:srgbClr val="0000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SarabunPSK" pitchFamily="34" charset="-34"/>
            <a:cs typeface="TH SarabunPSK" pitchFamily="34" charset="-34"/>
          </a:endParaRPr>
        </a:p>
      </dsp:txBody>
      <dsp:txXfrm>
        <a:off x="2202978" y="2325509"/>
        <a:ext cx="1885116" cy="831727"/>
      </dsp:txXfrm>
    </dsp:sp>
    <dsp:sp modelId="{AD71FDCC-21ED-4AB1-9D49-20C2DEEC44E0}">
      <dsp:nvSpPr>
        <dsp:cNvPr id="0" name=""/>
        <dsp:cNvSpPr/>
      </dsp:nvSpPr>
      <dsp:spPr>
        <a:xfrm>
          <a:off x="2137877" y="1211585"/>
          <a:ext cx="1975104" cy="921715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rPr>
            <a:t>LC=396</a:t>
          </a:r>
          <a:endParaRPr lang="th-TH" sz="3000" b="1" kern="1200" dirty="0" smtClean="0">
            <a:solidFill>
              <a:srgbClr val="0000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SarabunPSK" pitchFamily="34" charset="-34"/>
            <a:cs typeface="TH SarabunPSK" pitchFamily="34" charset="-34"/>
          </a:endParaRP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rPr>
            <a:t>(51</a:t>
          </a:r>
          <a:r>
            <a:rPr lang="th-TH" sz="3000" b="1" kern="1200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rPr>
            <a:t>%)</a:t>
          </a:r>
          <a:endParaRPr lang="th-TH" sz="3000" b="1" kern="1200" dirty="0">
            <a:solidFill>
              <a:srgbClr val="0000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SarabunPSK" pitchFamily="34" charset="-34"/>
            <a:cs typeface="TH SarabunPSK" pitchFamily="34" charset="-34"/>
          </a:endParaRPr>
        </a:p>
      </dsp:txBody>
      <dsp:txXfrm>
        <a:off x="2182871" y="1256579"/>
        <a:ext cx="1885116" cy="8317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342AC5-FF6E-4AAC-9E47-3527A858AA43}" type="datetimeFigureOut">
              <a:rPr lang="th-TH" smtClean="0"/>
              <a:t>28/03/61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C3796C-5091-4749-921F-08529DBC022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129979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5D45F8-7864-4E3C-9079-CE7B80654830}" type="datetimeFigureOut">
              <a:rPr lang="th-TH" smtClean="0"/>
              <a:t>28/03/61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BEC3EC-3A4C-4B56-8A6E-5F9E43C66E1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31663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2490" y="2665475"/>
            <a:ext cx="7772400" cy="85920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6835" y="3509775"/>
            <a:ext cx="6400800" cy="83545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2195"/>
            <a:ext cx="8229600" cy="91623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6540"/>
            <a:ext cx="8229600" cy="3918803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7899" y="374900"/>
            <a:ext cx="7016195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7900" y="1544098"/>
            <a:ext cx="7016195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22195"/>
            <a:ext cx="8229600" cy="91623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54409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173960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54409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173960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Plan fin SCPH : 2018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Click to edit Master subtitle style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334"/>
          <a:stretch>
            <a:fillRect/>
          </a:stretch>
        </p:blipFill>
        <p:spPr bwMode="auto">
          <a:xfrm>
            <a:off x="-4233" y="0"/>
            <a:ext cx="914823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762000" y="76200"/>
            <a:ext cx="8229600" cy="916230"/>
          </a:xfrm>
        </p:spPr>
        <p:txBody>
          <a:bodyPr>
            <a:noAutofit/>
          </a:bodyPr>
          <a:lstStyle/>
          <a:p>
            <a:pPr algn="r"/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Plan Fin 2018 :</a:t>
            </a:r>
            <a:r>
              <a:rPr lang="th-TH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สมดุล</a:t>
            </a:r>
            <a:endParaRPr lang="th-TH" sz="8000" dirty="0"/>
          </a:p>
        </p:txBody>
      </p:sp>
      <p:graphicFrame>
        <p:nvGraphicFramePr>
          <p:cNvPr id="5" name="ตัวยึด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0718661"/>
              </p:ext>
            </p:extLst>
          </p:nvPr>
        </p:nvGraphicFramePr>
        <p:xfrm>
          <a:off x="-9150" y="1143000"/>
          <a:ext cx="91440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คำบรรยายภาพแบบสี่เหลี่ยมมุมมน 1"/>
          <p:cNvSpPr/>
          <p:nvPr/>
        </p:nvSpPr>
        <p:spPr>
          <a:xfrm>
            <a:off x="143554" y="1291130"/>
            <a:ext cx="1679755" cy="1832460"/>
          </a:xfrm>
          <a:prstGeom prst="wedgeRoundRectCallout">
            <a:avLst>
              <a:gd name="adj1" fmla="val 75896"/>
              <a:gd name="adj2" fmla="val 44120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-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เงิน</a:t>
            </a:r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เดือน</a:t>
            </a:r>
            <a:r>
              <a:rPr lang="en-US" sz="1600" b="1" dirty="0"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ค่าจ้าง</a:t>
            </a:r>
            <a:r>
              <a:rPr lang="en-US" sz="1600" b="1" dirty="0" smtClean="0">
                <a:latin typeface="TH SarabunPSK" pitchFamily="34" charset="-34"/>
                <a:cs typeface="TH SarabunPSK" pitchFamily="34" charset="-34"/>
              </a:rPr>
              <a:t>=170</a:t>
            </a:r>
            <a:endParaRPr lang="en-US" sz="1600" b="1" dirty="0">
              <a:latin typeface="TH SarabunPSK" pitchFamily="34" charset="-34"/>
              <a:cs typeface="TH SarabunPSK" pitchFamily="34" charset="-34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latin typeface="TH SarabunPSK" pitchFamily="34" charset="-34"/>
                <a:cs typeface="TH SarabunPSK" pitchFamily="34" charset="-34"/>
              </a:rPr>
              <a:t>-</a:t>
            </a:r>
            <a:r>
              <a:rPr lang="th-TH" sz="1600" b="1" dirty="0" err="1" smtClean="0">
                <a:latin typeface="TH SarabunPSK" pitchFamily="34" charset="-34"/>
                <a:cs typeface="TH SarabunPSK" pitchFamily="34" charset="-34"/>
              </a:rPr>
              <a:t>พกส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en-US" sz="1600" b="1" dirty="0">
                <a:latin typeface="TH SarabunPSK" pitchFamily="34" charset="-34"/>
                <a:cs typeface="TH SarabunPSK" pitchFamily="34" charset="-34"/>
              </a:rPr>
              <a:t>=</a:t>
            </a:r>
            <a:r>
              <a:rPr lang="en-US" sz="1600" b="1" dirty="0" smtClean="0">
                <a:latin typeface="TH SarabunPSK" pitchFamily="34" charset="-34"/>
                <a:cs typeface="TH SarabunPSK" pitchFamily="34" charset="-34"/>
              </a:rPr>
              <a:t>65      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latin typeface="TH SarabunPSK" pitchFamily="34" charset="-34"/>
                <a:cs typeface="TH SarabunPSK" pitchFamily="34" charset="-34"/>
              </a:rPr>
              <a:t>-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ชั่วคราว</a:t>
            </a:r>
            <a:r>
              <a:rPr lang="en-US" sz="1600" b="1" dirty="0" smtClean="0">
                <a:latin typeface="TH SarabunPSK" pitchFamily="34" charset="-34"/>
                <a:cs typeface="TH SarabunPSK" pitchFamily="34" charset="-34"/>
              </a:rPr>
              <a:t>=10</a:t>
            </a:r>
            <a:endParaRPr lang="en-US" sz="1600" b="1" dirty="0">
              <a:latin typeface="TH SarabunPSK" pitchFamily="34" charset="-34"/>
              <a:cs typeface="TH SarabunPSK" pitchFamily="34" charset="-34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latin typeface="TH SarabunPSK" pitchFamily="34" charset="-34"/>
                <a:cs typeface="TH SarabunPSK" pitchFamily="34" charset="-34"/>
              </a:rPr>
              <a:t>-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ค่าใช้สอยบุคลากร </a:t>
            </a:r>
            <a:r>
              <a:rPr lang="en-US" sz="1600" b="1" dirty="0">
                <a:latin typeface="TH SarabunPSK" pitchFamily="34" charset="-34"/>
                <a:cs typeface="TH SarabunPSK" pitchFamily="34" charset="-34"/>
              </a:rPr>
              <a:t>=</a:t>
            </a:r>
            <a:r>
              <a:rPr lang="en-US" sz="1600" b="1" dirty="0" smtClean="0">
                <a:latin typeface="TH SarabunPSK" pitchFamily="34" charset="-34"/>
                <a:cs typeface="TH SarabunPSK" pitchFamily="34" charset="-34"/>
              </a:rPr>
              <a:t>16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1600" b="1" dirty="0" smtClean="0">
                <a:latin typeface="TH SarabunPSK" pitchFamily="34" charset="-34"/>
                <a:cs typeface="TH SarabunPSK" pitchFamily="34" charset="-34"/>
              </a:rPr>
              <a:t>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latin typeface="TH SarabunPSK" pitchFamily="34" charset="-34"/>
                <a:cs typeface="TH SarabunPSK" pitchFamily="34" charset="-34"/>
              </a:rPr>
              <a:t>-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600" b="1" dirty="0" err="1">
                <a:latin typeface="TH SarabunPSK" pitchFamily="34" charset="-34"/>
                <a:cs typeface="TH SarabunPSK" pitchFamily="34" charset="-34"/>
              </a:rPr>
              <a:t>พตส</a:t>
            </a:r>
            <a:r>
              <a:rPr lang="en-US" sz="1600" b="1" dirty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1600" b="1" dirty="0">
                <a:latin typeface="TH SarabunPSK" pitchFamily="34" charset="-34"/>
                <a:cs typeface="TH SarabunPSK" pitchFamily="34" charset="-34"/>
              </a:rPr>
              <a:t>=</a:t>
            </a:r>
            <a:r>
              <a:rPr lang="en-US" sz="1600" b="1" dirty="0" smtClean="0">
                <a:latin typeface="TH SarabunPSK" pitchFamily="34" charset="-34"/>
                <a:cs typeface="TH SarabunPSK" pitchFamily="34" charset="-34"/>
              </a:rPr>
              <a:t>10</a:t>
            </a:r>
            <a:endParaRPr lang="en-US" sz="1600" b="1" dirty="0">
              <a:latin typeface="TH SarabunPSK" pitchFamily="34" charset="-34"/>
              <a:cs typeface="TH SarabunPSK" pitchFamily="34" charset="-34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latin typeface="TH SarabunPSK" pitchFamily="34" charset="-34"/>
                <a:cs typeface="TH SarabunPSK" pitchFamily="34" charset="-34"/>
              </a:rPr>
              <a:t>-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ฉ</a:t>
            </a:r>
            <a:r>
              <a:rPr lang="en-US" sz="1600" b="1" dirty="0" smtClean="0">
                <a:latin typeface="TH SarabunPSK" pitchFamily="34" charset="-34"/>
                <a:cs typeface="TH SarabunPSK" pitchFamily="34" charset="-34"/>
              </a:rPr>
              <a:t>12=25       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latin typeface="TH Sarabun New" pitchFamily="34" charset="-34"/>
                <a:cs typeface="TH Sarabun New" pitchFamily="34" charset="-34"/>
              </a:rPr>
              <a:t> </a:t>
            </a:r>
            <a:r>
              <a:rPr lang="en-US" sz="1600" b="1" dirty="0">
                <a:latin typeface="TH SarabunPSK" pitchFamily="34" charset="-34"/>
                <a:cs typeface="TH SarabunPSK" pitchFamily="34" charset="-34"/>
              </a:rPr>
              <a:t>-</a:t>
            </a:r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1600" b="1" dirty="0">
                <a:latin typeface="TH SarabunPSK" pitchFamily="34" charset="-34"/>
                <a:cs typeface="TH SarabunPSK" pitchFamily="34" charset="-34"/>
              </a:rPr>
              <a:t>OT= </a:t>
            </a:r>
            <a:r>
              <a:rPr lang="en-US" sz="1600" b="1" dirty="0" smtClean="0">
                <a:latin typeface="TH SarabunPSK" pitchFamily="34" charset="-34"/>
                <a:cs typeface="TH SarabunPSK" pitchFamily="34" charset="-34"/>
              </a:rPr>
              <a:t>94</a:t>
            </a:r>
            <a:endParaRPr lang="en-US" sz="1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คำบรรยายภาพแบบสี่เหลี่ยมมุมมน 8"/>
          <p:cNvSpPr/>
          <p:nvPr/>
        </p:nvSpPr>
        <p:spPr>
          <a:xfrm>
            <a:off x="143553" y="3552208"/>
            <a:ext cx="1679755" cy="1709252"/>
          </a:xfrm>
          <a:prstGeom prst="wedgeRoundRectCallout">
            <a:avLst>
              <a:gd name="adj1" fmla="val 84270"/>
              <a:gd name="adj2" fmla="val -38862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-ค่า</a:t>
            </a:r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ยา+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เวชภัณฑ์116</a:t>
            </a:r>
            <a:endParaRPr lang="en-US" sz="1600" b="1" dirty="0">
              <a:latin typeface="TH SarabunPSK" pitchFamily="34" charset="-34"/>
              <a:cs typeface="TH SarabunPSK" pitchFamily="34" charset="-34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-วัสดุ</a:t>
            </a:r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การแพทย์</a:t>
            </a:r>
            <a:r>
              <a:rPr lang="en-US" sz="1600" b="1" dirty="0" smtClean="0">
                <a:latin typeface="TH SarabunPSK" pitchFamily="34" charset="-34"/>
                <a:cs typeface="TH SarabunPSK" pitchFamily="34" charset="-34"/>
              </a:rPr>
              <a:t>=39</a:t>
            </a:r>
            <a:endParaRPr lang="en-US" sz="1600" b="1" dirty="0">
              <a:latin typeface="TH SarabunPSK" pitchFamily="34" charset="-34"/>
              <a:cs typeface="TH SarabunPSK" pitchFamily="34" charset="-34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latin typeface="TH SarabunPSK" pitchFamily="34" charset="-34"/>
                <a:cs typeface="TH SarabunPSK" pitchFamily="34" charset="-34"/>
              </a:rPr>
              <a:t>-LAB=28</a:t>
            </a:r>
            <a:endParaRPr lang="en-US" sz="1600" b="1" dirty="0">
              <a:latin typeface="TH SarabunPSK" pitchFamily="34" charset="-34"/>
              <a:cs typeface="TH SarabunPSK" pitchFamily="34" charset="-34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-สาธารณูปโภค</a:t>
            </a:r>
            <a:r>
              <a:rPr lang="en-US" sz="1600" b="1" dirty="0" smtClean="0">
                <a:latin typeface="TH SarabunPSK" pitchFamily="34" charset="-34"/>
                <a:cs typeface="TH SarabunPSK" pitchFamily="34" charset="-34"/>
              </a:rPr>
              <a:t>=27</a:t>
            </a:r>
            <a:endParaRPr lang="en-US" sz="1600" b="1" dirty="0">
              <a:latin typeface="TH SarabunPSK" pitchFamily="34" charset="-34"/>
              <a:cs typeface="TH SarabunPSK" pitchFamily="34" charset="-34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latin typeface="TH SarabunPSK" pitchFamily="34" charset="-34"/>
                <a:cs typeface="TH SarabunPSK" pitchFamily="34" charset="-34"/>
              </a:rPr>
              <a:t>-LAB</a:t>
            </a:r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นอก </a:t>
            </a:r>
            <a:r>
              <a:rPr lang="en-US" sz="1600" b="1" dirty="0">
                <a:latin typeface="TH SarabunPSK" pitchFamily="34" charset="-34"/>
                <a:cs typeface="TH SarabunPSK" pitchFamily="34" charset="-34"/>
              </a:rPr>
              <a:t>=</a:t>
            </a:r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11</a:t>
            </a:r>
            <a:endParaRPr lang="en-US" sz="1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" name="คำบรรยายภาพแบบสี่เหลี่ยมมุมมน 9"/>
          <p:cNvSpPr/>
          <p:nvPr/>
        </p:nvSpPr>
        <p:spPr>
          <a:xfrm flipH="1">
            <a:off x="7435182" y="2207360"/>
            <a:ext cx="1488836" cy="1019639"/>
          </a:xfrm>
          <a:prstGeom prst="wedgeRoundRectCallout">
            <a:avLst>
              <a:gd name="adj1" fmla="val 81970"/>
              <a:gd name="adj2" fmla="val 118031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latin typeface="TH SarabunPSK" pitchFamily="34" charset="-34"/>
                <a:cs typeface="TH SarabunPSK" pitchFamily="34" charset="-34"/>
              </a:rPr>
              <a:t>-OP =49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latin typeface="TH SarabunPSK" pitchFamily="34" charset="-34"/>
                <a:cs typeface="TH SarabunPSK" pitchFamily="34" charset="-34"/>
              </a:rPr>
              <a:t>-IP =148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latin typeface="TH SarabunPSK" pitchFamily="34" charset="-34"/>
                <a:cs typeface="TH SarabunPSK" pitchFamily="34" charset="-34"/>
              </a:rPr>
              <a:t>-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อื่น </a:t>
            </a:r>
            <a:r>
              <a:rPr lang="en-US" sz="1600" b="1" dirty="0" smtClean="0">
                <a:latin typeface="TH SarabunPSK" pitchFamily="34" charset="-34"/>
                <a:cs typeface="TH SarabunPSK" pitchFamily="34" charset="-34"/>
              </a:rPr>
              <a:t>=60</a:t>
            </a:r>
            <a:endParaRPr lang="en-US" sz="1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" name="คำบรรยายภาพแบบสี่เหลี่ยมมุมมน 10"/>
          <p:cNvSpPr/>
          <p:nvPr/>
        </p:nvSpPr>
        <p:spPr>
          <a:xfrm flipH="1">
            <a:off x="7470967" y="3734410"/>
            <a:ext cx="1484128" cy="2748690"/>
          </a:xfrm>
          <a:prstGeom prst="wedgeRoundRectCallout">
            <a:avLst>
              <a:gd name="adj1" fmla="val 86709"/>
              <a:gd name="adj2" fmla="val 432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th-TH" sz="1600" b="1" dirty="0" smtClean="0">
              <a:latin typeface="TH Sarabun New" pitchFamily="34" charset="-34"/>
              <a:cs typeface="TH Sarabun New" pitchFamily="34" charset="-34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th-TH" sz="1600" b="1" dirty="0">
              <a:latin typeface="TH Sarabun New" pitchFamily="34" charset="-34"/>
              <a:cs typeface="TH Sarabun New" pitchFamily="34" charset="-34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u="sng" dirty="0" smtClean="0">
                <a:latin typeface="TH SarabunPSK" pitchFamily="34" charset="-34"/>
                <a:cs typeface="TH SarabunPSK" pitchFamily="34" charset="-34"/>
              </a:rPr>
              <a:t>CSCD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latin typeface="TH SarabunPSK" pitchFamily="34" charset="-34"/>
                <a:cs typeface="TH SarabunPSK" pitchFamily="34" charset="-34"/>
              </a:rPr>
              <a:t>-OPD=48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latin typeface="TH SarabunPSK" pitchFamily="34" charset="-34"/>
                <a:cs typeface="TH SarabunPSK" pitchFamily="34" charset="-34"/>
              </a:rPr>
              <a:t>-IPD=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37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-ส่วนต่าง</a:t>
            </a:r>
            <a:r>
              <a:rPr lang="en-US" sz="1600" b="1" dirty="0" smtClean="0">
                <a:latin typeface="TH SarabunPSK" pitchFamily="34" charset="-34"/>
                <a:cs typeface="TH SarabunPSK" pitchFamily="34" charset="-34"/>
              </a:rPr>
              <a:t>=1</a:t>
            </a:r>
            <a:endParaRPr lang="th-TH" sz="1600" b="1" dirty="0">
              <a:latin typeface="TH SarabunPSK" pitchFamily="34" charset="-34"/>
              <a:cs typeface="TH SarabunPSK" pitchFamily="34" charset="-34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th-TH" sz="1600" b="1" u="sng" dirty="0" err="1" smtClean="0">
                <a:latin typeface="TH SarabunPSK" pitchFamily="34" charset="-34"/>
                <a:cs typeface="TH SarabunPSK" pitchFamily="34" charset="-34"/>
              </a:rPr>
              <a:t>ปกส</a:t>
            </a:r>
            <a:endParaRPr lang="th-TH" sz="1600" b="1" u="sng" dirty="0" smtClean="0">
              <a:latin typeface="TH SarabunPSK" pitchFamily="34" charset="-34"/>
              <a:cs typeface="TH SarabunPSK" pitchFamily="34" charset="-34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latin typeface="TH SarabunPSK" pitchFamily="34" charset="-34"/>
                <a:cs typeface="TH SarabunPSK" pitchFamily="34" charset="-34"/>
              </a:rPr>
              <a:t>-</a:t>
            </a:r>
            <a:r>
              <a:rPr lang="en-US" sz="1600" b="1" dirty="0" smtClean="0">
                <a:latin typeface="TH SarabunPSK" pitchFamily="34" charset="-34"/>
                <a:cs typeface="TH SarabunPSK" pitchFamily="34" charset="-34"/>
              </a:rPr>
              <a:t>OPD=24</a:t>
            </a:r>
            <a:endParaRPr lang="en-US" sz="1600" b="1" dirty="0">
              <a:latin typeface="TH SarabunPSK" pitchFamily="34" charset="-34"/>
              <a:cs typeface="TH SarabunPSK" pitchFamily="34" charset="-34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latin typeface="TH SarabunPSK" pitchFamily="34" charset="-34"/>
                <a:cs typeface="TH SarabunPSK" pitchFamily="34" charset="-34"/>
              </a:rPr>
              <a:t>-</a:t>
            </a:r>
            <a:r>
              <a:rPr lang="en-US" sz="1600" b="1" dirty="0" smtClean="0">
                <a:latin typeface="TH SarabunPSK" pitchFamily="34" charset="-34"/>
                <a:cs typeface="TH SarabunPSK" pitchFamily="34" charset="-34"/>
              </a:rPr>
              <a:t>IPD=12</a:t>
            </a:r>
            <a:endParaRPr lang="th-TH" sz="1600" b="1" dirty="0">
              <a:latin typeface="TH SarabunPSK" pitchFamily="34" charset="-34"/>
              <a:cs typeface="TH SarabunPSK" pitchFamily="34" charset="-34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-ส่วนต่าง</a:t>
            </a:r>
            <a:r>
              <a:rPr lang="en-US" sz="1600" b="1" dirty="0" smtClean="0">
                <a:latin typeface="TH SarabunPSK" pitchFamily="34" charset="-34"/>
                <a:cs typeface="TH SarabunPSK" pitchFamily="34" charset="-34"/>
              </a:rPr>
              <a:t>=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27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th-TH" sz="1600" b="1" u="sng" dirty="0" err="1" smtClean="0">
                <a:latin typeface="TH SarabunPSK" pitchFamily="34" charset="-34"/>
                <a:cs typeface="TH SarabunPSK" pitchFamily="34" charset="-34"/>
              </a:rPr>
              <a:t>อปท</a:t>
            </a:r>
            <a:r>
              <a:rPr lang="th-TH" sz="1600" b="1" u="sng" dirty="0" smtClean="0">
                <a:latin typeface="TH SarabunPSK" pitchFamily="34" charset="-34"/>
                <a:cs typeface="TH SarabunPSK" pitchFamily="34" charset="-34"/>
              </a:rPr>
              <a:t>.</a:t>
            </a:r>
            <a:endParaRPr lang="th-TH" sz="1600" b="1" u="sng" dirty="0">
              <a:latin typeface="TH SarabunPSK" pitchFamily="34" charset="-34"/>
              <a:cs typeface="TH SarabunPSK" pitchFamily="34" charset="-34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latin typeface="TH SarabunPSK" pitchFamily="34" charset="-34"/>
                <a:cs typeface="TH SarabunPSK" pitchFamily="34" charset="-34"/>
              </a:rPr>
              <a:t>-</a:t>
            </a:r>
            <a:r>
              <a:rPr lang="en-US" sz="1600" b="1" dirty="0" smtClean="0">
                <a:latin typeface="TH SarabunPSK" pitchFamily="34" charset="-34"/>
                <a:cs typeface="TH SarabunPSK" pitchFamily="34" charset="-34"/>
              </a:rPr>
              <a:t>OPD=</a:t>
            </a:r>
            <a:r>
              <a:rPr lang="en-US" sz="1600" b="1" dirty="0">
                <a:latin typeface="TH SarabunPSK" pitchFamily="34" charset="-34"/>
                <a:cs typeface="TH SarabunPSK" pitchFamily="34" charset="-34"/>
              </a:rPr>
              <a:t>6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latin typeface="TH SarabunPSK" pitchFamily="34" charset="-34"/>
                <a:cs typeface="TH SarabunPSK" pitchFamily="34" charset="-34"/>
              </a:rPr>
              <a:t>-</a:t>
            </a:r>
            <a:r>
              <a:rPr lang="en-US" sz="1600" b="1" dirty="0" smtClean="0">
                <a:latin typeface="TH SarabunPSK" pitchFamily="34" charset="-34"/>
                <a:cs typeface="TH SarabunPSK" pitchFamily="34" charset="-34"/>
              </a:rPr>
              <a:t>IPD=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4.6</a:t>
            </a:r>
            <a:endParaRPr lang="en-US" sz="1600" b="1" dirty="0">
              <a:latin typeface="TH SarabunPSK" pitchFamily="34" charset="-34"/>
              <a:cs typeface="TH SarabunPSK" pitchFamily="34" charset="-34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600" b="1" dirty="0" smtClean="0">
              <a:latin typeface="TH Sarabun New" pitchFamily="34" charset="-34"/>
              <a:cs typeface="TH Sarabun New" pitchFamily="34" charset="-34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600" dirty="0" smtClean="0">
              <a:latin typeface="TH Sarabun New" pitchFamily="34" charset="-34"/>
              <a:cs typeface="TH Sarabun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9731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808475" y="69490"/>
            <a:ext cx="5191970" cy="916230"/>
          </a:xfrm>
        </p:spPr>
        <p:txBody>
          <a:bodyPr>
            <a:normAutofit/>
          </a:bodyPr>
          <a:lstStyle/>
          <a:p>
            <a:pPr algn="l"/>
            <a:r>
              <a:rPr lang="th-TH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ผลการดำเนินงาน </a:t>
            </a:r>
            <a:r>
              <a:rPr lang="th-TH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   (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Revenue</a:t>
            </a:r>
            <a:r>
              <a:rPr lang="th-TH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)</a:t>
            </a:r>
            <a:endParaRPr lang="th-TH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1718936"/>
              </p:ext>
            </p:extLst>
          </p:nvPr>
        </p:nvGraphicFramePr>
        <p:xfrm>
          <a:off x="448965" y="1138425"/>
          <a:ext cx="8398775" cy="5285804"/>
        </p:xfrm>
        <a:graphic>
          <a:graphicData uri="http://schemas.openxmlformats.org/drawingml/2006/table">
            <a:tbl>
              <a:tblPr>
                <a:solidFill>
                  <a:schemeClr val="accent5">
                    <a:lumMod val="60000"/>
                    <a:lumOff val="40000"/>
                  </a:schemeClr>
                </a:solidFill>
                <a:tableStyleId>{5C22544A-7EE6-4342-B048-85BDC9FD1C3A}</a:tableStyleId>
              </a:tblPr>
              <a:tblGrid>
                <a:gridCol w="3970330"/>
                <a:gridCol w="1832460"/>
                <a:gridCol w="1762536"/>
                <a:gridCol w="833449"/>
              </a:tblGrid>
              <a:tr h="336688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รายการ</a:t>
                      </a:r>
                      <a:endParaRPr lang="th-TH" sz="2400" b="1" i="0" u="none" strike="noStrike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ประมาณการปี 2561</a:t>
                      </a:r>
                      <a:endParaRPr lang="th-TH" sz="2400" b="1" i="0" u="none" strike="noStrike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ผลการดำเนินงาน (</a:t>
                      </a:r>
                      <a:r>
                        <a:rPr lang="th-TH" sz="2400" b="1" u="none" strike="noStrike" dirty="0" err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ตค</a:t>
                      </a:r>
                      <a:r>
                        <a:rPr lang="th-TH" sz="24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.60-</a:t>
                      </a:r>
                      <a:r>
                        <a:rPr lang="th-TH" sz="2400" b="1" u="none" strike="noStrike" dirty="0" err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กพ</a:t>
                      </a:r>
                      <a:r>
                        <a:rPr lang="th-TH" sz="24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.61)</a:t>
                      </a:r>
                      <a:endParaRPr lang="th-TH" sz="2400" b="1" i="0" u="none" strike="noStrike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ผลต่าง</a:t>
                      </a:r>
                      <a:endParaRPr lang="th-TH" sz="2400" b="1" i="0" u="none" strike="noStrike" dirty="0">
                        <a:solidFill>
                          <a:srgbClr val="C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6688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รายได้ </a:t>
                      </a:r>
                      <a:r>
                        <a:rPr lang="en-US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UC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</a:t>
                      </a:r>
                      <a:r>
                        <a:rPr lang="th-TH" sz="20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257,080,000.00 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196,469,216.74 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76.42 </a:t>
                      </a:r>
                      <a:endParaRPr lang="th-TH" sz="2000" b="1" i="0" u="none" strike="noStrike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6688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รายได้</a:t>
                      </a:r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จาก  </a:t>
                      </a:r>
                      <a:r>
                        <a:rPr lang="en-US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EMS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</a:t>
                      </a:r>
                      <a:r>
                        <a:rPr lang="th-TH" sz="20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</a:t>
                      </a:r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430,000.00 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365,450.00 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84.99 </a:t>
                      </a:r>
                      <a:endParaRPr lang="th-TH" sz="2000" b="1" i="0" u="none" strike="noStrike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92482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รายได้</a:t>
                      </a:r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ค่ารักษาเบิกต้นสังกัด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</a:t>
                      </a:r>
                      <a:r>
                        <a:rPr lang="th-TH" sz="2000" b="1" u="none" strike="noStrike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</a:t>
                      </a:r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2,080,000.00 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1,713,065.00 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82.36 </a:t>
                      </a:r>
                      <a:endParaRPr lang="th-TH" sz="2000" b="1" i="0" u="none" strike="noStrike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92482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รายได้</a:t>
                      </a:r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ค่ารักษา </a:t>
                      </a:r>
                      <a:r>
                        <a:rPr lang="th-TH" sz="2000" b="1" u="none" strike="noStrike" dirty="0" err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อปท</a:t>
                      </a:r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</a:t>
                      </a:r>
                      <a:r>
                        <a:rPr lang="th-TH" sz="20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</a:t>
                      </a:r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10,450,000.00 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4,753,667.56 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45.49 </a:t>
                      </a:r>
                      <a:endParaRPr lang="th-TH" sz="2000" b="1" i="0" u="none" strike="noStrike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06125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รายได้</a:t>
                      </a:r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ค่ารักษาเบิกจ่ายตรงกรมบัญชีกลาง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</a:t>
                      </a:r>
                      <a:r>
                        <a:rPr lang="th-TH" sz="20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</a:t>
                      </a:r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85,700,000.00 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36,089,601.28 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42.11 </a:t>
                      </a:r>
                      <a:endParaRPr lang="th-TH" sz="2000" b="1" i="0" u="none" strike="noStrike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6688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รายได้</a:t>
                      </a:r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ประกันสังคม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</a:t>
                      </a:r>
                      <a:r>
                        <a:rPr lang="th-TH" sz="20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</a:t>
                      </a:r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55,500,000.00 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20,883,735.60 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37.63 </a:t>
                      </a:r>
                      <a:endParaRPr lang="th-TH" sz="2000" b="1" i="0" u="none" strike="noStrike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92482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รายได้</a:t>
                      </a:r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แรงงานต่างด้าว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0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</a:t>
                      </a:r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5,000,000.00 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2,259,091.00 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45.18 </a:t>
                      </a:r>
                      <a:endParaRPr lang="th-TH" sz="2000" b="1" i="0" u="none" strike="noStrike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92470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รายได้</a:t>
                      </a:r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ค่ารักษาและบริการอื่น ๆ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</a:t>
                      </a:r>
                      <a:r>
                        <a:rPr lang="th-TH" sz="20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</a:t>
                      </a:r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77,400,000.00 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35,710,011.00 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46.14 </a:t>
                      </a:r>
                      <a:endParaRPr lang="th-TH" sz="2000" b="1" i="0" u="none" strike="noStrike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58115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รายได้</a:t>
                      </a:r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งบประมาณส่วนบุคลากร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</a:t>
                      </a:r>
                      <a:r>
                        <a:rPr lang="th-TH" sz="20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170,710,400.00 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70,482,411.12 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41.29 </a:t>
                      </a:r>
                      <a:endParaRPr lang="th-TH" sz="2000" b="1" i="0" u="none" strike="noStrike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6688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รายได้</a:t>
                      </a:r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อื่น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</a:t>
                      </a:r>
                      <a:r>
                        <a:rPr lang="th-TH" sz="20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</a:t>
                      </a:r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33,604,289.00 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24,965,572.81 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74.29 </a:t>
                      </a:r>
                      <a:endParaRPr lang="th-TH" sz="2000" b="1" i="0" u="none" strike="noStrike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6688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รายได้</a:t>
                      </a:r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งบลงทุน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</a:t>
                      </a:r>
                      <a:r>
                        <a:rPr lang="th-TH" sz="20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</a:t>
                      </a:r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25,973,400.00 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12,679,576.90 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48.82 </a:t>
                      </a:r>
                      <a:endParaRPr lang="th-TH" sz="2000" b="1" i="0" u="none" strike="noStrike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6688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รวมรายได้</a:t>
                      </a:r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0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723,928,089.00 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406,371,399.01 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56.13 </a:t>
                      </a:r>
                      <a:endParaRPr lang="th-TH" sz="2000" b="1" i="0" u="none" strike="noStrike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946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ตาราง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8930899"/>
              </p:ext>
            </p:extLst>
          </p:nvPr>
        </p:nvGraphicFramePr>
        <p:xfrm>
          <a:off x="448965" y="985719"/>
          <a:ext cx="8551480" cy="5784097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4208283"/>
                <a:gridCol w="1995732"/>
                <a:gridCol w="1509085"/>
                <a:gridCol w="838380"/>
              </a:tblGrid>
              <a:tr h="910099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 รายการ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 ประมาณการปี </a:t>
                      </a:r>
                      <a:r>
                        <a:rPr lang="th-TH" sz="20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2561 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ผลการดำเนินงาน (</a:t>
                      </a:r>
                      <a:r>
                        <a:rPr lang="th-TH" sz="2000" b="1" u="none" strike="noStrike" dirty="0" err="1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ตค</a:t>
                      </a:r>
                      <a:r>
                        <a:rPr lang="th-TH" sz="20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.60-</a:t>
                      </a:r>
                      <a:r>
                        <a:rPr lang="th-TH" sz="2000" b="1" u="none" strike="noStrike" dirty="0" err="1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กพ</a:t>
                      </a:r>
                      <a:r>
                        <a:rPr lang="th-TH" sz="20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.61)</a:t>
                      </a:r>
                      <a:endParaRPr lang="th-TH" sz="2000" b="1" i="0" u="none" strike="noStrike" dirty="0" smtClean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 fontAlgn="ctr"/>
                      <a:r>
                        <a:rPr lang="th-TH" sz="2000" b="1" u="none" strike="noStrik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endParaRPr lang="th-TH" sz="2000" b="1" i="0" u="none" strike="noStrike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ผลต่าง</a:t>
                      </a:r>
                      <a:endParaRPr lang="th-TH" sz="2000" b="1" i="0" u="none" strike="noStrike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ctr"/>
                </a:tc>
              </a:tr>
              <a:tr h="390512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ต้นทุน</a:t>
                      </a:r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ยา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</a:t>
                      </a:r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113,957,000.00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51,945,239.45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45.58 </a:t>
                      </a:r>
                    </a:p>
                  </a:txBody>
                  <a:tcPr marL="0" marR="0" marT="0" marB="0" anchor="b"/>
                </a:tc>
              </a:tr>
              <a:tr h="374844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ต้นทุน</a:t>
                      </a:r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เวชภัณฑ์มิใช่ยาและวัสดุการแพทย์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</a:t>
                      </a:r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38,635,565.00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19,178,753.88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49.64 </a:t>
                      </a:r>
                    </a:p>
                  </a:txBody>
                  <a:tcPr marL="0" marR="0" marT="0" marB="0" anchor="b"/>
                </a:tc>
              </a:tr>
              <a:tr h="310935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ต้นทุน</a:t>
                      </a:r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วัสดุทันตก</a:t>
                      </a:r>
                      <a:r>
                        <a:rPr lang="th-TH" sz="2000" b="1" u="none" strike="noStrike" dirty="0" err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รรม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</a:t>
                      </a:r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 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1,995,465.00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500,857.17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25.10 </a:t>
                      </a:r>
                    </a:p>
                  </a:txBody>
                  <a:tcPr marL="0" marR="0" marT="0" marB="0" anchor="b"/>
                </a:tc>
              </a:tr>
              <a:tr h="310935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ต้นทุน</a:t>
                      </a:r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วัสดุวิทยาศาสตร์การแพทย์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</a:t>
                      </a:r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28,000,000.00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11,243,016.40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40.15 </a:t>
                      </a:r>
                    </a:p>
                  </a:txBody>
                  <a:tcPr marL="0" marR="0" marT="0" marB="0" anchor="b"/>
                </a:tc>
              </a:tr>
              <a:tr h="310935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เงินเดือน</a:t>
                      </a:r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และค่าจ้างประจำ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</a:t>
                      </a:r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170,710,400.00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70,434,571.12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41.26 </a:t>
                      </a:r>
                    </a:p>
                  </a:txBody>
                  <a:tcPr marL="0" marR="0" marT="0" marB="0" anchor="b"/>
                </a:tc>
              </a:tr>
              <a:tr h="310935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ค่าจ้าง</a:t>
                      </a:r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ชั่วคราว/</a:t>
                      </a:r>
                      <a:r>
                        <a:rPr lang="th-TH" sz="2000" b="1" u="none" strike="noStrike" dirty="0" err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พกส</a:t>
                      </a:r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./ค่าจ้างเหมาบุคลากรอื่น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</a:t>
                      </a:r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75,768,000.00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31,070,803.00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41.01 </a:t>
                      </a:r>
                    </a:p>
                  </a:txBody>
                  <a:tcPr marL="0" marR="0" marT="0" marB="0" anchor="b"/>
                </a:tc>
              </a:tr>
              <a:tr h="310935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ค่าตอบแทน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</a:t>
                      </a:r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128,730,492.00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56,399,991.65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43.81 </a:t>
                      </a:r>
                    </a:p>
                  </a:txBody>
                  <a:tcPr marL="0" marR="0" marT="0" marB="0" anchor="b"/>
                </a:tc>
              </a:tr>
              <a:tr h="310935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ค่าใช้จ่าย</a:t>
                      </a:r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บุคลากรอื่น 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</a:t>
                      </a:r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15,446,500.00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5,335,093.99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34.54 </a:t>
                      </a:r>
                    </a:p>
                  </a:txBody>
                  <a:tcPr marL="0" marR="0" marT="0" marB="0" anchor="b"/>
                </a:tc>
              </a:tr>
              <a:tr h="310935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ค่า</a:t>
                      </a:r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ใช้สอย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</a:t>
                      </a:r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50,333,000.00 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13,241,958.27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26.31 </a:t>
                      </a:r>
                    </a:p>
                  </a:txBody>
                  <a:tcPr marL="0" marR="0" marT="0" marB="0" anchor="b"/>
                </a:tc>
              </a:tr>
              <a:tr h="310935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ค่า</a:t>
                      </a:r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สาธารณูปโภค 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</a:t>
                      </a:r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27,030,000.00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</a:t>
                      </a:r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10,588,359.75 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39.17 </a:t>
                      </a:r>
                    </a:p>
                  </a:txBody>
                  <a:tcPr marL="0" marR="0" marT="0" marB="0" anchor="b"/>
                </a:tc>
              </a:tr>
              <a:tr h="310935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วัสดุ</a:t>
                      </a:r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ใช้ไป 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</a:t>
                      </a:r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25,962,600.00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7,270,697.15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28.00 </a:t>
                      </a:r>
                    </a:p>
                  </a:txBody>
                  <a:tcPr marL="0" marR="0" marT="0" marB="0" anchor="b"/>
                </a:tc>
              </a:tr>
              <a:tr h="310935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ค่า</a:t>
                      </a:r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เสื่อมราคาและค่าตัดจำหน่าย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</a:t>
                      </a:r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76,605,340.00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32,752,852.74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42.76 </a:t>
                      </a:r>
                    </a:p>
                  </a:txBody>
                  <a:tcPr marL="0" marR="0" marT="0" marB="0" anchor="b"/>
                </a:tc>
              </a:tr>
              <a:tr h="310935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หนี้</a:t>
                      </a:r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สูญและสงสัยจะสูญ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</a:t>
                      </a:r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 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7,155,000.00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</a:t>
                      </a:r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9,824,960.82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137.32 </a:t>
                      </a:r>
                    </a:p>
                  </a:txBody>
                  <a:tcPr marL="0" marR="0" marT="0" marB="0" anchor="b"/>
                </a:tc>
              </a:tr>
              <a:tr h="310935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ค่าใช้จ่าย</a:t>
                      </a:r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อื่น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</a:t>
                      </a:r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14,201,272.00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</a:t>
                      </a:r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17,727,555.16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124.83 </a:t>
                      </a:r>
                    </a:p>
                  </a:txBody>
                  <a:tcPr marL="0" marR="0" marT="0" marB="0" anchor="b"/>
                </a:tc>
              </a:tr>
              <a:tr h="373121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รวมค่าใช้จ่าย</a:t>
                      </a:r>
                      <a:endParaRPr lang="th-TH" sz="24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774,530,634.00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337,514,710.55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43.58 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6" name="สี่เหลี่ยมผืนผ้า 5"/>
          <p:cNvSpPr/>
          <p:nvPr/>
        </p:nvSpPr>
        <p:spPr>
          <a:xfrm>
            <a:off x="3350361" y="13159"/>
            <a:ext cx="53446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h-TH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ผลการดำเนินงาน      (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Expense</a:t>
            </a:r>
            <a:r>
              <a:rPr lang="th-TH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)</a:t>
            </a:r>
            <a:endParaRPr lang="th-TH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792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5182820" y="13159"/>
            <a:ext cx="231666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Revenue</a:t>
            </a:r>
            <a:endParaRPr lang="th-TH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2135825"/>
              </p:ext>
            </p:extLst>
          </p:nvPr>
        </p:nvGraphicFramePr>
        <p:xfrm>
          <a:off x="907080" y="1145833"/>
          <a:ext cx="7635250" cy="5120640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3662631"/>
                <a:gridCol w="2041153"/>
                <a:gridCol w="1931466"/>
              </a:tblGrid>
              <a:tr h="523875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 รายการ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 ประมาณการปี </a:t>
                      </a:r>
                      <a:r>
                        <a:rPr lang="th-TH" sz="24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256</a:t>
                      </a:r>
                      <a:r>
                        <a:rPr lang="en-US" sz="24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r>
                        <a:rPr lang="th-TH" sz="24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 ประมาณการปี </a:t>
                      </a:r>
                      <a:r>
                        <a:rPr lang="th-TH" sz="2400" b="1" u="none" strike="noStrik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2561</a:t>
                      </a:r>
                    </a:p>
                    <a:p>
                      <a:pPr algn="ctr" fontAlgn="ctr"/>
                      <a:r>
                        <a:rPr lang="th-TH" sz="2400" b="1" u="none" strike="noStrik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400" b="1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ปรับแก้) </a:t>
                      </a:r>
                      <a:endParaRPr lang="th-TH" sz="2400" b="1" i="0" u="none" strike="noStrike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ctr"/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รายได้ </a:t>
                      </a:r>
                      <a:r>
                        <a:rPr lang="en-US" sz="24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UC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257,080,000.00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257,080,000.00 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/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รายได้</a:t>
                      </a:r>
                      <a:r>
                        <a:rPr lang="th-TH" sz="24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จาก  </a:t>
                      </a:r>
                      <a:r>
                        <a:rPr lang="en-US" sz="24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EMS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</a:t>
                      </a:r>
                      <a:r>
                        <a:rPr lang="th-TH" sz="24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430,000.00 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</a:t>
                      </a:r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</a:t>
                      </a:r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430,000.00 </a:t>
                      </a:r>
                    </a:p>
                  </a:txBody>
                  <a:tcPr marL="0" marR="0" marT="0" marB="0" anchor="b"/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รายได้</a:t>
                      </a:r>
                      <a:r>
                        <a:rPr lang="th-TH" sz="24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ค่ารักษาเบิกต้นสังกัด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</a:t>
                      </a:r>
                      <a:r>
                        <a:rPr lang="th-TH" sz="24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2,080,000.00 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</a:t>
                      </a:r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</a:t>
                      </a:r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2,080,000.00 </a:t>
                      </a:r>
                    </a:p>
                  </a:txBody>
                  <a:tcPr marL="0" marR="0" marT="0" marB="0" anchor="b"/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รายได้</a:t>
                      </a:r>
                      <a:r>
                        <a:rPr lang="th-TH" sz="24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ค่ารักษา </a:t>
                      </a:r>
                      <a:r>
                        <a:rPr lang="th-TH" sz="2400" b="1" u="none" strike="noStrike" dirty="0" err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อปท</a:t>
                      </a:r>
                      <a:r>
                        <a:rPr lang="th-TH" sz="24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</a:t>
                      </a:r>
                      <a:r>
                        <a:rPr lang="th-TH" sz="24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10,450,000.00 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</a:t>
                      </a:r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</a:t>
                      </a:r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10,450,000.00 </a:t>
                      </a:r>
                    </a:p>
                  </a:txBody>
                  <a:tcPr marL="0" marR="0" marT="0" marB="0" anchor="b"/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รายได้</a:t>
                      </a:r>
                      <a:r>
                        <a:rPr lang="th-TH" sz="24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ค่ารักษาเบิกจ่ายตรงกรมบัญชีกลาง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</a:t>
                      </a:r>
                      <a:r>
                        <a:rPr lang="th-TH" sz="24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85,700,000.00 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</a:t>
                      </a:r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</a:t>
                      </a:r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85,700,000.00 </a:t>
                      </a:r>
                    </a:p>
                  </a:txBody>
                  <a:tcPr marL="0" marR="0" marT="0" marB="0" anchor="b"/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รายได้</a:t>
                      </a:r>
                      <a:r>
                        <a:rPr lang="th-TH" sz="24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ประกันสังคม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</a:t>
                      </a:r>
                      <a:r>
                        <a:rPr lang="th-TH" sz="24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55,500,000.00 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</a:t>
                      </a:r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55,500,000.00 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/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รายได้</a:t>
                      </a:r>
                      <a:r>
                        <a:rPr lang="th-TH" sz="24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แรงงานต่างด้าว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</a:t>
                      </a:r>
                      <a:r>
                        <a:rPr lang="th-TH" sz="24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5,000,000.00 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</a:t>
                      </a:r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</a:t>
                      </a:r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5,000,000.00 </a:t>
                      </a:r>
                    </a:p>
                  </a:txBody>
                  <a:tcPr marL="0" marR="0" marT="0" marB="0" anchor="b"/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รายได้</a:t>
                      </a:r>
                      <a:r>
                        <a:rPr lang="th-TH" sz="24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ค่ารักษาและบริการอื่น ๆ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</a:t>
                      </a:r>
                      <a:r>
                        <a:rPr lang="th-TH" sz="24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77,400,000.00 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</a:t>
                      </a:r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82,400,000.00 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/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รายได้</a:t>
                      </a:r>
                      <a:r>
                        <a:rPr lang="th-TH" sz="24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งบประมาณส่วนบุคลากร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</a:t>
                      </a:r>
                      <a:r>
                        <a:rPr lang="th-TH" sz="24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170,710,400.00 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</a:t>
                      </a:r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170,710,400.00 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/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รายได้</a:t>
                      </a:r>
                      <a:r>
                        <a:rPr lang="th-TH" sz="24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อื่น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</a:t>
                      </a:r>
                      <a:r>
                        <a:rPr lang="th-TH" sz="24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33,604,289.00 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</a:t>
                      </a:r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33,604,289.00 </a:t>
                      </a:r>
                    </a:p>
                  </a:txBody>
                  <a:tcPr marL="0" marR="0" marT="0" marB="0" anchor="b"/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รายได้</a:t>
                      </a:r>
                      <a:r>
                        <a:rPr lang="th-TH" sz="24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งบลงทุน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</a:t>
                      </a:r>
                      <a:r>
                        <a:rPr lang="th-TH" sz="24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25,973,400.00 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</a:t>
                      </a:r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25,973,400.00 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/>
                </a:tc>
              </a:tr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รวมรายได้</a:t>
                      </a:r>
                      <a:endParaRPr lang="th-TH" sz="24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723,928,089.00</a:t>
                      </a:r>
                      <a:endParaRPr lang="th-TH" sz="24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728,928,089.00 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476922" y="6266473"/>
            <a:ext cx="16866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ปรับเพิ่ม 5 ลบ.</a:t>
            </a:r>
            <a:endParaRPr lang="th-TH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7989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5182820" y="1131"/>
            <a:ext cx="221727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Expense</a:t>
            </a:r>
            <a:endParaRPr lang="th-TH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5" name="ตาราง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6356222"/>
              </p:ext>
            </p:extLst>
          </p:nvPr>
        </p:nvGraphicFramePr>
        <p:xfrm>
          <a:off x="601670" y="1032683"/>
          <a:ext cx="7989455" cy="5364480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3832543"/>
                <a:gridCol w="2135845"/>
                <a:gridCol w="2021067"/>
              </a:tblGrid>
              <a:tr h="643909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 รายการ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 ประมาณการปี </a:t>
                      </a:r>
                      <a:r>
                        <a:rPr lang="th-TH" sz="24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2561 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 ประมาณการปี </a:t>
                      </a:r>
                      <a:r>
                        <a:rPr lang="th-TH" sz="2400" b="1" u="none" strike="noStrik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2561</a:t>
                      </a:r>
                    </a:p>
                    <a:p>
                      <a:pPr algn="ctr" fontAlgn="ctr"/>
                      <a:r>
                        <a:rPr lang="th-TH" sz="2400" b="1" u="none" strike="noStrik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400" b="1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ปรับแก้) </a:t>
                      </a:r>
                      <a:endParaRPr lang="th-TH" sz="2400" b="1" i="0" u="none" strike="noStrike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ctr"/>
                </a:tc>
              </a:tr>
              <a:tr h="290452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ต้นทุน</a:t>
                      </a:r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ยา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</a:t>
                      </a:r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113,957,000.00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115,457,000.00 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ต้นทุน</a:t>
                      </a:r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เวชภัณฑ์มิใช่ยาและวัสดุการแพทย์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</a:t>
                      </a:r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38,635,565.00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38,635,565.00 </a:t>
                      </a:r>
                    </a:p>
                  </a:txBody>
                  <a:tcPr marL="0" marR="0" marT="0" marB="0" anchor="b"/>
                </a:tc>
              </a:tr>
              <a:tr h="243669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ต้นทุน</a:t>
                      </a:r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วัสดุทันตก</a:t>
                      </a:r>
                      <a:r>
                        <a:rPr lang="th-TH" sz="2000" b="1" u="none" strike="noStrike" dirty="0" err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รรม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</a:t>
                      </a:r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 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1,995,465.00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1,995,465.00 </a:t>
                      </a:r>
                    </a:p>
                  </a:txBody>
                  <a:tcPr marL="0" marR="0" marT="0" marB="0" anchor="b"/>
                </a:tc>
              </a:tr>
              <a:tr h="243669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ต้นทุน</a:t>
                      </a:r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วัสดุวิทยาศาสตร์การแพทย์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</a:t>
                      </a:r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28,000,000.00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28,000,000.00 </a:t>
                      </a:r>
                    </a:p>
                  </a:txBody>
                  <a:tcPr marL="0" marR="0" marT="0" marB="0" anchor="b"/>
                </a:tc>
              </a:tr>
              <a:tr h="243669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เงินเดือน</a:t>
                      </a:r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และค่าจ้างประจำ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</a:t>
                      </a:r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170,710,400.00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170,710,400.00 </a:t>
                      </a:r>
                    </a:p>
                  </a:txBody>
                  <a:tcPr marL="0" marR="0" marT="0" marB="0" anchor="b"/>
                </a:tc>
              </a:tr>
              <a:tr h="82259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ค่าจ้าง</a:t>
                      </a:r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ชั่วคราว/</a:t>
                      </a:r>
                      <a:r>
                        <a:rPr lang="th-TH" sz="2000" b="1" u="none" strike="noStrike" dirty="0" err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พกส</a:t>
                      </a:r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./ค่าจ้างเหมาบุคลากรอื่น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</a:t>
                      </a:r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75,768,000.00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77,168,000.00 </a:t>
                      </a:r>
                    </a:p>
                  </a:txBody>
                  <a:tcPr marL="0" marR="0" marT="0" marB="0" anchor="b"/>
                </a:tc>
              </a:tr>
              <a:tr h="243669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ค่าตอบแทน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</a:t>
                      </a:r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128,730,492.00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133,230,492.00 </a:t>
                      </a:r>
                    </a:p>
                  </a:txBody>
                  <a:tcPr marL="0" marR="0" marT="0" marB="0" anchor="b"/>
                </a:tc>
              </a:tr>
              <a:tr h="243669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ค่าใช้จ่าย</a:t>
                      </a:r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บุคลากรอื่น 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</a:t>
                      </a:r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15,446,500.00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15,446,500.00 </a:t>
                      </a:r>
                    </a:p>
                  </a:txBody>
                  <a:tcPr marL="0" marR="0" marT="0" marB="0" anchor="b"/>
                </a:tc>
              </a:tr>
              <a:tr h="243669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ค่า</a:t>
                      </a:r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ใช้สอย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</a:t>
                      </a:r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50,333,000.00 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38,513,000.00 </a:t>
                      </a:r>
                    </a:p>
                  </a:txBody>
                  <a:tcPr marL="0" marR="0" marT="0" marB="0" anchor="b"/>
                </a:tc>
              </a:tr>
              <a:tr h="243669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ค่า</a:t>
                      </a:r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สาธารณูปโภค 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</a:t>
                      </a:r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27,030,000.00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27,030,000.00 </a:t>
                      </a:r>
                    </a:p>
                  </a:txBody>
                  <a:tcPr marL="0" marR="0" marT="0" marB="0" anchor="b"/>
                </a:tc>
              </a:tr>
              <a:tr h="243669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วัสดุ</a:t>
                      </a:r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ใช้ไป 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</a:t>
                      </a:r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25,962,600.00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25,962,600.00 </a:t>
                      </a:r>
                    </a:p>
                  </a:txBody>
                  <a:tcPr marL="0" marR="0" marT="0" marB="0" anchor="b"/>
                </a:tc>
              </a:tr>
              <a:tr h="243669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ค่า</a:t>
                      </a:r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เสื่อมราคาและค่าตัดจำหน่าย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</a:t>
                      </a:r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76,605,340.00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76,605,340.00 </a:t>
                      </a:r>
                    </a:p>
                  </a:txBody>
                  <a:tcPr marL="0" marR="0" marT="0" marB="0" anchor="b"/>
                </a:tc>
              </a:tr>
              <a:tr h="243669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หนี้</a:t>
                      </a:r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สูญและสงสัยจะสูญ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</a:t>
                      </a:r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 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7,155,000.00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</a:t>
                      </a:r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11,745,600.00 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/>
                </a:tc>
              </a:tr>
              <a:tr h="243669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ค่าใช้จ่าย</a:t>
                      </a:r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อื่น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</a:t>
                      </a:r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14,201,272.00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14,201,272.00 </a:t>
                      </a:r>
                    </a:p>
                  </a:txBody>
                  <a:tcPr marL="0" marR="0" marT="0" marB="0" anchor="b"/>
                </a:tc>
              </a:tr>
              <a:tr h="243669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รวมค่าใช้จ่าย</a:t>
                      </a:r>
                      <a:endParaRPr lang="th-TH" sz="24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774,530,634.00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774,701,234.00 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404459" y="6330395"/>
            <a:ext cx="2290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2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ปรับลด .17 ลบ.</a:t>
            </a:r>
            <a:endParaRPr lang="th-TH" sz="28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2805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762000" y="76200"/>
            <a:ext cx="8229600" cy="916230"/>
          </a:xfrm>
        </p:spPr>
        <p:txBody>
          <a:bodyPr>
            <a:noAutofit/>
          </a:bodyPr>
          <a:lstStyle/>
          <a:p>
            <a:pPr algn="r"/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Plan Fin 2018 :</a:t>
            </a:r>
            <a:r>
              <a:rPr lang="th-TH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เกินดุล</a:t>
            </a:r>
            <a:endParaRPr lang="th-TH" sz="8000" dirty="0"/>
          </a:p>
        </p:txBody>
      </p:sp>
      <p:graphicFrame>
        <p:nvGraphicFramePr>
          <p:cNvPr id="5" name="ตัวยึด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055669"/>
              </p:ext>
            </p:extLst>
          </p:nvPr>
        </p:nvGraphicFramePr>
        <p:xfrm>
          <a:off x="-9150" y="1143000"/>
          <a:ext cx="91440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คำบรรยายภาพแบบสี่เหลี่ยมมุมมน 7"/>
          <p:cNvSpPr/>
          <p:nvPr/>
        </p:nvSpPr>
        <p:spPr>
          <a:xfrm flipH="1">
            <a:off x="7464578" y="4039820"/>
            <a:ext cx="1488836" cy="1019639"/>
          </a:xfrm>
          <a:prstGeom prst="wedgeRoundRectCallout">
            <a:avLst>
              <a:gd name="adj1" fmla="val 81970"/>
              <a:gd name="adj2" fmla="val 118031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เกินดุล </a:t>
            </a:r>
            <a:r>
              <a:rPr lang="en-US" sz="2000" b="1" dirty="0" smtClean="0">
                <a:latin typeface="TH SarabunPSK" pitchFamily="34" charset="-34"/>
                <a:cs typeface="TH SarabunPSK" pitchFamily="34" charset="-34"/>
              </a:rPr>
              <a:t>4.86 </a:t>
            </a:r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ลบ.</a:t>
            </a:r>
            <a:endParaRPr lang="en-US" sz="2000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0390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1108</TotalTime>
  <Words>787</Words>
  <Application>Microsoft Office PowerPoint</Application>
  <PresentationFormat>นำเสนอทางหน้าจอ (4:3)</PresentationFormat>
  <Paragraphs>275</Paragraphs>
  <Slides>7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7</vt:i4>
      </vt:variant>
    </vt:vector>
  </HeadingPairs>
  <TitlesOfParts>
    <vt:vector size="8" baseType="lpstr">
      <vt:lpstr>Office Theme</vt:lpstr>
      <vt:lpstr>Plan fin SCPH : 2018</vt:lpstr>
      <vt:lpstr>Plan Fin 2018 : สมดุล</vt:lpstr>
      <vt:lpstr>ผลการดำเนินงาน     (Revenue)</vt:lpstr>
      <vt:lpstr>งานนำเสนอ PowerPoint</vt:lpstr>
      <vt:lpstr>งานนำเสนอ PowerPoint</vt:lpstr>
      <vt:lpstr>งานนำเสนอ PowerPoint</vt:lpstr>
      <vt:lpstr>Plan Fin 2018 : เกินดุล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CasperX</cp:lastModifiedBy>
  <cp:revision>134</cp:revision>
  <cp:lastPrinted>2018-03-28T15:04:19Z</cp:lastPrinted>
  <dcterms:created xsi:type="dcterms:W3CDTF">2013-08-21T19:17:07Z</dcterms:created>
  <dcterms:modified xsi:type="dcterms:W3CDTF">2018-03-28T15:04:21Z</dcterms:modified>
</cp:coreProperties>
</file>