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2"/>
  </p:notesMasterIdLst>
  <p:sldIdLst>
    <p:sldId id="267" r:id="rId2"/>
    <p:sldId id="256" r:id="rId3"/>
    <p:sldId id="269" r:id="rId4"/>
    <p:sldId id="273" r:id="rId5"/>
    <p:sldId id="274" r:id="rId6"/>
    <p:sldId id="275" r:id="rId7"/>
    <p:sldId id="276" r:id="rId8"/>
    <p:sldId id="260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93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4 ช่วงอายุ (</a:t>
            </a:r>
            <a:r>
              <a:rPr lang="en-US" sz="2800" b="1" i="0" u="none" strike="noStrike" baseline="0" dirty="0" smtClean="0">
                <a:effectLst/>
              </a:rPr>
              <a:t>9, 18, 30, 42 </a:t>
            </a:r>
            <a:r>
              <a:rPr lang="th-TH" sz="2800" b="1" i="0" u="none" strike="noStrike" baseline="0" dirty="0" smtClean="0">
                <a:effectLst/>
              </a:rPr>
              <a:t>เดือน)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89.76</c:v>
                </c:pt>
                <c:pt idx="1">
                  <c:v>89.76</c:v>
                </c:pt>
                <c:pt idx="2">
                  <c:v>92.34</c:v>
                </c:pt>
                <c:pt idx="3">
                  <c:v>52.94</c:v>
                </c:pt>
                <c:pt idx="4">
                  <c:v>62.18</c:v>
                </c:pt>
                <c:pt idx="5">
                  <c:v>75.650000000000006</c:v>
                </c:pt>
                <c:pt idx="6">
                  <c:v>90.1</c:v>
                </c:pt>
                <c:pt idx="7">
                  <c:v>91.03</c:v>
                </c:pt>
                <c:pt idx="8">
                  <c:v>72.73</c:v>
                </c:pt>
                <c:pt idx="9">
                  <c:v>81.03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10.24</c:v>
                </c:pt>
                <c:pt idx="1">
                  <c:v>9.76</c:v>
                </c:pt>
                <c:pt idx="2">
                  <c:v>7.66</c:v>
                </c:pt>
                <c:pt idx="3">
                  <c:v>45.75</c:v>
                </c:pt>
                <c:pt idx="4">
                  <c:v>37.22</c:v>
                </c:pt>
                <c:pt idx="5">
                  <c:v>23.48</c:v>
                </c:pt>
                <c:pt idx="6">
                  <c:v>9.9</c:v>
                </c:pt>
                <c:pt idx="7">
                  <c:v>8.9700000000000006</c:v>
                </c:pt>
                <c:pt idx="8">
                  <c:v>26.26</c:v>
                </c:pt>
                <c:pt idx="9">
                  <c:v>18.649999999999999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0.49</c:v>
                </c:pt>
                <c:pt idx="2">
                  <c:v>0</c:v>
                </c:pt>
                <c:pt idx="3">
                  <c:v>1.31</c:v>
                </c:pt>
                <c:pt idx="4">
                  <c:v>0</c:v>
                </c:pt>
                <c:pt idx="5">
                  <c:v>0.87</c:v>
                </c:pt>
                <c:pt idx="6">
                  <c:v>0</c:v>
                </c:pt>
                <c:pt idx="7">
                  <c:v>0</c:v>
                </c:pt>
                <c:pt idx="8">
                  <c:v>1.01</c:v>
                </c:pt>
                <c:pt idx="9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3858944"/>
        <c:axId val="103860480"/>
        <c:axId val="0"/>
      </c:bar3DChart>
      <c:catAx>
        <c:axId val="103858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860480"/>
        <c:crosses val="autoZero"/>
        <c:auto val="1"/>
        <c:lblAlgn val="ctr"/>
        <c:lblOffset val="100"/>
        <c:noMultiLvlLbl val="0"/>
      </c:catAx>
      <c:valAx>
        <c:axId val="10386048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03858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อายุ 9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88.24</c:v>
                </c:pt>
                <c:pt idx="1">
                  <c:v>90.91</c:v>
                </c:pt>
                <c:pt idx="2">
                  <c:v>97.96</c:v>
                </c:pt>
                <c:pt idx="3">
                  <c:v>71.430000000000007</c:v>
                </c:pt>
                <c:pt idx="4">
                  <c:v>60.87</c:v>
                </c:pt>
                <c:pt idx="5">
                  <c:v>86.96</c:v>
                </c:pt>
                <c:pt idx="6">
                  <c:v>86.96</c:v>
                </c:pt>
                <c:pt idx="7">
                  <c:v>89.47</c:v>
                </c:pt>
                <c:pt idx="8">
                  <c:v>64.290000000000006</c:v>
                </c:pt>
                <c:pt idx="9">
                  <c:v>83.18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11.76</c:v>
                </c:pt>
                <c:pt idx="1">
                  <c:v>9.09</c:v>
                </c:pt>
                <c:pt idx="2">
                  <c:v>2.04</c:v>
                </c:pt>
                <c:pt idx="3">
                  <c:v>28.57</c:v>
                </c:pt>
                <c:pt idx="4">
                  <c:v>39.130000000000003</c:v>
                </c:pt>
                <c:pt idx="5">
                  <c:v>13.04</c:v>
                </c:pt>
                <c:pt idx="6">
                  <c:v>13.04</c:v>
                </c:pt>
                <c:pt idx="7">
                  <c:v>10.53</c:v>
                </c:pt>
                <c:pt idx="8">
                  <c:v>35.71</c:v>
                </c:pt>
                <c:pt idx="9">
                  <c:v>16.82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3921920"/>
        <c:axId val="103931904"/>
        <c:axId val="0"/>
      </c:bar3DChart>
      <c:catAx>
        <c:axId val="103921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931904"/>
        <c:crosses val="autoZero"/>
        <c:auto val="1"/>
        <c:lblAlgn val="ctr"/>
        <c:lblOffset val="100"/>
        <c:noMultiLvlLbl val="0"/>
      </c:catAx>
      <c:valAx>
        <c:axId val="10393190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03921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อายุ 18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84.81</c:v>
                </c:pt>
                <c:pt idx="1">
                  <c:v>87.04</c:v>
                </c:pt>
                <c:pt idx="2">
                  <c:v>86.05</c:v>
                </c:pt>
                <c:pt idx="3">
                  <c:v>38.64</c:v>
                </c:pt>
                <c:pt idx="4">
                  <c:v>63.41</c:v>
                </c:pt>
                <c:pt idx="5">
                  <c:v>92.59</c:v>
                </c:pt>
                <c:pt idx="6">
                  <c:v>93.02</c:v>
                </c:pt>
                <c:pt idx="7">
                  <c:v>75</c:v>
                </c:pt>
                <c:pt idx="8">
                  <c:v>74.19</c:v>
                </c:pt>
                <c:pt idx="9">
                  <c:v>77.78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15.19</c:v>
                </c:pt>
                <c:pt idx="1">
                  <c:v>11.11</c:v>
                </c:pt>
                <c:pt idx="2">
                  <c:v>13.95</c:v>
                </c:pt>
                <c:pt idx="3">
                  <c:v>59.09</c:v>
                </c:pt>
                <c:pt idx="4">
                  <c:v>36.590000000000003</c:v>
                </c:pt>
                <c:pt idx="5">
                  <c:v>7.41</c:v>
                </c:pt>
                <c:pt idx="6">
                  <c:v>6.98</c:v>
                </c:pt>
                <c:pt idx="7">
                  <c:v>25</c:v>
                </c:pt>
                <c:pt idx="8">
                  <c:v>25.81</c:v>
                </c:pt>
                <c:pt idx="9">
                  <c:v>21.69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1.85</c:v>
                </c:pt>
                <c:pt idx="2">
                  <c:v>0</c:v>
                </c:pt>
                <c:pt idx="3">
                  <c:v>2.27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4718336"/>
        <c:axId val="104719872"/>
        <c:axId val="0"/>
      </c:bar3DChart>
      <c:catAx>
        <c:axId val="104718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719872"/>
        <c:crosses val="autoZero"/>
        <c:auto val="1"/>
        <c:lblAlgn val="ctr"/>
        <c:lblOffset val="100"/>
        <c:noMultiLvlLbl val="0"/>
      </c:catAx>
      <c:valAx>
        <c:axId val="10471987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04718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th-TH" sz="2800" b="1" i="0" u="none" strike="noStrike" baseline="0" dirty="0" smtClean="0">
                <a:effectLst/>
              </a:rPr>
              <a:t>สรุปผลการรณรงค์คัดกรองพัฒนาการเด็กปฐมวัย อายุ 30</a:t>
            </a:r>
            <a:r>
              <a:rPr lang="en-US" sz="2800" b="1" i="0" u="none" strike="noStrike" baseline="0" dirty="0" smtClean="0">
                <a:effectLst/>
              </a:rPr>
              <a:t> </a:t>
            </a:r>
            <a:r>
              <a:rPr lang="th-TH" sz="2800" b="1" i="0" u="none" strike="noStrike" baseline="0" dirty="0" smtClean="0">
                <a:effectLst/>
              </a:rPr>
              <a:t>เดือน </a:t>
            </a:r>
            <a:endParaRPr lang="th-TH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95.77</c:v>
                </c:pt>
                <c:pt idx="1">
                  <c:v>91.49</c:v>
                </c:pt>
                <c:pt idx="2">
                  <c:v>94.55</c:v>
                </c:pt>
                <c:pt idx="3">
                  <c:v>62.07</c:v>
                </c:pt>
                <c:pt idx="4">
                  <c:v>66.67</c:v>
                </c:pt>
                <c:pt idx="5">
                  <c:v>72.41</c:v>
                </c:pt>
                <c:pt idx="6">
                  <c:v>90.77</c:v>
                </c:pt>
                <c:pt idx="7">
                  <c:v>95.65</c:v>
                </c:pt>
                <c:pt idx="8">
                  <c:v>90</c:v>
                </c:pt>
                <c:pt idx="9">
                  <c:v>85.46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4.2300000000000004</c:v>
                </c:pt>
                <c:pt idx="1">
                  <c:v>8.51</c:v>
                </c:pt>
                <c:pt idx="2">
                  <c:v>5.45</c:v>
                </c:pt>
                <c:pt idx="3">
                  <c:v>37.93</c:v>
                </c:pt>
                <c:pt idx="4">
                  <c:v>33.33</c:v>
                </c:pt>
                <c:pt idx="5">
                  <c:v>24.14</c:v>
                </c:pt>
                <c:pt idx="6">
                  <c:v>9.23</c:v>
                </c:pt>
                <c:pt idx="7">
                  <c:v>4.3499999999999996</c:v>
                </c:pt>
                <c:pt idx="8">
                  <c:v>10</c:v>
                </c:pt>
                <c:pt idx="9">
                  <c:v>14.29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3.45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3337856"/>
        <c:axId val="113339392"/>
        <c:axId val="0"/>
      </c:bar3DChart>
      <c:catAx>
        <c:axId val="113337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339392"/>
        <c:crosses val="autoZero"/>
        <c:auto val="1"/>
        <c:lblAlgn val="ctr"/>
        <c:lblOffset val="100"/>
        <c:noMultiLvlLbl val="0"/>
      </c:catAx>
      <c:valAx>
        <c:axId val="11333939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13337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สรุปผลการรณรงค์คัดกรองพัฒนาการเด็กปฐมวัย อายุ 42</a:t>
            </a:r>
            <a:r>
              <a:rPr lang="en-US"/>
              <a:t> </a:t>
            </a:r>
            <a:r>
              <a:rPr lang="th-TH"/>
              <a:t>เดือน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สมวัย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90.67</c:v>
                </c:pt>
                <c:pt idx="1">
                  <c:v>90</c:v>
                </c:pt>
                <c:pt idx="2">
                  <c:v>90.67</c:v>
                </c:pt>
                <c:pt idx="3">
                  <c:v>46.67</c:v>
                </c:pt>
                <c:pt idx="4">
                  <c:v>56.52</c:v>
                </c:pt>
                <c:pt idx="5">
                  <c:v>58.33</c:v>
                </c:pt>
                <c:pt idx="6">
                  <c:v>88.52</c:v>
                </c:pt>
                <c:pt idx="7">
                  <c:v>100</c:v>
                </c:pt>
                <c:pt idx="8">
                  <c:v>64.709999999999994</c:v>
                </c:pt>
                <c:pt idx="9">
                  <c:v>78.319999999999993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กระตุ้น 1เดือน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9.33</c:v>
                </c:pt>
                <c:pt idx="1">
                  <c:v>10</c:v>
                </c:pt>
                <c:pt idx="2">
                  <c:v>9.33</c:v>
                </c:pt>
                <c:pt idx="3">
                  <c:v>51.11</c:v>
                </c:pt>
                <c:pt idx="4">
                  <c:v>43.48</c:v>
                </c:pt>
                <c:pt idx="5">
                  <c:v>41.67</c:v>
                </c:pt>
                <c:pt idx="6">
                  <c:v>11.48</c:v>
                </c:pt>
                <c:pt idx="7">
                  <c:v>0</c:v>
                </c:pt>
                <c:pt idx="8">
                  <c:v>32.35</c:v>
                </c:pt>
                <c:pt idx="9">
                  <c:v>21.24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ส่งต่อ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เมืองสระแก้ว</c:v>
                </c:pt>
                <c:pt idx="1">
                  <c:v>อรัญประเทศ</c:v>
                </c:pt>
                <c:pt idx="2">
                  <c:v>วัฒนานคร</c:v>
                </c:pt>
                <c:pt idx="3">
                  <c:v>วังน้ำเย็น</c:v>
                </c:pt>
                <c:pt idx="4">
                  <c:v>ตาพระยา</c:v>
                </c:pt>
                <c:pt idx="5">
                  <c:v>คลองหาด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2.2200000000000002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2.94</c:v>
                </c:pt>
                <c:pt idx="9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3802240"/>
        <c:axId val="113816320"/>
        <c:axId val="0"/>
      </c:bar3DChart>
      <c:catAx>
        <c:axId val="113802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816320"/>
        <c:crosses val="autoZero"/>
        <c:auto val="1"/>
        <c:lblAlgn val="ctr"/>
        <c:lblOffset val="100"/>
        <c:noMultiLvlLbl val="0"/>
      </c:catAx>
      <c:valAx>
        <c:axId val="11381632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138022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60812-FB91-4A18-BAA1-DBB809042DD0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3D313-233A-4E90-908E-283DE02C8D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925719" y="685728"/>
            <a:ext cx="5006564" cy="34286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1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417" y="404812"/>
            <a:ext cx="10752665" cy="604996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24416" y="119697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8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สวัสดีค่ะ</a:t>
            </a:r>
          </a:p>
        </p:txBody>
      </p:sp>
    </p:spTree>
    <p:extLst>
      <p:ext uri="{BB962C8B-B14F-4D97-AF65-F5344CB8AC3E}">
        <p14:creationId xmlns:p14="http://schemas.microsoft.com/office/powerpoint/2010/main" val="795175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73891" y="1267691"/>
            <a:ext cx="12026899" cy="2685473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สรุปผลการรณรงค์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พัฒนาการเด็ก 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4-8 กรกฎาคม 2559</a:t>
            </a:r>
            <a:endParaRPr lang="th-TH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3567552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80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4313312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51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882053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7714393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4804385"/>
              </p:ext>
            </p:extLst>
          </p:nvPr>
        </p:nvGraphicFramePr>
        <p:xfrm>
          <a:off x="95003" y="95004"/>
          <a:ext cx="11982202" cy="667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7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8299" y="0"/>
            <a:ext cx="10553701" cy="977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แนวทางการแก้ไขปัญหา</a:t>
            </a:r>
            <a:b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เด็กพัฒนาการล่าช้า</a:t>
            </a: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65100" y="977900"/>
            <a:ext cx="12026900" cy="588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(จังหวัด/อำเภอ)  ตรวจสอบข้อมูลทุกเดือน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27375" y="1587500"/>
            <a:ext cx="1930400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เด็กสงสัยล่าช้า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53622" y="2578481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แจ้งผู้ปกครอง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ส่งเสริมพัฒนาการเด็ก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567543" y="3770095"/>
            <a:ext cx="4023632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ติดตามได้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รพ.สต./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ตรวจซ้ำ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290480" y="1561374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ทำทะเบียน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ที่สถานบริการ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72902" y="4875850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51350" y="486331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667125" y="5460274"/>
            <a:ext cx="2832099" cy="352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TEDA4I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47780" y="619520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89566" y="6194978"/>
            <a:ext cx="2574471" cy="663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 กระตุ้น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FCT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ติดตามเยี่ยม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624887" y="3813986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</a:t>
            </a:r>
          </a:p>
          <a:p>
            <a:pPr algn="ctr"/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.ติดตามที่บ้าน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ตัวเชื่อมต่อตรง 15"/>
          <p:cNvCxnSpPr>
            <a:stCxn id="14" idx="1"/>
            <a:endCxn id="14" idx="3"/>
          </p:cNvCxnSpPr>
          <p:nvPr/>
        </p:nvCxnSpPr>
        <p:spPr>
          <a:xfrm>
            <a:off x="8624887" y="4194986"/>
            <a:ext cx="2146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8839394" y="4793976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0357645" y="4745416"/>
            <a:ext cx="1433512" cy="46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นอกเขต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551737" y="5444222"/>
            <a:ext cx="2146299" cy="108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ต./อ. ประสานเจ้าของพื้นที่  ติดตามตรวจ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144126" y="5463895"/>
            <a:ext cx="1920874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แจ้ง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ลูกศรเชื่อมต่อแบบตรง 23"/>
          <p:cNvCxnSpPr>
            <a:stCxn id="4" idx="2"/>
          </p:cNvCxnSpPr>
          <p:nvPr/>
        </p:nvCxnSpPr>
        <p:spPr>
          <a:xfrm flipH="1">
            <a:off x="4089400" y="2324100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5" idx="2"/>
          </p:cNvCxnSpPr>
          <p:nvPr/>
        </p:nvCxnSpPr>
        <p:spPr>
          <a:xfrm>
            <a:off x="3706222" y="3340481"/>
            <a:ext cx="1" cy="406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4" idx="3"/>
          </p:cNvCxnSpPr>
          <p:nvPr/>
        </p:nvCxnSpPr>
        <p:spPr>
          <a:xfrm flipV="1">
            <a:off x="5057775" y="1955437"/>
            <a:ext cx="2206579" cy="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โค้ง 30"/>
          <p:cNvCxnSpPr/>
          <p:nvPr/>
        </p:nvCxnSpPr>
        <p:spPr>
          <a:xfrm rot="5400000">
            <a:off x="6154983" y="1877132"/>
            <a:ext cx="1827721" cy="2772455"/>
          </a:xfrm>
          <a:prstGeom prst="curvedConnector2">
            <a:avLst/>
          </a:prstGeom>
          <a:ln w="28575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696811" y="2587109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อสม.ชช.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week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2672555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>
            <a:off x="5082381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672555" y="4734736"/>
            <a:ext cx="24098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667125" y="4532095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3443287" y="606270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5032375" y="5820878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3442493" y="606514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6446837" y="6065647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สี่เหลี่ยมผืนผ้า 49"/>
          <p:cNvSpPr/>
          <p:nvPr/>
        </p:nvSpPr>
        <p:spPr>
          <a:xfrm>
            <a:off x="9784080" y="6274308"/>
            <a:ext cx="2407920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 ประสาน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เขตอื่น /แจ้งผลกลับ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ลูกศรเชื่อมต่อแบบตรง 50"/>
          <p:cNvCxnSpPr/>
          <p:nvPr/>
        </p:nvCxnSpPr>
        <p:spPr>
          <a:xfrm>
            <a:off x="8127604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11131948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8127604" y="469607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9716692" y="4493437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>
            <a:off x="9251022" y="52132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11128773" y="6054953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กล่องข้อความ 58"/>
          <p:cNvSpPr txBox="1"/>
          <p:nvPr/>
        </p:nvSpPr>
        <p:spPr>
          <a:xfrm>
            <a:off x="10211198" y="909233"/>
            <a:ext cx="1980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เด็กกลุ่มเสี่ยงติดตามอย่างใกล้ชิด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การส่งต่อและส่งกลับข้อมูล และการติดตามเด็กดำเนินการอย่างต่อเนื่อง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415246" y="2338251"/>
            <a:ext cx="1515291" cy="195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1"/>
            <a:endCxn id="6" idx="3"/>
          </p:cNvCxnSpPr>
          <p:nvPr/>
        </p:nvCxnSpPr>
        <p:spPr>
          <a:xfrm rot="10800000" flipH="1">
            <a:off x="1567543" y="4151095"/>
            <a:ext cx="40236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2"/>
          </p:cNvCxnSpPr>
          <p:nvPr/>
        </p:nvCxnSpPr>
        <p:spPr>
          <a:xfrm rot="16200000" flipH="1">
            <a:off x="6653203" y="3465866"/>
            <a:ext cx="243177" cy="9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37760" y="3553097"/>
            <a:ext cx="474181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54"/>
          <p:cNvCxnSpPr/>
          <p:nvPr/>
        </p:nvCxnSpPr>
        <p:spPr>
          <a:xfrm flipH="1">
            <a:off x="9690793" y="3576016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54"/>
          <p:cNvCxnSpPr/>
          <p:nvPr/>
        </p:nvCxnSpPr>
        <p:spPr>
          <a:xfrm flipH="1">
            <a:off x="4909789" y="35368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33"/>
          <p:cNvCxnSpPr/>
          <p:nvPr/>
        </p:nvCxnSpPr>
        <p:spPr>
          <a:xfrm>
            <a:off x="5078027" y="533127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1"/>
            <a:endCxn id="13" idx="3"/>
          </p:cNvCxnSpPr>
          <p:nvPr/>
        </p:nvCxnSpPr>
        <p:spPr>
          <a:xfrm rot="10800000" flipH="1">
            <a:off x="4689565" y="6526489"/>
            <a:ext cx="257447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ลูกศรเชื่อมต่อแบบตรง 54"/>
          <p:cNvCxnSpPr/>
          <p:nvPr/>
        </p:nvCxnSpPr>
        <p:spPr>
          <a:xfrm flipH="1">
            <a:off x="11110290" y="5178394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50"/>
          <p:cNvCxnSpPr/>
          <p:nvPr/>
        </p:nvCxnSpPr>
        <p:spPr>
          <a:xfrm>
            <a:off x="9716919" y="470478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สี่เหลี่ยมผืนผ้า 16"/>
          <p:cNvSpPr/>
          <p:nvPr/>
        </p:nvSpPr>
        <p:spPr>
          <a:xfrm>
            <a:off x="7106194" y="4828809"/>
            <a:ext cx="1607833" cy="5269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ติดตามไม่ได้/ไม่ทราบที่อยู่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5806443" y="5101048"/>
            <a:ext cx="2142304" cy="65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84126" y="4049483"/>
            <a:ext cx="1724297" cy="13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3696789" y="3383280"/>
            <a:ext cx="2142308" cy="195943"/>
          </a:xfrm>
          <a:prstGeom prst="curvedConnector3">
            <a:avLst>
              <a:gd name="adj1" fmla="val 45122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สี่เหลี่ยมผืนผ้า 55"/>
          <p:cNvSpPr/>
          <p:nvPr/>
        </p:nvSpPr>
        <p:spPr>
          <a:xfrm>
            <a:off x="890649" y="4781006"/>
            <a:ext cx="1016528" cy="185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B0F0"/>
                </a:solidFill>
              </a:rPr>
              <a:t>ผู้ปกครองส่งเสริมพัฒนาการในช่วงอายุต่อไป</a:t>
            </a:r>
            <a:endParaRPr lang="th-TH" sz="2000" b="1" dirty="0">
              <a:solidFill>
                <a:srgbClr val="00B0F0"/>
              </a:solidFill>
            </a:endParaRPr>
          </a:p>
        </p:txBody>
      </p:sp>
      <p:cxnSp>
        <p:nvCxnSpPr>
          <p:cNvPr id="66" name="ลูกศรเชื่อมต่อแบบตรง 65"/>
          <p:cNvCxnSpPr/>
          <p:nvPr/>
        </p:nvCxnSpPr>
        <p:spPr>
          <a:xfrm rot="10800000">
            <a:off x="1933303" y="5212080"/>
            <a:ext cx="3135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>
            <a:stCxn id="12" idx="1"/>
          </p:cNvCxnSpPr>
          <p:nvPr/>
        </p:nvCxnSpPr>
        <p:spPr>
          <a:xfrm rot="10800000">
            <a:off x="1933304" y="6387738"/>
            <a:ext cx="814477" cy="2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6009" y="275181"/>
            <a:ext cx="8683348" cy="1143000"/>
          </a:xfrm>
        </p:spPr>
        <p:txBody>
          <a:bodyPr/>
          <a:lstStyle/>
          <a:p>
            <a:r>
              <a:rPr lang="th-TH" dirty="0" smtClean="0"/>
              <a:t>การติดตาม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056904" y="1530581"/>
            <a:ext cx="98921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/>
              <a:t>-</a:t>
            </a:r>
            <a:r>
              <a:rPr lang="th-TH" sz="5400" b="1" dirty="0" smtClean="0"/>
              <a:t>ติดตามเด็กสงสัยล่าช้า ภายใน 30 วัน</a:t>
            </a:r>
            <a:endParaRPr lang="th-TH" sz="5400" dirty="0" smtClean="0"/>
          </a:p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และบันทึกข้อมูล การคัดกรองครั้งที่ 2  </a:t>
            </a:r>
          </a:p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ก่อนเด็กอายุเกิน 9เดือน 29 วัน, 18เดือน 29วัน,</a:t>
            </a:r>
          </a:p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30เดือน 29 วัน และ 40เดือน 29วัน</a:t>
            </a:r>
          </a:p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กระทรวง </a:t>
            </a:r>
            <a:r>
              <a:rPr lang="th-TH" sz="5400" b="1" dirty="0" err="1" smtClean="0">
                <a:solidFill>
                  <a:schemeClr val="accent1">
                    <a:lumMod val="75000"/>
                  </a:schemeClr>
                </a:solidFill>
              </a:rPr>
              <a:t>สธ</a:t>
            </a:r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.สรุปรายงาน วันที่ 15 สิงหาคม </a:t>
            </a:r>
          </a:p>
          <a:p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613079923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</TotalTime>
  <Words>269</Words>
  <Application>Microsoft Office PowerPoint</Application>
  <PresentationFormat>กำหนดเอง</PresentationFormat>
  <Paragraphs>50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สลิปสตรีม</vt:lpstr>
      <vt:lpstr>งานนำเสนอ PowerPoint</vt:lpstr>
      <vt:lpstr>สรุปผลการรณรงค์ พัฒนาการเด็ก  4-8 กรกฎาคม 2559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แนวทางการแก้ไขปัญหา เด็กพัฒนาการล่าช้า</vt:lpstr>
      <vt:lpstr>การติดตาม</vt:lpstr>
      <vt:lpstr>สวัสดีค่ะ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เขตสุขภาพที่ 4</dc:title>
  <dc:creator>AsusPro</dc:creator>
  <cp:lastModifiedBy>nascomp</cp:lastModifiedBy>
  <cp:revision>59</cp:revision>
  <dcterms:created xsi:type="dcterms:W3CDTF">2016-05-23T09:40:28Z</dcterms:created>
  <dcterms:modified xsi:type="dcterms:W3CDTF">2016-07-27T07:18:14Z</dcterms:modified>
</cp:coreProperties>
</file>