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9" r:id="rId1"/>
  </p:sldMasterIdLst>
  <p:notesMasterIdLst>
    <p:notesMasterId r:id="rId12"/>
  </p:notesMasterIdLst>
  <p:sldIdLst>
    <p:sldId id="267" r:id="rId2"/>
    <p:sldId id="256" r:id="rId3"/>
    <p:sldId id="269" r:id="rId4"/>
    <p:sldId id="273" r:id="rId5"/>
    <p:sldId id="274" r:id="rId6"/>
    <p:sldId id="275" r:id="rId7"/>
    <p:sldId id="276" r:id="rId8"/>
    <p:sldId id="260" r:id="rId9"/>
    <p:sldId id="270" r:id="rId10"/>
    <p:sldId id="268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สไตล์สีปานกลาง 2 - เน้น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0" d="100"/>
          <a:sy n="80" d="100"/>
        </p:scale>
        <p:origin x="-936" y="-3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th-TH" sz="2800" b="1" i="0" u="none" strike="noStrike" baseline="0" dirty="0" smtClean="0">
                <a:effectLst/>
              </a:rPr>
              <a:t>สรุปผลการรณรงค์คัดกรองพัฒนาการเด็กปฐมวัย 4 ช่วงอายุ (</a:t>
            </a:r>
            <a:r>
              <a:rPr lang="en-US" sz="2800" b="1" i="0" u="none" strike="noStrike" baseline="0" dirty="0" smtClean="0">
                <a:effectLst/>
              </a:rPr>
              <a:t>9, 18, 30, 42 </a:t>
            </a:r>
            <a:r>
              <a:rPr lang="th-TH" sz="2800" b="1" i="0" u="none" strike="noStrike" baseline="0" dirty="0" smtClean="0">
                <a:effectLst/>
              </a:rPr>
              <a:t>เดือน) </a:t>
            </a:r>
            <a:endParaRPr lang="th-TH" sz="28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สมวัย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89.76</c:v>
                </c:pt>
                <c:pt idx="1">
                  <c:v>89.76</c:v>
                </c:pt>
                <c:pt idx="2">
                  <c:v>92.34</c:v>
                </c:pt>
                <c:pt idx="3">
                  <c:v>52.94</c:v>
                </c:pt>
                <c:pt idx="4">
                  <c:v>62.18</c:v>
                </c:pt>
                <c:pt idx="5">
                  <c:v>75.650000000000006</c:v>
                </c:pt>
                <c:pt idx="6">
                  <c:v>90.1</c:v>
                </c:pt>
                <c:pt idx="7">
                  <c:v>91.03</c:v>
                </c:pt>
                <c:pt idx="8">
                  <c:v>72.73</c:v>
                </c:pt>
                <c:pt idx="9">
                  <c:v>81.03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กระตุ้น 1เดือน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10.24</c:v>
                </c:pt>
                <c:pt idx="1">
                  <c:v>9.76</c:v>
                </c:pt>
                <c:pt idx="2">
                  <c:v>7.66</c:v>
                </c:pt>
                <c:pt idx="3">
                  <c:v>45.75</c:v>
                </c:pt>
                <c:pt idx="4">
                  <c:v>37.22</c:v>
                </c:pt>
                <c:pt idx="5">
                  <c:v>23.48</c:v>
                </c:pt>
                <c:pt idx="6">
                  <c:v>9.9</c:v>
                </c:pt>
                <c:pt idx="7">
                  <c:v>8.9700000000000006</c:v>
                </c:pt>
                <c:pt idx="8">
                  <c:v>26.26</c:v>
                </c:pt>
                <c:pt idx="9">
                  <c:v>18.649999999999999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ส่งต่อ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0.49</c:v>
                </c:pt>
                <c:pt idx="2">
                  <c:v>0</c:v>
                </c:pt>
                <c:pt idx="3">
                  <c:v>1.31</c:v>
                </c:pt>
                <c:pt idx="4">
                  <c:v>0</c:v>
                </c:pt>
                <c:pt idx="5">
                  <c:v>0.87</c:v>
                </c:pt>
                <c:pt idx="6">
                  <c:v>0</c:v>
                </c:pt>
                <c:pt idx="7">
                  <c:v>0</c:v>
                </c:pt>
                <c:pt idx="8">
                  <c:v>1.01</c:v>
                </c:pt>
                <c:pt idx="9">
                  <c:v>0.32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03858944"/>
        <c:axId val="103860480"/>
        <c:axId val="0"/>
      </c:bar3DChart>
      <c:catAx>
        <c:axId val="10385894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3860480"/>
        <c:crosses val="autoZero"/>
        <c:auto val="1"/>
        <c:lblAlgn val="ctr"/>
        <c:lblOffset val="100"/>
        <c:noMultiLvlLbl val="0"/>
      </c:catAx>
      <c:valAx>
        <c:axId val="103860480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103858944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th-TH" sz="2800" b="1" i="0" u="none" strike="noStrike" baseline="0" dirty="0" smtClean="0">
                <a:effectLst/>
              </a:rPr>
              <a:t>สรุปผลการรณรงค์คัดกรองพัฒนาการเด็กปฐมวัย อายุ 9</a:t>
            </a:r>
            <a:r>
              <a:rPr lang="en-US" sz="2800" b="1" i="0" u="none" strike="noStrike" baseline="0" dirty="0" smtClean="0">
                <a:effectLst/>
              </a:rPr>
              <a:t> </a:t>
            </a:r>
            <a:r>
              <a:rPr lang="th-TH" sz="2800" b="1" i="0" u="none" strike="noStrike" baseline="0" dirty="0" smtClean="0">
                <a:effectLst/>
              </a:rPr>
              <a:t>เดือน </a:t>
            </a:r>
            <a:endParaRPr lang="th-TH" sz="28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สมวัย</c:v>
                </c:pt>
              </c:strCache>
            </c:strRef>
          </c:tx>
          <c:spPr>
            <a:solidFill>
              <a:srgbClr val="FFFF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88.24</c:v>
                </c:pt>
                <c:pt idx="1">
                  <c:v>90.91</c:v>
                </c:pt>
                <c:pt idx="2">
                  <c:v>97.96</c:v>
                </c:pt>
                <c:pt idx="3">
                  <c:v>71.430000000000007</c:v>
                </c:pt>
                <c:pt idx="4">
                  <c:v>60.87</c:v>
                </c:pt>
                <c:pt idx="5">
                  <c:v>86.96</c:v>
                </c:pt>
                <c:pt idx="6">
                  <c:v>86.96</c:v>
                </c:pt>
                <c:pt idx="7">
                  <c:v>89.47</c:v>
                </c:pt>
                <c:pt idx="8">
                  <c:v>64.290000000000006</c:v>
                </c:pt>
                <c:pt idx="9">
                  <c:v>83.18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กระตุ้น 1เดือน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11.76</c:v>
                </c:pt>
                <c:pt idx="1">
                  <c:v>9.09</c:v>
                </c:pt>
                <c:pt idx="2">
                  <c:v>2.04</c:v>
                </c:pt>
                <c:pt idx="3">
                  <c:v>28.57</c:v>
                </c:pt>
                <c:pt idx="4">
                  <c:v>39.130000000000003</c:v>
                </c:pt>
                <c:pt idx="5">
                  <c:v>13.04</c:v>
                </c:pt>
                <c:pt idx="6">
                  <c:v>13.04</c:v>
                </c:pt>
                <c:pt idx="7">
                  <c:v>10.53</c:v>
                </c:pt>
                <c:pt idx="8">
                  <c:v>35.71</c:v>
                </c:pt>
                <c:pt idx="9">
                  <c:v>16.82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ส่งต่อ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03921920"/>
        <c:axId val="103931904"/>
        <c:axId val="0"/>
      </c:bar3DChart>
      <c:catAx>
        <c:axId val="103921920"/>
        <c:scaling>
          <c:orientation val="minMax"/>
        </c:scaling>
        <c:delete val="0"/>
        <c:axPos val="b"/>
        <c:majorTickMark val="none"/>
        <c:minorTickMark val="none"/>
        <c:tickLblPos val="nextTo"/>
        <c:crossAx val="103931904"/>
        <c:crosses val="autoZero"/>
        <c:auto val="1"/>
        <c:lblAlgn val="ctr"/>
        <c:lblOffset val="100"/>
        <c:noMultiLvlLbl val="0"/>
      </c:catAx>
      <c:valAx>
        <c:axId val="103931904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10392192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th-TH" sz="2800" b="1" i="0" u="none" strike="noStrike" baseline="0" dirty="0" smtClean="0">
                <a:effectLst/>
              </a:rPr>
              <a:t>สรุปผลการรณรงค์คัดกรองพัฒนาการเด็กปฐมวัย อายุ 18</a:t>
            </a:r>
            <a:r>
              <a:rPr lang="en-US" sz="2800" b="1" i="0" u="none" strike="noStrike" baseline="0" dirty="0" smtClean="0">
                <a:effectLst/>
              </a:rPr>
              <a:t> </a:t>
            </a:r>
            <a:r>
              <a:rPr lang="th-TH" sz="2800" b="1" i="0" u="none" strike="noStrike" baseline="0" dirty="0" smtClean="0">
                <a:effectLst/>
              </a:rPr>
              <a:t>เดือน </a:t>
            </a:r>
            <a:endParaRPr lang="th-TH" sz="28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สมวัย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84.81</c:v>
                </c:pt>
                <c:pt idx="1">
                  <c:v>87.04</c:v>
                </c:pt>
                <c:pt idx="2">
                  <c:v>86.05</c:v>
                </c:pt>
                <c:pt idx="3">
                  <c:v>38.64</c:v>
                </c:pt>
                <c:pt idx="4">
                  <c:v>63.41</c:v>
                </c:pt>
                <c:pt idx="5">
                  <c:v>92.59</c:v>
                </c:pt>
                <c:pt idx="6">
                  <c:v>93.02</c:v>
                </c:pt>
                <c:pt idx="7">
                  <c:v>75</c:v>
                </c:pt>
                <c:pt idx="8">
                  <c:v>74.19</c:v>
                </c:pt>
                <c:pt idx="9">
                  <c:v>77.78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กระตุ้น 1เดือน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15.19</c:v>
                </c:pt>
                <c:pt idx="1">
                  <c:v>11.11</c:v>
                </c:pt>
                <c:pt idx="2">
                  <c:v>13.95</c:v>
                </c:pt>
                <c:pt idx="3">
                  <c:v>59.09</c:v>
                </c:pt>
                <c:pt idx="4">
                  <c:v>36.590000000000003</c:v>
                </c:pt>
                <c:pt idx="5">
                  <c:v>7.41</c:v>
                </c:pt>
                <c:pt idx="6">
                  <c:v>6.98</c:v>
                </c:pt>
                <c:pt idx="7">
                  <c:v>25</c:v>
                </c:pt>
                <c:pt idx="8">
                  <c:v>25.81</c:v>
                </c:pt>
                <c:pt idx="9">
                  <c:v>21.69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ส่งต่อ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1.85</c:v>
                </c:pt>
                <c:pt idx="2">
                  <c:v>0</c:v>
                </c:pt>
                <c:pt idx="3">
                  <c:v>2.27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0.53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04718336"/>
        <c:axId val="104719872"/>
        <c:axId val="0"/>
      </c:bar3DChart>
      <c:catAx>
        <c:axId val="104718336"/>
        <c:scaling>
          <c:orientation val="minMax"/>
        </c:scaling>
        <c:delete val="0"/>
        <c:axPos val="b"/>
        <c:majorTickMark val="none"/>
        <c:minorTickMark val="none"/>
        <c:tickLblPos val="nextTo"/>
        <c:crossAx val="104719872"/>
        <c:crosses val="autoZero"/>
        <c:auto val="1"/>
        <c:lblAlgn val="ctr"/>
        <c:lblOffset val="100"/>
        <c:noMultiLvlLbl val="0"/>
      </c:catAx>
      <c:valAx>
        <c:axId val="104719872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10471833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2800"/>
            </a:pPr>
            <a:r>
              <a:rPr lang="th-TH" sz="2800" b="1" i="0" u="none" strike="noStrike" baseline="0" dirty="0" smtClean="0">
                <a:effectLst/>
              </a:rPr>
              <a:t>สรุปผลการรณรงค์คัดกรองพัฒนาการเด็กปฐมวัย อายุ 30</a:t>
            </a:r>
            <a:r>
              <a:rPr lang="en-US" sz="2800" b="1" i="0" u="none" strike="noStrike" baseline="0" dirty="0" smtClean="0">
                <a:effectLst/>
              </a:rPr>
              <a:t> </a:t>
            </a:r>
            <a:r>
              <a:rPr lang="th-TH" sz="2800" b="1" i="0" u="none" strike="noStrike" baseline="0" dirty="0" smtClean="0">
                <a:effectLst/>
              </a:rPr>
              <a:t>เดือน </a:t>
            </a:r>
            <a:endParaRPr lang="th-TH" sz="2800" dirty="0"/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สมวัย</c:v>
                </c:pt>
              </c:strCache>
            </c:strRef>
          </c:tx>
          <c:spPr>
            <a:solidFill>
              <a:schemeClr val="accent4">
                <a:lumMod val="50000"/>
              </a:schemeClr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95.77</c:v>
                </c:pt>
                <c:pt idx="1">
                  <c:v>91.49</c:v>
                </c:pt>
                <c:pt idx="2">
                  <c:v>94.55</c:v>
                </c:pt>
                <c:pt idx="3">
                  <c:v>62.07</c:v>
                </c:pt>
                <c:pt idx="4">
                  <c:v>66.67</c:v>
                </c:pt>
                <c:pt idx="5">
                  <c:v>72.41</c:v>
                </c:pt>
                <c:pt idx="6">
                  <c:v>90.77</c:v>
                </c:pt>
                <c:pt idx="7">
                  <c:v>95.65</c:v>
                </c:pt>
                <c:pt idx="8">
                  <c:v>90</c:v>
                </c:pt>
                <c:pt idx="9">
                  <c:v>85.46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กระตุ้น 1เดือน</c:v>
                </c:pt>
              </c:strCache>
            </c:strRef>
          </c:tx>
          <c:spPr>
            <a:solidFill>
              <a:schemeClr val="accent5">
                <a:lumMod val="40000"/>
                <a:lumOff val="60000"/>
              </a:schemeClr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4.2300000000000004</c:v>
                </c:pt>
                <c:pt idx="1">
                  <c:v>8.51</c:v>
                </c:pt>
                <c:pt idx="2">
                  <c:v>5.45</c:v>
                </c:pt>
                <c:pt idx="3">
                  <c:v>37.93</c:v>
                </c:pt>
                <c:pt idx="4">
                  <c:v>33.33</c:v>
                </c:pt>
                <c:pt idx="5">
                  <c:v>24.14</c:v>
                </c:pt>
                <c:pt idx="6">
                  <c:v>9.23</c:v>
                </c:pt>
                <c:pt idx="7">
                  <c:v>4.3499999999999996</c:v>
                </c:pt>
                <c:pt idx="8">
                  <c:v>10</c:v>
                </c:pt>
                <c:pt idx="9">
                  <c:v>14.29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ส่งต่อ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3.45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0.25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13337856"/>
        <c:axId val="113339392"/>
        <c:axId val="0"/>
      </c:bar3DChart>
      <c:catAx>
        <c:axId val="113337856"/>
        <c:scaling>
          <c:orientation val="minMax"/>
        </c:scaling>
        <c:delete val="0"/>
        <c:axPos val="b"/>
        <c:majorTickMark val="none"/>
        <c:minorTickMark val="none"/>
        <c:tickLblPos val="nextTo"/>
        <c:crossAx val="113339392"/>
        <c:crosses val="autoZero"/>
        <c:auto val="1"/>
        <c:lblAlgn val="ctr"/>
        <c:lblOffset val="100"/>
        <c:noMultiLvlLbl val="0"/>
      </c:catAx>
      <c:valAx>
        <c:axId val="113339392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113337856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th-TH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title>
      <c:tx>
        <c:rich>
          <a:bodyPr/>
          <a:lstStyle/>
          <a:p>
            <a:pPr>
              <a:defRPr/>
            </a:pPr>
            <a:r>
              <a:rPr lang="th-TH"/>
              <a:t>สรุปผลการรณรงค์คัดกรองพัฒนาการเด็กปฐมวัย อายุ 42</a:t>
            </a:r>
            <a:r>
              <a:rPr lang="en-US"/>
              <a:t> </a:t>
            </a:r>
            <a:r>
              <a:rPr lang="th-TH"/>
              <a:t>เดือน </a:t>
            </a:r>
          </a:p>
        </c:rich>
      </c:tx>
      <c:layout/>
      <c:overlay val="0"/>
    </c:title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สมวัย</c:v>
                </c:pt>
              </c:strCache>
            </c:strRef>
          </c:tx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Sheet1!$B$2:$B$11</c:f>
              <c:numCache>
                <c:formatCode>General</c:formatCode>
                <c:ptCount val="10"/>
                <c:pt idx="0">
                  <c:v>90.67</c:v>
                </c:pt>
                <c:pt idx="1">
                  <c:v>90</c:v>
                </c:pt>
                <c:pt idx="2">
                  <c:v>90.67</c:v>
                </c:pt>
                <c:pt idx="3">
                  <c:v>46.67</c:v>
                </c:pt>
                <c:pt idx="4">
                  <c:v>56.52</c:v>
                </c:pt>
                <c:pt idx="5">
                  <c:v>58.33</c:v>
                </c:pt>
                <c:pt idx="6">
                  <c:v>88.52</c:v>
                </c:pt>
                <c:pt idx="7">
                  <c:v>100</c:v>
                </c:pt>
                <c:pt idx="8">
                  <c:v>64.709999999999994</c:v>
                </c:pt>
                <c:pt idx="9">
                  <c:v>78.319999999999993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กระตุ้น 1เดือน</c:v>
                </c:pt>
              </c:strCache>
            </c:strRef>
          </c:tx>
          <c:spPr>
            <a:solidFill>
              <a:schemeClr val="accent6">
                <a:lumMod val="60000"/>
                <a:lumOff val="40000"/>
              </a:schemeClr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Sheet1!$C$2:$C$11</c:f>
              <c:numCache>
                <c:formatCode>General</c:formatCode>
                <c:ptCount val="10"/>
                <c:pt idx="0">
                  <c:v>9.33</c:v>
                </c:pt>
                <c:pt idx="1">
                  <c:v>10</c:v>
                </c:pt>
                <c:pt idx="2">
                  <c:v>9.33</c:v>
                </c:pt>
                <c:pt idx="3">
                  <c:v>51.11</c:v>
                </c:pt>
                <c:pt idx="4">
                  <c:v>43.48</c:v>
                </c:pt>
                <c:pt idx="5">
                  <c:v>41.67</c:v>
                </c:pt>
                <c:pt idx="6">
                  <c:v>11.48</c:v>
                </c:pt>
                <c:pt idx="7">
                  <c:v>0</c:v>
                </c:pt>
                <c:pt idx="8">
                  <c:v>32.35</c:v>
                </c:pt>
                <c:pt idx="9">
                  <c:v>21.24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ส่งต่อ</c:v>
                </c:pt>
              </c:strCache>
            </c:strRef>
          </c:tx>
          <c:spPr>
            <a:solidFill>
              <a:srgbClr val="FF0000"/>
            </a:solidFill>
          </c:spPr>
          <c:invertIfNegative val="0"/>
          <c:cat>
            <c:strRef>
              <c:f>Sheet1!$A$2:$A$11</c:f>
              <c:strCache>
                <c:ptCount val="10"/>
                <c:pt idx="0">
                  <c:v>เมืองสระแก้ว</c:v>
                </c:pt>
                <c:pt idx="1">
                  <c:v>อรัญประเทศ</c:v>
                </c:pt>
                <c:pt idx="2">
                  <c:v>วัฒนานคร</c:v>
                </c:pt>
                <c:pt idx="3">
                  <c:v>วังน้ำเย็น</c:v>
                </c:pt>
                <c:pt idx="4">
                  <c:v>ตาพระยา</c:v>
                </c:pt>
                <c:pt idx="5">
                  <c:v>คลองหาด</c:v>
                </c:pt>
                <c:pt idx="6">
                  <c:v>เขาฉกรรจ์</c:v>
                </c:pt>
                <c:pt idx="7">
                  <c:v>โคกสูง</c:v>
                </c:pt>
                <c:pt idx="8">
                  <c:v>วังสมบูรณ์</c:v>
                </c:pt>
                <c:pt idx="9">
                  <c:v>รวม</c:v>
                </c:pt>
              </c:strCache>
            </c:strRef>
          </c:cat>
          <c:val>
            <c:numRef>
              <c:f>Sheet1!$D$2:$D$11</c:f>
              <c:numCache>
                <c:formatCode>General</c:formatCode>
                <c:ptCount val="10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2.2200000000000002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2.94</c:v>
                </c:pt>
                <c:pt idx="9">
                  <c:v>0.44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gapDepth val="95"/>
        <c:shape val="cylinder"/>
        <c:axId val="113802240"/>
        <c:axId val="113816320"/>
        <c:axId val="0"/>
      </c:bar3DChart>
      <c:catAx>
        <c:axId val="113802240"/>
        <c:scaling>
          <c:orientation val="minMax"/>
        </c:scaling>
        <c:delete val="0"/>
        <c:axPos val="b"/>
        <c:majorTickMark val="none"/>
        <c:minorTickMark val="none"/>
        <c:tickLblPos val="nextTo"/>
        <c:crossAx val="113816320"/>
        <c:crosses val="autoZero"/>
        <c:auto val="1"/>
        <c:lblAlgn val="ctr"/>
        <c:lblOffset val="100"/>
        <c:noMultiLvlLbl val="0"/>
      </c:catAx>
      <c:valAx>
        <c:axId val="113816320"/>
        <c:scaling>
          <c:orientation val="minMax"/>
        </c:scaling>
        <c:delete val="0"/>
        <c:axPos val="l"/>
        <c:majorGridlines/>
        <c:title>
          <c:layout/>
          <c:overlay val="0"/>
        </c:title>
        <c:numFmt formatCode="General" sourceLinked="1"/>
        <c:majorTickMark val="none"/>
        <c:minorTickMark val="none"/>
        <c:tickLblPos val="nextTo"/>
        <c:crossAx val="113802240"/>
        <c:crosses val="autoZero"/>
        <c:crossBetween val="between"/>
      </c:valAx>
      <c:dTable>
        <c:showHorzBorder val="1"/>
        <c:showVertBorder val="1"/>
        <c:showOutline val="1"/>
        <c:showKeys val="1"/>
      </c:dTable>
    </c:plotArea>
    <c:plotVisOnly val="1"/>
    <c:dispBlanksAs val="gap"/>
    <c:showDLblsOverMax val="0"/>
  </c:chart>
  <c:txPr>
    <a:bodyPr/>
    <a:lstStyle/>
    <a:p>
      <a:pPr>
        <a:defRPr sz="1800"/>
      </a:pPr>
      <a:endParaRPr lang="th-TH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B60812-FB91-4A18-BAA1-DBB809042DD0}" type="datetimeFigureOut">
              <a:rPr lang="th-TH" smtClean="0"/>
              <a:t>27/07/59</a:t>
            </a:fld>
            <a:endParaRPr lang="th-TH"/>
          </a:p>
        </p:txBody>
      </p:sp>
      <p:sp>
        <p:nvSpPr>
          <p:cNvPr id="4" name="ตัวแทน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3D313-233A-4E90-908E-283DE02C8D0C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976964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8" name="Shape 228"/>
          <p:cNvSpPr txBox="1">
            <a:spLocks noGrp="1"/>
          </p:cNvSpPr>
          <p:nvPr>
            <p:ph type="body" idx="1"/>
          </p:nvPr>
        </p:nvSpPr>
        <p:spPr>
          <a:xfrm>
            <a:off x="685801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9" name="Shape 229"/>
          <p:cNvSpPr>
            <a:spLocks noGrp="1" noRot="1" noChangeAspect="1"/>
          </p:cNvSpPr>
          <p:nvPr>
            <p:ph type="sldImg" idx="2"/>
          </p:nvPr>
        </p:nvSpPr>
        <p:spPr>
          <a:xfrm>
            <a:off x="925719" y="685728"/>
            <a:ext cx="5006564" cy="3428634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65060" y="5052546"/>
            <a:ext cx="7516013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0108" y="3132290"/>
            <a:ext cx="9567135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40000" y="731519"/>
            <a:ext cx="8534400" cy="3474720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8344" y="376517"/>
            <a:ext cx="27432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32151" y="731519"/>
            <a:ext cx="6439049" cy="4894729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524000" y="731520"/>
            <a:ext cx="8534400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10927" y="2172648"/>
            <a:ext cx="7955555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6584" y="4607511"/>
            <a:ext cx="7960659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523999" y="731519"/>
            <a:ext cx="4462272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731520"/>
            <a:ext cx="4462272" cy="3474720"/>
          </a:xfrm>
        </p:spPr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41929" y="1400327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6403" y="731520"/>
            <a:ext cx="4462272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7" y="1399032"/>
            <a:ext cx="4462272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8794" y="2209801"/>
            <a:ext cx="4848113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24688" y="731520"/>
            <a:ext cx="5356113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34353" y="3497802"/>
            <a:ext cx="4518213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12192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12192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966900" y="1143000"/>
            <a:ext cx="54864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 smtClean="0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70516" y="1010486"/>
            <a:ext cx="4925485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9691" y="4464421"/>
            <a:ext cx="8511384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12192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12192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12192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12192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391053" y="4372168"/>
            <a:ext cx="8683348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24000" y="732260"/>
            <a:ext cx="85344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00" y="6172201"/>
            <a:ext cx="3352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7/27/2016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600" y="6172201"/>
            <a:ext cx="44704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080000" y="6172201"/>
            <a:ext cx="2438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endParaRPr lang="th-TH"/>
          </a:p>
        </p:txBody>
      </p:sp>
      <p:pic>
        <p:nvPicPr>
          <p:cNvPr id="4" name="Picture 2" descr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90138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1" name="Shape 23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24417" y="404812"/>
            <a:ext cx="10752665" cy="6049962"/>
          </a:xfrm>
          <a:prstGeom prst="rect">
            <a:avLst/>
          </a:prstGeom>
          <a:noFill/>
          <a:ln>
            <a:noFill/>
          </a:ln>
        </p:spPr>
      </p:pic>
      <p:sp>
        <p:nvSpPr>
          <p:cNvPr id="232" name="Shape 232"/>
          <p:cNvSpPr txBox="1">
            <a:spLocks noGrp="1"/>
          </p:cNvSpPr>
          <p:nvPr>
            <p:ph type="title"/>
          </p:nvPr>
        </p:nvSpPr>
        <p:spPr>
          <a:xfrm>
            <a:off x="624416" y="1196975"/>
            <a:ext cx="10972800" cy="1143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lang="en-US" sz="8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สวัสดีค่ะ</a:t>
            </a:r>
          </a:p>
        </p:txBody>
      </p:sp>
    </p:spTree>
    <p:extLst>
      <p:ext uri="{BB962C8B-B14F-4D97-AF65-F5344CB8AC3E}">
        <p14:creationId xmlns:p14="http://schemas.microsoft.com/office/powerpoint/2010/main" val="7951757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2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ชื่อเรื่องรอง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-73891" y="1267691"/>
            <a:ext cx="12026899" cy="2685473"/>
          </a:xfrm>
        </p:spPr>
        <p:txBody>
          <a:bodyPr/>
          <a:lstStyle/>
          <a:p>
            <a:pPr algn="ctr"/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สรุปผลการรณรงค์</a:t>
            </a:r>
            <a:b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พัฒนาการเด็ก </a:t>
            </a:r>
            <a:b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dirty="0" smtClean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4-8 กรกฎาคม 2559</a:t>
            </a:r>
            <a:endParaRPr lang="th-TH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271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2573567552"/>
              </p:ext>
            </p:extLst>
          </p:nvPr>
        </p:nvGraphicFramePr>
        <p:xfrm>
          <a:off x="95003" y="95004"/>
          <a:ext cx="11982202" cy="667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9288043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534313312"/>
              </p:ext>
            </p:extLst>
          </p:nvPr>
        </p:nvGraphicFramePr>
        <p:xfrm>
          <a:off x="95003" y="95004"/>
          <a:ext cx="11982202" cy="667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795104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85882053"/>
              </p:ext>
            </p:extLst>
          </p:nvPr>
        </p:nvGraphicFramePr>
        <p:xfrm>
          <a:off x="95003" y="95004"/>
          <a:ext cx="11982202" cy="667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47301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07714393"/>
              </p:ext>
            </p:extLst>
          </p:nvPr>
        </p:nvGraphicFramePr>
        <p:xfrm>
          <a:off x="95003" y="95004"/>
          <a:ext cx="11982202" cy="667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4730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ตัวแทนเนื้อหา 3"/>
          <p:cNvGraphicFramePr>
            <a:graphicFrameLocks noGrp="1"/>
          </p:cNvGraphicFramePr>
          <p:nvPr>
            <p:ph sz="quarter" idx="13"/>
            <p:extLst>
              <p:ext uri="{D42A27DB-BD31-4B8C-83A1-F6EECF244321}">
                <p14:modId xmlns:p14="http://schemas.microsoft.com/office/powerpoint/2010/main" val="3044804385"/>
              </p:ext>
            </p:extLst>
          </p:nvPr>
        </p:nvGraphicFramePr>
        <p:xfrm>
          <a:off x="95003" y="95004"/>
          <a:ext cx="11982202" cy="66739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473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638299" y="0"/>
            <a:ext cx="10553701" cy="977900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th-TH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แนวทางการแก้ไขปัญหา</a:t>
            </a:r>
            <a:br>
              <a:rPr lang="th-TH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th-TH" sz="36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เด็กพัฒนาการล่าช้า</a:t>
            </a:r>
            <a:endParaRPr lang="th-TH" sz="36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quarter" idx="13"/>
          </p:nvPr>
        </p:nvSpPr>
        <p:spPr>
          <a:xfrm>
            <a:off x="165100" y="977900"/>
            <a:ext cx="12026900" cy="58801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          </a:t>
            </a:r>
            <a:r>
              <a:rPr lang="en-US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sz="2800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(จังหวัด/อำเภอ)  ตรวจสอบข้อมูลทุกเดือน</a:t>
            </a:r>
          </a:p>
          <a:p>
            <a:pPr marL="0" indent="0">
              <a:buNone/>
            </a:pPr>
            <a:r>
              <a:rPr lang="en-US" sz="2800" b="1" dirty="0" smtClean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th-TH" sz="2800" b="1" dirty="0" smtClean="0">
              <a:solidFill>
                <a:schemeClr val="tx1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indent="0">
              <a:buNone/>
            </a:pPr>
            <a:endParaRPr lang="th-TH" sz="24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สี่เหลี่ยมผืนผ้า 3"/>
          <p:cNvSpPr/>
          <p:nvPr/>
        </p:nvSpPr>
        <p:spPr>
          <a:xfrm>
            <a:off x="3127375" y="1587500"/>
            <a:ext cx="1930400" cy="736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เด็กสงสัยล่าช้า</a:t>
            </a:r>
            <a:endParaRPr lang="th-TH" sz="2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" name="สี่เหลี่ยมผืนผ้า 4"/>
          <p:cNvSpPr/>
          <p:nvPr/>
        </p:nvSpPr>
        <p:spPr>
          <a:xfrm>
            <a:off x="1953622" y="2578481"/>
            <a:ext cx="35052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แจ้งผู้ปกครอง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ส่งเสริมพัฒนาการเด็ก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6" name="สี่เหลี่ยมผืนผ้า 5"/>
          <p:cNvSpPr/>
          <p:nvPr/>
        </p:nvSpPr>
        <p:spPr>
          <a:xfrm>
            <a:off x="1567543" y="3770095"/>
            <a:ext cx="4023632" cy="762000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ติดตามได้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รพ.สต./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รพช.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รพท.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ตรวจซ้ำ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</a:p>
          <a:p>
            <a:pPr algn="ctr"/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" name="สี่เหลี่ยมผืนผ้า 6"/>
          <p:cNvSpPr/>
          <p:nvPr/>
        </p:nvSpPr>
        <p:spPr>
          <a:xfrm>
            <a:off x="7290480" y="1561374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ทำทะเบียน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ที่สถานบริการ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9" name="สี่เหลี่ยมผืนผ้า 8"/>
          <p:cNvSpPr/>
          <p:nvPr/>
        </p:nvSpPr>
        <p:spPr>
          <a:xfrm>
            <a:off x="2272902" y="4875850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สมวัย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0" name="สี่เหลี่ยมผืนผ้า 9"/>
          <p:cNvSpPr/>
          <p:nvPr/>
        </p:nvSpPr>
        <p:spPr>
          <a:xfrm>
            <a:off x="4451350" y="4863312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1" name="สี่เหลี่ยมผืนผ้า 10"/>
          <p:cNvSpPr/>
          <p:nvPr/>
        </p:nvSpPr>
        <p:spPr>
          <a:xfrm>
            <a:off x="3667125" y="5460274"/>
            <a:ext cx="2832099" cy="3526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TEDA4I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ที่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รพช.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รพท.</a:t>
            </a: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2" name="สี่เหลี่ยมผืนผ้า 11"/>
          <p:cNvSpPr/>
          <p:nvPr/>
        </p:nvSpPr>
        <p:spPr>
          <a:xfrm>
            <a:off x="2747780" y="6195202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สมวัย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3" name="สี่เหลี่ยมผืนผ้า 12"/>
          <p:cNvSpPr/>
          <p:nvPr/>
        </p:nvSpPr>
        <p:spPr>
          <a:xfrm>
            <a:off x="4689566" y="6194978"/>
            <a:ext cx="2574471" cy="66302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ล่าช้า กระตุ้น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เดือน</a:t>
            </a: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ทีม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FCT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ติดตามเยี่ยม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4" name="สี่เหลี่ยมผืนผ้า 13"/>
          <p:cNvSpPr/>
          <p:nvPr/>
        </p:nvSpPr>
        <p:spPr>
          <a:xfrm>
            <a:off x="8624887" y="3813986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ติดตามไม่ได้</a:t>
            </a:r>
          </a:p>
          <a:p>
            <a:pPr algn="ctr"/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จนท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.ติดตามที่บ้าน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16" name="ตัวเชื่อมต่อตรง 15"/>
          <p:cNvCxnSpPr>
            <a:stCxn id="14" idx="1"/>
            <a:endCxn id="14" idx="3"/>
          </p:cNvCxnSpPr>
          <p:nvPr/>
        </p:nvCxnSpPr>
        <p:spPr>
          <a:xfrm>
            <a:off x="8624887" y="4194986"/>
            <a:ext cx="214630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สี่เหลี่ยมผืนผ้า 16"/>
          <p:cNvSpPr/>
          <p:nvPr/>
        </p:nvSpPr>
        <p:spPr>
          <a:xfrm>
            <a:off x="8839394" y="4793976"/>
            <a:ext cx="126365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ในเขต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18" name="สี่เหลี่ยมผืนผ้า 17"/>
          <p:cNvSpPr/>
          <p:nvPr/>
        </p:nvSpPr>
        <p:spPr>
          <a:xfrm>
            <a:off x="10357645" y="4745416"/>
            <a:ext cx="1433512" cy="46693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นอกเขต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0" name="สี่เหลี่ยมผืนผ้า 19"/>
          <p:cNvSpPr/>
          <p:nvPr/>
        </p:nvSpPr>
        <p:spPr>
          <a:xfrm>
            <a:off x="7551737" y="5444222"/>
            <a:ext cx="2146299" cy="108236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ต./อ. ประสานเจ้าของพื้นที่  ติดตามตรวจ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1" name="สี่เหลี่ยมผืนผ้า 20"/>
          <p:cNvSpPr/>
          <p:nvPr/>
        </p:nvSpPr>
        <p:spPr>
          <a:xfrm>
            <a:off x="10144126" y="5463895"/>
            <a:ext cx="1920874" cy="583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แจ้ง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24" name="ลูกศรเชื่อมต่อแบบตรง 23"/>
          <p:cNvCxnSpPr>
            <a:stCxn id="4" idx="2"/>
          </p:cNvCxnSpPr>
          <p:nvPr/>
        </p:nvCxnSpPr>
        <p:spPr>
          <a:xfrm flipH="1">
            <a:off x="4089400" y="2324100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5" name="ลูกศรเชื่อมต่อแบบตรง 24"/>
          <p:cNvCxnSpPr>
            <a:stCxn id="5" idx="2"/>
          </p:cNvCxnSpPr>
          <p:nvPr/>
        </p:nvCxnSpPr>
        <p:spPr>
          <a:xfrm>
            <a:off x="3706222" y="3340481"/>
            <a:ext cx="1" cy="406967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7" name="ลูกศรเชื่อมต่อแบบตรง 26"/>
          <p:cNvCxnSpPr>
            <a:stCxn id="4" idx="3"/>
          </p:cNvCxnSpPr>
          <p:nvPr/>
        </p:nvCxnSpPr>
        <p:spPr>
          <a:xfrm flipV="1">
            <a:off x="5057775" y="1955437"/>
            <a:ext cx="2206579" cy="363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1" name="ตัวเชื่อมต่อโค้ง 30"/>
          <p:cNvCxnSpPr/>
          <p:nvPr/>
        </p:nvCxnSpPr>
        <p:spPr>
          <a:xfrm rot="5400000">
            <a:off x="6154983" y="1877132"/>
            <a:ext cx="1827721" cy="2772455"/>
          </a:xfrm>
          <a:prstGeom prst="curvedConnector2">
            <a:avLst/>
          </a:prstGeom>
          <a:ln w="28575">
            <a:solidFill>
              <a:srgbClr val="00B050"/>
            </a:solidFill>
            <a:prstDash val="dash"/>
            <a:headEnd type="triangle"/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" name="สี่เหลี่ยมผืนผ้า 7"/>
          <p:cNvSpPr/>
          <p:nvPr/>
        </p:nvSpPr>
        <p:spPr>
          <a:xfrm>
            <a:off x="5696811" y="2587109"/>
            <a:ext cx="2146300" cy="762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แจ้ง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อสม.ชช.</a:t>
            </a:r>
            <a:endParaRPr lang="th-TH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 week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32" name="ลูกศรเชื่อมต่อแบบตรง 31"/>
          <p:cNvCxnSpPr/>
          <p:nvPr/>
        </p:nvCxnSpPr>
        <p:spPr>
          <a:xfrm>
            <a:off x="2672555" y="473473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4" name="ลูกศรเชื่อมต่อแบบตรง 33"/>
          <p:cNvCxnSpPr/>
          <p:nvPr/>
        </p:nvCxnSpPr>
        <p:spPr>
          <a:xfrm>
            <a:off x="5082381" y="473473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6" name="ตัวเชื่อมต่อตรง 35"/>
          <p:cNvCxnSpPr/>
          <p:nvPr/>
        </p:nvCxnSpPr>
        <p:spPr>
          <a:xfrm>
            <a:off x="2672555" y="4734736"/>
            <a:ext cx="2409826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38" name="ตัวเชื่อมต่อตรง 37"/>
          <p:cNvCxnSpPr/>
          <p:nvPr/>
        </p:nvCxnSpPr>
        <p:spPr>
          <a:xfrm>
            <a:off x="3667125" y="4532095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1" name="ตัวเชื่อมต่อตรง 40"/>
          <p:cNvCxnSpPr/>
          <p:nvPr/>
        </p:nvCxnSpPr>
        <p:spPr>
          <a:xfrm>
            <a:off x="3443287" y="6062708"/>
            <a:ext cx="30043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2" name="ตัวเชื่อมต่อตรง 41"/>
          <p:cNvCxnSpPr/>
          <p:nvPr/>
        </p:nvCxnSpPr>
        <p:spPr>
          <a:xfrm>
            <a:off x="5032375" y="5820878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3" name="ลูกศรเชื่อมต่อแบบตรง 42"/>
          <p:cNvCxnSpPr/>
          <p:nvPr/>
        </p:nvCxnSpPr>
        <p:spPr>
          <a:xfrm>
            <a:off x="3442493" y="6065143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4" name="ลูกศรเชื่อมต่อแบบตรง 43"/>
          <p:cNvCxnSpPr/>
          <p:nvPr/>
        </p:nvCxnSpPr>
        <p:spPr>
          <a:xfrm>
            <a:off x="6446837" y="6065647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0" name="สี่เหลี่ยมผืนผ้า 49"/>
          <p:cNvSpPr/>
          <p:nvPr/>
        </p:nvSpPr>
        <p:spPr>
          <a:xfrm>
            <a:off x="9784080" y="6274308"/>
            <a:ext cx="2407920" cy="58369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CPM 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 ประสาน </a:t>
            </a:r>
            <a:r>
              <a:rPr lang="th-TH" dirty="0" err="1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จว.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/</a:t>
            </a:r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เขตอื่น /แจ้งผลกลับ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51" name="ลูกศรเชื่อมต่อแบบตรง 50"/>
          <p:cNvCxnSpPr/>
          <p:nvPr/>
        </p:nvCxnSpPr>
        <p:spPr>
          <a:xfrm>
            <a:off x="8127604" y="4696078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2" name="ลูกศรเชื่อมต่อแบบตรง 51"/>
          <p:cNvCxnSpPr/>
          <p:nvPr/>
        </p:nvCxnSpPr>
        <p:spPr>
          <a:xfrm>
            <a:off x="11131948" y="4696078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3" name="ตัวเชื่อมต่อตรง 52"/>
          <p:cNvCxnSpPr/>
          <p:nvPr/>
        </p:nvCxnSpPr>
        <p:spPr>
          <a:xfrm>
            <a:off x="8127604" y="4696078"/>
            <a:ext cx="3004344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4" name="ตัวเชื่อมต่อตรง 53"/>
          <p:cNvCxnSpPr/>
          <p:nvPr/>
        </p:nvCxnSpPr>
        <p:spPr>
          <a:xfrm>
            <a:off x="9716692" y="4493437"/>
            <a:ext cx="0" cy="202641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5" name="ลูกศรเชื่อมต่อแบบตรง 54"/>
          <p:cNvCxnSpPr/>
          <p:nvPr/>
        </p:nvCxnSpPr>
        <p:spPr>
          <a:xfrm flipH="1">
            <a:off x="9251022" y="5213228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7" name="ลูกศรเชื่อมต่อแบบตรง 56"/>
          <p:cNvCxnSpPr/>
          <p:nvPr/>
        </p:nvCxnSpPr>
        <p:spPr>
          <a:xfrm flipH="1">
            <a:off x="11128773" y="6054953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59" name="กล่องข้อความ 58"/>
          <p:cNvSpPr txBox="1"/>
          <p:nvPr/>
        </p:nvSpPr>
        <p:spPr>
          <a:xfrm>
            <a:off x="10211198" y="909233"/>
            <a:ext cx="1980802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หมายเหตุ</a:t>
            </a:r>
            <a:r>
              <a:rPr lang="en-US" b="1" dirty="0" smtClean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 </a:t>
            </a:r>
            <a:endParaRPr lang="th-TH" b="1" dirty="0" smtClean="0">
              <a:solidFill>
                <a:srgbClr val="0070C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เด็กกลุ่มเสี่ยงติดตามอย่างใกล้ชิด</a:t>
            </a:r>
          </a:p>
          <a:p>
            <a:r>
              <a:rPr lang="en-US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 </a:t>
            </a:r>
            <a:r>
              <a:rPr lang="th-TH" b="1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การส่งต่อและส่งกลับข้อมูล และการติดตามเด็กดำเนินการอย่างต่อเนื่อง</a:t>
            </a:r>
          </a:p>
        </p:txBody>
      </p:sp>
      <p:cxnSp>
        <p:nvCxnSpPr>
          <p:cNvPr id="58" name="Straight Arrow Connector 57"/>
          <p:cNvCxnSpPr/>
          <p:nvPr/>
        </p:nvCxnSpPr>
        <p:spPr>
          <a:xfrm>
            <a:off x="4415246" y="2338251"/>
            <a:ext cx="1515291" cy="195943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6" idx="1"/>
            <a:endCxn id="6" idx="3"/>
          </p:cNvCxnSpPr>
          <p:nvPr/>
        </p:nvCxnSpPr>
        <p:spPr>
          <a:xfrm rot="10800000" flipH="1">
            <a:off x="1567543" y="4151095"/>
            <a:ext cx="4023632" cy="158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/>
          <p:cNvCxnSpPr>
            <a:stCxn id="8" idx="2"/>
          </p:cNvCxnSpPr>
          <p:nvPr/>
        </p:nvCxnSpPr>
        <p:spPr>
          <a:xfrm rot="16200000" flipH="1">
            <a:off x="6653203" y="3465866"/>
            <a:ext cx="243177" cy="9661"/>
          </a:xfrm>
          <a:prstGeom prst="straightConnector1">
            <a:avLst/>
          </a:prstGeom>
          <a:ln w="28575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Connector 64"/>
          <p:cNvCxnSpPr/>
          <p:nvPr/>
        </p:nvCxnSpPr>
        <p:spPr>
          <a:xfrm>
            <a:off x="4937760" y="3553097"/>
            <a:ext cx="4741817" cy="1306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ลูกศรเชื่อมต่อแบบตรง 54"/>
          <p:cNvCxnSpPr/>
          <p:nvPr/>
        </p:nvCxnSpPr>
        <p:spPr>
          <a:xfrm flipH="1">
            <a:off x="9690793" y="3576016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5" name="ลูกศรเชื่อมต่อแบบตรง 54"/>
          <p:cNvCxnSpPr/>
          <p:nvPr/>
        </p:nvCxnSpPr>
        <p:spPr>
          <a:xfrm flipH="1">
            <a:off x="4909789" y="3536828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77" name="ลูกศรเชื่อมต่อแบบตรง 33"/>
          <p:cNvCxnSpPr/>
          <p:nvPr/>
        </p:nvCxnSpPr>
        <p:spPr>
          <a:xfrm>
            <a:off x="5078027" y="5331273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0" name="Straight Connector 79"/>
          <p:cNvCxnSpPr>
            <a:stCxn id="13" idx="1"/>
            <a:endCxn id="13" idx="3"/>
          </p:cNvCxnSpPr>
          <p:nvPr/>
        </p:nvCxnSpPr>
        <p:spPr>
          <a:xfrm rot="10800000" flipH="1">
            <a:off x="4689565" y="6526489"/>
            <a:ext cx="2574471" cy="1588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ลูกศรเชื่อมต่อแบบตรง 54"/>
          <p:cNvCxnSpPr/>
          <p:nvPr/>
        </p:nvCxnSpPr>
        <p:spPr>
          <a:xfrm flipH="1">
            <a:off x="11110290" y="5178394"/>
            <a:ext cx="3175" cy="29357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6" name="ลูกศรเชื่อมต่อแบบตรง 50"/>
          <p:cNvCxnSpPr/>
          <p:nvPr/>
        </p:nvCxnSpPr>
        <p:spPr>
          <a:xfrm>
            <a:off x="9716919" y="4704786"/>
            <a:ext cx="794" cy="140815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88" name="สี่เหลี่ยมผืนผ้า 16"/>
          <p:cNvSpPr/>
          <p:nvPr/>
        </p:nvSpPr>
        <p:spPr>
          <a:xfrm>
            <a:off x="7106194" y="4828809"/>
            <a:ext cx="1607833" cy="52696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ติดตามไม่ได้/ไม่ทราบที่อยู่</a:t>
            </a:r>
            <a:endParaRPr lang="th-TH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cxnSp>
        <p:nvCxnSpPr>
          <p:cNvPr id="67" name="Straight Arrow Connector 66"/>
          <p:cNvCxnSpPr/>
          <p:nvPr/>
        </p:nvCxnSpPr>
        <p:spPr>
          <a:xfrm rot="5400000">
            <a:off x="5806443" y="5101048"/>
            <a:ext cx="2142304" cy="6531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6884126" y="4049483"/>
            <a:ext cx="1724297" cy="13063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Curved Connector 75"/>
          <p:cNvCxnSpPr/>
          <p:nvPr/>
        </p:nvCxnSpPr>
        <p:spPr>
          <a:xfrm flipV="1">
            <a:off x="3696789" y="3383280"/>
            <a:ext cx="2142308" cy="195943"/>
          </a:xfrm>
          <a:prstGeom prst="curvedConnector3">
            <a:avLst>
              <a:gd name="adj1" fmla="val 45122"/>
            </a:avLst>
          </a:prstGeom>
          <a:ln w="28575">
            <a:solidFill>
              <a:srgbClr val="00B050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สี่เหลี่ยมผืนผ้า 55"/>
          <p:cNvSpPr/>
          <p:nvPr/>
        </p:nvSpPr>
        <p:spPr>
          <a:xfrm>
            <a:off x="890649" y="4781006"/>
            <a:ext cx="1016528" cy="18549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2000" b="1" dirty="0" smtClean="0">
                <a:solidFill>
                  <a:srgbClr val="00B0F0"/>
                </a:solidFill>
              </a:rPr>
              <a:t>ผู้ปกครองส่งเสริมพัฒนาการในช่วงอายุต่อไป</a:t>
            </a:r>
            <a:endParaRPr lang="th-TH" sz="2000" b="1" dirty="0">
              <a:solidFill>
                <a:srgbClr val="00B0F0"/>
              </a:solidFill>
            </a:endParaRPr>
          </a:p>
        </p:txBody>
      </p:sp>
      <p:cxnSp>
        <p:nvCxnSpPr>
          <p:cNvPr id="66" name="ลูกศรเชื่อมต่อแบบตรง 65"/>
          <p:cNvCxnSpPr/>
          <p:nvPr/>
        </p:nvCxnSpPr>
        <p:spPr>
          <a:xfrm rot="10800000">
            <a:off x="1933303" y="5212080"/>
            <a:ext cx="31350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ลูกศรเชื่อมต่อแบบตรง 72"/>
          <p:cNvCxnSpPr>
            <a:stCxn id="12" idx="1"/>
          </p:cNvCxnSpPr>
          <p:nvPr/>
        </p:nvCxnSpPr>
        <p:spPr>
          <a:xfrm rot="10800000">
            <a:off x="1933304" y="6387738"/>
            <a:ext cx="814477" cy="2971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00230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76009" y="275181"/>
            <a:ext cx="8683348" cy="1143000"/>
          </a:xfrm>
        </p:spPr>
        <p:txBody>
          <a:bodyPr/>
          <a:lstStyle/>
          <a:p>
            <a:r>
              <a:rPr lang="th-TH" dirty="0" smtClean="0"/>
              <a:t>การติดตาม</a:t>
            </a:r>
            <a:endParaRPr lang="th-TH" dirty="0"/>
          </a:p>
        </p:txBody>
      </p:sp>
      <p:sp>
        <p:nvSpPr>
          <p:cNvPr id="4" name="TextBox 3"/>
          <p:cNvSpPr txBox="1"/>
          <p:nvPr/>
        </p:nvSpPr>
        <p:spPr>
          <a:xfrm>
            <a:off x="1056904" y="1530581"/>
            <a:ext cx="9892145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sz="5400" dirty="0" smtClean="0"/>
              <a:t>-</a:t>
            </a:r>
            <a:r>
              <a:rPr lang="th-TH" sz="5400" b="1" dirty="0" smtClean="0"/>
              <a:t>ติดตามเด็กสงสัยล่าช้า ภายใน 30 วัน</a:t>
            </a:r>
            <a:endParaRPr lang="th-TH" sz="5400" dirty="0" smtClean="0"/>
          </a:p>
          <a:p>
            <a:r>
              <a:rPr lang="th-TH" sz="5400" b="1" dirty="0" smtClean="0">
                <a:solidFill>
                  <a:schemeClr val="accent1">
                    <a:lumMod val="75000"/>
                  </a:schemeClr>
                </a:solidFill>
              </a:rPr>
              <a:t>และบันทึกข้อมูล การคัดกรองครั้งที่ 2  </a:t>
            </a:r>
          </a:p>
          <a:p>
            <a:r>
              <a:rPr lang="th-TH" sz="5400" b="1" dirty="0" smtClean="0">
                <a:solidFill>
                  <a:schemeClr val="accent1">
                    <a:lumMod val="75000"/>
                  </a:schemeClr>
                </a:solidFill>
              </a:rPr>
              <a:t>ก่อนเด็กอายุเกิน 9เดือน 29 วัน, 18เดือน 29วัน,</a:t>
            </a:r>
          </a:p>
          <a:p>
            <a:r>
              <a:rPr lang="th-TH" sz="5400" b="1" dirty="0" smtClean="0">
                <a:solidFill>
                  <a:schemeClr val="accent1">
                    <a:lumMod val="75000"/>
                  </a:schemeClr>
                </a:solidFill>
              </a:rPr>
              <a:t>30เดือน 29 วัน และ 40เดือน 29วัน</a:t>
            </a:r>
          </a:p>
          <a:p>
            <a:r>
              <a:rPr lang="th-TH" sz="5400" b="1" dirty="0" smtClean="0">
                <a:solidFill>
                  <a:schemeClr val="accent1">
                    <a:lumMod val="75000"/>
                  </a:schemeClr>
                </a:solidFill>
              </a:rPr>
              <a:t>กระทรวง </a:t>
            </a:r>
            <a:r>
              <a:rPr lang="th-TH" sz="5400" b="1" dirty="0" err="1" smtClean="0">
                <a:solidFill>
                  <a:schemeClr val="accent1">
                    <a:lumMod val="75000"/>
                  </a:schemeClr>
                </a:solidFill>
              </a:rPr>
              <a:t>สธ</a:t>
            </a:r>
            <a:r>
              <a:rPr lang="th-TH" sz="5400" b="1" dirty="0" smtClean="0">
                <a:solidFill>
                  <a:schemeClr val="accent1">
                    <a:lumMod val="75000"/>
                  </a:schemeClr>
                </a:solidFill>
              </a:rPr>
              <a:t>.สรุปรายงาน วันที่ 15 สิงหาคม </a:t>
            </a:r>
          </a:p>
          <a:p>
            <a:endParaRPr lang="th-TH" sz="5400" dirty="0"/>
          </a:p>
        </p:txBody>
      </p:sp>
    </p:spTree>
    <p:extLst>
      <p:ext uri="{BB962C8B-B14F-4D97-AF65-F5344CB8AC3E}">
        <p14:creationId xmlns:p14="http://schemas.microsoft.com/office/powerpoint/2010/main" val="613079923"/>
      </p:ext>
    </p:extLst>
  </p:cSld>
  <p:clrMapOvr>
    <a:masterClrMapping/>
  </p:clrMapOvr>
</p:sld>
</file>

<file path=ppt/theme/theme1.xml><?xml version="1.0" encoding="utf-8"?>
<a:theme xmlns:a="http://schemas.openxmlformats.org/drawingml/2006/main" name="สลิปสตรีม">
  <a:themeElements>
    <a:clrScheme name="สลิปสตรีม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สลิปสตรีม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สลิปสตรีม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405</TotalTime>
  <Words>269</Words>
  <Application>Microsoft Office PowerPoint</Application>
  <PresentationFormat>กำหนดเอง</PresentationFormat>
  <Paragraphs>50</Paragraphs>
  <Slides>10</Slides>
  <Notes>1</Notes>
  <HiddenSlides>0</HiddenSlides>
  <MMClips>0</MMClips>
  <ScaleCrop>false</ScaleCrop>
  <HeadingPairs>
    <vt:vector size="4" baseType="variant">
      <vt:variant>
        <vt:lpstr>ชุดรูปแบบ</vt:lpstr>
      </vt:variant>
      <vt:variant>
        <vt:i4>1</vt:i4>
      </vt:variant>
      <vt:variant>
        <vt:lpstr>ชื่อเรื่องภาพนิ่ง</vt:lpstr>
      </vt:variant>
      <vt:variant>
        <vt:i4>10</vt:i4>
      </vt:variant>
    </vt:vector>
  </HeadingPairs>
  <TitlesOfParts>
    <vt:vector size="11" baseType="lpstr">
      <vt:lpstr>สลิปสตรีม</vt:lpstr>
      <vt:lpstr>งานนำเสนอ PowerPoint</vt:lpstr>
      <vt:lpstr>สรุปผลการรณรงค์ พัฒนาการเด็ก  4-8 กรกฎาคม 2559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งานนำเสนอ PowerPoint</vt:lpstr>
      <vt:lpstr>แนวทางการแก้ไขปัญหา เด็กพัฒนาการล่าช้า</vt:lpstr>
      <vt:lpstr>การติดตาม</vt:lpstr>
      <vt:lpstr>สวัสดีค่ะ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เขตสุขภาพที่ 4</dc:title>
  <dc:creator>AsusPro</dc:creator>
  <cp:lastModifiedBy>nascomp</cp:lastModifiedBy>
  <cp:revision>59</cp:revision>
  <dcterms:created xsi:type="dcterms:W3CDTF">2016-05-23T09:40:28Z</dcterms:created>
  <dcterms:modified xsi:type="dcterms:W3CDTF">2016-07-27T07:18:14Z</dcterms:modified>
</cp:coreProperties>
</file>