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9" r:id="rId1"/>
  </p:sldMasterIdLst>
  <p:notesMasterIdLst>
    <p:notesMasterId r:id="rId13"/>
  </p:notesMasterIdLst>
  <p:sldIdLst>
    <p:sldId id="267" r:id="rId2"/>
    <p:sldId id="256" r:id="rId3"/>
    <p:sldId id="257" r:id="rId4"/>
    <p:sldId id="258" r:id="rId5"/>
    <p:sldId id="263" r:id="rId6"/>
    <p:sldId id="266" r:id="rId7"/>
    <p:sldId id="260" r:id="rId8"/>
    <p:sldId id="261" r:id="rId9"/>
    <p:sldId id="269" r:id="rId10"/>
    <p:sldId id="270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ลักษณะสีปานกลาง 2 - เน้น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ลักษณะ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ลักษณะสีปานกลาง 2 - เน้น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-936" y="-3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60812-FB91-4A18-BAA1-DBB809042DD0}" type="datetimeFigureOut">
              <a:rPr lang="th-TH" smtClean="0"/>
              <a:t>29/06/59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3D313-233A-4E90-908E-283DE02C8D0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76964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>
            <a:off x="685801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9" name="Shape 229"/>
          <p:cNvSpPr>
            <a:spLocks noGrp="1" noRot="1" noChangeAspect="1"/>
          </p:cNvSpPr>
          <p:nvPr>
            <p:ph type="sldImg" idx="2"/>
          </p:nvPr>
        </p:nvSpPr>
        <p:spPr>
          <a:xfrm>
            <a:off x="925719" y="685728"/>
            <a:ext cx="5006564" cy="3428634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8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7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19"/>
            <a:ext cx="6439049" cy="4894729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3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4" name="Picture 2" descr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9013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067946" y="132678"/>
            <a:ext cx="8683348" cy="1143000"/>
          </a:xfrm>
        </p:spPr>
        <p:txBody>
          <a:bodyPr/>
          <a:lstStyle/>
          <a:p>
            <a:r>
              <a:rPr lang="th-TH" dirty="0" smtClean="0"/>
              <a:t>แบบฟอร์มรายงาน</a:t>
            </a:r>
            <a:endParaRPr lang="th-TH" dirty="0"/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294217194"/>
              </p:ext>
            </p:extLst>
          </p:nvPr>
        </p:nvGraphicFramePr>
        <p:xfrm>
          <a:off x="261256" y="898100"/>
          <a:ext cx="11792198" cy="5917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7663"/>
                <a:gridCol w="1508167"/>
                <a:gridCol w="1448789"/>
                <a:gridCol w="1472541"/>
                <a:gridCol w="1425038"/>
              </a:tblGrid>
              <a:tr h="460161">
                <a:tc>
                  <a:txBody>
                    <a:bodyPr/>
                    <a:lstStyle/>
                    <a:p>
                      <a:pPr algn="ctr"/>
                      <a:r>
                        <a:rPr lang="th-TH" sz="14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รายงาน</a:t>
                      </a:r>
                      <a:endParaRPr lang="th-TH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อายุ 9 เดือน</a:t>
                      </a:r>
                      <a:endParaRPr lang="th-TH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อายุ 18 เดือน</a:t>
                      </a:r>
                      <a:endParaRPr lang="th-TH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อายุ 30 เดือน</a:t>
                      </a:r>
                      <a:endParaRPr lang="th-TH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อายุ 42 เดือน</a:t>
                      </a:r>
                      <a:endParaRPr lang="th-TH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63661"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1. เป้าหมาย</a:t>
                      </a:r>
                      <a:endParaRPr lang="th-TH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20634"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 จำนวนที่ได้คัดกรอง</a:t>
                      </a:r>
                      <a:endParaRPr lang="th-TH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2.1 สมวัย</a:t>
                      </a:r>
                      <a:endParaRPr lang="th-TH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427512"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2.2 สงสัยล่าช้า ต้องได้รับการส่งเสริม/กระตุ้น ภายใน 30 วัน</a:t>
                      </a:r>
                      <a:endParaRPr lang="th-TH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460161"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2.3 สงสัยล่าช้า ต้องส่งต่อทันที</a:t>
                      </a:r>
                      <a:r>
                        <a:rPr lang="en-US" sz="1600" b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lang="th-TH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418613"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3. สงสัยล่าช้า ได้รับการติดตาม</a:t>
                      </a:r>
                      <a:endParaRPr lang="th-TH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460161"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3.1 สมวัยหลังได้รับการส่งเสริม/กระตุ้น</a:t>
                      </a:r>
                      <a:endParaRPr lang="th-TH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460161"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3.2 ล่าช้าหลังได้รับการส่งเสริม/กระตุ้น</a:t>
                      </a:r>
                      <a:endParaRPr lang="th-TH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26586"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3.2.1 ด้านการเคลื่อนไหว (</a:t>
                      </a:r>
                      <a:r>
                        <a:rPr lang="en-US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GM</a:t>
                      </a:r>
                      <a:r>
                        <a:rPr lang="th-TH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th-TH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32509"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3.2.2 ด้านกล้ามเนื้อมัดเล็กและสติปัญญา(</a:t>
                      </a:r>
                      <a:r>
                        <a:rPr lang="en-US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FM</a:t>
                      </a:r>
                      <a:r>
                        <a:rPr lang="th-TH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th-TH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20634"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3.2.3 ด้านการเข้าใจภาษา (</a:t>
                      </a:r>
                      <a:r>
                        <a:rPr lang="en-US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RL</a:t>
                      </a:r>
                      <a:r>
                        <a:rPr lang="th-TH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th-TH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20634"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3.2.4 ด้านการใช้ภาษา (</a:t>
                      </a:r>
                      <a:r>
                        <a:rPr lang="en-US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EL</a:t>
                      </a:r>
                      <a:r>
                        <a:rPr lang="th-TH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th-TH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38493"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3.2.5 ด้านการช่วยเหลือตัวเอง(</a:t>
                      </a:r>
                      <a:r>
                        <a:rPr lang="en-US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PS</a:t>
                      </a:r>
                      <a:r>
                        <a:rPr lang="th-TH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th-TH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460161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4.</a:t>
                      </a:r>
                      <a:r>
                        <a:rPr lang="th-TH" sz="1600" b="1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ขาดการติดตาม/ติดตามไม่ได้</a:t>
                      </a:r>
                      <a:endParaRPr lang="th-TH" sz="16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6946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1" name="Shape 2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24417" y="404812"/>
            <a:ext cx="10752665" cy="6049962"/>
          </a:xfrm>
          <a:prstGeom prst="rect">
            <a:avLst/>
          </a:prstGeom>
          <a:noFill/>
          <a:ln>
            <a:noFill/>
          </a:ln>
        </p:spPr>
      </p:pic>
      <p:sp>
        <p:nvSpPr>
          <p:cNvPr id="232" name="Shape 232"/>
          <p:cNvSpPr txBox="1">
            <a:spLocks noGrp="1"/>
          </p:cNvSpPr>
          <p:nvPr>
            <p:ph type="title"/>
          </p:nvPr>
        </p:nvSpPr>
        <p:spPr>
          <a:xfrm>
            <a:off x="624416" y="1196975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8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สวัสดีค่ะ</a:t>
            </a:r>
          </a:p>
        </p:txBody>
      </p:sp>
    </p:spTree>
    <p:extLst>
      <p:ext uri="{BB962C8B-B14F-4D97-AF65-F5344CB8AC3E}">
        <p14:creationId xmlns:p14="http://schemas.microsoft.com/office/powerpoint/2010/main" val="79517573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-73891" y="1267691"/>
            <a:ext cx="12026899" cy="4016828"/>
          </a:xfrm>
        </p:spPr>
        <p:txBody>
          <a:bodyPr/>
          <a:lstStyle/>
          <a:p>
            <a:pPr algn="ctr"/>
            <a:r>
              <a:rPr lang="th-TH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แนวทางการ</a:t>
            </a:r>
            <a:r>
              <a:rPr lang="th-TH" dirty="0" smtClean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รณรงค์</a:t>
            </a:r>
            <a:br>
              <a:rPr lang="th-TH" dirty="0" smtClean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dirty="0" smtClean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พัฒนาการเด็ก </a:t>
            </a:r>
            <a:br>
              <a:rPr lang="th-TH" dirty="0" smtClean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dirty="0" smtClean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4-8 กรกฎาคม 2559</a:t>
            </a:r>
            <a:endParaRPr lang="th-TH" dirty="0">
              <a:solidFill>
                <a:srgbClr val="7030A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71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82600" y="0"/>
            <a:ext cx="11379200" cy="7366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จำนวนกลุ่มเป้าหมาย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h-TH"/>
          </a:p>
        </p:txBody>
      </p:sp>
      <p:graphicFrame>
        <p:nvGraphicFramePr>
          <p:cNvPr id="5" name="ตัวแทนเนื้อหา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6344420"/>
              </p:ext>
            </p:extLst>
          </p:nvPr>
        </p:nvGraphicFramePr>
        <p:xfrm>
          <a:off x="285009" y="835752"/>
          <a:ext cx="11661566" cy="54937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03194"/>
                <a:gridCol w="1849604"/>
                <a:gridCol w="1852192"/>
                <a:gridCol w="1852192"/>
                <a:gridCol w="1852192"/>
                <a:gridCol w="1852192"/>
              </a:tblGrid>
              <a:tr h="8563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cs typeface="+mn-cs"/>
                        </a:rPr>
                        <a:t>อำเภอ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cs typeface="+mn-cs"/>
                        </a:rPr>
                        <a:t>เด็กอายุ </a:t>
                      </a:r>
                      <a:endParaRPr lang="en-US" sz="1400">
                        <a:effectLst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9 </a:t>
                      </a:r>
                      <a:r>
                        <a:rPr lang="th-TH" sz="2400">
                          <a:effectLst/>
                          <a:cs typeface="+mn-cs"/>
                        </a:rPr>
                        <a:t>เดือน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cs typeface="+mn-cs"/>
                        </a:rPr>
                        <a:t>เด็กอายุ </a:t>
                      </a:r>
                      <a:endParaRPr lang="en-US" sz="1400">
                        <a:effectLst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18 </a:t>
                      </a:r>
                      <a:r>
                        <a:rPr lang="th-TH" sz="2400">
                          <a:effectLst/>
                          <a:cs typeface="+mn-cs"/>
                        </a:rPr>
                        <a:t>เดือน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cs typeface="+mn-cs"/>
                        </a:rPr>
                        <a:t>เด็กอายุ </a:t>
                      </a:r>
                      <a:endParaRPr lang="en-US" sz="1400">
                        <a:effectLst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30 </a:t>
                      </a:r>
                      <a:r>
                        <a:rPr lang="th-TH" sz="2400">
                          <a:effectLst/>
                          <a:cs typeface="+mn-cs"/>
                        </a:rPr>
                        <a:t>เดือน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cs typeface="+mn-cs"/>
                        </a:rPr>
                        <a:t>เด็กอายุ </a:t>
                      </a:r>
                      <a:endParaRPr lang="en-US" sz="1400">
                        <a:effectLst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42 </a:t>
                      </a:r>
                      <a:r>
                        <a:rPr lang="th-TH" sz="2400">
                          <a:effectLst/>
                          <a:cs typeface="+mn-cs"/>
                        </a:rPr>
                        <a:t>เดือน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cs typeface="+mn-cs"/>
                        </a:rPr>
                        <a:t>รวม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ctr"/>
                </a:tc>
              </a:tr>
              <a:tr h="467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cs typeface="+mn-cs"/>
                        </a:rPr>
                        <a:t>เมืองสระแก้ว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75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93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86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93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347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</a:tr>
              <a:tr h="467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cs typeface="+mn-cs"/>
                        </a:rPr>
                        <a:t>อรัญประเทศ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50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56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61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67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234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</a:tr>
              <a:tr h="467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cs typeface="+mn-cs"/>
                        </a:rPr>
                        <a:t>วัฒนานคร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62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49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60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80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251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</a:tr>
              <a:tr h="467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cs typeface="+mn-cs"/>
                        </a:rPr>
                        <a:t>วังน้ำเย็น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43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53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39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61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196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</a:tr>
              <a:tr h="467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cs typeface="+mn-cs"/>
                        </a:rPr>
                        <a:t>ตาพระยา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56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52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72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48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228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</a:tr>
              <a:tr h="467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cs typeface="+mn-cs"/>
                        </a:rPr>
                        <a:t>เขาฉกรรจ์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31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29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32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41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133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</a:tr>
              <a:tr h="467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cs typeface="+mn-cs"/>
                        </a:rPr>
                        <a:t>คลองหาด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30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49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70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69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218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</a:tr>
              <a:tr h="467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cs typeface="+mn-cs"/>
                        </a:rPr>
                        <a:t>โคกสูง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21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15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27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25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88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</a:tr>
              <a:tr h="4677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cs typeface="+mn-cs"/>
                        </a:rPr>
                        <a:t>วังสมบูรณ์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cs typeface="+mn-cs"/>
                        </a:rPr>
                        <a:t>21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38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39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39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137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</a:tr>
              <a:tr h="4276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cs typeface="+mn-cs"/>
                        </a:rPr>
                        <a:t>รวม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389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434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486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523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cs typeface="+mn-cs"/>
                        </a:rPr>
                        <a:t>1832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85008" y="6377049"/>
            <a:ext cx="6151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http://203.157.145.19/report/index/?id</a:t>
            </a:r>
            <a:r>
              <a:rPr lang="en-US" dirty="0"/>
              <a:t>=59</a:t>
            </a:r>
            <a:r>
              <a:rPr lang="th-TH" dirty="0" smtClean="0"/>
              <a:t>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31241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436914" y="0"/>
            <a:ext cx="10755086" cy="129441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th-TH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แนวทางการรณรงค์   </a:t>
            </a:r>
            <a:r>
              <a:rPr lang="en-US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4 - 8 </a:t>
            </a:r>
            <a:r>
              <a:rPr lang="th-TH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กรกฎาคม </a:t>
            </a:r>
            <a:r>
              <a:rPr lang="en-US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2559</a:t>
            </a:r>
            <a:endParaRPr lang="th-TH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>
          <a:xfrm>
            <a:off x="863348" y="1767765"/>
            <a:ext cx="10924902" cy="46303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:</a:t>
            </a:r>
            <a:r>
              <a:rPr lang="th-TH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เตรียมความพร้อม</a:t>
            </a:r>
          </a:p>
          <a:p>
            <a:pPr>
              <a:buNone/>
            </a:pP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en-US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</a:t>
            </a: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ตรวจสอบกลุ่มเป้าหมาย </a:t>
            </a:r>
            <a:r>
              <a:rPr lang="en-US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</a:t>
            </a: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กลุ่ม  , แจ้งพื้นที่ให้ทราบ </a:t>
            </a:r>
            <a:endParaRPr lang="en-US" sz="24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เตรียมเครื่องมือ อุปกรณ์ หนังสือคู่มือ สถานที่ตรวจ (ห้องที่เหมาะสม)</a:t>
            </a:r>
          </a:p>
          <a:p>
            <a:pPr>
              <a:buNone/>
            </a:pP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en-US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</a:t>
            </a: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ทบทวนทักษะในกลุ่มเจ้าหน้าที่สาธารณสุข (ข้อที่มีปัญหามากๆ) </a:t>
            </a:r>
          </a:p>
          <a:p>
            <a:pPr>
              <a:buNone/>
            </a:pP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พัฒนาทักษะครูพี่เลี้ยง  </a:t>
            </a:r>
            <a:r>
              <a:rPr lang="th-TH" sz="2400" b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อส</a:t>
            </a: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ม. /ครูศูนย์เด็กเล็ก / ครูโรงเรียนอนุบาล (เพิ่มเติม)</a:t>
            </a:r>
          </a:p>
          <a:p>
            <a:pPr>
              <a:buNone/>
            </a:pP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en-US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</a:t>
            </a: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ประชาสัมพันธ์ + แจ้งหน่วยงานที่เกี่ยวข้องทราบ</a:t>
            </a:r>
          </a:p>
          <a:p>
            <a:pPr marL="0" indent="0">
              <a:buNone/>
            </a:pP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คณะกรมการจังหวัด และ คณะอนุกรรมการส่งเสริมการพัฒนาเด็กปฐมวัย</a:t>
            </a:r>
          </a:p>
          <a:p>
            <a:pPr>
              <a:buNone/>
            </a:pP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en-US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</a:t>
            </a: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 รพ.สต. </a:t>
            </a:r>
            <a:r>
              <a:rPr lang="th-TH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ทำแผนรณรงค์ </a:t>
            </a: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(ระดับอำเภอและระดับจังหวัดให้การสนับสนุน)</a:t>
            </a:r>
          </a:p>
          <a:p>
            <a:pPr>
              <a:buNone/>
            </a:pPr>
            <a:r>
              <a:rPr lang="th-TH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เน้นทำแผนอย่างละเอียด</a:t>
            </a: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 </a:t>
            </a:r>
            <a:r>
              <a:rPr lang="th-TH" sz="2400" b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วดป.</a:t>
            </a: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จำนวน.สถานที่ตรวจ.ผู้ตรวจ.ทีมพี่เลี้ยง</a:t>
            </a:r>
          </a:p>
        </p:txBody>
      </p:sp>
    </p:spTree>
    <p:extLst>
      <p:ext uri="{BB962C8B-B14F-4D97-AF65-F5344CB8AC3E}">
        <p14:creationId xmlns:p14="http://schemas.microsoft.com/office/powerpoint/2010/main" val="273397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4395" y="-1"/>
            <a:ext cx="11467605" cy="1626919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th-TH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แนวทางการรณรงค์   </a:t>
            </a:r>
            <a:r>
              <a:rPr lang="en-US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4 - 8 </a:t>
            </a:r>
            <a:r>
              <a:rPr lang="th-TH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กรกฎาคม </a:t>
            </a:r>
            <a:r>
              <a:rPr lang="en-US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2559</a:t>
            </a:r>
            <a:endParaRPr lang="th-TH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>
          <a:xfrm>
            <a:off x="829128" y="1720277"/>
            <a:ext cx="10579099" cy="46303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 : </a:t>
            </a:r>
            <a:r>
              <a:rPr lang="th-TH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ดำเนินการตามแผน</a:t>
            </a:r>
          </a:p>
          <a:p>
            <a:pPr>
              <a:buNone/>
            </a:pP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en-US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ตรวจคัดกรอง </a:t>
            </a:r>
            <a:r>
              <a:rPr lang="en-US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</a:t>
            </a: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กลุ่มเป้าหมาย </a:t>
            </a:r>
          </a:p>
          <a:p>
            <a:pPr>
              <a:buNone/>
            </a:pP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รูปแบบ</a:t>
            </a:r>
            <a:r>
              <a:rPr lang="en-US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ลงแขก / จับคู่ </a:t>
            </a:r>
            <a:r>
              <a:rPr lang="en-US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Buddy </a:t>
            </a: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 ช่วยกันในโซน  ฯลฯ</a:t>
            </a:r>
          </a:p>
          <a:p>
            <a:pPr>
              <a:buNone/>
            </a:pP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en-US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บันทึกข้อมูลในโปรแกรม43 แฟ้ม/</a:t>
            </a:r>
            <a:r>
              <a:rPr lang="en-US" sz="2400" b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specailPP</a:t>
            </a:r>
            <a:r>
              <a:rPr lang="en-US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ทุกวัน และทำทะเบียนติดตามเด็กสงสัยล่าทุกราย</a:t>
            </a:r>
          </a:p>
          <a:p>
            <a:pPr>
              <a:buNone/>
            </a:pP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en-US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CPM </a:t>
            </a: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อำเภอ ตรวจสอบข้อมูล ก่อนส่งรายงานให้ </a:t>
            </a:r>
            <a:r>
              <a:rPr lang="en-US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CPM</a:t>
            </a: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จังหวัด </a:t>
            </a:r>
          </a:p>
          <a:p>
            <a:pPr>
              <a:buNone/>
            </a:pP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en-US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CPM</a:t>
            </a: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จังหวัด ตรวจสอบอีกครั้ง ก่อน 15 ก.ค.59 </a:t>
            </a:r>
          </a:p>
        </p:txBody>
      </p:sp>
    </p:spTree>
    <p:extLst>
      <p:ext uri="{BB962C8B-B14F-4D97-AF65-F5344CB8AC3E}">
        <p14:creationId xmlns:p14="http://schemas.microsoft.com/office/powerpoint/2010/main" val="273397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12900" y="-1"/>
            <a:ext cx="10579100" cy="1567543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th-TH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แนวทางการรณรงค์   </a:t>
            </a:r>
            <a:r>
              <a:rPr lang="en-US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4 - 8 </a:t>
            </a:r>
            <a:r>
              <a:rPr lang="th-TH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กรกฎาคม </a:t>
            </a:r>
            <a:r>
              <a:rPr lang="en-US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2559</a:t>
            </a:r>
            <a:endParaRPr lang="th-TH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>
          <a:xfrm>
            <a:off x="1517897" y="1945908"/>
            <a:ext cx="10579099" cy="46303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 : </a:t>
            </a:r>
            <a:r>
              <a:rPr lang="th-TH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สะท้อนข้อมูลกลับสู่พื้นที่ และหน่วยงานที่เกี่ยวข้อง</a:t>
            </a:r>
          </a:p>
          <a:p>
            <a:pPr>
              <a:buNone/>
            </a:pP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en-US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กรรมการจังหวัด/อำเภอ (ประชุมหัวหน้าส่วนราชการ)</a:t>
            </a:r>
          </a:p>
          <a:p>
            <a:pPr>
              <a:buNone/>
            </a:pPr>
            <a:r>
              <a:rPr lang="en-US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2. </a:t>
            </a: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คณะอนุกรรมการส่งเสริมพัฒนาการเด็กปฐมวัย </a:t>
            </a:r>
          </a:p>
          <a:p>
            <a:pPr>
              <a:buNone/>
            </a:pP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ระดับจังหวัด/อำเภอ (เลขา </a:t>
            </a:r>
            <a:r>
              <a:rPr lang="en-US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4 </a:t>
            </a: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กระทรวงหลัก)</a:t>
            </a:r>
          </a:p>
          <a:p>
            <a:pPr>
              <a:buNone/>
            </a:pP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en-US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</a:t>
            </a: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แกนนำในชุมชน /ภาคเอกชนในพื้นที่ </a:t>
            </a:r>
          </a:p>
          <a:p>
            <a:pPr>
              <a:buNone/>
            </a:pPr>
            <a:endParaRPr lang="th-TH" sz="24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endParaRPr lang="en-US" sz="24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en-US" sz="24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th-TH" sz="24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th-TH" sz="24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97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7049" y="0"/>
            <a:ext cx="10553701" cy="9779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th-TH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แนวทางการติดตามเด็กพัฒนาการสงสัยล่าช้า</a:t>
            </a:r>
            <a:endParaRPr lang="th-TH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>
          <a:xfrm>
            <a:off x="165100" y="977900"/>
            <a:ext cx="12026900" cy="58801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</a:t>
            </a:r>
            <a:r>
              <a:rPr lang="en-US" sz="28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CPM </a:t>
            </a:r>
            <a:r>
              <a:rPr lang="th-TH" sz="28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(จังหวัด/อำเภอ)  ตรวจสอบข้อมูล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th-TH" sz="28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th-TH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3127375" y="1587500"/>
            <a:ext cx="1930400" cy="736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เด็กสงสัยล่าช้า</a:t>
            </a:r>
            <a:endParaRPr lang="th-TH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953622" y="2578481"/>
            <a:ext cx="35052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แจ้งผู้ปกครอง</a:t>
            </a:r>
          </a:p>
          <a:p>
            <a:pPr algn="ct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ส่งเสริมพัฒนาการเด็ก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เดือน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1567543" y="3770095"/>
            <a:ext cx="4023632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ติดตามได้</a:t>
            </a:r>
          </a:p>
          <a:p>
            <a:pPr algn="ct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รพ.สต./ </a:t>
            </a:r>
            <a:r>
              <a:rPr lang="th-TH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รพช.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 </a:t>
            </a:r>
            <a:r>
              <a:rPr lang="th-TH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รพท.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ตรวจซ้ำ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เดือน</a:t>
            </a:r>
          </a:p>
          <a:p>
            <a:pPr algn="ctr"/>
            <a:endParaRPr lang="th-TH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7290480" y="1561374"/>
            <a:ext cx="21463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ทำทะเบียน</a:t>
            </a:r>
          </a:p>
          <a:p>
            <a:pPr algn="ct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ที่สถานบริการ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2272902" y="4875850"/>
            <a:ext cx="1263650" cy="444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สมวัย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4451350" y="4863312"/>
            <a:ext cx="1263650" cy="444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ล่าช้า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3667125" y="5460274"/>
            <a:ext cx="2832099" cy="3526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TEDA4I 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</a:t>
            </a:r>
            <a:r>
              <a:rPr lang="th-TH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รพช.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th-TH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รพท.</a:t>
            </a:r>
            <a:endParaRPr lang="th-TH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2747780" y="6195202"/>
            <a:ext cx="1263650" cy="444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สมวัย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4689566" y="6194978"/>
            <a:ext cx="2574471" cy="6630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ล่าช้า กระตุ้น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เดือน</a:t>
            </a:r>
          </a:p>
          <a:p>
            <a:pPr algn="ct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ทีม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FCT 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ติดตามเยี่ยม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8624887" y="3813986"/>
            <a:ext cx="21463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ติดตามไม่ได้</a:t>
            </a:r>
          </a:p>
          <a:p>
            <a:pPr algn="ctr"/>
            <a:r>
              <a:rPr lang="th-TH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จนท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.ติดตามที่บ้าน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6" name="ตัวเชื่อมต่อตรง 15"/>
          <p:cNvCxnSpPr>
            <a:stCxn id="14" idx="1"/>
            <a:endCxn id="14" idx="3"/>
          </p:cNvCxnSpPr>
          <p:nvPr/>
        </p:nvCxnSpPr>
        <p:spPr>
          <a:xfrm>
            <a:off x="8624887" y="4194986"/>
            <a:ext cx="21463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สี่เหลี่ยมผืนผ้า 16"/>
          <p:cNvSpPr/>
          <p:nvPr/>
        </p:nvSpPr>
        <p:spPr>
          <a:xfrm>
            <a:off x="8839394" y="4793976"/>
            <a:ext cx="1263650" cy="444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ในเขต </a:t>
            </a:r>
            <a:r>
              <a:rPr lang="th-TH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จว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สี่เหลี่ยมผืนผ้า 17"/>
          <p:cNvSpPr/>
          <p:nvPr/>
        </p:nvSpPr>
        <p:spPr>
          <a:xfrm>
            <a:off x="10357645" y="4745416"/>
            <a:ext cx="1433512" cy="4669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นอกเขต </a:t>
            </a:r>
            <a:r>
              <a:rPr lang="th-TH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จว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สี่เหลี่ยมผืนผ้า 19"/>
          <p:cNvSpPr/>
          <p:nvPr/>
        </p:nvSpPr>
        <p:spPr>
          <a:xfrm>
            <a:off x="7551737" y="5444222"/>
            <a:ext cx="2146299" cy="10823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CPM 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ต./อ. ประสานเจ้าของพื้นที่  ติดตามตรวจ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สี่เหลี่ยมผืนผ้า 20"/>
          <p:cNvSpPr/>
          <p:nvPr/>
        </p:nvSpPr>
        <p:spPr>
          <a:xfrm>
            <a:off x="10144126" y="5463895"/>
            <a:ext cx="1920874" cy="5836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CPM </a:t>
            </a:r>
            <a:r>
              <a:rPr lang="th-TH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จว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แจ้ง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CPM 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เขต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4" name="ลูกศรเชื่อมต่อแบบตรง 23"/>
          <p:cNvCxnSpPr>
            <a:stCxn id="4" idx="2"/>
          </p:cNvCxnSpPr>
          <p:nvPr/>
        </p:nvCxnSpPr>
        <p:spPr>
          <a:xfrm flipH="1">
            <a:off x="4089400" y="2324100"/>
            <a:ext cx="3175" cy="29357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ลูกศรเชื่อมต่อแบบตรง 24"/>
          <p:cNvCxnSpPr>
            <a:stCxn id="5" idx="2"/>
          </p:cNvCxnSpPr>
          <p:nvPr/>
        </p:nvCxnSpPr>
        <p:spPr>
          <a:xfrm>
            <a:off x="3706222" y="3340481"/>
            <a:ext cx="1" cy="40696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ลูกศรเชื่อมต่อแบบตรง 26"/>
          <p:cNvCxnSpPr>
            <a:stCxn id="4" idx="3"/>
          </p:cNvCxnSpPr>
          <p:nvPr/>
        </p:nvCxnSpPr>
        <p:spPr>
          <a:xfrm flipV="1">
            <a:off x="5057775" y="1955437"/>
            <a:ext cx="2206579" cy="3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ตัวเชื่อมต่อโค้ง 30"/>
          <p:cNvCxnSpPr/>
          <p:nvPr/>
        </p:nvCxnSpPr>
        <p:spPr>
          <a:xfrm rot="5400000">
            <a:off x="6154983" y="1877132"/>
            <a:ext cx="1827721" cy="2772455"/>
          </a:xfrm>
          <a:prstGeom prst="curvedConnector2">
            <a:avLst/>
          </a:prstGeom>
          <a:ln w="28575">
            <a:solidFill>
              <a:srgbClr val="00B050"/>
            </a:solidFill>
            <a:prstDash val="dash"/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สี่เหลี่ยมผืนผ้า 7"/>
          <p:cNvSpPr/>
          <p:nvPr/>
        </p:nvSpPr>
        <p:spPr>
          <a:xfrm>
            <a:off x="5696811" y="2587109"/>
            <a:ext cx="21463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แจ้ง </a:t>
            </a:r>
            <a:r>
              <a:rPr lang="th-TH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อสม.ชช.</a:t>
            </a:r>
            <a:endParaRPr lang="th-TH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ติดตาม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week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32" name="ลูกศรเชื่อมต่อแบบตรง 31"/>
          <p:cNvCxnSpPr/>
          <p:nvPr/>
        </p:nvCxnSpPr>
        <p:spPr>
          <a:xfrm>
            <a:off x="2672555" y="4734736"/>
            <a:ext cx="794" cy="14081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ลูกศรเชื่อมต่อแบบตรง 33"/>
          <p:cNvCxnSpPr/>
          <p:nvPr/>
        </p:nvCxnSpPr>
        <p:spPr>
          <a:xfrm>
            <a:off x="5082381" y="4734736"/>
            <a:ext cx="794" cy="14081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ตัวเชื่อมต่อตรง 35"/>
          <p:cNvCxnSpPr/>
          <p:nvPr/>
        </p:nvCxnSpPr>
        <p:spPr>
          <a:xfrm>
            <a:off x="2672555" y="4734736"/>
            <a:ext cx="240982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ตัวเชื่อมต่อตรง 37"/>
          <p:cNvCxnSpPr/>
          <p:nvPr/>
        </p:nvCxnSpPr>
        <p:spPr>
          <a:xfrm>
            <a:off x="3667125" y="4532095"/>
            <a:ext cx="0" cy="20264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ตัวเชื่อมต่อตรง 40"/>
          <p:cNvCxnSpPr/>
          <p:nvPr/>
        </p:nvCxnSpPr>
        <p:spPr>
          <a:xfrm>
            <a:off x="3443287" y="6062708"/>
            <a:ext cx="300434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ตัวเชื่อมต่อตรง 41"/>
          <p:cNvCxnSpPr/>
          <p:nvPr/>
        </p:nvCxnSpPr>
        <p:spPr>
          <a:xfrm>
            <a:off x="5032375" y="5820878"/>
            <a:ext cx="0" cy="20264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ลูกศรเชื่อมต่อแบบตรง 42"/>
          <p:cNvCxnSpPr/>
          <p:nvPr/>
        </p:nvCxnSpPr>
        <p:spPr>
          <a:xfrm>
            <a:off x="3442493" y="6065143"/>
            <a:ext cx="794" cy="14081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ลูกศรเชื่อมต่อแบบตรง 43"/>
          <p:cNvCxnSpPr/>
          <p:nvPr/>
        </p:nvCxnSpPr>
        <p:spPr>
          <a:xfrm>
            <a:off x="6446837" y="6065647"/>
            <a:ext cx="794" cy="14081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0" name="สี่เหลี่ยมผืนผ้า 49"/>
          <p:cNvSpPr/>
          <p:nvPr/>
        </p:nvSpPr>
        <p:spPr>
          <a:xfrm>
            <a:off x="9784080" y="6274308"/>
            <a:ext cx="2407920" cy="5836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CPM 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เขต ประสาน </a:t>
            </a:r>
            <a:r>
              <a:rPr lang="th-TH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จว.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เขตอื่น /แจ้งผลกลับ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51" name="ลูกศรเชื่อมต่อแบบตรง 50"/>
          <p:cNvCxnSpPr/>
          <p:nvPr/>
        </p:nvCxnSpPr>
        <p:spPr>
          <a:xfrm>
            <a:off x="8127604" y="4696078"/>
            <a:ext cx="794" cy="14081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ลูกศรเชื่อมต่อแบบตรง 51"/>
          <p:cNvCxnSpPr/>
          <p:nvPr/>
        </p:nvCxnSpPr>
        <p:spPr>
          <a:xfrm>
            <a:off x="11131948" y="4696078"/>
            <a:ext cx="794" cy="14081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ตัวเชื่อมต่อตรง 52"/>
          <p:cNvCxnSpPr/>
          <p:nvPr/>
        </p:nvCxnSpPr>
        <p:spPr>
          <a:xfrm>
            <a:off x="8127604" y="4696078"/>
            <a:ext cx="300434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ตัวเชื่อมต่อตรง 53"/>
          <p:cNvCxnSpPr/>
          <p:nvPr/>
        </p:nvCxnSpPr>
        <p:spPr>
          <a:xfrm>
            <a:off x="9716692" y="4493437"/>
            <a:ext cx="0" cy="20264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ลูกศรเชื่อมต่อแบบตรง 54"/>
          <p:cNvCxnSpPr/>
          <p:nvPr/>
        </p:nvCxnSpPr>
        <p:spPr>
          <a:xfrm flipH="1">
            <a:off x="9251022" y="5213228"/>
            <a:ext cx="3175" cy="29357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7" name="ลูกศรเชื่อมต่อแบบตรง 56"/>
          <p:cNvCxnSpPr/>
          <p:nvPr/>
        </p:nvCxnSpPr>
        <p:spPr>
          <a:xfrm flipH="1">
            <a:off x="11128773" y="6054953"/>
            <a:ext cx="3175" cy="29357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9" name="กล่องข้อความ 58"/>
          <p:cNvSpPr txBox="1"/>
          <p:nvPr/>
        </p:nvSpPr>
        <p:spPr>
          <a:xfrm>
            <a:off x="10211198" y="909233"/>
            <a:ext cx="198080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หมายเหตุ</a:t>
            </a:r>
            <a:r>
              <a:rPr lang="en-US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th-TH" b="1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th-TH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เด็กกลุ่มเสี่ยงติดตามอย่างใกล้ชิด</a:t>
            </a:r>
          </a:p>
          <a:p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th-TH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การส่งต่อและส่งกลับข้อมูล และการติดตามเด็กดำเนินการอย่างต่อเนื่อง</a:t>
            </a:r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4415246" y="2338251"/>
            <a:ext cx="1515291" cy="19594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6" idx="1"/>
            <a:endCxn id="6" idx="3"/>
          </p:cNvCxnSpPr>
          <p:nvPr/>
        </p:nvCxnSpPr>
        <p:spPr>
          <a:xfrm rot="10800000" flipH="1">
            <a:off x="1567543" y="4151095"/>
            <a:ext cx="4023632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8" idx="2"/>
          </p:cNvCxnSpPr>
          <p:nvPr/>
        </p:nvCxnSpPr>
        <p:spPr>
          <a:xfrm rot="16200000" flipH="1">
            <a:off x="6653203" y="3465866"/>
            <a:ext cx="243177" cy="966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4937760" y="3553097"/>
            <a:ext cx="4741817" cy="130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ลูกศรเชื่อมต่อแบบตรง 54"/>
          <p:cNvCxnSpPr/>
          <p:nvPr/>
        </p:nvCxnSpPr>
        <p:spPr>
          <a:xfrm flipH="1">
            <a:off x="9690793" y="3576016"/>
            <a:ext cx="3175" cy="29357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5" name="ลูกศรเชื่อมต่อแบบตรง 54"/>
          <p:cNvCxnSpPr/>
          <p:nvPr/>
        </p:nvCxnSpPr>
        <p:spPr>
          <a:xfrm flipH="1">
            <a:off x="4909789" y="3536828"/>
            <a:ext cx="3175" cy="29357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7" name="ลูกศรเชื่อมต่อแบบตรง 33"/>
          <p:cNvCxnSpPr/>
          <p:nvPr/>
        </p:nvCxnSpPr>
        <p:spPr>
          <a:xfrm>
            <a:off x="5078027" y="5331273"/>
            <a:ext cx="794" cy="14081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3" idx="1"/>
            <a:endCxn id="13" idx="3"/>
          </p:cNvCxnSpPr>
          <p:nvPr/>
        </p:nvCxnSpPr>
        <p:spPr>
          <a:xfrm rot="10800000" flipH="1">
            <a:off x="4689565" y="6526489"/>
            <a:ext cx="2574471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ลูกศรเชื่อมต่อแบบตรง 54"/>
          <p:cNvCxnSpPr/>
          <p:nvPr/>
        </p:nvCxnSpPr>
        <p:spPr>
          <a:xfrm flipH="1">
            <a:off x="11110290" y="5178394"/>
            <a:ext cx="3175" cy="29357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6" name="ลูกศรเชื่อมต่อแบบตรง 50"/>
          <p:cNvCxnSpPr/>
          <p:nvPr/>
        </p:nvCxnSpPr>
        <p:spPr>
          <a:xfrm>
            <a:off x="9716919" y="4704786"/>
            <a:ext cx="794" cy="14081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8" name="สี่เหลี่ยมผืนผ้า 16"/>
          <p:cNvSpPr/>
          <p:nvPr/>
        </p:nvSpPr>
        <p:spPr>
          <a:xfrm>
            <a:off x="7106194" y="4828809"/>
            <a:ext cx="1607833" cy="52696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ติดตามไม่ได้/ไม่ทราบที่อยู่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67" name="Straight Arrow Connector 66"/>
          <p:cNvCxnSpPr/>
          <p:nvPr/>
        </p:nvCxnSpPr>
        <p:spPr>
          <a:xfrm rot="5400000">
            <a:off x="5806443" y="5101048"/>
            <a:ext cx="2142304" cy="6531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6884126" y="4049483"/>
            <a:ext cx="1724297" cy="1306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urved Connector 75"/>
          <p:cNvCxnSpPr/>
          <p:nvPr/>
        </p:nvCxnSpPr>
        <p:spPr>
          <a:xfrm flipV="1">
            <a:off x="3696789" y="3383280"/>
            <a:ext cx="2142308" cy="195943"/>
          </a:xfrm>
          <a:prstGeom prst="curvedConnector3">
            <a:avLst>
              <a:gd name="adj1" fmla="val 45122"/>
            </a:avLst>
          </a:prstGeom>
          <a:ln w="28575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สี่เหลี่ยมผืนผ้า 55"/>
          <p:cNvSpPr/>
          <p:nvPr/>
        </p:nvSpPr>
        <p:spPr>
          <a:xfrm>
            <a:off x="1018903" y="4781006"/>
            <a:ext cx="888274" cy="1854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 smtClean="0">
                <a:solidFill>
                  <a:srgbClr val="00B0F0"/>
                </a:solidFill>
              </a:rPr>
              <a:t>ผู้ปกครองส่งเสริมพัฒนาการในช่วงอายุต่อไป</a:t>
            </a:r>
            <a:endParaRPr lang="th-TH" sz="2000" b="1" dirty="0">
              <a:solidFill>
                <a:srgbClr val="00B0F0"/>
              </a:solidFill>
            </a:endParaRPr>
          </a:p>
        </p:txBody>
      </p:sp>
      <p:cxnSp>
        <p:nvCxnSpPr>
          <p:cNvPr id="66" name="ลูกศรเชื่อมต่อแบบตรง 65"/>
          <p:cNvCxnSpPr/>
          <p:nvPr/>
        </p:nvCxnSpPr>
        <p:spPr>
          <a:xfrm rot="10800000">
            <a:off x="1933303" y="5212080"/>
            <a:ext cx="3135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ลูกศรเชื่อมต่อแบบตรง 72"/>
          <p:cNvCxnSpPr>
            <a:stCxn id="12" idx="1"/>
          </p:cNvCxnSpPr>
          <p:nvPr/>
        </p:nvCxnSpPr>
        <p:spPr>
          <a:xfrm rot="10800000">
            <a:off x="1933304" y="6387738"/>
            <a:ext cx="814477" cy="297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023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922792" y="224710"/>
            <a:ext cx="10287072" cy="1037593"/>
          </a:xfrm>
          <a:prstGeom prst="rect">
            <a:avLst/>
          </a:prstGeom>
          <a:solidFill>
            <a:srgbClr val="FFC000"/>
          </a:solidFill>
        </p:spPr>
        <p:txBody>
          <a:bodyPr wrap="square" lIns="113157" tIns="56579" rIns="113157" bIns="56579" rtlCol="0">
            <a:spAutoFit/>
          </a:bodyPr>
          <a:lstStyle/>
          <a:p>
            <a:r>
              <a:rPr lang="th-TH" sz="6000" dirty="0" smtClean="0"/>
              <a:t>ข้อ</a:t>
            </a:r>
            <a:r>
              <a:rPr lang="th-TH" sz="6000" dirty="0"/>
              <a:t>เน้นย้ำจากรองปลัด </a:t>
            </a:r>
            <a:r>
              <a:rPr lang="th-TH" sz="6000" dirty="0" err="1"/>
              <a:t>สธ</a:t>
            </a:r>
            <a:r>
              <a:rPr lang="th-TH" sz="6000" dirty="0"/>
              <a:t>.ในการคัดกรอง</a:t>
            </a:r>
            <a:r>
              <a:rPr lang="th-TH" sz="6000" dirty="0" smtClean="0"/>
              <a:t>พัฒนาการ</a:t>
            </a:r>
            <a:endParaRPr lang="th-TH" sz="6000" b="1" dirty="0">
              <a:solidFill>
                <a:schemeClr val="bg1"/>
              </a:solidFill>
            </a:endParaRPr>
          </a:p>
        </p:txBody>
      </p:sp>
      <p:sp>
        <p:nvSpPr>
          <p:cNvPr id="2" name="ตัวแทนเนื้อหา 1"/>
          <p:cNvSpPr>
            <a:spLocks noGrp="1"/>
          </p:cNvSpPr>
          <p:nvPr>
            <p:ph sz="quarter" idx="13"/>
          </p:nvPr>
        </p:nvSpPr>
        <p:spPr>
          <a:xfrm>
            <a:off x="546265" y="1262303"/>
            <a:ext cx="10984675" cy="5471006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th-TH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การคัดกรองพัฒนาการเด็กอายุ 9,18,30,42 เดือน  ใช้ 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DSPM 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เท่านั้น ไม่ว่าเด็กจะเป็นกลุ่มเสี่ยง(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LBW 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หรือ 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Birth Asphyxia)</a:t>
            </a:r>
          </a:p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2.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เน้นคุณภาพการคัดกรองพัฒนาการเด็กอายุ 9,18,30,42 เดือน  ซึ่งเป็นการ 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Screening 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มิใช่ 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surveillance  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ต้อง</a:t>
            </a:r>
            <a:r>
              <a:rPr lang="th-TH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คัดกรองโดย </a:t>
            </a:r>
            <a:r>
              <a:rPr lang="th-TH" sz="2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จนท.สธ</a:t>
            </a:r>
            <a:r>
              <a:rPr lang="th-TH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เท่านั้น   </a:t>
            </a:r>
            <a:endParaRPr lang="th-TH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" indent="0">
              <a:buNone/>
            </a:pP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ย้ำ</a:t>
            </a:r>
            <a:r>
              <a:rPr lang="th-TH" sz="24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ว่าห้าม </a:t>
            </a:r>
            <a:r>
              <a:rPr lang="th-TH" sz="2400" u="sng" dirty="0" err="1">
                <a:latin typeface="Tahoma" pitchFamily="34" charset="0"/>
                <a:ea typeface="Tahoma" pitchFamily="34" charset="0"/>
                <a:cs typeface="Tahoma" pitchFamily="34" charset="0"/>
              </a:rPr>
              <a:t>อส</a:t>
            </a:r>
            <a:r>
              <a:rPr lang="th-TH" sz="24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ม. พ่อแม่ ผู้ปกครอง คัดกรอง</a:t>
            </a:r>
          </a:p>
          <a:p>
            <a:r>
              <a:rPr lang="th-TH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3.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คัดกรองครั้งแรก (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DSPM1) 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บันทึกผลตามความจริง ใน 43 แฟ้ม – 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special PP </a:t>
            </a:r>
            <a:r>
              <a:rPr lang="th-TH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และ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มีทะเบียนติดตามนัดประเมินพัฒนาการซ้ำ 1 เดือน (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DSPM2) </a:t>
            </a:r>
            <a:r>
              <a:rPr lang="th-TH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แล้วจึงบันทึกผล        ครั้งที่ 2 (ตามรหัส)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4.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หลังการรณรงค์ ต้องมีการสอบข้อมูล ตรวจวิเคราะห์และตรวจคุณภาพข้อมูลทุกระดับ และจัดส่งให้ทัน 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Date line 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ภายในวันที่ </a:t>
            </a:r>
            <a:r>
              <a:rPr lang="th-TH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15 ก.ค.59 </a:t>
            </a:r>
            <a:endParaRPr lang="th-TH" sz="24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5.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กิจกรรม</a:t>
            </a:r>
            <a:r>
              <a:rPr lang="th-TH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วันที่ 4</a:t>
            </a:r>
            <a:r>
              <a:rPr lang="th-TH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กค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. ขอความร่วมมือ </a:t>
            </a:r>
            <a:r>
              <a:rPr lang="th-TH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รพ.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ทุกแห่ง ถ่าย</a:t>
            </a:r>
            <a:r>
              <a:rPr lang="th-TH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คริป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1-3นาที พร้อมตั้งชื่อไฟล์ตามชื่อสถานบริการ ส่งที่ </a:t>
            </a:r>
            <a:r>
              <a:rPr lang="th-TH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สตป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th-TH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ส่งภายในวันที่ 10 ก.ค.59  ทางเมล์ </a:t>
            </a:r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j_aeww@hotmail.com </a:t>
            </a:r>
            <a:r>
              <a:rPr lang="th-TH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หรือ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bie.health@gmail.com </a:t>
            </a:r>
            <a:endParaRPr lang="th-TH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แม่และเด็ก\โครงการ\ปี 59\พัฒนาการ 59\รณรงค์คัดกรอง 4-8 ก.ค.59\S__30720017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510" y="0"/>
            <a:ext cx="12205510" cy="6847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7502745"/>
      </p:ext>
    </p:extLst>
  </p:cSld>
  <p:clrMapOvr>
    <a:masterClrMapping/>
  </p:clrMapOvr>
</p:sld>
</file>

<file path=ppt/theme/theme1.xml><?xml version="1.0" encoding="utf-8"?>
<a:theme xmlns:a="http://schemas.openxmlformats.org/drawingml/2006/main" name="สลิปสตรีม">
  <a:themeElements>
    <a:clrScheme name="สลิปสตรีม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สลิปสตรีม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สลิปสตรีม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308</TotalTime>
  <Words>798</Words>
  <Application>Microsoft Office PowerPoint</Application>
  <PresentationFormat>กำหนดเอง</PresentationFormat>
  <Paragraphs>160</Paragraphs>
  <Slides>11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11</vt:i4>
      </vt:variant>
    </vt:vector>
  </HeadingPairs>
  <TitlesOfParts>
    <vt:vector size="12" baseType="lpstr">
      <vt:lpstr>สลิปสตรีม</vt:lpstr>
      <vt:lpstr>งานนำเสนอ PowerPoint</vt:lpstr>
      <vt:lpstr>แนวทางการรณรงค์ พัฒนาการเด็ก  4-8 กรกฎาคม 2559</vt:lpstr>
      <vt:lpstr>จำนวนกลุ่มเป้าหมาย</vt:lpstr>
      <vt:lpstr>แนวทางการรณรงค์    4 - 8 กรกฎาคม 2559</vt:lpstr>
      <vt:lpstr>แนวทางการรณรงค์    4 - 8 กรกฎาคม 2559</vt:lpstr>
      <vt:lpstr>แนวทางการรณรงค์    4 - 8 กรกฎาคม 2559</vt:lpstr>
      <vt:lpstr>แนวทางการติดตามเด็กพัฒนาการสงสัยล่าช้า</vt:lpstr>
      <vt:lpstr>งานนำเสนอ PowerPoint</vt:lpstr>
      <vt:lpstr>งานนำเสนอ PowerPoint</vt:lpstr>
      <vt:lpstr>แบบฟอร์มรายงาน</vt:lpstr>
      <vt:lpstr>สวัสดีค่ะ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เขตสุขภาพที่ 4</dc:title>
  <dc:creator>AsusPro</dc:creator>
  <cp:lastModifiedBy>nascomp</cp:lastModifiedBy>
  <cp:revision>58</cp:revision>
  <dcterms:created xsi:type="dcterms:W3CDTF">2016-05-23T09:40:28Z</dcterms:created>
  <dcterms:modified xsi:type="dcterms:W3CDTF">2016-06-29T06:38:01Z</dcterms:modified>
</cp:coreProperties>
</file>