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0" r:id="rId6"/>
    <p:sldId id="259" r:id="rId7"/>
    <p:sldId id="261" r:id="rId8"/>
    <p:sldId id="26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2F2F2"/>
    <a:srgbClr val="965039"/>
    <a:srgbClr val="DEB3A6"/>
    <a:srgbClr val="FDE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9" autoAdjust="0"/>
    <p:restoredTop sz="94660"/>
  </p:normalViewPr>
  <p:slideViewPr>
    <p:cSldViewPr>
      <p:cViewPr>
        <p:scale>
          <a:sx n="75" d="100"/>
          <a:sy n="75" d="100"/>
        </p:scale>
        <p:origin x="-558" y="-66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58A-F6A3-44B4-8553-CA3EAF252FB7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513F-1C7D-48A3-9E66-761794785CC6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340-5827-402A-ABD7-86B6900F77A8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D3E-AD23-4233-B7FD-BCC74AA741B1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C56-1C19-4454-A6D4-FDB294070137}" type="datetime1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FC3-C38C-4973-9593-9C0AA203E374}" type="datetime1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9B8-A638-47B9-8EAF-A06FB35BB403}" type="datetime1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4C0-40BC-46FB-ADE3-F7141007B5FB}" type="datetime1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C97-2F5E-4770-AEEF-8F2730A3EA80}" type="datetime1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microsoft.com/office/2007/relationships/hdphoto" Target="../media/hdphoto2.wdp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6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xmlns="" id="{DACE3AEC-0129-8337-9CE8-C74010AB2E29}"/>
              </a:ext>
            </a:extLst>
          </p:cNvPr>
          <p:cNvSpPr/>
          <p:nvPr/>
        </p:nvSpPr>
        <p:spPr>
          <a:xfrm>
            <a:off x="3613511" y="521171"/>
            <a:ext cx="4727085" cy="35105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BC7F76-A8DC-4BCE-A97F-2436C99B5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" y="1923938"/>
            <a:ext cx="4310026" cy="28733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D7233C-A2CB-4DB2-AD67-A2E99C189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r="26940" b="7014"/>
          <a:stretch/>
        </p:blipFill>
        <p:spPr>
          <a:xfrm rot="20042426">
            <a:off x="6277338" y="-1666283"/>
            <a:ext cx="2863578" cy="5484121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46683" y="-13116"/>
            <a:ext cx="6401150" cy="817706"/>
          </a:xfrm>
          <a:noFill/>
        </p:spPr>
        <p:txBody>
          <a:bodyPr anchor="t">
            <a:noAutofit/>
          </a:bodyPr>
          <a:lstStyle/>
          <a:p>
            <a:pPr algn="ctr"/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การพัฒนาเมืองสมุนไพร จังหวัดสระแก้ว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AE17FBB-342E-4F75-9E21-CAF6607C30F1}"/>
              </a:ext>
            </a:extLst>
          </p:cNvPr>
          <p:cNvGrpSpPr/>
          <p:nvPr/>
        </p:nvGrpSpPr>
        <p:grpSpPr>
          <a:xfrm>
            <a:off x="7808237" y="3938993"/>
            <a:ext cx="3166721" cy="2775808"/>
            <a:chOff x="7379694" y="1204070"/>
            <a:chExt cx="2818080" cy="295270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C40A8737-DCFC-4DC5-864C-40C41106368C}"/>
                </a:ext>
              </a:extLst>
            </p:cNvPr>
            <p:cNvSpPr/>
            <p:nvPr/>
          </p:nvSpPr>
          <p:spPr>
            <a:xfrm>
              <a:off x="7379694" y="1204070"/>
              <a:ext cx="2818080" cy="2952708"/>
            </a:xfrm>
            <a:prstGeom prst="roundRect">
              <a:avLst/>
            </a:prstGeom>
            <a:solidFill>
              <a:srgbClr val="92D050">
                <a:alpha val="72157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5FE955F9-B033-42EB-A522-5C885C424A02}"/>
                </a:ext>
              </a:extLst>
            </p:cNvPr>
            <p:cNvSpPr txBox="1"/>
            <p:nvPr/>
          </p:nvSpPr>
          <p:spPr>
            <a:xfrm>
              <a:off x="7893738" y="1259553"/>
              <a:ext cx="1883292" cy="556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i="1" dirty="0">
                  <a:solidFill>
                    <a:srgbClr val="C00000"/>
                  </a:solidFill>
                  <a:latin typeface="PSL Kittithada Pro (กิตติธาดา)" panose="02000506000000020004" pitchFamily="2" charset="-34"/>
                  <a:cs typeface="PSL Kittithada Pro (กิตติธาดา)" panose="02000506000000020004" pitchFamily="2" charset="-34"/>
                </a:rPr>
                <a:t>ถ่ายทอดองค์ความรู้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B5F7B7F-EBE9-4582-BFA6-03B903199CF9}"/>
              </a:ext>
            </a:extLst>
          </p:cNvPr>
          <p:cNvGrpSpPr/>
          <p:nvPr/>
        </p:nvGrpSpPr>
        <p:grpSpPr>
          <a:xfrm>
            <a:off x="8492841" y="601880"/>
            <a:ext cx="3560798" cy="3215628"/>
            <a:chOff x="9762202" y="1204070"/>
            <a:chExt cx="2945620" cy="309291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BB9208B8-D110-430B-A09B-5521CDAC0DEF}"/>
                </a:ext>
              </a:extLst>
            </p:cNvPr>
            <p:cNvSpPr/>
            <p:nvPr/>
          </p:nvSpPr>
          <p:spPr>
            <a:xfrm>
              <a:off x="9762202" y="1204070"/>
              <a:ext cx="2945620" cy="3092914"/>
            </a:xfrm>
            <a:prstGeom prst="roundRect">
              <a:avLst/>
            </a:prstGeom>
            <a:solidFill>
              <a:srgbClr val="FFC000">
                <a:tint val="66000"/>
                <a:satMod val="16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5BA613D-2C85-41CB-B70D-2E62FFCE95DB}"/>
                </a:ext>
              </a:extLst>
            </p:cNvPr>
            <p:cNvSpPr txBox="1"/>
            <p:nvPr/>
          </p:nvSpPr>
          <p:spPr>
            <a:xfrm>
              <a:off x="9807693" y="2563902"/>
              <a:ext cx="2836817" cy="50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>
                  <a:solidFill>
                    <a:srgbClr val="C00000"/>
                  </a:solidFill>
                  <a:latin typeface="PSL Kittithada Pro (กิตติธาดา)" panose="02000506000000020004" pitchFamily="2" charset="-34"/>
                  <a:cs typeface="PSL Kittithada Pro (กิตติธาดา)" panose="02000506000000020004" pitchFamily="2" charset="-34"/>
                </a:rPr>
                <a:t>- </a:t>
              </a:r>
              <a:r>
                <a:rPr lang="th-TH" sz="2800" b="1" i="1" dirty="0">
                  <a:solidFill>
                    <a:srgbClr val="C00000"/>
                  </a:solidFill>
                  <a:latin typeface="PSL Kittithada Pro (กิตติธาดา)" panose="02000506000000020004" pitchFamily="2" charset="-34"/>
                  <a:cs typeface="PSL Kittithada Pro (กิตติธาดา)" panose="02000506000000020004" pitchFamily="2" charset="-34"/>
                </a:rPr>
                <a:t>มหาวิทยาลัยสุโขทัยธรรมาธิราช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0FD7187C-6DF2-454B-B123-6D6DF3B9EF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7" t="403" r="1117" b="-403"/>
          <a:stretch/>
        </p:blipFill>
        <p:spPr>
          <a:xfrm>
            <a:off x="153427" y="4597366"/>
            <a:ext cx="1609426" cy="157573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68DA137-F465-98E8-34AE-7238B8EF4E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8" y="5971250"/>
            <a:ext cx="1683077" cy="957475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C1B9860A-34FB-CBF2-5ADF-D1A3A600878C}"/>
              </a:ext>
            </a:extLst>
          </p:cNvPr>
          <p:cNvGrpSpPr/>
          <p:nvPr/>
        </p:nvGrpSpPr>
        <p:grpSpPr>
          <a:xfrm>
            <a:off x="49968" y="691270"/>
            <a:ext cx="3638442" cy="3931157"/>
            <a:chOff x="256890" y="992672"/>
            <a:chExt cx="3638442" cy="393115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BABE20B-A02C-56AE-D604-7CB6700680DF}"/>
                </a:ext>
              </a:extLst>
            </p:cNvPr>
            <p:cNvGrpSpPr/>
            <p:nvPr/>
          </p:nvGrpSpPr>
          <p:grpSpPr>
            <a:xfrm>
              <a:off x="256890" y="992672"/>
              <a:ext cx="3638442" cy="3931157"/>
              <a:chOff x="1745355" y="912891"/>
              <a:chExt cx="3638442" cy="3931157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F42DB1CE-1A02-B00E-612F-04A526F26C79}"/>
                  </a:ext>
                </a:extLst>
              </p:cNvPr>
              <p:cNvGrpSpPr/>
              <p:nvPr/>
            </p:nvGrpSpPr>
            <p:grpSpPr>
              <a:xfrm>
                <a:off x="1760377" y="912891"/>
                <a:ext cx="3623420" cy="3931157"/>
                <a:chOff x="549607" y="1003512"/>
                <a:chExt cx="3623420" cy="3931157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D5C67C80-02EB-4FD0-9E9E-D04B634A167A}"/>
                    </a:ext>
                  </a:extLst>
                </p:cNvPr>
                <p:cNvGrpSpPr/>
                <p:nvPr/>
              </p:nvGrpSpPr>
              <p:grpSpPr>
                <a:xfrm>
                  <a:off x="549607" y="1003512"/>
                  <a:ext cx="3368250" cy="3931157"/>
                  <a:chOff x="248617" y="-1220742"/>
                  <a:chExt cx="3066653" cy="2359240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xmlns="" id="{79DCF13C-6227-4F41-912A-31C0A6E33609}"/>
                      </a:ext>
                    </a:extLst>
                  </p:cNvPr>
                  <p:cNvGrpSpPr/>
                  <p:nvPr/>
                </p:nvGrpSpPr>
                <p:grpSpPr>
                  <a:xfrm>
                    <a:off x="248617" y="-1220742"/>
                    <a:ext cx="3066653" cy="2359240"/>
                    <a:chOff x="209126" y="-1400824"/>
                    <a:chExt cx="3066653" cy="2359240"/>
                  </a:xfrm>
                </p:grpSpPr>
                <p:sp>
                  <p:nvSpPr>
                    <p:cNvPr id="2" name="Rectangle: Rounded Corners 1">
                      <a:extLst>
                        <a:ext uri="{FF2B5EF4-FFF2-40B4-BE49-F238E27FC236}">
                          <a16:creationId xmlns:a16="http://schemas.microsoft.com/office/drawing/2014/main" xmlns="" id="{38CEAA86-B463-4137-9E7E-D16329E6C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126" y="-1400824"/>
                      <a:ext cx="3066653" cy="2359240"/>
                    </a:xfrm>
                    <a:prstGeom prst="roundRect">
                      <a:avLst/>
                    </a:prstGeom>
                    <a:solidFill>
                      <a:srgbClr val="DEB3A6">
                        <a:alpha val="72157"/>
                      </a:srgbClr>
                    </a:solidFill>
                    <a:ln w="19050"/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 dirty="0"/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xmlns="" id="{2C383655-7462-4062-940D-4A61122F3E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3036" y="-1343708"/>
                      <a:ext cx="2841876" cy="3140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th-TH" sz="2800" b="1" i="1" dirty="0">
                          <a:latin typeface="PSL Kittithada Pro (กิตติธาดา)" panose="02000506000000020004" pitchFamily="2" charset="-34"/>
                          <a:cs typeface="PSL Kittithada Pro (กิตติธาดา)" panose="02000506000000020004" pitchFamily="2" charset="-34"/>
                        </a:rPr>
                        <a:t>วิสาหกิจชุมชน จังหวัดสระแก้ว</a:t>
                      </a:r>
                    </a:p>
                  </p:txBody>
                </p:sp>
              </p:grp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id="{912332B6-9172-4648-ABAA-E8E35ED60BCA}"/>
                      </a:ext>
                    </a:extLst>
                  </p:cNvPr>
                  <p:cNvSpPr txBox="1"/>
                  <p:nvPr/>
                </p:nvSpPr>
                <p:spPr>
                  <a:xfrm>
                    <a:off x="1038250" y="-869206"/>
                    <a:ext cx="2174748" cy="7203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th-TH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PSL Asadong Pro (อัสดง)" panose="02000506000000020004" pitchFamily="2" charset="-34"/>
                        <a:cs typeface="PSL Asadong Pro (อัสดง)" panose="02000506000000020004" pitchFamily="2" charset="-34"/>
                      </a:rPr>
                      <a:t>ดูแลการปลูกสมุนไพร              แบบเกษตรอินทรีย์ </a:t>
                    </a:r>
                  </a:p>
                  <a:p>
                    <a:endParaRPr lang="th-TH" sz="2400" dirty="0">
                      <a:solidFill>
                        <a:schemeClr val="accent2">
                          <a:lumMod val="50000"/>
                        </a:schemeClr>
                      </a:solidFill>
                      <a:latin typeface="PSL Asadong Pro (อัสดง)" panose="02000506000000020004" pitchFamily="2" charset="-34"/>
                      <a:cs typeface="PSL Asadong Pro (อัสดง)" panose="02000506000000020004" pitchFamily="2" charset="-34"/>
                    </a:endParaRP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xmlns="" id="{B396D075-C10B-595F-FBF2-F634BF3092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4889" y="2327881"/>
                  <a:ext cx="1661993" cy="830997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xmlns="" id="{9F915A05-5390-3D5B-A4AB-AF28168741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045" r="28013"/>
                <a:stretch/>
              </p:blipFill>
              <p:spPr>
                <a:xfrm>
                  <a:off x="2971866" y="1333747"/>
                  <a:ext cx="1201161" cy="1864775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97A9BECA-7347-D39F-BBAC-4F2430752DA4}"/>
                  </a:ext>
                </a:extLst>
              </p:cNvPr>
              <p:cNvSpPr txBox="1"/>
              <p:nvPr/>
            </p:nvSpPr>
            <p:spPr>
              <a:xfrm>
                <a:off x="1745355" y="3885749"/>
                <a:ext cx="35760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dirty="0">
                    <a:solidFill>
                      <a:srgbClr val="C00000"/>
                    </a:solidFill>
                    <a:latin typeface="PSL Asadong Pro (อัสดง)" panose="02000506000000020004" pitchFamily="2" charset="-34"/>
                    <a:cs typeface="PSL Asadong Pro (อัสดง)" panose="02000506000000020004" pitchFamily="2" charset="-34"/>
                  </a:rPr>
                  <a:t>ส่งเสริมการปลูก และควบคุมคุณภาพ </a:t>
                </a:r>
              </a:p>
              <a:p>
                <a:r>
                  <a:rPr lang="th-TH" sz="2400" dirty="0">
                    <a:solidFill>
                      <a:srgbClr val="C00000"/>
                    </a:solidFill>
                    <a:latin typeface="PSL Asadong Pro (อัสดง)" panose="02000506000000020004" pitchFamily="2" charset="-34"/>
                    <a:cs typeface="PSL Asadong Pro (อัสดง)" panose="02000506000000020004" pitchFamily="2" charset="-34"/>
                  </a:rPr>
                  <a:t>ตรวจสารสำคัญในสมุนไพร และการเก็บเกี่ยว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B94C9BD-5DB3-9DAC-3558-050CEB5B3DAA}"/>
                  </a:ext>
                </a:extLst>
              </p:cNvPr>
              <p:cNvSpPr txBox="1"/>
              <p:nvPr/>
            </p:nvSpPr>
            <p:spPr>
              <a:xfrm>
                <a:off x="2518232" y="2926427"/>
                <a:ext cx="277148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i="1" dirty="0"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มหาวิทยาลัยเทคโนโลยี            พระจอมเกล้าพระนครเหนือ</a:t>
                </a:r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F51332C6-0599-6577-A2E0-C0B9AD6CA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0057" y="2958560"/>
                <a:ext cx="739812" cy="727975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F7E9B6E0-70FC-473D-C07E-23C39CBBF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683" y="1573030"/>
              <a:ext cx="879258" cy="879258"/>
            </a:xfrm>
            <a:prstGeom prst="rect">
              <a:avLst/>
            </a:prstGeom>
          </p:spPr>
        </p:pic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409A1638-A05A-46F9-BA7E-759DA03BB2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218">
            <a:off x="3384595" y="2741590"/>
            <a:ext cx="1023123" cy="127626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72DAC341-BDB6-965E-8ABC-384DAC0447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r="31592"/>
          <a:stretch/>
        </p:blipFill>
        <p:spPr>
          <a:xfrm rot="966931">
            <a:off x="5743814" y="718238"/>
            <a:ext cx="1423395" cy="249887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E1AADF22-8946-46F3-1FC6-DF6CC6466E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95" y="437624"/>
            <a:ext cx="3094804" cy="210511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78703F0A-E0BE-5F97-CCB8-1BFD4CD9B49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95" y="2066611"/>
            <a:ext cx="3364024" cy="111102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9E71BF68-F8D7-ABFA-279C-D9F3F39B6F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63" y="2209694"/>
            <a:ext cx="1840568" cy="1227045"/>
          </a:xfrm>
          <a:prstGeom prst="rect">
            <a:avLst/>
          </a:prstGeom>
        </p:spPr>
      </p:pic>
      <p:sp>
        <p:nvSpPr>
          <p:cNvPr id="15" name="Graphic 28" descr="Back with solid fill">
            <a:extLst>
              <a:ext uri="{FF2B5EF4-FFF2-40B4-BE49-F238E27FC236}">
                <a16:creationId xmlns:a16="http://schemas.microsoft.com/office/drawing/2014/main" xmlns="" id="{4D84D857-ADBB-3CF5-91F2-22AEE5AA16D0}"/>
              </a:ext>
            </a:extLst>
          </p:cNvPr>
          <p:cNvSpPr/>
          <p:nvPr/>
        </p:nvSpPr>
        <p:spPr>
          <a:xfrm rot="2155631" flipH="1">
            <a:off x="3400656" y="824716"/>
            <a:ext cx="1403747" cy="899379"/>
          </a:xfrm>
          <a:custGeom>
            <a:avLst/>
            <a:gdLst>
              <a:gd name="connsiteX0" fmla="*/ 0 w 1509298"/>
              <a:gd name="connsiteY0" fmla="*/ 139827 h 343741"/>
              <a:gd name="connsiteX1" fmla="*/ 539574 w 1509298"/>
              <a:gd name="connsiteY1" fmla="*/ 0 h 343741"/>
              <a:gd name="connsiteX2" fmla="*/ 539574 w 1509298"/>
              <a:gd name="connsiteY2" fmla="*/ 81566 h 343741"/>
              <a:gd name="connsiteX3" fmla="*/ 1509298 w 1509298"/>
              <a:gd name="connsiteY3" fmla="*/ 343742 h 343741"/>
              <a:gd name="connsiteX4" fmla="*/ 539574 w 1509298"/>
              <a:gd name="connsiteY4" fmla="*/ 203915 h 343741"/>
              <a:gd name="connsiteX5" fmla="*/ 539574 w 1509298"/>
              <a:gd name="connsiteY5" fmla="*/ 279655 h 343741"/>
              <a:gd name="connsiteX6" fmla="*/ 0 w 1509298"/>
              <a:gd name="connsiteY6" fmla="*/ 139827 h 3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298" h="343741">
                <a:moveTo>
                  <a:pt x="0" y="139827"/>
                </a:moveTo>
                <a:lnTo>
                  <a:pt x="539574" y="0"/>
                </a:lnTo>
                <a:lnTo>
                  <a:pt x="539574" y="81566"/>
                </a:lnTo>
                <a:cubicBezTo>
                  <a:pt x="1367802" y="83896"/>
                  <a:pt x="1509298" y="343742"/>
                  <a:pt x="1509298" y="343742"/>
                </a:cubicBezTo>
                <a:cubicBezTo>
                  <a:pt x="1509298" y="343742"/>
                  <a:pt x="1201779" y="205663"/>
                  <a:pt x="539574" y="203915"/>
                </a:cubicBezTo>
                <a:lnTo>
                  <a:pt x="539574" y="279655"/>
                </a:lnTo>
                <a:lnTo>
                  <a:pt x="0" y="139827"/>
                </a:lnTo>
                <a:close/>
              </a:path>
            </a:pathLst>
          </a:custGeom>
          <a:solidFill>
            <a:srgbClr val="FFC000"/>
          </a:solidFill>
          <a:ln w="18852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08B3E3B8-A9B4-B687-1541-4D5464BC6B3A}"/>
              </a:ext>
            </a:extLst>
          </p:cNvPr>
          <p:cNvGrpSpPr/>
          <p:nvPr/>
        </p:nvGrpSpPr>
        <p:grpSpPr>
          <a:xfrm>
            <a:off x="3845050" y="3656404"/>
            <a:ext cx="3250172" cy="3266620"/>
            <a:chOff x="3847786" y="3631119"/>
            <a:chExt cx="3250172" cy="326662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238323BB-585C-76D9-492D-C27FD845FDDE}"/>
                </a:ext>
              </a:extLst>
            </p:cNvPr>
            <p:cNvGrpSpPr/>
            <p:nvPr/>
          </p:nvGrpSpPr>
          <p:grpSpPr>
            <a:xfrm>
              <a:off x="3847786" y="3631119"/>
              <a:ext cx="3250172" cy="3266620"/>
              <a:chOff x="3648717" y="3855939"/>
              <a:chExt cx="3250172" cy="277279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7F17DE8D-A4BE-4A43-BB19-A1924288D792}"/>
                  </a:ext>
                </a:extLst>
              </p:cNvPr>
              <p:cNvGrpSpPr/>
              <p:nvPr/>
            </p:nvGrpSpPr>
            <p:grpSpPr>
              <a:xfrm>
                <a:off x="3648717" y="3855939"/>
                <a:ext cx="3250172" cy="2772794"/>
                <a:chOff x="4641385" y="1018061"/>
                <a:chExt cx="3250172" cy="2772794"/>
              </a:xfrm>
            </p:grpSpPr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xmlns="" id="{009838CF-BD2A-4F6D-AF30-2457A0D3F4CB}"/>
                    </a:ext>
                  </a:extLst>
                </p:cNvPr>
                <p:cNvSpPr/>
                <p:nvPr/>
              </p:nvSpPr>
              <p:spPr>
                <a:xfrm>
                  <a:off x="4641385" y="1018061"/>
                  <a:ext cx="3250172" cy="2772794"/>
                </a:xfrm>
                <a:prstGeom prst="roundRect">
                  <a:avLst/>
                </a:prstGeom>
                <a:solidFill>
                  <a:srgbClr val="92D050">
                    <a:alpha val="72157"/>
                  </a:srgbClr>
                </a:solidFill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id="{6D8E1139-B019-436B-9177-4E264DCFBE40}"/>
                    </a:ext>
                  </a:extLst>
                </p:cNvPr>
                <p:cNvSpPr txBox="1"/>
                <p:nvPr/>
              </p:nvSpPr>
              <p:spPr>
                <a:xfrm>
                  <a:off x="5283507" y="1106212"/>
                  <a:ext cx="2449710" cy="485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800" b="1" i="1" dirty="0">
                      <a:solidFill>
                        <a:srgbClr val="C00000"/>
                      </a:solidFill>
                      <a:latin typeface="PSL Kittithada Pro (กิตติธาดา)" panose="02000506000000020004" pitchFamily="2" charset="-34"/>
                      <a:cs typeface="PSL Kittithada Pro (กิตติธาดา)" panose="02000506000000020004" pitchFamily="2" charset="-34"/>
                    </a:rPr>
                    <a:t>นวัตกรรม และเทคโนโลยี</a:t>
                  </a:r>
                </a:p>
              </p:txBody>
            </p:sp>
          </p:grpSp>
          <p:pic>
            <p:nvPicPr>
              <p:cNvPr id="16" name="Picture 15" descr="S__2605059">
                <a:extLst>
                  <a:ext uri="{FF2B5EF4-FFF2-40B4-BE49-F238E27FC236}">
                    <a16:creationId xmlns:a16="http://schemas.microsoft.com/office/drawing/2014/main" xmlns="" id="{FA2BD8F8-2272-35A8-1D30-06E9F273BB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48929" y="5203328"/>
                <a:ext cx="666845" cy="549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AEE22D01-A5C5-306B-3FE7-7820ABE8752C}"/>
                  </a:ext>
                </a:extLst>
              </p:cNvPr>
              <p:cNvSpPr txBox="1"/>
              <p:nvPr/>
            </p:nvSpPr>
            <p:spPr>
              <a:xfrm>
                <a:off x="3679018" y="5734751"/>
                <a:ext cx="3065370" cy="70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dirty="0">
                    <a:solidFill>
                      <a:schemeClr val="accent2">
                        <a:lumMod val="50000"/>
                      </a:schemeClr>
                    </a:solidFill>
                    <a:latin typeface="PSL Asadong Pro (อัสดง)" panose="02000506000000020004" pitchFamily="2" charset="-34"/>
                    <a:cs typeface="PSL Asadong Pro (อัสดง)" panose="02000506000000020004" pitchFamily="2" charset="-34"/>
                  </a:rPr>
                  <a:t>ส่งเสริมกระบวนการแปรรูปสมุนไพร เพื่อเพิ่มมูลค่าสมุนไพร ให้วิสาหกิจชุมชน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C9C5869F-4F53-6E12-2134-004517D7668D}"/>
                  </a:ext>
                </a:extLst>
              </p:cNvPr>
              <p:cNvSpPr txBox="1"/>
              <p:nvPr/>
            </p:nvSpPr>
            <p:spPr>
              <a:xfrm>
                <a:off x="4492769" y="4297865"/>
                <a:ext cx="2342308" cy="1515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สถาบันเทคโนโลยีจิตรลดา</a:t>
                </a:r>
              </a:p>
              <a:p>
                <a:r>
                  <a:rPr lang="th-TH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สถาบันการอาชีวภาคกลาง </a:t>
                </a:r>
                <a:r>
                  <a:rPr lang="en-US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3</a:t>
                </a:r>
              </a:p>
              <a:p>
                <a:r>
                  <a:rPr lang="en-US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- </a:t>
                </a:r>
                <a:r>
                  <a:rPr lang="th-TH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วิทยาลัยเทคนิคนครนายก</a:t>
                </a:r>
              </a:p>
              <a:p>
                <a:r>
                  <a:rPr lang="en-US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- </a:t>
                </a:r>
                <a:r>
                  <a:rPr lang="th-TH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วิทยาลัยเทคนิคปราจีนบุรี</a:t>
                </a:r>
              </a:p>
              <a:p>
                <a:r>
                  <a:rPr lang="en-US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- </a:t>
                </a:r>
                <a:r>
                  <a:rPr lang="th-TH" sz="2200" b="1" i="1" dirty="0">
                    <a:solidFill>
                      <a:schemeClr val="tx2">
                        <a:lumMod val="50000"/>
                      </a:schemeClr>
                    </a:solidFill>
                    <a:latin typeface="PSL Kittithada Pro (กิตติธาดา)" panose="02000506000000020004" pitchFamily="2" charset="-34"/>
                    <a:cs typeface="PSL Kittithada Pro (กิตติธาดา)" panose="02000506000000020004" pitchFamily="2" charset="-34"/>
                  </a:rPr>
                  <a:t>วิทยาลัยเทคนิคสระแก้ว</a:t>
                </a:r>
              </a:p>
            </p:txBody>
          </p: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88D31372-F466-23B4-F4CE-F1D5ECBA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4574" y="4101920"/>
              <a:ext cx="747384" cy="940323"/>
            </a:xfrm>
            <a:prstGeom prst="rect">
              <a:avLst/>
            </a:prstGeom>
          </p:spPr>
        </p:pic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5BB59F02-CEE3-47B6-A332-63389F051B6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30377" r="-375" b="19666"/>
          <a:stretch/>
        </p:blipFill>
        <p:spPr>
          <a:xfrm>
            <a:off x="1942624" y="4765492"/>
            <a:ext cx="1048382" cy="1028799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  <p:sp>
        <p:nvSpPr>
          <p:cNvPr id="91" name="Graphic 28" descr="Back with solid fill">
            <a:extLst>
              <a:ext uri="{FF2B5EF4-FFF2-40B4-BE49-F238E27FC236}">
                <a16:creationId xmlns:a16="http://schemas.microsoft.com/office/drawing/2014/main" xmlns="" id="{D448B737-EAB6-27DE-A214-32CBED8F916A}"/>
              </a:ext>
            </a:extLst>
          </p:cNvPr>
          <p:cNvSpPr/>
          <p:nvPr/>
        </p:nvSpPr>
        <p:spPr>
          <a:xfrm rot="8190803" flipH="1" flipV="1">
            <a:off x="7118888" y="613288"/>
            <a:ext cx="1403747" cy="871026"/>
          </a:xfrm>
          <a:custGeom>
            <a:avLst/>
            <a:gdLst>
              <a:gd name="connsiteX0" fmla="*/ 0 w 1509298"/>
              <a:gd name="connsiteY0" fmla="*/ 139827 h 343741"/>
              <a:gd name="connsiteX1" fmla="*/ 539574 w 1509298"/>
              <a:gd name="connsiteY1" fmla="*/ 0 h 343741"/>
              <a:gd name="connsiteX2" fmla="*/ 539574 w 1509298"/>
              <a:gd name="connsiteY2" fmla="*/ 81566 h 343741"/>
              <a:gd name="connsiteX3" fmla="*/ 1509298 w 1509298"/>
              <a:gd name="connsiteY3" fmla="*/ 343742 h 343741"/>
              <a:gd name="connsiteX4" fmla="*/ 539574 w 1509298"/>
              <a:gd name="connsiteY4" fmla="*/ 203915 h 343741"/>
              <a:gd name="connsiteX5" fmla="*/ 539574 w 1509298"/>
              <a:gd name="connsiteY5" fmla="*/ 279655 h 343741"/>
              <a:gd name="connsiteX6" fmla="*/ 0 w 1509298"/>
              <a:gd name="connsiteY6" fmla="*/ 139827 h 3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298" h="343741">
                <a:moveTo>
                  <a:pt x="0" y="139827"/>
                </a:moveTo>
                <a:lnTo>
                  <a:pt x="539574" y="0"/>
                </a:lnTo>
                <a:lnTo>
                  <a:pt x="539574" y="81566"/>
                </a:lnTo>
                <a:cubicBezTo>
                  <a:pt x="1367802" y="83896"/>
                  <a:pt x="1509298" y="343742"/>
                  <a:pt x="1509298" y="343742"/>
                </a:cubicBezTo>
                <a:cubicBezTo>
                  <a:pt x="1509298" y="343742"/>
                  <a:pt x="1201779" y="205663"/>
                  <a:pt x="539574" y="203915"/>
                </a:cubicBezTo>
                <a:lnTo>
                  <a:pt x="539574" y="279655"/>
                </a:lnTo>
                <a:lnTo>
                  <a:pt x="0" y="139827"/>
                </a:lnTo>
                <a:close/>
              </a:path>
            </a:pathLst>
          </a:custGeom>
          <a:solidFill>
            <a:srgbClr val="FFC000"/>
          </a:solidFill>
          <a:ln w="18852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92" name="Graphic 28" descr="Back with solid fill">
            <a:extLst>
              <a:ext uri="{FF2B5EF4-FFF2-40B4-BE49-F238E27FC236}">
                <a16:creationId xmlns:a16="http://schemas.microsoft.com/office/drawing/2014/main" xmlns="" id="{0E39FFCB-8B24-A402-07AB-70D405824502}"/>
              </a:ext>
            </a:extLst>
          </p:cNvPr>
          <p:cNvSpPr/>
          <p:nvPr/>
        </p:nvSpPr>
        <p:spPr>
          <a:xfrm rot="14292823" flipH="1">
            <a:off x="7093551" y="3258206"/>
            <a:ext cx="1323595" cy="883415"/>
          </a:xfrm>
          <a:custGeom>
            <a:avLst/>
            <a:gdLst>
              <a:gd name="connsiteX0" fmla="*/ 0 w 1509298"/>
              <a:gd name="connsiteY0" fmla="*/ 139827 h 343741"/>
              <a:gd name="connsiteX1" fmla="*/ 539574 w 1509298"/>
              <a:gd name="connsiteY1" fmla="*/ 0 h 343741"/>
              <a:gd name="connsiteX2" fmla="*/ 539574 w 1509298"/>
              <a:gd name="connsiteY2" fmla="*/ 81566 h 343741"/>
              <a:gd name="connsiteX3" fmla="*/ 1509298 w 1509298"/>
              <a:gd name="connsiteY3" fmla="*/ 343742 h 343741"/>
              <a:gd name="connsiteX4" fmla="*/ 539574 w 1509298"/>
              <a:gd name="connsiteY4" fmla="*/ 203915 h 343741"/>
              <a:gd name="connsiteX5" fmla="*/ 539574 w 1509298"/>
              <a:gd name="connsiteY5" fmla="*/ 279655 h 343741"/>
              <a:gd name="connsiteX6" fmla="*/ 0 w 1509298"/>
              <a:gd name="connsiteY6" fmla="*/ 139827 h 3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298" h="343741">
                <a:moveTo>
                  <a:pt x="0" y="139827"/>
                </a:moveTo>
                <a:lnTo>
                  <a:pt x="539574" y="0"/>
                </a:lnTo>
                <a:lnTo>
                  <a:pt x="539574" y="81566"/>
                </a:lnTo>
                <a:cubicBezTo>
                  <a:pt x="1367802" y="83896"/>
                  <a:pt x="1509298" y="343742"/>
                  <a:pt x="1509298" y="343742"/>
                </a:cubicBezTo>
                <a:cubicBezTo>
                  <a:pt x="1509298" y="343742"/>
                  <a:pt x="1201779" y="205663"/>
                  <a:pt x="539574" y="203915"/>
                </a:cubicBezTo>
                <a:lnTo>
                  <a:pt x="539574" y="279655"/>
                </a:lnTo>
                <a:lnTo>
                  <a:pt x="0" y="139827"/>
                </a:lnTo>
                <a:close/>
              </a:path>
            </a:pathLst>
          </a:custGeom>
          <a:solidFill>
            <a:srgbClr val="FFC000"/>
          </a:solidFill>
          <a:ln w="18852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0883C1A8-908C-41D1-3399-FA6A447202D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r="12421"/>
          <a:stretch/>
        </p:blipFill>
        <p:spPr>
          <a:xfrm rot="705761">
            <a:off x="9058005" y="5613013"/>
            <a:ext cx="1260890" cy="1177439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xmlns="" id="{D09B283F-D864-A5FD-3AA0-A24FEDAAC00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-233" r="10804" b="233"/>
          <a:stretch/>
        </p:blipFill>
        <p:spPr>
          <a:xfrm>
            <a:off x="10546213" y="4922390"/>
            <a:ext cx="1571736" cy="1542249"/>
          </a:xfrm>
          <a:prstGeom prst="flowChartConnector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674EB57-C6D9-C755-E3A9-D13467D35998}"/>
              </a:ext>
            </a:extLst>
          </p:cNvPr>
          <p:cNvSpPr txBox="1"/>
          <p:nvPr/>
        </p:nvSpPr>
        <p:spPr>
          <a:xfrm>
            <a:off x="7956377" y="4425942"/>
            <a:ext cx="292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PSL Asadong Pro (อัสดง)" panose="02000506000000020004" pitchFamily="2" charset="-34"/>
                <a:cs typeface="PSL Asadong Pro (อัสดง)" panose="02000506000000020004" pitchFamily="2" charset="-34"/>
              </a:rPr>
              <a:t>การดูแลพืชสมุนไพร</a:t>
            </a:r>
          </a:p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PSL Asadong Pro (อัสดง)" panose="02000506000000020004" pitchFamily="2" charset="-34"/>
                <a:cs typeface="PSL Asadong Pro (อัสดง)" panose="02000506000000020004" pitchFamily="2" charset="-34"/>
              </a:rPr>
              <a:t>การใช้งาน และบำรุงรักษาเครื่องจักร</a:t>
            </a:r>
          </a:p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PSL Asadong Pro (อัสดง)" panose="02000506000000020004" pitchFamily="2" charset="-34"/>
                <a:cs typeface="PSL Asadong Pro (อัสดง)" panose="02000506000000020004" pitchFamily="2" charset="-34"/>
              </a:rPr>
              <a:t>การควบคุมกระบวนการผลิต</a:t>
            </a:r>
          </a:p>
          <a:p>
            <a:endParaRPr lang="th-TH" sz="2400" dirty="0">
              <a:solidFill>
                <a:schemeClr val="accent2">
                  <a:lumMod val="50000"/>
                </a:schemeClr>
              </a:solidFill>
              <a:latin typeface="PSL Asadong Pro (อัสดง)" panose="02000506000000020004" pitchFamily="2" charset="-34"/>
              <a:cs typeface="PSL Asadong Pro (อัสดง)" panose="02000506000000020004" pitchFamily="2" charset="-34"/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F19780B5-701B-646D-1586-EBEE1593EA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22" y="78167"/>
            <a:ext cx="1252946" cy="1252946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6E048B8-2823-1212-7292-B6D2F62B3885}"/>
              </a:ext>
            </a:extLst>
          </p:cNvPr>
          <p:cNvSpPr txBox="1"/>
          <p:nvPr/>
        </p:nvSpPr>
        <p:spPr>
          <a:xfrm>
            <a:off x="8715886" y="2462432"/>
            <a:ext cx="3180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PSL Asadong Pro (อัสดง)" panose="02000506000000020004" pitchFamily="2" charset="-34"/>
                <a:cs typeface="PSL Asadong Pro (อัสดง)" panose="02000506000000020004" pitchFamily="2" charset="-34"/>
              </a:rPr>
              <a:t>ส่งเสริมผลิตภัณฑ์ และการจำหน่าย</a:t>
            </a:r>
          </a:p>
          <a:p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PSL Asadong Pro (อัสดง)" panose="02000506000000020004" pitchFamily="2" charset="-34"/>
                <a:cs typeface="PSL Asadong Pro (อัสดง)" panose="02000506000000020004" pitchFamily="2" charset="-34"/>
              </a:rPr>
              <a:t>ผ่านแพลตฟอร์มออนไลน์ ต่าง ๆ เช่น เฟสบุ๊ค ไลน์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EC2BECFF-E822-D41D-3BF7-C82EB9001CB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6258" r="14546" b="14819"/>
          <a:stretch/>
        </p:blipFill>
        <p:spPr>
          <a:xfrm>
            <a:off x="11249401" y="3438302"/>
            <a:ext cx="539162" cy="52322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09CAADF2-977F-4BD4-01AC-6C4005AA74C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899" y="3418547"/>
            <a:ext cx="523114" cy="523114"/>
          </a:xfrm>
          <a:prstGeom prst="rect">
            <a:avLst/>
          </a:prstGeom>
        </p:spPr>
      </p:pic>
      <p:sp>
        <p:nvSpPr>
          <p:cNvPr id="76" name="Graphic 28" descr="Back with solid fill">
            <a:extLst>
              <a:ext uri="{FF2B5EF4-FFF2-40B4-BE49-F238E27FC236}">
                <a16:creationId xmlns:a16="http://schemas.microsoft.com/office/drawing/2014/main" xmlns="" id="{DC675424-1CF7-3565-3700-E6F294F2307E}"/>
              </a:ext>
            </a:extLst>
          </p:cNvPr>
          <p:cNvSpPr/>
          <p:nvPr/>
        </p:nvSpPr>
        <p:spPr>
          <a:xfrm rot="17728547" flipH="1" flipV="1">
            <a:off x="4194343" y="3061330"/>
            <a:ext cx="1154454" cy="966460"/>
          </a:xfrm>
          <a:custGeom>
            <a:avLst/>
            <a:gdLst>
              <a:gd name="connsiteX0" fmla="*/ 0 w 1509298"/>
              <a:gd name="connsiteY0" fmla="*/ 139827 h 343741"/>
              <a:gd name="connsiteX1" fmla="*/ 539574 w 1509298"/>
              <a:gd name="connsiteY1" fmla="*/ 0 h 343741"/>
              <a:gd name="connsiteX2" fmla="*/ 539574 w 1509298"/>
              <a:gd name="connsiteY2" fmla="*/ 81566 h 343741"/>
              <a:gd name="connsiteX3" fmla="*/ 1509298 w 1509298"/>
              <a:gd name="connsiteY3" fmla="*/ 343742 h 343741"/>
              <a:gd name="connsiteX4" fmla="*/ 539574 w 1509298"/>
              <a:gd name="connsiteY4" fmla="*/ 203915 h 343741"/>
              <a:gd name="connsiteX5" fmla="*/ 539574 w 1509298"/>
              <a:gd name="connsiteY5" fmla="*/ 279655 h 343741"/>
              <a:gd name="connsiteX6" fmla="*/ 0 w 1509298"/>
              <a:gd name="connsiteY6" fmla="*/ 139827 h 34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9298" h="343741">
                <a:moveTo>
                  <a:pt x="0" y="139827"/>
                </a:moveTo>
                <a:lnTo>
                  <a:pt x="539574" y="0"/>
                </a:lnTo>
                <a:lnTo>
                  <a:pt x="539574" y="81566"/>
                </a:lnTo>
                <a:cubicBezTo>
                  <a:pt x="1367802" y="83896"/>
                  <a:pt x="1509298" y="343742"/>
                  <a:pt x="1509298" y="343742"/>
                </a:cubicBezTo>
                <a:cubicBezTo>
                  <a:pt x="1509298" y="343742"/>
                  <a:pt x="1201779" y="205663"/>
                  <a:pt x="539574" y="203915"/>
                </a:cubicBezTo>
                <a:lnTo>
                  <a:pt x="539574" y="279655"/>
                </a:lnTo>
                <a:lnTo>
                  <a:pt x="0" y="139827"/>
                </a:lnTo>
                <a:close/>
              </a:path>
            </a:pathLst>
          </a:custGeom>
          <a:solidFill>
            <a:srgbClr val="FFC000"/>
          </a:solidFill>
          <a:ln w="18852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0F4A1CBA-FD41-533E-179F-AD2B024BB4C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47" y="5478621"/>
            <a:ext cx="2268516" cy="1510561"/>
          </a:xfrm>
          <a:prstGeom prst="rect">
            <a:avLst/>
          </a:prstGeom>
        </p:spPr>
      </p:pic>
      <p:sp>
        <p:nvSpPr>
          <p:cNvPr id="108" name="Title 12">
            <a:extLst>
              <a:ext uri="{FF2B5EF4-FFF2-40B4-BE49-F238E27FC236}">
                <a16:creationId xmlns:a16="http://schemas.microsoft.com/office/drawing/2014/main" xmlns="" id="{5F4FA782-32DC-9227-08E8-FC02108127F0}"/>
              </a:ext>
            </a:extLst>
          </p:cNvPr>
          <p:cNvSpPr txBox="1">
            <a:spLocks/>
          </p:cNvSpPr>
          <p:nvPr/>
        </p:nvSpPr>
        <p:spPr>
          <a:xfrm>
            <a:off x="213659" y="2118854"/>
            <a:ext cx="1256376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ต้นน้ำ</a:t>
            </a:r>
            <a:endParaRPr lang="en-US" sz="4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09" name="Title 12">
            <a:extLst>
              <a:ext uri="{FF2B5EF4-FFF2-40B4-BE49-F238E27FC236}">
                <a16:creationId xmlns:a16="http://schemas.microsoft.com/office/drawing/2014/main" xmlns="" id="{942A0303-C083-A175-A6D7-91534ADE40C4}"/>
              </a:ext>
            </a:extLst>
          </p:cNvPr>
          <p:cNvSpPr txBox="1">
            <a:spLocks/>
          </p:cNvSpPr>
          <p:nvPr/>
        </p:nvSpPr>
        <p:spPr>
          <a:xfrm>
            <a:off x="5315160" y="3306011"/>
            <a:ext cx="1527249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กลางน้ำ</a:t>
            </a:r>
            <a:endParaRPr lang="en-US" sz="4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10" name="Title 12">
            <a:extLst>
              <a:ext uri="{FF2B5EF4-FFF2-40B4-BE49-F238E27FC236}">
                <a16:creationId xmlns:a16="http://schemas.microsoft.com/office/drawing/2014/main" xmlns="" id="{A89A7DFC-D3BC-BAEE-63A0-0337AD4C4E35}"/>
              </a:ext>
            </a:extLst>
          </p:cNvPr>
          <p:cNvSpPr txBox="1">
            <a:spLocks/>
          </p:cNvSpPr>
          <p:nvPr/>
        </p:nvSpPr>
        <p:spPr>
          <a:xfrm>
            <a:off x="8541284" y="451567"/>
            <a:ext cx="1527249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ปลายน้ำ</a:t>
            </a:r>
            <a:endParaRPr lang="en-US" sz="44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640698FF-354A-8D76-1D55-658D1077D47C}"/>
              </a:ext>
            </a:extLst>
          </p:cNvPr>
          <p:cNvSpPr txBox="1"/>
          <p:nvPr/>
        </p:nvSpPr>
        <p:spPr>
          <a:xfrm>
            <a:off x="8534404" y="1190901"/>
            <a:ext cx="3429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2800" b="1" i="1" dirty="0">
                <a:solidFill>
                  <a:srgbClr val="C00000"/>
                </a:solidFill>
                <a:latin typeface="PSL Kittithada Pro (กิตติธาดา)" panose="02000506000000020004" pitchFamily="2" charset="-34"/>
                <a:cs typeface="PSL Kittithada Pro (กิตติธาดา)" panose="02000506000000020004" pitchFamily="2" charset="-34"/>
              </a:rPr>
              <a:t>-</a:t>
            </a:r>
            <a:r>
              <a:rPr lang="th-TH" sz="2800" b="1" i="1" dirty="0">
                <a:solidFill>
                  <a:srgbClr val="C00000"/>
                </a:solidFill>
                <a:latin typeface="PSL Kittithada Pro (กิตติธาดา)" panose="02000506000000020004" pitchFamily="2" charset="-34"/>
                <a:cs typeface="PSL Kittithada Pro (กิตติธาดา)" panose="02000506000000020004" pitchFamily="2" charset="-34"/>
              </a:rPr>
              <a:t> มหาวิทยาลัยเทคโนโลยีพระจอมเกล้าพระนครเหนือ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729BEFB0-D13F-ADF0-9EBB-90C7AA61D0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21" y="546675"/>
            <a:ext cx="739812" cy="72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FB43AB8C-9B84-8C8E-544B-B670099F89CB}"/>
              </a:ext>
            </a:extLst>
          </p:cNvPr>
          <p:cNvSpPr/>
          <p:nvPr/>
        </p:nvSpPr>
        <p:spPr>
          <a:xfrm>
            <a:off x="619584" y="1947824"/>
            <a:ext cx="2693173" cy="2614402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2">
            <a:extLst>
              <a:ext uri="{FF2B5EF4-FFF2-40B4-BE49-F238E27FC236}">
                <a16:creationId xmlns:a16="http://schemas.microsoft.com/office/drawing/2014/main" xmlns="" id="{9D0970CA-5F5B-F8A0-E6A9-BEA8BE3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12" y="259745"/>
            <a:ext cx="6401150" cy="817706"/>
          </a:xfrm>
          <a:noFill/>
        </p:spPr>
        <p:txBody>
          <a:bodyPr anchor="t">
            <a:noAutofit/>
          </a:bodyPr>
          <a:lstStyle/>
          <a:p>
            <a:pPr algn="ctr"/>
            <a:r>
              <a:rPr lang="th-TH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ต้นน้ำ</a:t>
            </a:r>
            <a:endParaRPr lang="en-US" sz="6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5108EE-2EBB-EFF5-7DB2-90DB5A12B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-5109" r="14935" b="1108"/>
          <a:stretch/>
        </p:blipFill>
        <p:spPr>
          <a:xfrm>
            <a:off x="668379" y="2012132"/>
            <a:ext cx="2595582" cy="2504283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626DC3-FE7D-3A3D-185B-9F233E944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5" b="89976" l="9973" r="89973">
                        <a14:foregroundMark x1="72345" y1="8973" x2="75094" y2="1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8501">
            <a:off x="10283783" y="4384664"/>
            <a:ext cx="1876708" cy="2502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74533F-CAC4-F1E1-D3AF-289607376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5" t="27510" r="15750" b="15774"/>
          <a:stretch/>
        </p:blipFill>
        <p:spPr>
          <a:xfrm>
            <a:off x="8859926" y="5329245"/>
            <a:ext cx="2503326" cy="152875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xmlns="" id="{11F01C37-6704-2BE4-02D5-0D9A675872C4}"/>
              </a:ext>
            </a:extLst>
          </p:cNvPr>
          <p:cNvSpPr txBox="1">
            <a:spLocks/>
          </p:cNvSpPr>
          <p:nvPr/>
        </p:nvSpPr>
        <p:spPr>
          <a:xfrm>
            <a:off x="550211" y="1603279"/>
            <a:ext cx="3079742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ด้านการปลูก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D30FE8C-DAAC-EBF0-B19B-1BA3E5B8B7D4}"/>
              </a:ext>
            </a:extLst>
          </p:cNvPr>
          <p:cNvSpPr/>
          <p:nvPr/>
        </p:nvSpPr>
        <p:spPr>
          <a:xfrm>
            <a:off x="4329805" y="2018591"/>
            <a:ext cx="2693173" cy="261440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2796622-BF8C-9609-62D6-A74B332F93EB}"/>
              </a:ext>
            </a:extLst>
          </p:cNvPr>
          <p:cNvSpPr/>
          <p:nvPr/>
        </p:nvSpPr>
        <p:spPr>
          <a:xfrm>
            <a:off x="8422682" y="2018591"/>
            <a:ext cx="2693173" cy="2614402"/>
          </a:xfrm>
          <a:prstGeom prst="ellipse">
            <a:avLst/>
          </a:prstGeom>
          <a:solidFill>
            <a:srgbClr val="FFFFF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F2F2F2"/>
              </a:solidFill>
            </a:endParaRP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xmlns="" id="{9B348A2F-57B1-831C-48BD-AD51D620A891}"/>
              </a:ext>
            </a:extLst>
          </p:cNvPr>
          <p:cNvSpPr txBox="1">
            <a:spLocks/>
          </p:cNvSpPr>
          <p:nvPr/>
        </p:nvSpPr>
        <p:spPr>
          <a:xfrm>
            <a:off x="4260432" y="1584803"/>
            <a:ext cx="3079742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ด้านการดูแล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xmlns="" id="{58A92B45-4505-DB65-4E9C-3C601FA24F6D}"/>
              </a:ext>
            </a:extLst>
          </p:cNvPr>
          <p:cNvSpPr txBox="1">
            <a:spLocks/>
          </p:cNvSpPr>
          <p:nvPr/>
        </p:nvSpPr>
        <p:spPr>
          <a:xfrm>
            <a:off x="-635842" y="1014541"/>
            <a:ext cx="3079742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ส่งเสริม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B2809C-A808-49B6-F8E4-3F90B09B86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6"/>
          <a:stretch/>
        </p:blipFill>
        <p:spPr>
          <a:xfrm>
            <a:off x="159198" y="5006079"/>
            <a:ext cx="1830758" cy="1795436"/>
          </a:xfrm>
          <a:prstGeom prst="ellipse">
            <a:avLst/>
          </a:prstGeom>
          <a:ln w="38100">
            <a:solidFill>
              <a:srgbClr val="965039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E67756-E681-FEAB-FB18-FA9F1A02BF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2"/>
          <a:stretch/>
        </p:blipFill>
        <p:spPr>
          <a:xfrm>
            <a:off x="4419398" y="2134168"/>
            <a:ext cx="2541304" cy="2396121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EB4951C-8BFF-EF3B-053C-09D1DAE039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b="22190"/>
          <a:stretch/>
        </p:blipFill>
        <p:spPr>
          <a:xfrm>
            <a:off x="8469040" y="2060848"/>
            <a:ext cx="2600456" cy="2556589"/>
          </a:xfrm>
          <a:prstGeom prst="ellipse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B4864E4C-1BA0-E9CB-B758-D8E3281288F7}"/>
              </a:ext>
            </a:extLst>
          </p:cNvPr>
          <p:cNvSpPr txBox="1">
            <a:spLocks/>
          </p:cNvSpPr>
          <p:nvPr/>
        </p:nvSpPr>
        <p:spPr>
          <a:xfrm>
            <a:off x="8319822" y="1631806"/>
            <a:ext cx="3328307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ด้านการเก็บผลผลิต</a:t>
            </a:r>
            <a:endParaRPr lang="en-U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1EB9D84-2F1B-C48F-1BFB-CE9D1641D4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15350"/>
          <a:stretch/>
        </p:blipFill>
        <p:spPr>
          <a:xfrm>
            <a:off x="6611206" y="4343202"/>
            <a:ext cx="2315965" cy="2256627"/>
          </a:xfrm>
          <a:prstGeom prst="ellipse">
            <a:avLst/>
          </a:prstGeom>
          <a:ln w="38100">
            <a:solidFill>
              <a:srgbClr val="FFFFFF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DDB2502-1C14-78D9-5D5D-32098EE8E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36" r="32320"/>
          <a:stretch/>
        </p:blipFill>
        <p:spPr>
          <a:xfrm rot="16200000">
            <a:off x="3624008" y="1315798"/>
            <a:ext cx="700086" cy="12315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E532D27-15E1-496B-C8CB-2859DC7C46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36" r="32320"/>
          <a:stretch/>
        </p:blipFill>
        <p:spPr>
          <a:xfrm rot="16200000">
            <a:off x="7364290" y="1396346"/>
            <a:ext cx="700086" cy="12315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C4F7455-A84D-7733-0236-B69A1E6EAD3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r="13775"/>
          <a:stretch/>
        </p:blipFill>
        <p:spPr>
          <a:xfrm>
            <a:off x="2685627" y="4343202"/>
            <a:ext cx="2231554" cy="2137153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52951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9DF53BEE-4624-A9F2-223F-9210421A7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1" y="2882954"/>
            <a:ext cx="2420400" cy="242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E7D15E3-ED1E-C25A-159D-865840736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575" y="3099504"/>
            <a:ext cx="2315700" cy="2158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8D71BB-C6C0-D62E-5ECD-18FDA570CF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r="3943" b="15361"/>
          <a:stretch/>
        </p:blipFill>
        <p:spPr>
          <a:xfrm>
            <a:off x="2165677" y="3213069"/>
            <a:ext cx="2856816" cy="1891659"/>
          </a:xfrm>
          <a:prstGeom prst="rect">
            <a:avLst/>
          </a:prstGeom>
        </p:spPr>
      </p:pic>
      <p:sp>
        <p:nvSpPr>
          <p:cNvPr id="4" name="Title 12">
            <a:extLst>
              <a:ext uri="{FF2B5EF4-FFF2-40B4-BE49-F238E27FC236}">
                <a16:creationId xmlns:a16="http://schemas.microsoft.com/office/drawing/2014/main" xmlns="" id="{5A62D545-131C-A6A1-D5C5-59B8F8EA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035" y="100894"/>
            <a:ext cx="3406429" cy="817706"/>
          </a:xfrm>
          <a:noFill/>
        </p:spPr>
        <p:txBody>
          <a:bodyPr anchor="t">
            <a:noAutofit/>
          </a:bodyPr>
          <a:lstStyle/>
          <a:p>
            <a:pPr algn="ctr"/>
            <a:r>
              <a:rPr lang="th-TH" sz="66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กลางน้ำ</a:t>
            </a:r>
            <a:endParaRPr lang="en-US" sz="66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xmlns="" id="{5C61E158-35EF-154D-6B79-52E1B324786E}"/>
              </a:ext>
            </a:extLst>
          </p:cNvPr>
          <p:cNvSpPr txBox="1">
            <a:spLocks/>
          </p:cNvSpPr>
          <p:nvPr/>
        </p:nvSpPr>
        <p:spPr>
          <a:xfrm>
            <a:off x="2404766" y="3328839"/>
            <a:ext cx="2234373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เครื่องหั่น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xmlns="" id="{74198CF9-5AC2-B492-0A2B-6537D01BB726}"/>
              </a:ext>
            </a:extLst>
          </p:cNvPr>
          <p:cNvSpPr txBox="1">
            <a:spLocks/>
          </p:cNvSpPr>
          <p:nvPr/>
        </p:nvSpPr>
        <p:spPr>
          <a:xfrm>
            <a:off x="4522603" y="2948563"/>
            <a:ext cx="2438920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เครื่องอบลมร้อน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xmlns="" id="{0334E49E-7E5B-34B4-1378-9DF1CCE7B49C}"/>
              </a:ext>
            </a:extLst>
          </p:cNvPr>
          <p:cNvSpPr txBox="1">
            <a:spLocks/>
          </p:cNvSpPr>
          <p:nvPr/>
        </p:nvSpPr>
        <p:spPr>
          <a:xfrm>
            <a:off x="7086982" y="2524432"/>
            <a:ext cx="2585419" cy="11263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เครื่องบด</a:t>
            </a:r>
          </a:p>
          <a:p>
            <a:pPr algn="ctr"/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หยาบ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/</a:t>
            </a:r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ละเอียด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xmlns="" id="{111A0060-F475-6C94-CB68-C759F908BD61}"/>
              </a:ext>
            </a:extLst>
          </p:cNvPr>
          <p:cNvSpPr txBox="1">
            <a:spLocks/>
          </p:cNvSpPr>
          <p:nvPr/>
        </p:nvSpPr>
        <p:spPr>
          <a:xfrm>
            <a:off x="9161527" y="2377064"/>
            <a:ext cx="3079742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เครื่องบรรจุแคปซูล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736B11-94E4-236B-D0E2-7DE1A7ACC2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5586" r="8460" b="10271"/>
          <a:stretch/>
        </p:blipFill>
        <p:spPr>
          <a:xfrm>
            <a:off x="10029670" y="2868283"/>
            <a:ext cx="2217958" cy="18299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1BD2EF4-C7C2-ECDB-3F48-2D27A7E7CB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1"/>
          <a:stretch/>
        </p:blipFill>
        <p:spPr>
          <a:xfrm>
            <a:off x="1982043" y="4927644"/>
            <a:ext cx="2096145" cy="18916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1CD435B-0D18-B1EB-0765-A11F7874CA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3" t="-2266" r="6626" b="5954"/>
          <a:stretch/>
        </p:blipFill>
        <p:spPr>
          <a:xfrm>
            <a:off x="8846984" y="4891828"/>
            <a:ext cx="1875355" cy="19568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84008F28-D90A-369B-3D4B-BB52A9F458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6813"/>
          <a:stretch/>
        </p:blipFill>
        <p:spPr>
          <a:xfrm>
            <a:off x="6986695" y="4927644"/>
            <a:ext cx="1821443" cy="19150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B89F408-5161-0097-AC96-D208A44BB0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" y="3082903"/>
            <a:ext cx="2084921" cy="20849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DE04D0B-BA6C-8CB3-E93B-AEDF384597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12652"/>
          <a:stretch/>
        </p:blipFill>
        <p:spPr>
          <a:xfrm>
            <a:off x="-10567" y="4932918"/>
            <a:ext cx="1952134" cy="187468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58FB96E-4129-0D8F-8CA8-E4C281C3091E}"/>
              </a:ext>
            </a:extLst>
          </p:cNvPr>
          <p:cNvGrpSpPr/>
          <p:nvPr/>
        </p:nvGrpSpPr>
        <p:grpSpPr>
          <a:xfrm>
            <a:off x="158395" y="846220"/>
            <a:ext cx="11239327" cy="1546722"/>
            <a:chOff x="165918" y="909974"/>
            <a:chExt cx="11239327" cy="1546722"/>
          </a:xfrm>
        </p:grpSpPr>
        <p:sp>
          <p:nvSpPr>
            <p:cNvPr id="6" name="Title 12">
              <a:extLst>
                <a:ext uri="{FF2B5EF4-FFF2-40B4-BE49-F238E27FC236}">
                  <a16:creationId xmlns:a16="http://schemas.microsoft.com/office/drawing/2014/main" xmlns="" id="{7DA9A72E-1CA7-4258-C2BF-090F4BC4F93E}"/>
                </a:ext>
              </a:extLst>
            </p:cNvPr>
            <p:cNvSpPr txBox="1">
              <a:spLocks/>
            </p:cNvSpPr>
            <p:nvPr/>
          </p:nvSpPr>
          <p:spPr>
            <a:xfrm>
              <a:off x="165918" y="909974"/>
              <a:ext cx="4467377" cy="8177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4000" b="1" i="1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กระบวนการแปรรูปสมุนไพร</a:t>
              </a:r>
              <a:endPara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742D395B-CCD4-BEEC-A472-59BBACBD8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r="32320"/>
            <a:stretch/>
          </p:blipFill>
          <p:spPr>
            <a:xfrm rot="16200000">
              <a:off x="2244114" y="1463383"/>
              <a:ext cx="396419" cy="697369"/>
            </a:xfrm>
            <a:prstGeom prst="rect">
              <a:avLst/>
            </a:prstGeom>
          </p:spPr>
        </p:pic>
        <p:sp>
          <p:nvSpPr>
            <p:cNvPr id="38" name="Title 12">
              <a:extLst>
                <a:ext uri="{FF2B5EF4-FFF2-40B4-BE49-F238E27FC236}">
                  <a16:creationId xmlns:a16="http://schemas.microsoft.com/office/drawing/2014/main" xmlns="" id="{D731C31B-D6AA-6EC2-A51E-6B019587F9C4}"/>
                </a:ext>
              </a:extLst>
            </p:cNvPr>
            <p:cNvSpPr txBox="1">
              <a:spLocks/>
            </p:cNvSpPr>
            <p:nvPr/>
          </p:nvSpPr>
          <p:spPr>
            <a:xfrm>
              <a:off x="648532" y="1529199"/>
              <a:ext cx="1464273" cy="8177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การล้าง</a:t>
              </a:r>
              <a:endPara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  <p:sp>
          <p:nvSpPr>
            <p:cNvPr id="39" name="Title 12">
              <a:extLst>
                <a:ext uri="{FF2B5EF4-FFF2-40B4-BE49-F238E27FC236}">
                  <a16:creationId xmlns:a16="http://schemas.microsoft.com/office/drawing/2014/main" xmlns="" id="{951AB3E0-1062-CD56-F6BE-7B590E0F911E}"/>
                </a:ext>
              </a:extLst>
            </p:cNvPr>
            <p:cNvSpPr txBox="1">
              <a:spLocks/>
            </p:cNvSpPr>
            <p:nvPr/>
          </p:nvSpPr>
          <p:spPr>
            <a:xfrm>
              <a:off x="2556699" y="1529199"/>
              <a:ext cx="1464273" cy="8177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การหั่น</a:t>
              </a:r>
              <a:endPara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  <p:sp>
          <p:nvSpPr>
            <p:cNvPr id="40" name="Title 12">
              <a:extLst>
                <a:ext uri="{FF2B5EF4-FFF2-40B4-BE49-F238E27FC236}">
                  <a16:creationId xmlns:a16="http://schemas.microsoft.com/office/drawing/2014/main" xmlns="" id="{2A144BBE-498D-8DB8-D65F-A8C60294A82F}"/>
                </a:ext>
              </a:extLst>
            </p:cNvPr>
            <p:cNvSpPr txBox="1">
              <a:spLocks/>
            </p:cNvSpPr>
            <p:nvPr/>
          </p:nvSpPr>
          <p:spPr>
            <a:xfrm>
              <a:off x="4399219" y="1499924"/>
              <a:ext cx="1752555" cy="956772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การตาก</a:t>
              </a:r>
              <a:r>
                <a:rPr lang="th-TH" sz="3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แห้ง</a:t>
              </a:r>
            </a:p>
            <a:p>
              <a:pPr algn="ctr"/>
              <a:r>
                <a:rPr lang="th-TH" sz="3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โรงผึ่ง/ตาก</a:t>
              </a:r>
              <a:endPara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DC6E8DAA-CFF6-6F11-B626-99C33A26E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r="32320"/>
            <a:stretch/>
          </p:blipFill>
          <p:spPr>
            <a:xfrm rot="16200000">
              <a:off x="4011886" y="1430867"/>
              <a:ext cx="396419" cy="697369"/>
            </a:xfrm>
            <a:prstGeom prst="rect">
              <a:avLst/>
            </a:prstGeom>
          </p:spPr>
        </p:pic>
        <p:sp>
          <p:nvSpPr>
            <p:cNvPr id="42" name="Title 12">
              <a:extLst>
                <a:ext uri="{FF2B5EF4-FFF2-40B4-BE49-F238E27FC236}">
                  <a16:creationId xmlns:a16="http://schemas.microsoft.com/office/drawing/2014/main" xmlns="" id="{ACD5C584-823C-D2A5-F7EE-FD173813CBC2}"/>
                </a:ext>
              </a:extLst>
            </p:cNvPr>
            <p:cNvSpPr txBox="1">
              <a:spLocks/>
            </p:cNvSpPr>
            <p:nvPr/>
          </p:nvSpPr>
          <p:spPr>
            <a:xfrm>
              <a:off x="6748147" y="1233884"/>
              <a:ext cx="1752555" cy="8177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การบดหยาบ</a:t>
              </a:r>
              <a:endPara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8B4D6AE-422B-3538-76A1-D1171F37E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r="32320"/>
            <a:stretch/>
          </p:blipFill>
          <p:spPr>
            <a:xfrm rot="16200000">
              <a:off x="6201253" y="1430867"/>
              <a:ext cx="396419" cy="697369"/>
            </a:xfrm>
            <a:prstGeom prst="rect">
              <a:avLst/>
            </a:prstGeom>
          </p:spPr>
        </p:pic>
        <p:sp>
          <p:nvSpPr>
            <p:cNvPr id="44" name="Title 12">
              <a:extLst>
                <a:ext uri="{FF2B5EF4-FFF2-40B4-BE49-F238E27FC236}">
                  <a16:creationId xmlns:a16="http://schemas.microsoft.com/office/drawing/2014/main" xmlns="" id="{0CC7FFBD-11FF-AE9E-7059-B632DACB01E2}"/>
                </a:ext>
              </a:extLst>
            </p:cNvPr>
            <p:cNvSpPr txBox="1">
              <a:spLocks/>
            </p:cNvSpPr>
            <p:nvPr/>
          </p:nvSpPr>
          <p:spPr>
            <a:xfrm>
              <a:off x="6761334" y="1620047"/>
              <a:ext cx="1752555" cy="8177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บดละเอียด</a:t>
              </a:r>
              <a:endPara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E18898FE-08D4-3467-9A53-437AFB933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6" r="32320"/>
            <a:stretch/>
          </p:blipFill>
          <p:spPr>
            <a:xfrm rot="16200000">
              <a:off x="8591284" y="1413343"/>
              <a:ext cx="396419" cy="697369"/>
            </a:xfrm>
            <a:prstGeom prst="rect">
              <a:avLst/>
            </a:prstGeom>
          </p:spPr>
        </p:pic>
        <p:sp>
          <p:nvSpPr>
            <p:cNvPr id="47" name="Title 12">
              <a:extLst>
                <a:ext uri="{FF2B5EF4-FFF2-40B4-BE49-F238E27FC236}">
                  <a16:creationId xmlns:a16="http://schemas.microsoft.com/office/drawing/2014/main" xmlns="" id="{BB580EE6-1341-A86F-19F2-0BB195C56F3B}"/>
                </a:ext>
              </a:extLst>
            </p:cNvPr>
            <p:cNvSpPr txBox="1">
              <a:spLocks/>
            </p:cNvSpPr>
            <p:nvPr/>
          </p:nvSpPr>
          <p:spPr>
            <a:xfrm>
              <a:off x="9190756" y="1499924"/>
              <a:ext cx="2214489" cy="8177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sz="3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SL Srisiam Pro (ศรีสยาม)" panose="02000506000000020004" pitchFamily="2" charset="-34"/>
                  <a:cs typeface="PSL Srisiam Pro (ศรีสยาม)" panose="02000506000000020004" pitchFamily="2" charset="-34"/>
                </a:rPr>
                <a:t>การบรรจุแคปซูล</a:t>
              </a:r>
              <a:endPara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757D248-2B61-D86A-B850-6964C255CD31}"/>
              </a:ext>
            </a:extLst>
          </p:cNvPr>
          <p:cNvCxnSpPr/>
          <p:nvPr/>
        </p:nvCxnSpPr>
        <p:spPr>
          <a:xfrm>
            <a:off x="180970" y="2270272"/>
            <a:ext cx="11826884" cy="0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Title 12">
            <a:extLst>
              <a:ext uri="{FF2B5EF4-FFF2-40B4-BE49-F238E27FC236}">
                <a16:creationId xmlns:a16="http://schemas.microsoft.com/office/drawing/2014/main" xmlns="" id="{859A4B10-5DE7-8934-0549-50D301F0B72D}"/>
              </a:ext>
            </a:extLst>
          </p:cNvPr>
          <p:cNvSpPr txBox="1">
            <a:spLocks/>
          </p:cNvSpPr>
          <p:nvPr/>
        </p:nvSpPr>
        <p:spPr>
          <a:xfrm>
            <a:off x="45621" y="2392942"/>
            <a:ext cx="4467377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สร้างนวัตกรรมแปรรูปสมุนไพร</a:t>
            </a:r>
            <a:endParaRPr lang="en-US" sz="3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xmlns="" id="{AD3E43FC-1C4C-8441-2BAE-4B0D35C720D7}"/>
              </a:ext>
            </a:extLst>
          </p:cNvPr>
          <p:cNvSpPr txBox="1">
            <a:spLocks/>
          </p:cNvSpPr>
          <p:nvPr/>
        </p:nvSpPr>
        <p:spPr>
          <a:xfrm>
            <a:off x="-244571" y="3300044"/>
            <a:ext cx="1882836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เครื่องล้าง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421CD29C-23D5-E86B-19F2-D1B64E28F1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408">
            <a:off x="1984401" y="3349954"/>
            <a:ext cx="688356" cy="55775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750C25B3-F42F-BE9D-0E6C-BCAB3CE36D8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697">
            <a:off x="4014583" y="3173427"/>
            <a:ext cx="688356" cy="55775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1A80658-B9C9-C918-F04B-641FE8E815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697">
            <a:off x="6863354" y="2881188"/>
            <a:ext cx="688356" cy="55775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12B303A-472D-04E8-C057-30188BE4C7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691">
            <a:off x="9324444" y="2701819"/>
            <a:ext cx="688356" cy="5577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76362D2-AC1F-9C94-B54B-C74DA8FC12A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t="23017" r="6165" b="13251"/>
          <a:stretch/>
        </p:blipFill>
        <p:spPr>
          <a:xfrm>
            <a:off x="4114540" y="4938498"/>
            <a:ext cx="2817709" cy="189165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1E3300BE-0438-BC41-286F-F62935B4520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17063" r="31722" b="1402"/>
          <a:stretch/>
        </p:blipFill>
        <p:spPr>
          <a:xfrm>
            <a:off x="10775149" y="4927644"/>
            <a:ext cx="1353409" cy="19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xmlns="" id="{EA9F7245-1A35-C368-88A4-CA839961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035" y="100894"/>
            <a:ext cx="3406429" cy="817706"/>
          </a:xfrm>
          <a:noFill/>
        </p:spPr>
        <p:txBody>
          <a:bodyPr anchor="t">
            <a:noAutofit/>
          </a:bodyPr>
          <a:lstStyle/>
          <a:p>
            <a:pPr algn="ctr"/>
            <a:r>
              <a:rPr lang="th-TH" sz="66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ปลายน้ำ</a:t>
            </a:r>
            <a:endParaRPr lang="en-US" sz="6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EA2630-277D-4153-88C4-F941E8BADF84}"/>
              </a:ext>
            </a:extLst>
          </p:cNvPr>
          <p:cNvSpPr txBox="1"/>
          <p:nvPr/>
        </p:nvSpPr>
        <p:spPr>
          <a:xfrm>
            <a:off x="1660109" y="4619185"/>
            <a:ext cx="9505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FFFF"/>
                </a:solidFill>
                <a:latin typeface="PSL Asadong Pro (อัสดง)" panose="02000506000000020004" pitchFamily="2" charset="-34"/>
                <a:cs typeface="PSL Asadong Pro (อัสดง)" panose="02000506000000020004" pitchFamily="2" charset="-34"/>
              </a:rPr>
              <a:t>-</a:t>
            </a:r>
            <a:r>
              <a:rPr lang="th-TH" sz="3200" dirty="0" smtClean="0">
                <a:solidFill>
                  <a:srgbClr val="FF000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ส่งเสริม</a:t>
            </a:r>
            <a:r>
              <a:rPr lang="th-TH" sz="3200" dirty="0">
                <a:solidFill>
                  <a:srgbClr val="FF000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ผลิตภัณฑ์ </a:t>
            </a:r>
            <a:r>
              <a:rPr lang="th-TH" sz="3200" dirty="0" smtClean="0">
                <a:solidFill>
                  <a:srgbClr val="FF000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มาตรฐานการผลิต (</a:t>
            </a:r>
            <a:r>
              <a:rPr lang="th-TH" sz="3200" dirty="0" err="1" smtClean="0">
                <a:solidFill>
                  <a:srgbClr val="FF000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อย</a:t>
            </a:r>
            <a:r>
              <a:rPr lang="th-TH" sz="3200" dirty="0" smtClean="0">
                <a:solidFill>
                  <a:srgbClr val="FF000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.)</a:t>
            </a:r>
          </a:p>
          <a:p>
            <a:r>
              <a:rPr lang="th-TH" sz="3200" dirty="0" smtClean="0">
                <a:solidFill>
                  <a:schemeClr val="bg1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-</a:t>
            </a:r>
            <a:r>
              <a:rPr lang="th-TH" sz="3200" dirty="0" smtClean="0">
                <a:solidFill>
                  <a:srgbClr val="7030A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พัฒนาผลิตภัณฑ์</a:t>
            </a:r>
            <a:endParaRPr lang="th-TH" sz="3200" dirty="0" smtClean="0">
              <a:solidFill>
                <a:srgbClr val="7030A0"/>
              </a:solidFill>
              <a:latin typeface="PSL Advert Pro (แอ็ดเวิร์ท)" pitchFamily="2" charset="-34"/>
              <a:cs typeface="PSL Advert Pro (แอ็ดเวิร์ท)" pitchFamily="2" charset="-34"/>
            </a:endParaRPr>
          </a:p>
          <a:p>
            <a:r>
              <a:rPr lang="th-TH" sz="3200" dirty="0" smtClean="0">
                <a:solidFill>
                  <a:srgbClr val="00B0F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-</a:t>
            </a:r>
            <a:r>
              <a:rPr lang="th-TH" sz="3200" dirty="0" smtClean="0">
                <a:solidFill>
                  <a:srgbClr val="00206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การ</a:t>
            </a:r>
            <a:r>
              <a:rPr lang="th-TH" sz="3200" dirty="0">
                <a:solidFill>
                  <a:srgbClr val="00206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จำหน่ายผ่านแพลตฟอร์มออนไลน์ ต่าง ๆ เช่น </a:t>
            </a:r>
            <a:r>
              <a:rPr lang="th-TH" sz="3200" dirty="0" err="1">
                <a:solidFill>
                  <a:srgbClr val="00206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เฟสบุ๊ค</a:t>
            </a:r>
            <a:r>
              <a:rPr lang="th-TH" sz="3200" dirty="0">
                <a:solidFill>
                  <a:srgbClr val="00206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 </a:t>
            </a:r>
            <a:r>
              <a:rPr lang="th-TH" sz="3200" dirty="0" err="1" smtClean="0">
                <a:solidFill>
                  <a:srgbClr val="00206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ไลน์</a:t>
            </a:r>
            <a:endParaRPr lang="th-TH" sz="3200" dirty="0" smtClean="0">
              <a:solidFill>
                <a:srgbClr val="002060"/>
              </a:solidFill>
              <a:latin typeface="PSL Advert Pro (แอ็ดเวิร์ท)" pitchFamily="2" charset="-34"/>
              <a:cs typeface="PSL Advert Pro (แอ็ดเวิร์ท)" pitchFamily="2" charset="-34"/>
            </a:endParaRPr>
          </a:p>
          <a:p>
            <a:r>
              <a:rPr lang="th-TH" sz="3200" dirty="0" smtClean="0">
                <a:solidFill>
                  <a:srgbClr val="002060"/>
                </a:solidFill>
                <a:latin typeface="PSL Advert Pro (แอ็ดเวิร์ท)" pitchFamily="2" charset="-34"/>
                <a:cs typeface="PSL Advert Pro (แอ็ดเวิร์ท)" pitchFamily="2" charset="-34"/>
              </a:rPr>
              <a:t>-ต่อยอด วิถีท่องเที่ยวชุมชน อย่างยังยืน</a:t>
            </a:r>
            <a:endParaRPr lang="th-TH" sz="3200" dirty="0">
              <a:solidFill>
                <a:srgbClr val="002060"/>
              </a:solidFill>
              <a:latin typeface="PSL Advert Pro (แอ็ดเวิร์ท)" pitchFamily="2" charset="-34"/>
              <a:cs typeface="PSL Advert Pro (แอ็ดเวิร์ท)" pitchFamily="2" charset="-34"/>
            </a:endParaRP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xmlns="" id="{B1510B85-5F02-AA75-DC00-478AB87F0058}"/>
              </a:ext>
            </a:extLst>
          </p:cNvPr>
          <p:cNvSpPr txBox="1">
            <a:spLocks/>
          </p:cNvSpPr>
          <p:nvPr/>
        </p:nvSpPr>
        <p:spPr>
          <a:xfrm>
            <a:off x="144525" y="1812442"/>
            <a:ext cx="3079742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บรรจุภัณฑ์</a:t>
            </a:r>
            <a:endParaRPr lang="en-US" sz="4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0A409E-F11D-6A52-8C58-C9F3207ED2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r="31592"/>
          <a:stretch/>
        </p:blipFill>
        <p:spPr>
          <a:xfrm rot="966931">
            <a:off x="1723691" y="2426159"/>
            <a:ext cx="1110819" cy="1950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E9FE931-1A3D-7693-9A5D-D93E8566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5" y="2485974"/>
            <a:ext cx="2691076" cy="1830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FDA85E-BD35-0865-6853-13A66E3431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14" y="2487222"/>
            <a:ext cx="3790157" cy="2131963"/>
          </a:xfrm>
          <a:prstGeom prst="rect">
            <a:avLst/>
          </a:prstGeom>
        </p:spPr>
      </p:pic>
      <p:sp>
        <p:nvSpPr>
          <p:cNvPr id="12" name="Title 12">
            <a:extLst>
              <a:ext uri="{FF2B5EF4-FFF2-40B4-BE49-F238E27FC236}">
                <a16:creationId xmlns:a16="http://schemas.microsoft.com/office/drawing/2014/main" xmlns="" id="{EA241C6E-2E93-C95E-6323-2321C3BAFC53}"/>
              </a:ext>
            </a:extLst>
          </p:cNvPr>
          <p:cNvSpPr txBox="1">
            <a:spLocks/>
          </p:cNvSpPr>
          <p:nvPr/>
        </p:nvSpPr>
        <p:spPr>
          <a:xfrm>
            <a:off x="3460786" y="1819177"/>
            <a:ext cx="6118995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การจำหน่ายผ่านแพลตฟอร์มออนไลน์ </a:t>
            </a:r>
            <a:endParaRPr lang="en-US" sz="4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CFC75177-6EE1-419C-1380-691CA03EB5D1}"/>
              </a:ext>
            </a:extLst>
          </p:cNvPr>
          <p:cNvSpPr txBox="1">
            <a:spLocks/>
          </p:cNvSpPr>
          <p:nvPr/>
        </p:nvSpPr>
        <p:spPr>
          <a:xfrm>
            <a:off x="179659" y="947355"/>
            <a:ext cx="3079742" cy="81770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Srisiam Pro (ศรีสยาม)" panose="02000506000000020004" pitchFamily="2" charset="-34"/>
                <a:cs typeface="PSL Srisiam Pro (ศรีสยาม)" panose="02000506000000020004" pitchFamily="2" charset="-34"/>
              </a:rPr>
              <a:t>การตลาด</a:t>
            </a:r>
            <a:endParaRPr lang="en-US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Srisiam Pro (ศรีสยาม)" panose="02000506000000020004" pitchFamily="2" charset="-34"/>
              <a:cs typeface="PSL Srisiam Pro (ศรีสยาม)" panose="02000506000000020004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4B43EB3-E83F-A02B-EC45-56AA850A18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6258" r="14546" b="14819"/>
          <a:stretch/>
        </p:blipFill>
        <p:spPr>
          <a:xfrm>
            <a:off x="10414892" y="2855196"/>
            <a:ext cx="1199900" cy="1164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199185-3CE8-5662-82FC-5A07194203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193" y="2819127"/>
            <a:ext cx="1164185" cy="116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EC83EC-68FB-4695-A793-5911B2D17D2D}"/>
              </a:ext>
            </a:extLst>
          </p:cNvPr>
          <p:cNvSpPr txBox="1"/>
          <p:nvPr/>
        </p:nvSpPr>
        <p:spPr>
          <a:xfrm>
            <a:off x="2710036" y="2112532"/>
            <a:ext cx="61206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39974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a4f35948-e619-41b3-aa29-22878b09cfd2"/>
    <ds:schemaRef ds:uri="http://schemas.microsoft.com/office/2006/documentManagement/types"/>
    <ds:schemaRef ds:uri="http://purl.org/dc/elements/1.1/"/>
    <ds:schemaRef ds:uri="40262f94-9f35-4ac3-9a90-690165a166b7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999</TotalTime>
  <Words>222</Words>
  <Application>Microsoft Office PowerPoint</Application>
  <PresentationFormat>กำหนดเอง</PresentationFormat>
  <Paragraphs>54</Paragraphs>
  <Slides>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Hexagonal design template</vt:lpstr>
      <vt:lpstr>การพัฒนาเมืองสมุนไพร จังหวัดสระแก้ว</vt:lpstr>
      <vt:lpstr>ต้นน้ำ</vt:lpstr>
      <vt:lpstr>กลางน้ำ</vt:lpstr>
      <vt:lpstr>ปลายน้ำ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Theppharot@outlook.co.th</dc:creator>
  <cp:lastModifiedBy>Lenovo</cp:lastModifiedBy>
  <cp:revision>285</cp:revision>
  <cp:lastPrinted>2022-03-28T08:05:16Z</cp:lastPrinted>
  <dcterms:created xsi:type="dcterms:W3CDTF">2022-03-27T02:03:15Z</dcterms:created>
  <dcterms:modified xsi:type="dcterms:W3CDTF">2023-02-01T14:46:47Z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