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906000" cy="6858000" type="A4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254" y="-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77B49-6107-4278-8078-F3BEC9549723}" type="datetimeFigureOut">
              <a:rPr lang="th-TH" smtClean="0"/>
              <a:t>30/11/59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2A8D4-8237-4A55-8D6F-458EE20C725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05082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77B49-6107-4278-8078-F3BEC9549723}" type="datetimeFigureOut">
              <a:rPr lang="th-TH" smtClean="0"/>
              <a:t>30/11/59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2A8D4-8237-4A55-8D6F-458EE20C725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02672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77B49-6107-4278-8078-F3BEC9549723}" type="datetimeFigureOut">
              <a:rPr lang="th-TH" smtClean="0"/>
              <a:t>30/11/59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2A8D4-8237-4A55-8D6F-458EE20C725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39053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77B49-6107-4278-8078-F3BEC9549723}" type="datetimeFigureOut">
              <a:rPr lang="th-TH" smtClean="0"/>
              <a:t>30/11/59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2A8D4-8237-4A55-8D6F-458EE20C725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15796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77B49-6107-4278-8078-F3BEC9549723}" type="datetimeFigureOut">
              <a:rPr lang="th-TH" smtClean="0"/>
              <a:t>30/11/59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2A8D4-8237-4A55-8D6F-458EE20C725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27005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77B49-6107-4278-8078-F3BEC9549723}" type="datetimeFigureOut">
              <a:rPr lang="th-TH" smtClean="0"/>
              <a:t>30/11/59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2A8D4-8237-4A55-8D6F-458EE20C725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22265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77B49-6107-4278-8078-F3BEC9549723}" type="datetimeFigureOut">
              <a:rPr lang="th-TH" smtClean="0"/>
              <a:t>30/11/59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2A8D4-8237-4A55-8D6F-458EE20C725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40743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77B49-6107-4278-8078-F3BEC9549723}" type="datetimeFigureOut">
              <a:rPr lang="th-TH" smtClean="0"/>
              <a:t>30/11/59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2A8D4-8237-4A55-8D6F-458EE20C725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58639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77B49-6107-4278-8078-F3BEC9549723}" type="datetimeFigureOut">
              <a:rPr lang="th-TH" smtClean="0"/>
              <a:t>30/11/59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2A8D4-8237-4A55-8D6F-458EE20C725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25590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77B49-6107-4278-8078-F3BEC9549723}" type="datetimeFigureOut">
              <a:rPr lang="th-TH" smtClean="0"/>
              <a:t>30/11/59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2A8D4-8237-4A55-8D6F-458EE20C725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6302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77B49-6107-4278-8078-F3BEC9549723}" type="datetimeFigureOut">
              <a:rPr lang="th-TH" smtClean="0"/>
              <a:t>30/11/59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2A8D4-8237-4A55-8D6F-458EE20C725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19424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77B49-6107-4278-8078-F3BEC9549723}" type="datetimeFigureOut">
              <a:rPr lang="th-TH" smtClean="0"/>
              <a:t>30/11/59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2A8D4-8237-4A55-8D6F-458EE20C725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89602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42950" y="2420888"/>
            <a:ext cx="8420100" cy="2088232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ยุทธศาสตร์การพัฒนาจังหวัดสระแก้ว </a:t>
            </a:r>
            <a:br>
              <a:rPr lang="th-TH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ยุทธศาสตร์การพัฒนากลุ่มจังหวัดภาคกลางตอนกลาง</a:t>
            </a:r>
            <a:br>
              <a:rPr lang="th-TH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(พ.ศ. 2561-2564)</a:t>
            </a:r>
            <a:endParaRPr lang="th-TH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867192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>
            <a:spLocks noGrp="1"/>
          </p:cNvSpPr>
          <p:nvPr>
            <p:ph type="title"/>
          </p:nvPr>
        </p:nvSpPr>
        <p:spPr>
          <a:xfrm>
            <a:off x="128464" y="273050"/>
            <a:ext cx="3259006" cy="200382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h-TH" sz="4000" dirty="0" smtClean="0">
                <a:solidFill>
                  <a:srgbClr val="00B050"/>
                </a:solidFill>
                <a:latin typeface="TH SarabunIT๙" pitchFamily="34" charset="-34"/>
                <a:cs typeface="TH SarabunIT๙" pitchFamily="34" charset="-34"/>
              </a:rPr>
              <a:t>ยุทธศาสตร์การพัฒนาจังหวัดสระแก้ว </a:t>
            </a:r>
            <a:br>
              <a:rPr lang="th-TH" sz="4000" dirty="0" smtClean="0">
                <a:solidFill>
                  <a:srgbClr val="00B050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4000" dirty="0" smtClean="0">
                <a:solidFill>
                  <a:srgbClr val="00B050"/>
                </a:solidFill>
                <a:latin typeface="TH SarabunIT๙" pitchFamily="34" charset="-34"/>
                <a:cs typeface="TH SarabunIT๙" pitchFamily="34" charset="-34"/>
              </a:rPr>
              <a:t>(พ.ศ. 2561-2564)</a:t>
            </a:r>
            <a:endParaRPr lang="th-TH" sz="4000" dirty="0">
              <a:solidFill>
                <a:srgbClr val="00B05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ตัวแทนเนื้อหา 4"/>
          <p:cNvSpPr>
            <a:spLocks noGrp="1"/>
          </p:cNvSpPr>
          <p:nvPr>
            <p:ph idx="1"/>
          </p:nvPr>
        </p:nvSpPr>
        <p:spPr>
          <a:xfrm>
            <a:off x="3584848" y="273051"/>
            <a:ext cx="6249144" cy="582024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th-TH" b="1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ประเด็นยุทธศาสตร์</a:t>
            </a:r>
          </a:p>
          <a:p>
            <a:pPr marL="514350" indent="-514350">
              <a:buAutoNum type="arabicPeriod"/>
            </a:pPr>
            <a:r>
              <a:rPr lang="th-TH" sz="2600" b="1" spc="-100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เสริมสร้างกระบวนการเรียนรู้และสภาพแวดล้อมของประชาชนให้ปรับตัว ประกอบชีพและมีสภาพแวดล้อมและคุณภาพชีวิตที่ดี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th-TH" sz="2600" b="1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ปรับปรุง</a:t>
            </a:r>
            <a:r>
              <a:rPr lang="th-TH" sz="2600" b="1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ปัจจัยและกระบวนการผลิตสินค้าเกษตรปลอดภัยให้ได้คุณภาพ</a:t>
            </a:r>
            <a:r>
              <a:rPr lang="th-TH" sz="2600" b="1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มาตรฐานสากล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th-TH" sz="2600" b="1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ฟื้นฟู</a:t>
            </a:r>
            <a:r>
              <a:rPr lang="th-TH" sz="2600" b="1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แหล่งท่องเที่ยว ให้มีความปลอดภัย และปรับปรุงสิ่งอานวยความสะดวก เสริมสร้างสภาพแวดล้อมให้เอื้อต่อการเป็นแหล่งท่องเที่ยวเชิงนิเวศและเชื่อมโยง</a:t>
            </a:r>
            <a:r>
              <a:rPr lang="th-TH" sz="2600" b="1" dirty="0" err="1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อารย</a:t>
            </a:r>
            <a:r>
              <a:rPr lang="th-TH" sz="2600" b="1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ธรรม</a:t>
            </a:r>
            <a:r>
              <a:rPr lang="th-TH" sz="2600" b="1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โบราณ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th-TH" sz="2600" b="1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เพิ่มประสิทธิภาพระบบโครงสร้างพื้นฐาน การส่งเสริมการค้า การลงทุน พัฒนาเศรษฐกิจ การบริหารจัดการด้านสังคมและสิ่งแวดล้อม เพื่อรองรับการเป็นเขตเศรษฐกิจพิเศษ</a:t>
            </a:r>
            <a:r>
              <a:rPr lang="th-TH" sz="2600" b="1" dirty="0" smtClean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สระแก้ว</a:t>
            </a:r>
            <a:endParaRPr lang="th-TH" sz="2600" b="1" dirty="0">
              <a:solidFill>
                <a:schemeClr val="accent6">
                  <a:lumMod val="5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514350" indent="-514350">
              <a:buFont typeface="Arial" pitchFamily="34" charset="0"/>
              <a:buAutoNum type="arabicPeriod"/>
            </a:pPr>
            <a:r>
              <a:rPr lang="th-TH" sz="2600" b="1" dirty="0">
                <a:solidFill>
                  <a:schemeClr val="accent6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เสริมสร้างศักยภาพคน ชุมชน และพื้นที่ตามแนวชายแดน และเขตเศรษฐกิจพิเศษให้เกิดความ	</a:t>
            </a:r>
          </a:p>
          <a:p>
            <a:pPr marL="514350" indent="-514350">
              <a:buAutoNum type="arabicPeriod"/>
            </a:pPr>
            <a:endParaRPr lang="th-TH" sz="2600" b="1" dirty="0" smtClean="0">
              <a:solidFill>
                <a:schemeClr val="accent6">
                  <a:lumMod val="5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514350" indent="-514350">
              <a:buAutoNum type="arabicPeriod"/>
            </a:pPr>
            <a:endParaRPr lang="th-TH" sz="2600" b="1" dirty="0">
              <a:solidFill>
                <a:schemeClr val="accent6">
                  <a:lumMod val="5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ตัวแทนข้อความ 5"/>
          <p:cNvSpPr>
            <a:spLocks noGrp="1"/>
          </p:cNvSpPr>
          <p:nvPr>
            <p:ph type="body" sz="half" idx="2"/>
          </p:nvPr>
        </p:nvSpPr>
        <p:spPr>
          <a:xfrm>
            <a:off x="128464" y="2708921"/>
            <a:ext cx="3259006" cy="288032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sz="2800" b="1" dirty="0" smtClean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  <a:t>วิสัยทัศน์</a:t>
            </a:r>
          </a:p>
          <a:p>
            <a:r>
              <a:rPr lang="th-TH" sz="2800" b="1" dirty="0" smtClean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  <a:t>“เมืองชายแดนแห่งความสุข ก้าวสู่ยุคเกษตรปลอดภัย ร่วมใจเที่ยวเชิงนิเวศและแหล่ง</a:t>
            </a:r>
            <a:r>
              <a:rPr lang="th-TH" sz="2800" b="1" dirty="0" err="1" smtClean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  <a:t>อารย</a:t>
            </a:r>
            <a:r>
              <a:rPr lang="th-TH" sz="2800" b="1" dirty="0" smtClean="0">
                <a:solidFill>
                  <a:srgbClr val="002060"/>
                </a:solidFill>
                <a:latin typeface="TH SarabunIT๙" pitchFamily="34" charset="-34"/>
                <a:cs typeface="TH SarabunIT๙" pitchFamily="34" charset="-34"/>
              </a:rPr>
              <a:t>ธรรมโบราณ รองรับการพัฒนาเขตเศรษฐกิจพิเศษสระแก้ว”</a:t>
            </a:r>
          </a:p>
          <a:p>
            <a:endParaRPr lang="th-TH" sz="2800" b="1" dirty="0">
              <a:solidFill>
                <a:srgbClr val="00206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053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>
            <a:spLocks noGrp="1"/>
          </p:cNvSpPr>
          <p:nvPr>
            <p:ph type="title"/>
          </p:nvPr>
        </p:nvSpPr>
        <p:spPr>
          <a:xfrm>
            <a:off x="200472" y="260648"/>
            <a:ext cx="3553834" cy="136815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ยุทธศาสตร์การพัฒนากลุ่มจังหวัด</a:t>
            </a:r>
            <a:br>
              <a:rPr lang="th-TH" sz="2800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ภาคกลางตอนกลาง</a:t>
            </a:r>
            <a:br>
              <a:rPr lang="th-TH" sz="2800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(พ.ศ. 2561-2564)</a:t>
            </a:r>
            <a:endParaRPr lang="th-TH" sz="28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ตัวแทนเนื้อหา 4"/>
          <p:cNvSpPr>
            <a:spLocks noGrp="1"/>
          </p:cNvSpPr>
          <p:nvPr>
            <p:ph idx="1"/>
          </p:nvPr>
        </p:nvSpPr>
        <p:spPr>
          <a:xfrm>
            <a:off x="3872971" y="273051"/>
            <a:ext cx="5904565" cy="639630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ประเด็นยุทธศาสตร์</a:t>
            </a:r>
          </a:p>
          <a:p>
            <a:pPr marL="514350" indent="-514350">
              <a:buAutoNum type="arabicPeriod"/>
            </a:pP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พัฒนา</a:t>
            </a:r>
            <a:r>
              <a:rPr lang="th-TH" sz="2400" b="1" dirty="0" err="1" smtClean="0">
                <a:latin typeface="TH SarabunIT๙" pitchFamily="34" charset="-34"/>
                <a:cs typeface="TH SarabunIT๙" pitchFamily="34" charset="-34"/>
              </a:rPr>
              <a:t>ระบบโล</a:t>
            </a: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จิ</a:t>
            </a:r>
            <a:r>
              <a:rPr lang="th-TH" sz="2400" b="1" dirty="0" err="1" smtClean="0">
                <a:latin typeface="TH SarabunIT๙" pitchFamily="34" charset="-34"/>
                <a:cs typeface="TH SarabunIT๙" pitchFamily="34" charset="-34"/>
              </a:rPr>
              <a:t>สติกส์</a:t>
            </a: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และความสัมพันธ์กับประเทศเพื่อนบ้าน เพื่อเป็นศูนย์กลางการค้า การลงทุนภาคตะวันออกไปสู่อินโดจีน และรองรับประชาคมเศรษฐกิจ</a:t>
            </a:r>
            <a:r>
              <a:rPr lang="th-TH" sz="2400" b="1" dirty="0" err="1" smtClean="0">
                <a:latin typeface="TH SarabunIT๙" pitchFamily="34" charset="-34"/>
                <a:cs typeface="TH SarabunIT๙" pitchFamily="34" charset="-34"/>
              </a:rPr>
              <a:t>อาเชียน</a:t>
            </a:r>
            <a:endParaRPr lang="th-TH" sz="2400" b="1" dirty="0" smtClean="0">
              <a:latin typeface="TH SarabunIT๙" pitchFamily="34" charset="-34"/>
              <a:cs typeface="TH SarabunIT๙" pitchFamily="34" charset="-34"/>
            </a:endParaRPr>
          </a:p>
          <a:p>
            <a:pPr marL="514350" indent="-514350">
              <a:buAutoNum type="arabicPeriod"/>
            </a:pP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ส่งเสริมและสนับสนุนการนำนวัตกรรมมาใช้ในการผลิต ระบบการตลาด และโครงสร้างพื้นฐานทางการเกษตรให้สอดคล้องกับพื้นที่ (</a:t>
            </a:r>
            <a:r>
              <a:rPr lang="en-US" sz="2400" b="1" dirty="0" smtClean="0">
                <a:latin typeface="TH SarabunIT๙" pitchFamily="34" charset="-34"/>
                <a:cs typeface="TH SarabunIT๙" pitchFamily="34" charset="-34"/>
              </a:rPr>
              <a:t>Zoning) </a:t>
            </a: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เพื่อให้สินค้าเกษตรปลอดภัย ได้มาตรฐานสากล เชื่อมโยงตลาดรองรับการค้าเสรี</a:t>
            </a:r>
          </a:p>
          <a:p>
            <a:pPr marL="514350" indent="-514350">
              <a:buAutoNum type="arabicPeriod"/>
            </a:pPr>
            <a:r>
              <a:rPr lang="th-TH" sz="2400" b="1" spc="-110" dirty="0" smtClean="0">
                <a:latin typeface="TH SarabunIT๙" pitchFamily="34" charset="-34"/>
                <a:cs typeface="TH SarabunIT๙" pitchFamily="34" charset="-34"/>
              </a:rPr>
              <a:t>พัฒนาคุณภาพแหล่งท่องเที่ยว และบริการด้านการท่องเที่ยวให้ได้มาตรฐาน เพื่อสนับสนุนการท่องเที่ยวเชิงนิเวศ สุขภาพ และวัฒนธรรม</a:t>
            </a:r>
          </a:p>
          <a:p>
            <a:pPr marL="514350" indent="-514350">
              <a:buAutoNum type="arabicPeriod"/>
            </a:pPr>
            <a:r>
              <a:rPr lang="th-TH" sz="2400" b="1" spc="-100" dirty="0" smtClean="0">
                <a:latin typeface="TH SarabunIT๙" pitchFamily="34" charset="-34"/>
                <a:cs typeface="TH SarabunIT๙" pitchFamily="34" charset="-34"/>
              </a:rPr>
              <a:t>ส่งเสริมการพัฒนาอุตสาหกรรมและนวัตกรรมการแปรรูปและสมุนไพร พลังงานทดแทน และยกระดับมาตรฐานฝีมือแรงงานและกลุ่มเกษตรกร สร้างบรรยากาศที่เอื้อต่อการลงทุนอุตสาหกรรมใหม่ (</a:t>
            </a:r>
            <a:r>
              <a:rPr lang="en-US" sz="2400" b="1" spc="-100" dirty="0" smtClean="0">
                <a:latin typeface="TH SarabunIT๙" pitchFamily="34" charset="-34"/>
                <a:cs typeface="TH SarabunIT๙" pitchFamily="34" charset="-34"/>
              </a:rPr>
              <a:t>New S-Curve)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th-TH" sz="24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อนุรักษ์ ฟื้นฟู พัฒนา และปกป้องทรัพยากรธรรมชาติและสิ่งแวดล้อมอย่างมีส่วนร่วม เพื่อประโยชน์ต่อการพัฒนาเศรษฐกิจและสังคมอย่างยั่งยืน</a:t>
            </a:r>
            <a:endParaRPr lang="en-US" sz="2400" b="1" dirty="0" smtClean="0">
              <a:latin typeface="TH SarabunIT๙" pitchFamily="34" charset="-34"/>
              <a:cs typeface="TH SarabunIT๙" pitchFamily="34" charset="-34"/>
            </a:endParaRPr>
          </a:p>
          <a:p>
            <a:pPr marL="514350" indent="-514350">
              <a:buAutoNum type="arabicPeriod"/>
            </a:pPr>
            <a:endParaRPr lang="th-TH" sz="24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6" name="ตัวแทนข้อความ 5"/>
          <p:cNvSpPr>
            <a:spLocks noGrp="1"/>
          </p:cNvSpPr>
          <p:nvPr>
            <p:ph type="body" sz="half" idx="2"/>
          </p:nvPr>
        </p:nvSpPr>
        <p:spPr>
          <a:xfrm>
            <a:off x="175030" y="1988840"/>
            <a:ext cx="3553834" cy="381642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h-TH" sz="2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วิสัยทัศน์</a:t>
            </a:r>
          </a:p>
          <a:p>
            <a:r>
              <a:rPr lang="th-TH" sz="2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"เส้นทางการค้าการลงทุนไปสู่อินโดจีน ฐานการผลิตอุตสาหกรรมเชิงนิเวศและนวัตกรรมเกษตรแปรรูประดับประเทศ แหล่งผลิตสินค้าเกษตรปลอดภัย เส้นทางท่องเที่ยวธรรมชาติ สุขภาพ และวัฒนธรรม ทรัพยากรธรรมชาติและสิ่งแวดล้อมที่สมบูรณ์"</a:t>
            </a:r>
          </a:p>
          <a:p>
            <a:endParaRPr lang="th-TH" sz="2600" dirty="0"/>
          </a:p>
        </p:txBody>
      </p:sp>
      <p:sp>
        <p:nvSpPr>
          <p:cNvPr id="7" name="ชื่อเรื่อง 3"/>
          <p:cNvSpPr txBox="1">
            <a:spLocks/>
          </p:cNvSpPr>
          <p:nvPr/>
        </p:nvSpPr>
        <p:spPr>
          <a:xfrm>
            <a:off x="488504" y="6093296"/>
            <a:ext cx="2880320" cy="50405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3200" dirty="0" smtClean="0">
                <a:solidFill>
                  <a:srgbClr val="FFC000"/>
                </a:solidFill>
                <a:latin typeface="TH SarabunIT๙" pitchFamily="34" charset="-34"/>
                <a:cs typeface="TH SarabunIT๙" pitchFamily="34" charset="-34"/>
              </a:rPr>
              <a:t>มะม่วง</a:t>
            </a:r>
            <a:r>
              <a:rPr lang="th-TH" sz="3200" dirty="0" smtClean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3200" dirty="0" smtClean="0">
                <a:solidFill>
                  <a:srgbClr val="00B050"/>
                </a:solidFill>
                <a:latin typeface="TH SarabunIT๙" pitchFamily="34" charset="-34"/>
                <a:cs typeface="TH SarabunIT๙" pitchFamily="34" charset="-34"/>
              </a:rPr>
              <a:t>สมุนไพร</a:t>
            </a:r>
            <a:endParaRPr lang="th-TH" sz="3200" dirty="0">
              <a:solidFill>
                <a:srgbClr val="00B05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9369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333</Words>
  <Application>Microsoft Office PowerPoint</Application>
  <PresentationFormat>กระดาษ A4 (210x297 มม.)</PresentationFormat>
  <Paragraphs>20</Paragraphs>
  <Slides>3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3</vt:i4>
      </vt:variant>
    </vt:vector>
  </HeadingPairs>
  <TitlesOfParts>
    <vt:vector size="4" baseType="lpstr">
      <vt:lpstr>ชุดรูปแบบของ Office</vt:lpstr>
      <vt:lpstr>ยุทธศาสตร์การพัฒนาจังหวัดสระแก้ว  ยุทธศาสตร์การพัฒนากลุ่มจังหวัดภาคกลางตอนกลาง (พ.ศ. 2561-2564)</vt:lpstr>
      <vt:lpstr>ยุทธศาสตร์การพัฒนาจังหวัดสระแก้ว  (พ.ศ. 2561-2564)</vt:lpstr>
      <vt:lpstr>ยุทธศาสตร์การพัฒนากลุ่มจังหวัด ภาคกลางตอนกลาง (พ.ศ. 2561-2564)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User</dc:creator>
  <cp:lastModifiedBy>User</cp:lastModifiedBy>
  <cp:revision>3</cp:revision>
  <dcterms:created xsi:type="dcterms:W3CDTF">2016-11-30T01:05:07Z</dcterms:created>
  <dcterms:modified xsi:type="dcterms:W3CDTF">2016-11-30T01:32:50Z</dcterms:modified>
</cp:coreProperties>
</file>