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9" r:id="rId2"/>
    <p:sldId id="289" r:id="rId3"/>
    <p:sldId id="294" r:id="rId4"/>
    <p:sldId id="295" r:id="rId5"/>
    <p:sldId id="292" r:id="rId6"/>
    <p:sldId id="296" r:id="rId7"/>
    <p:sldId id="293" r:id="rId8"/>
    <p:sldId id="291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21096-390B-4E67-B9C3-8A4C4500272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E7972-7317-4BF5-AD59-6E47936B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767B-336A-46D9-A560-28206BAA04D6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74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50DE-3C06-45AF-926E-6A25F543EA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6749" y="4471985"/>
            <a:ext cx="7315200" cy="110015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6749" y="4471985"/>
            <a:ext cx="228600" cy="110015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71549" y="4548184"/>
            <a:ext cx="6858000" cy="85567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7823223" y="6464321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5" descr="ps00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1371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714356"/>
            <a:ext cx="5715000" cy="5305444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357958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57184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929486" cy="714380"/>
          </a:xfrm>
          <a:ln>
            <a:noFill/>
          </a:ln>
        </p:spPr>
        <p:txBody>
          <a:bodyPr lIns="274320" anchor="ctr"/>
          <a:lstStyle>
            <a:lvl1pPr algn="r">
              <a:buNone/>
              <a:defRPr sz="2800" b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aseline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7929618" cy="919146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7823223" y="6464321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15" descr="ps00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1371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019800" cy="5483245"/>
          </a:xfrm>
        </p:spPr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8596" y="6357958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093096"/>
            <a:ext cx="6858000" cy="2522483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276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4213890"/>
            <a:ext cx="6858000" cy="1453823"/>
          </a:xfrm>
        </p:spPr>
        <p:txBody>
          <a:bodyPr anchor="ctr"/>
          <a:lstStyle>
            <a:lvl1pPr marL="0" indent="0" algn="ctr">
              <a:buNone/>
              <a:defRPr sz="1662"/>
            </a:lvl1pPr>
            <a:lvl2pPr marL="316408" indent="0" algn="ctr">
              <a:buNone/>
              <a:defRPr sz="1385"/>
            </a:lvl2pPr>
            <a:lvl3pPr marL="632819" indent="0" algn="ctr">
              <a:buNone/>
              <a:defRPr sz="1385"/>
            </a:lvl3pPr>
            <a:lvl4pPr marL="949228" indent="0" algn="ctr">
              <a:buNone/>
              <a:defRPr sz="1108"/>
            </a:lvl4pPr>
            <a:lvl5pPr marL="1265637" indent="0" algn="ctr">
              <a:buNone/>
              <a:defRPr sz="1108"/>
            </a:lvl5pPr>
            <a:lvl6pPr marL="1582046" indent="0" algn="ctr">
              <a:buNone/>
              <a:defRPr sz="1108"/>
            </a:lvl6pPr>
            <a:lvl7pPr marL="1898456" indent="0" algn="ctr">
              <a:buNone/>
              <a:defRPr sz="1108"/>
            </a:lvl7pPr>
            <a:lvl8pPr marL="2214866" indent="0" algn="ctr">
              <a:buNone/>
              <a:defRPr sz="1108"/>
            </a:lvl8pPr>
            <a:lvl9pPr marL="2531273" indent="0" algn="ctr">
              <a:buNone/>
              <a:defRPr sz="1108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07B6-8AC3-431C-A310-0FD4136B6189}" type="datetime1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3143248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8187" y="4543422"/>
            <a:ext cx="7315200" cy="1028717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8662" y="3143248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8187" y="4543422"/>
            <a:ext cx="228600" cy="1028717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7"/>
          <p:cNvSpPr>
            <a:spLocks noGrp="1"/>
          </p:cNvSpPr>
          <p:nvPr>
            <p:ph type="ctrTitle"/>
          </p:nvPr>
        </p:nvSpPr>
        <p:spPr>
          <a:xfrm>
            <a:off x="1242987" y="3381373"/>
            <a:ext cx="6858000" cy="990600"/>
          </a:xfrm>
        </p:spPr>
        <p:txBody>
          <a:bodyPr anchor="t"/>
          <a:lstStyle>
            <a:lvl1pPr algn="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1242987" y="4619622"/>
            <a:ext cx="6858000" cy="80011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7072362" cy="990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7958"/>
            <a:ext cx="662006" cy="366712"/>
          </a:xfrm>
        </p:spPr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7143800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7000924" cy="914400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7286676" cy="77150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7751785" y="6464321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357958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00034" y="152400"/>
            <a:ext cx="70723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28596" y="6357958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8A9D0AC-4296-4416-B16D-E7B6DEE0B53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01024" y="6357958"/>
            <a:ext cx="64294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0B37AFB3-0EC6-471D-9028-2294B8DAE07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7751785" y="6464321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72396" y="142852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Browallia New" pitchFamily="34" charset="-34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2563E1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9" y="1411941"/>
            <a:ext cx="8496944" cy="2474259"/>
          </a:xfrm>
        </p:spPr>
        <p:txBody>
          <a:bodyPr>
            <a:noAutofit/>
          </a:bodyPr>
          <a:lstStyle/>
          <a:p>
            <a:r>
              <a:rPr lang="th-TH" sz="3692" b="1" dirty="0">
                <a:latin typeface="TH SarabunPSK" pitchFamily="34" charset="-34"/>
                <a:cs typeface="TH SarabunPSK" pitchFamily="34" charset="-34"/>
              </a:rPr>
              <a:t>การบริหารค่าบริการควบคุมป้องกันความรุนแรงโรคเบาหวานและความดันโลหิตสูง  ปีงบประมาณ </a:t>
            </a:r>
            <a:r>
              <a:rPr lang="en-US" sz="3692" b="1" dirty="0" smtClean="0">
                <a:latin typeface="TH SarabunPSK" pitchFamily="34" charset="-34"/>
                <a:cs typeface="TH SarabunPSK" pitchFamily="34" charset="-34"/>
              </a:rPr>
              <a:t>2560</a:t>
            </a:r>
            <a:br>
              <a:rPr lang="en-US" sz="3692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92" b="1" dirty="0" err="1" smtClean="0">
                <a:latin typeface="TH SarabunPSK" pitchFamily="34" charset="-34"/>
                <a:cs typeface="TH SarabunPSK" pitchFamily="34" charset="-34"/>
              </a:rPr>
              <a:t>สปสช</a:t>
            </a:r>
            <a:r>
              <a:rPr lang="th-TH" sz="3692" b="1" dirty="0" smtClean="0">
                <a:latin typeface="TH SarabunPSK" pitchFamily="34" charset="-34"/>
                <a:cs typeface="TH SarabunPSK" pitchFamily="34" charset="-34"/>
              </a:rPr>
              <a:t>.เขต6 ในส่วนของ รพ.สต.(</a:t>
            </a:r>
            <a:r>
              <a:rPr lang="en-US" sz="3692" b="1" dirty="0" smtClean="0">
                <a:latin typeface="TH SarabunPSK" pitchFamily="34" charset="-34"/>
                <a:cs typeface="TH SarabunPSK" pitchFamily="34" charset="-34"/>
              </a:rPr>
              <a:t>JHCIS)</a:t>
            </a:r>
            <a:endParaRPr lang="en-US" sz="3692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1" y="4093689"/>
            <a:ext cx="7200800" cy="2060537"/>
          </a:xfrm>
        </p:spPr>
        <p:txBody>
          <a:bodyPr>
            <a:normAutofit/>
          </a:bodyPr>
          <a:lstStyle/>
          <a:p>
            <a:pPr algn="r"/>
            <a:r>
              <a:rPr lang="th-TH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นายสม</a:t>
            </a:r>
            <a:r>
              <a:rPr lang="th-TH" sz="2400" b="1" dirty="0" err="1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เจตน์</a:t>
            </a:r>
            <a:r>
              <a:rPr lang="th-TH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เณรรักษา</a:t>
            </a:r>
          </a:p>
          <a:p>
            <a:pPr algn="r"/>
            <a:r>
              <a:rPr lang="th-TH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ทีม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IT </a:t>
            </a:r>
            <a:r>
              <a:rPr lang="th-TH" sz="2400" b="1" dirty="0" err="1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.สระแก้ว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695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537883" y="155946"/>
            <a:ext cx="9143999" cy="718114"/>
          </a:xfrm>
          <a:noFill/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กิจกรรมบริการที่ใช้ในการคำนวณจัดสรรตามผลงาน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76568"/>
              </p:ext>
            </p:extLst>
          </p:nvPr>
        </p:nvGraphicFramePr>
        <p:xfrm>
          <a:off x="228600" y="1081955"/>
          <a:ext cx="8538882" cy="495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75"/>
                <a:gridCol w="5532019"/>
                <a:gridCol w="2339788"/>
              </a:tblGrid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กิจกรรมบริการ</a:t>
                      </a:r>
                      <a:endParaRPr lang="th-TH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ต้นทุนคำนวณ (</a:t>
                      </a:r>
                      <a:r>
                        <a:rPr lang="en-US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point)</a:t>
                      </a:r>
                      <a:endParaRPr lang="th-TH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</a:t>
                      </a:r>
                      <a:r>
                        <a:rPr lang="th-TH" sz="22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ANC </a:t>
                      </a:r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ครั้งแรก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1.200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 </a:t>
                      </a:r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ANC </a:t>
                      </a:r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ครั้งที่ 2-5 (ครั้ง)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400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 </a:t>
                      </a:r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PNC</a:t>
                      </a:r>
                      <a:r>
                        <a:rPr lang="en-US" sz="22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&gt;=2 </a:t>
                      </a:r>
                      <a:r>
                        <a:rPr lang="th-TH" sz="22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ครั้ง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177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การให้บริการคุมกำเนิด (ครั้ง)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การให้บริการเด็กที่ได้รับการตรวจพัฒนาการทั้งหมด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 </a:t>
                      </a:r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EPI</a:t>
                      </a:r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(เข็ม)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การให้บริการตรวจคัดกรองเบาหวาน/ความดันโลหิตสูง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การให้บริการตรวจคัดกรองโรคซึมเศร้า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การให้บริการชั่งน้ำหนักและวัดส่วนสูงเด็กทั้งหมด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th-TH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การให้บริการคัดกรองมะเร็งปากมดลูก (คน)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250</a:t>
                      </a:r>
                      <a:endParaRPr lang="th-TH" sz="2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2203" marB="42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60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7417256" y="5944440"/>
            <a:ext cx="1411058" cy="3996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z="1292"/>
              <a:pPr>
                <a:defRPr/>
              </a:pPr>
              <a:t>11</a:t>
            </a:fld>
            <a:endParaRPr lang="en-US" sz="1292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52" y="800451"/>
            <a:ext cx="4734514" cy="34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8932" y="3843662"/>
            <a:ext cx="3519233" cy="1449002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th-TH" sz="8862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สวัสดีครับ</a:t>
            </a:r>
            <a:endParaRPr lang="en-US" sz="8862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9868"/>
              </p:ext>
            </p:extLst>
          </p:nvPr>
        </p:nvGraphicFramePr>
        <p:xfrm>
          <a:off x="175381" y="831922"/>
          <a:ext cx="8713694" cy="845509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อัตราการตรวจ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HbA1c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ครั้งต่อปี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05=ตรวจ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HbA1C </a:t>
                      </a:r>
                    </a:p>
                    <a:p>
                      <a:pPr marL="93663" indent="0" algn="l" fontAlgn="t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รหัส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0531601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209_PCU\Pictures\สสจ\2017-02-21_21-36-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" y="1854558"/>
            <a:ext cx="4284581" cy="30331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9_PCU\Pictures\สสจ\2017-02-21_21-37-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13" y="3232597"/>
            <a:ext cx="4336312" cy="30199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12351"/>
              </p:ext>
            </p:extLst>
          </p:nvPr>
        </p:nvGraphicFramePr>
        <p:xfrm>
          <a:off x="188260" y="829162"/>
          <a:ext cx="8713694" cy="1119829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อัตราการตรวจ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LDL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Lipid Profile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ผู้ป่วยเบาหวานอย่างน้อย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ครั้งต่อปี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07=ตรวจ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Total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Cholesteral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 09=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LDL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Cholesteral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รหัส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0541602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0541402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209_PCU\Pictures\สสจ\2017-02-21_21-36-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3" y="2176530"/>
            <a:ext cx="4198815" cy="29724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09_PCU\Pictures\สสจ\2017-02-21_21-38-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72" y="2923504"/>
            <a:ext cx="4393630" cy="30527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98785"/>
              </p:ext>
            </p:extLst>
          </p:nvPr>
        </p:nvGraphicFramePr>
        <p:xfrm>
          <a:off x="188260" y="829162"/>
          <a:ext cx="8713694" cy="845509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2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อัตราการตรวจ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Microalbuminuria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อย่างน้อย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ครั้งต่อปี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12=ตรวจโปรตีน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Microalbumin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ปัสสาวะ</a:t>
                      </a:r>
                      <a:endParaRPr kumimoji="0" lang="en-US" sz="1800" b="1" i="0" u="none" strike="noStrike" kern="1200" dirty="0" smtClean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รหัส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0440204</a:t>
                      </a:r>
                      <a:endParaRPr kumimoji="0" lang="th-TH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209_PCU\Pictures\สสจ\2017-02-21_21-36-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4" y="1880315"/>
            <a:ext cx="4217441" cy="29855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09_PCU\Pictures\สสจ\2017-02-21_21-40-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87" y="3099274"/>
            <a:ext cx="4275029" cy="29901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10906"/>
              </p:ext>
            </p:extLst>
          </p:nvPr>
        </p:nvGraphicFramePr>
        <p:xfrm>
          <a:off x="188260" y="850934"/>
          <a:ext cx="8713694" cy="1394149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6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อัตราการตรวจจอประสาทตาอย่างน้อย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ครั้ง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ต่อปี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CHRONICFU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RETINA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1=ตรวจ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Opthalmoscope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ผลปกติ</a:t>
                      </a:r>
                      <a:b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2=ตรวจ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Fundus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Camara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ผลปกติ</a:t>
                      </a:r>
                      <a:b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3=ตรวจ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Ophtalmoscope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ผลไม่ปกติ</a:t>
                      </a:r>
                      <a:b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4=ตรวจ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Fundus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Camara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ผลไม่ปกติ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209_PCU\Pictures\สสจ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2377375"/>
            <a:ext cx="4214460" cy="29834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09_PCU\Pictures\สสจ\2017-02-21_21-41-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11" y="3397567"/>
            <a:ext cx="4408863" cy="29834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57119"/>
              </p:ext>
            </p:extLst>
          </p:nvPr>
        </p:nvGraphicFramePr>
        <p:xfrm>
          <a:off x="231803" y="807391"/>
          <a:ext cx="8713694" cy="845509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อัตราการตรวจเท้าอย่างละเอียด อย่างน้อย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ครั้งต่อปี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CHRONICFU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FOOT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1=ตรวจ ผล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ปกติ(ระดับ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0-1)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3.=ตรวจ ผลไม่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ปกติ(ระดับ 2-5)</a:t>
                      </a:r>
                      <a:endParaRPr kumimoji="0" lang="th-TH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209_PCU\Pictures\สสจ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3" y="1830747"/>
            <a:ext cx="4182681" cy="29609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209_PCU\Pictures\สสจ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34" y="3304082"/>
            <a:ext cx="4304168" cy="29126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60382"/>
              </p:ext>
            </p:extLst>
          </p:nvPr>
        </p:nvGraphicFramePr>
        <p:xfrm>
          <a:off x="188260" y="763848"/>
          <a:ext cx="8713694" cy="1399315"/>
        </p:xfrm>
        <a:graphic>
          <a:graphicData uri="http://schemas.openxmlformats.org/drawingml/2006/table">
            <a:tbl>
              <a:tblPr/>
              <a:tblGrid>
                <a:gridCol w="394502"/>
                <a:gridCol w="3297501"/>
                <a:gridCol w="1175831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อัตราผู้ป่วย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Microalbuminuria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ได้รับยากลุ่ม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ACEI inhibitor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ARB</a:t>
                      </a:r>
                      <a:endParaRPr kumimoji="0" lang="th-TH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DRUG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ตามตัวชี้วัดลำดับที่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 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และได้รับยา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CEI inhibitor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ARB</a:t>
                      </a:r>
                      <a:endParaRPr kumimoji="0" lang="th-TH" sz="1800" b="1" i="0" u="none" strike="noStrike" kern="1200" dirty="0" smtClean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อัตราผู้ป่วยโรคเบาหวานที่มีระดับ  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HbA1c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ต่ำกว่า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%                  </a:t>
                      </a:r>
                      <a:endParaRPr kumimoji="0" lang="th-TH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05=ตรวจ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HbA1C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รหัส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0531601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HbA1C ≤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7 )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8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46124"/>
              </p:ext>
            </p:extLst>
          </p:nvPr>
        </p:nvGraphicFramePr>
        <p:xfrm>
          <a:off x="201907" y="1066048"/>
          <a:ext cx="8713694" cy="4975807"/>
        </p:xfrm>
        <a:graphic>
          <a:graphicData uri="http://schemas.openxmlformats.org/drawingml/2006/table">
            <a:tbl>
              <a:tblPr/>
              <a:tblGrid>
                <a:gridCol w="394502"/>
                <a:gridCol w="2992952"/>
                <a:gridCol w="1480380"/>
                <a:gridCol w="820271"/>
                <a:gridCol w="3025589"/>
              </a:tblGrid>
              <a:tr h="2917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Name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เกณฑ์ที่ดึงข้อมูล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6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อัตราผู้ป่วยโรคเบาหวานมีการตัดเท้า /นิ้วเท้า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DIAGNOSIS_OPD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DIAGNOSIS_IPD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PROCEDURE_OPD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PROCEDURE_OPD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DIACODE,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PROCEDCODE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ICD10  Principle diagnosis ,Secondary diagnosis = I792</a:t>
                      </a:r>
                      <a:b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Procedure 8411 or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8412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kumimoji="0" lang="en-US" sz="1800" b="1" i="0" u="none" strike="noStrike" kern="1200" dirty="0" smtClean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or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8772900 or 8212900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2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อัตราผู้ป่วยโรคความดันโลหิตสูงมีค่า 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BP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ต่ำกว่า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140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90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mmHg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(เดือนล่าสุดที่มารับบริการ)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CHRONICFU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SBP,DBP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SBP &lt; 140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mmHb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and DBP &lt; 90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mmHg</a:t>
                      </a:r>
                      <a:endParaRPr kumimoji="0" lang="th-TH" sz="1800" b="1" i="0" u="none" strike="noStrike" kern="1200" dirty="0" smtClean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93663" indent="0" algn="l" rtl="0" eaLnBrk="1" fontAlgn="t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เช็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Error &lt; 50)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อัตราพบภาวะแทรกซ้อนทางไตในรอบ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เดือนในผู้ป่วยเบาหวาน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12=ตรวจโปรตีน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Microalbumin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ในปัสสาวะ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(ค่า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2=positive or 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ระหว่าง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30-300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mgAlbumin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/24hrs.</a:t>
                      </a:r>
                      <a:b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0r 15=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ตรวจหาค่า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eGFR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( &lt; 60 ml/sec/1.73 </a:t>
                      </a:r>
                      <a:r>
                        <a:rPr kumimoji="0" lang="th-TH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ตร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.ม.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00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อัตราพบภาวะแทรกซ้อนทางไตในรอบ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เดือนในผู้ป่วยความดันโลหิตสูง 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LABFU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LABTEST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eaLnBrk="1" fontAlgn="t" latinLnBrk="0" hangingPunct="1"/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12=ตรวจโปรตีน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Microalbumin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ในปัสสาวะ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(ค่า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2=positive or </a:t>
                      </a:r>
                      <a:r>
                        <a:rPr kumimoji="0" lang="th-TH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ระหว่าง </a:t>
                      </a:r>
                      <a:r>
                        <a:rPr kumimoji="0" lang="th-TH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30-300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mgAlbumin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/24hrs.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0r 15=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ตรวจหาค่า </a:t>
                      </a:r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eGFR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( &lt; 60 ml/sec/1.73 </a:t>
                      </a:r>
                      <a:r>
                        <a:rPr kumimoji="0" lang="th-TH" sz="1800" b="1" i="0" u="none" strike="noStrike" kern="1200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ตร.</a:t>
                      </a:r>
                      <a:r>
                        <a:rPr kumimoji="0" lang="th-TH" sz="1800" b="1" i="0" u="none" strike="noStrike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ม.</a:t>
                      </a:r>
                    </a:p>
                  </a:txBody>
                  <a:tcPr marL="5596" marR="5596" marT="51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900" y="1436989"/>
            <a:ext cx="8018629" cy="2420034"/>
          </a:xfr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การบริหารจัดการงบบริการสร้างเสริมสุขภาพ   </a:t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และป้องกันโรค ปีงบประมาณ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2560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973" y="4181689"/>
            <a:ext cx="5511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นางสาวยุพา  วันแย้ม</a:t>
            </a:r>
          </a:p>
          <a:p>
            <a:pPr algn="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สำนักงานหลักประกันสุขภาพแห่งชาติ เขต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ระยอง</a:t>
            </a:r>
          </a:p>
          <a:p>
            <a:pPr algn="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E mail: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yupha.w@nhso.go.th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Tel 09 3269 6224</a:t>
            </a:r>
          </a:p>
        </p:txBody>
      </p:sp>
    </p:spTree>
    <p:extLst>
      <p:ext uri="{BB962C8B-B14F-4D97-AF65-F5344CB8AC3E}">
        <p14:creationId xmlns:p14="http://schemas.microsoft.com/office/powerpoint/2010/main" val="2443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HSO_PI5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2676"/>
      </a:accent1>
      <a:accent2>
        <a:srgbClr val="2B71FF"/>
      </a:accent2>
      <a:accent3>
        <a:srgbClr val="9C007F"/>
      </a:accent3>
      <a:accent4>
        <a:srgbClr val="68007F"/>
      </a:accent4>
      <a:accent5>
        <a:srgbClr val="A2E3FE"/>
      </a:accent5>
      <a:accent6>
        <a:srgbClr val="0192CD"/>
      </a:accent6>
      <a:hlink>
        <a:srgbClr val="E90062"/>
      </a:hlink>
      <a:folHlink>
        <a:srgbClr val="9B004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002676"/>
    </a:accent1>
    <a:accent2>
      <a:srgbClr val="2B71FF"/>
    </a:accent2>
    <a:accent3>
      <a:srgbClr val="9C007F"/>
    </a:accent3>
    <a:accent4>
      <a:srgbClr val="68007F"/>
    </a:accent4>
    <a:accent5>
      <a:srgbClr val="A2E3FE"/>
    </a:accent5>
    <a:accent6>
      <a:srgbClr val="0192CD"/>
    </a:accent6>
    <a:hlink>
      <a:srgbClr val="E90062"/>
    </a:hlink>
    <a:folHlink>
      <a:srgbClr val="9B004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NHSO_TH</Template>
  <TotalTime>1180</TotalTime>
  <Words>534</Words>
  <Application>Microsoft Office PowerPoint</Application>
  <PresentationFormat>นำเสนอทางหน้าจอ (4:3)</PresentationFormat>
  <Paragraphs>142</Paragraphs>
  <Slides>11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NHSO_PI5</vt:lpstr>
      <vt:lpstr>การบริหารค่าบริการควบคุมป้องกันความรุนแรงโรคเบาหวานและความดันโลหิตสูง  ปีงบประมาณ 2560 สปสช.เขต6 ในส่วนของ รพ.สต.(JHCIS)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การบริหารจัดการงบบริการสร้างเสริมสุขภาพ    และป้องกันโรค ปีงบประมาณ 2560</vt:lpstr>
      <vt:lpstr>กิจกรรมบริการที่ใช้ในการคำนวณจัดสรรตามผลงาน</vt:lpstr>
      <vt:lpstr>งานนำเสนอ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tanate sivapornsatian</dc:creator>
  <cp:lastModifiedBy>209_PCU</cp:lastModifiedBy>
  <cp:revision>24</cp:revision>
  <dcterms:created xsi:type="dcterms:W3CDTF">2016-12-13T09:12:19Z</dcterms:created>
  <dcterms:modified xsi:type="dcterms:W3CDTF">2017-02-21T15:14:15Z</dcterms:modified>
</cp:coreProperties>
</file>