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302" r:id="rId4"/>
    <p:sldId id="306" r:id="rId5"/>
    <p:sldId id="307" r:id="rId6"/>
    <p:sldId id="308" r:id="rId7"/>
    <p:sldId id="309" r:id="rId8"/>
    <p:sldId id="303" r:id="rId9"/>
    <p:sldId id="304" r:id="rId10"/>
    <p:sldId id="30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FDFE"/>
    <a:srgbClr val="A8088A"/>
    <a:srgbClr val="F8C8E1"/>
    <a:srgbClr val="F64EA6"/>
    <a:srgbClr val="74C0FE"/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7D517F-5325-4E41-B092-0363D84A0A2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885C8B7-A31C-44EF-847C-78B592B41108}">
      <dgm:prSet phldrT="[ข้อความ]" custT="1"/>
      <dgm:spPr/>
      <dgm:t>
        <a:bodyPr/>
        <a:lstStyle/>
        <a:p>
          <a:r>
            <a:rPr lang="th-TH" sz="20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มียุทธศาสตร์</a:t>
          </a:r>
          <a:r>
            <a:rPr lang="en-US" sz="20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???</a:t>
          </a:r>
          <a:endParaRPr lang="th-TH" sz="2000" b="1" dirty="0">
            <a:solidFill>
              <a:schemeClr val="bg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  <a:p>
          <a:r>
            <a:rPr lang="th-TH" sz="20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มีกิจกรรมริเริ่ม</a:t>
          </a:r>
          <a:r>
            <a:rPr lang="en-US" sz="20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????</a:t>
          </a:r>
          <a:endParaRPr lang="th-TH" sz="2000" b="1" dirty="0">
            <a:solidFill>
              <a:schemeClr val="bg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7C9FD70F-3CB0-4A4A-8405-9BC2ED9969D4}" type="parTrans" cxnId="{4B41B22B-77D5-4E9B-AB31-4CD9B99645E5}">
      <dgm:prSet/>
      <dgm:spPr/>
      <dgm:t>
        <a:bodyPr/>
        <a:lstStyle/>
        <a:p>
          <a:endParaRPr lang="th-TH" sz="1100">
            <a:solidFill>
              <a:schemeClr val="bg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05E54C33-117A-4D5D-8278-7FB65C80E2B9}" type="sibTrans" cxnId="{4B41B22B-77D5-4E9B-AB31-4CD9B99645E5}">
      <dgm:prSet/>
      <dgm:spPr/>
      <dgm:t>
        <a:bodyPr/>
        <a:lstStyle/>
        <a:p>
          <a:endParaRPr lang="th-TH" sz="1100">
            <a:solidFill>
              <a:schemeClr val="bg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E9A3C1F3-00D7-4E80-9D56-6D089E3C47DE}">
      <dgm:prSet phldrT="[ข้อความ]" custT="1"/>
      <dgm:spPr/>
      <dgm:t>
        <a:bodyPr/>
        <a:lstStyle/>
        <a:p>
          <a:r>
            <a:rPr lang="th-TH" sz="18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มียุทธศาสตร์</a:t>
          </a:r>
          <a:r>
            <a:rPr lang="en-US" sz="18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????</a:t>
          </a:r>
          <a:endParaRPr lang="th-TH" sz="1800" b="1" dirty="0">
            <a:solidFill>
              <a:schemeClr val="bg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  <a:p>
          <a:r>
            <a:rPr lang="th-TH" sz="18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 มีกิจกรรมริเริ่ม</a:t>
          </a:r>
          <a:r>
            <a:rPr lang="en-US" sz="18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?????</a:t>
          </a:r>
          <a:endParaRPr lang="th-TH" sz="1800" b="1" dirty="0">
            <a:solidFill>
              <a:schemeClr val="bg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D8D14D2B-226C-4BD4-BEFA-966BE37D856D}" type="parTrans" cxnId="{C1B6D247-7302-47B7-AE34-C289F276C4B1}">
      <dgm:prSet/>
      <dgm:spPr/>
      <dgm:t>
        <a:bodyPr/>
        <a:lstStyle/>
        <a:p>
          <a:endParaRPr lang="th-TH" sz="1100">
            <a:solidFill>
              <a:schemeClr val="bg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DCE472C7-DD99-4525-862A-C1D26613F86B}" type="sibTrans" cxnId="{C1B6D247-7302-47B7-AE34-C289F276C4B1}">
      <dgm:prSet/>
      <dgm:spPr/>
      <dgm:t>
        <a:bodyPr/>
        <a:lstStyle/>
        <a:p>
          <a:endParaRPr lang="th-TH" sz="1100">
            <a:solidFill>
              <a:schemeClr val="bg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D79948DC-B5A3-4B83-8627-11CDD4BA7E65}">
      <dgm:prSet phldrT="[ข้อความ]" custT="1"/>
      <dgm:spPr/>
      <dgm:t>
        <a:bodyPr/>
        <a:lstStyle/>
        <a:p>
          <a:r>
            <a:rPr lang="th-TH" sz="20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มียุทธศาสตร์</a:t>
          </a:r>
          <a:r>
            <a:rPr lang="en-US" sz="20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????</a:t>
          </a:r>
          <a:endParaRPr lang="th-TH" sz="2000" b="1" dirty="0">
            <a:solidFill>
              <a:schemeClr val="bg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  <a:p>
          <a:r>
            <a:rPr lang="th-TH" sz="20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มีกิจกรรมริเริ่ม</a:t>
          </a:r>
          <a:r>
            <a:rPr lang="en-US" sz="20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????</a:t>
          </a:r>
          <a:endParaRPr lang="th-TH" sz="2000" b="1" dirty="0">
            <a:solidFill>
              <a:schemeClr val="bg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F7123162-7E78-4AA2-8ADA-87F85A1E7D1D}" type="sibTrans" cxnId="{3E292BF5-2A69-4576-A2F4-E4FE830EF121}">
      <dgm:prSet/>
      <dgm:spPr/>
      <dgm:t>
        <a:bodyPr/>
        <a:lstStyle/>
        <a:p>
          <a:endParaRPr lang="th-TH" sz="1100">
            <a:solidFill>
              <a:schemeClr val="bg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98A256BF-9DE8-463C-92B0-F892E64C21A8}" type="parTrans" cxnId="{3E292BF5-2A69-4576-A2F4-E4FE830EF121}">
      <dgm:prSet/>
      <dgm:spPr/>
      <dgm:t>
        <a:bodyPr/>
        <a:lstStyle/>
        <a:p>
          <a:endParaRPr lang="th-TH" sz="1100">
            <a:solidFill>
              <a:schemeClr val="bg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07DAEBAE-4893-4BB5-BE12-EA6DC1749417}" type="pres">
      <dgm:prSet presAssocID="{7D7D517F-5325-4E41-B092-0363D84A0A23}" presName="Name0" presStyleCnt="0">
        <dgm:presLayoutVars>
          <dgm:dir/>
          <dgm:resizeHandles val="exact"/>
        </dgm:presLayoutVars>
      </dgm:prSet>
      <dgm:spPr/>
    </dgm:pt>
    <dgm:pt modelId="{4E67E322-ECB7-41F0-9640-399E452E6F0C}" type="pres">
      <dgm:prSet presAssocID="{D79948DC-B5A3-4B83-8627-11CDD4BA7E65}" presName="parTxOnly" presStyleLbl="node1" presStyleIdx="0" presStyleCnt="3">
        <dgm:presLayoutVars>
          <dgm:bulletEnabled val="1"/>
        </dgm:presLayoutVars>
      </dgm:prSet>
      <dgm:spPr/>
    </dgm:pt>
    <dgm:pt modelId="{DABA60B4-0D12-4CDB-986B-90A0D664DC00}" type="pres">
      <dgm:prSet presAssocID="{F7123162-7E78-4AA2-8ADA-87F85A1E7D1D}" presName="parSpace" presStyleCnt="0"/>
      <dgm:spPr/>
    </dgm:pt>
    <dgm:pt modelId="{D385400E-11E9-4A0D-8BB0-8564E6FA5C92}" type="pres">
      <dgm:prSet presAssocID="{9885C8B7-A31C-44EF-847C-78B592B41108}" presName="parTxOnly" presStyleLbl="node1" presStyleIdx="1" presStyleCnt="3">
        <dgm:presLayoutVars>
          <dgm:bulletEnabled val="1"/>
        </dgm:presLayoutVars>
      </dgm:prSet>
      <dgm:spPr/>
    </dgm:pt>
    <dgm:pt modelId="{28346EDD-5428-420C-A015-BC4B99B0E277}" type="pres">
      <dgm:prSet presAssocID="{05E54C33-117A-4D5D-8278-7FB65C80E2B9}" presName="parSpace" presStyleCnt="0"/>
      <dgm:spPr/>
    </dgm:pt>
    <dgm:pt modelId="{98384C14-A9CE-4621-9F1A-9CFB48DDFA3E}" type="pres">
      <dgm:prSet presAssocID="{E9A3C1F3-00D7-4E80-9D56-6D089E3C47DE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4B41B22B-77D5-4E9B-AB31-4CD9B99645E5}" srcId="{7D7D517F-5325-4E41-B092-0363D84A0A23}" destId="{9885C8B7-A31C-44EF-847C-78B592B41108}" srcOrd="1" destOrd="0" parTransId="{7C9FD70F-3CB0-4A4A-8405-9BC2ED9969D4}" sibTransId="{05E54C33-117A-4D5D-8278-7FB65C80E2B9}"/>
    <dgm:cxn modelId="{C1B6D247-7302-47B7-AE34-C289F276C4B1}" srcId="{7D7D517F-5325-4E41-B092-0363D84A0A23}" destId="{E9A3C1F3-00D7-4E80-9D56-6D089E3C47DE}" srcOrd="2" destOrd="0" parTransId="{D8D14D2B-226C-4BD4-BEFA-966BE37D856D}" sibTransId="{DCE472C7-DD99-4525-862A-C1D26613F86B}"/>
    <dgm:cxn modelId="{A01C0A58-41F0-4018-8A37-8920D08F6B25}" type="presOf" srcId="{D79948DC-B5A3-4B83-8627-11CDD4BA7E65}" destId="{4E67E322-ECB7-41F0-9640-399E452E6F0C}" srcOrd="0" destOrd="0" presId="urn:microsoft.com/office/officeart/2005/8/layout/hChevron3"/>
    <dgm:cxn modelId="{651EB78B-AC20-45EB-820B-A67106151B3D}" type="presOf" srcId="{9885C8B7-A31C-44EF-847C-78B592B41108}" destId="{D385400E-11E9-4A0D-8BB0-8564E6FA5C92}" srcOrd="0" destOrd="0" presId="urn:microsoft.com/office/officeart/2005/8/layout/hChevron3"/>
    <dgm:cxn modelId="{E6841799-EE51-47A1-B58D-91D1CBC27FDA}" type="presOf" srcId="{E9A3C1F3-00D7-4E80-9D56-6D089E3C47DE}" destId="{98384C14-A9CE-4621-9F1A-9CFB48DDFA3E}" srcOrd="0" destOrd="0" presId="urn:microsoft.com/office/officeart/2005/8/layout/hChevron3"/>
    <dgm:cxn modelId="{765197BA-ABD4-4778-85F8-B78D10B56417}" type="presOf" srcId="{7D7D517F-5325-4E41-B092-0363D84A0A23}" destId="{07DAEBAE-4893-4BB5-BE12-EA6DC1749417}" srcOrd="0" destOrd="0" presId="urn:microsoft.com/office/officeart/2005/8/layout/hChevron3"/>
    <dgm:cxn modelId="{3E292BF5-2A69-4576-A2F4-E4FE830EF121}" srcId="{7D7D517F-5325-4E41-B092-0363D84A0A23}" destId="{D79948DC-B5A3-4B83-8627-11CDD4BA7E65}" srcOrd="0" destOrd="0" parTransId="{98A256BF-9DE8-463C-92B0-F892E64C21A8}" sibTransId="{F7123162-7E78-4AA2-8ADA-87F85A1E7D1D}"/>
    <dgm:cxn modelId="{81ABAE1E-BD5D-4AF4-858A-E5EE85E41188}" type="presParOf" srcId="{07DAEBAE-4893-4BB5-BE12-EA6DC1749417}" destId="{4E67E322-ECB7-41F0-9640-399E452E6F0C}" srcOrd="0" destOrd="0" presId="urn:microsoft.com/office/officeart/2005/8/layout/hChevron3"/>
    <dgm:cxn modelId="{0568AFE0-057D-4629-9EEE-07CAA1566B8A}" type="presParOf" srcId="{07DAEBAE-4893-4BB5-BE12-EA6DC1749417}" destId="{DABA60B4-0D12-4CDB-986B-90A0D664DC00}" srcOrd="1" destOrd="0" presId="urn:microsoft.com/office/officeart/2005/8/layout/hChevron3"/>
    <dgm:cxn modelId="{39EBE6E2-7A91-45FA-92B8-0774F1A31A3A}" type="presParOf" srcId="{07DAEBAE-4893-4BB5-BE12-EA6DC1749417}" destId="{D385400E-11E9-4A0D-8BB0-8564E6FA5C92}" srcOrd="2" destOrd="0" presId="urn:microsoft.com/office/officeart/2005/8/layout/hChevron3"/>
    <dgm:cxn modelId="{D193A99B-6C96-47C5-A3AA-4625FB5F52BA}" type="presParOf" srcId="{07DAEBAE-4893-4BB5-BE12-EA6DC1749417}" destId="{28346EDD-5428-420C-A015-BC4B99B0E277}" srcOrd="3" destOrd="0" presId="urn:microsoft.com/office/officeart/2005/8/layout/hChevron3"/>
    <dgm:cxn modelId="{48A2DDA8-20EB-4544-86ED-48A6D56EB761}" type="presParOf" srcId="{07DAEBAE-4893-4BB5-BE12-EA6DC1749417}" destId="{98384C14-A9CE-4621-9F1A-9CFB48DDFA3E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7E322-ECB7-41F0-9640-399E452E6F0C}">
      <dsp:nvSpPr>
        <dsp:cNvPr id="0" name=""/>
        <dsp:cNvSpPr/>
      </dsp:nvSpPr>
      <dsp:spPr>
        <a:xfrm>
          <a:off x="3010" y="0"/>
          <a:ext cx="2632375" cy="8098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มียุทธศาสตร์</a:t>
          </a:r>
          <a:r>
            <a:rPr lang="en-US" sz="2000" b="1" kern="1200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????</a:t>
          </a:r>
          <a:endParaRPr lang="th-TH" sz="2000" b="1" kern="1200" dirty="0">
            <a:solidFill>
              <a:schemeClr val="bg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มีกิจกรรมริเริ่ม</a:t>
          </a:r>
          <a:r>
            <a:rPr lang="en-US" sz="2000" b="1" kern="1200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????</a:t>
          </a:r>
          <a:endParaRPr lang="th-TH" sz="2000" b="1" kern="1200" dirty="0">
            <a:solidFill>
              <a:schemeClr val="bg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3010" y="0"/>
        <a:ext cx="2429924" cy="809804"/>
      </dsp:txXfrm>
    </dsp:sp>
    <dsp:sp modelId="{D385400E-11E9-4A0D-8BB0-8564E6FA5C92}">
      <dsp:nvSpPr>
        <dsp:cNvPr id="0" name=""/>
        <dsp:cNvSpPr/>
      </dsp:nvSpPr>
      <dsp:spPr>
        <a:xfrm>
          <a:off x="2108910" y="0"/>
          <a:ext cx="2632375" cy="8098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มียุทธศาสตร์</a:t>
          </a:r>
          <a:r>
            <a:rPr lang="en-US" sz="2000" b="1" kern="1200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???</a:t>
          </a:r>
          <a:endParaRPr lang="th-TH" sz="2000" b="1" kern="1200" dirty="0">
            <a:solidFill>
              <a:schemeClr val="bg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มีกิจกรรมริเริ่ม</a:t>
          </a:r>
          <a:r>
            <a:rPr lang="en-US" sz="2000" b="1" kern="1200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????</a:t>
          </a:r>
          <a:endParaRPr lang="th-TH" sz="2000" b="1" kern="1200" dirty="0">
            <a:solidFill>
              <a:schemeClr val="bg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2513812" y="0"/>
        <a:ext cx="1822571" cy="809804"/>
      </dsp:txXfrm>
    </dsp:sp>
    <dsp:sp modelId="{98384C14-A9CE-4621-9F1A-9CFB48DDFA3E}">
      <dsp:nvSpPr>
        <dsp:cNvPr id="0" name=""/>
        <dsp:cNvSpPr/>
      </dsp:nvSpPr>
      <dsp:spPr>
        <a:xfrm>
          <a:off x="4214811" y="0"/>
          <a:ext cx="2632375" cy="8098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มียุทธศาสตร์</a:t>
          </a:r>
          <a:r>
            <a:rPr lang="en-US" sz="1800" b="1" kern="1200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????</a:t>
          </a:r>
          <a:endParaRPr lang="th-TH" sz="1800" b="1" kern="1200" dirty="0">
            <a:solidFill>
              <a:schemeClr val="bg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 มีกิจกรรมริเริ่ม</a:t>
          </a:r>
          <a:r>
            <a:rPr lang="en-US" sz="1800" b="1" kern="1200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?????</a:t>
          </a:r>
          <a:endParaRPr lang="th-TH" sz="1800" b="1" kern="1200" dirty="0">
            <a:solidFill>
              <a:schemeClr val="bg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4619713" y="0"/>
        <a:ext cx="1822571" cy="809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B81FCD-7CF0-434F-8CF5-BFC172D4520D}" type="datetimeFigureOut">
              <a:rPr lang="th-TH" smtClean="0"/>
              <a:t>21/09/61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8F27288-DD90-4F78-9E31-460F2544A221}" type="slidenum">
              <a:rPr lang="th-TH" smtClean="0"/>
              <a:t>‹#›</a:t>
            </a:fld>
            <a:endParaRPr lang="th-TH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704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1FCD-7CF0-434F-8CF5-BFC172D4520D}" type="datetimeFigureOut">
              <a:rPr lang="th-TH" smtClean="0"/>
              <a:t>21/09/61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7288-DD90-4F78-9E31-460F2544A2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109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1FCD-7CF0-434F-8CF5-BFC172D4520D}" type="datetimeFigureOut">
              <a:rPr lang="th-TH" smtClean="0"/>
              <a:t>21/09/61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7288-DD90-4F78-9E31-460F2544A2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5115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1FCD-7CF0-434F-8CF5-BFC172D4520D}" type="datetimeFigureOut">
              <a:rPr lang="th-TH" smtClean="0"/>
              <a:t>21/09/61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7288-DD90-4F78-9E31-460F2544A221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135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1FCD-7CF0-434F-8CF5-BFC172D4520D}" type="datetimeFigureOut">
              <a:rPr lang="th-TH" smtClean="0"/>
              <a:t>21/09/61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7288-DD90-4F78-9E31-460F2544A2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811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1FCD-7CF0-434F-8CF5-BFC172D4520D}" type="datetimeFigureOut">
              <a:rPr lang="th-TH" smtClean="0"/>
              <a:t>21/09/61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7288-DD90-4F78-9E31-460F2544A2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8522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1FCD-7CF0-434F-8CF5-BFC172D4520D}" type="datetimeFigureOut">
              <a:rPr lang="th-TH" smtClean="0"/>
              <a:t>21/09/61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7288-DD90-4F78-9E31-460F2544A2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018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1FCD-7CF0-434F-8CF5-BFC172D4520D}" type="datetimeFigureOut">
              <a:rPr lang="th-TH" smtClean="0"/>
              <a:t>21/09/61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7288-DD90-4F78-9E31-460F2544A2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1525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1FCD-7CF0-434F-8CF5-BFC172D4520D}" type="datetimeFigureOut">
              <a:rPr lang="th-TH" smtClean="0"/>
              <a:t>21/09/61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7288-DD90-4F78-9E31-460F2544A2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410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1FCD-7CF0-434F-8CF5-BFC172D4520D}" type="datetimeFigureOut">
              <a:rPr lang="th-TH" smtClean="0"/>
              <a:t>21/09/61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7288-DD90-4F78-9E31-460F2544A2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231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1FCD-7CF0-434F-8CF5-BFC172D4520D}" type="datetimeFigureOut">
              <a:rPr lang="th-TH" smtClean="0"/>
              <a:t>21/09/61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7288-DD90-4F78-9E31-460F2544A2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404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1FCD-7CF0-434F-8CF5-BFC172D4520D}" type="datetimeFigureOut">
              <a:rPr lang="th-TH" smtClean="0"/>
              <a:t>21/09/61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7288-DD90-4F78-9E31-460F2544A2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513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1FCD-7CF0-434F-8CF5-BFC172D4520D}" type="datetimeFigureOut">
              <a:rPr lang="th-TH" smtClean="0"/>
              <a:t>21/09/61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7288-DD90-4F78-9E31-460F2544A2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469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1FCD-7CF0-434F-8CF5-BFC172D4520D}" type="datetimeFigureOut">
              <a:rPr lang="th-TH" smtClean="0"/>
              <a:t>21/09/61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7288-DD90-4F78-9E31-460F2544A2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223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1FCD-7CF0-434F-8CF5-BFC172D4520D}" type="datetimeFigureOut">
              <a:rPr lang="th-TH" smtClean="0"/>
              <a:t>21/09/61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7288-DD90-4F78-9E31-460F2544A2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128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1FCD-7CF0-434F-8CF5-BFC172D4520D}" type="datetimeFigureOut">
              <a:rPr lang="th-TH" smtClean="0"/>
              <a:t>21/09/61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7288-DD90-4F78-9E31-460F2544A2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535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1FCD-7CF0-434F-8CF5-BFC172D4520D}" type="datetimeFigureOut">
              <a:rPr lang="th-TH" smtClean="0"/>
              <a:t>21/09/61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7288-DD90-4F78-9E31-460F2544A2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411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B81FCD-7CF0-434F-8CF5-BFC172D4520D}" type="datetimeFigureOut">
              <a:rPr lang="th-TH" smtClean="0"/>
              <a:t>21/09/61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8F27288-DD90-4F78-9E31-460F2544A2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03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diagramDrawing" Target="../diagrams/drawing1.xml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23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6.png"/><Relationship Id="rId9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60D77E5-3E13-459C-BEDD-A826B9C5C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911">
            <a:off x="2105672" y="5116095"/>
            <a:ext cx="2153240" cy="1615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C7FB7E-8B1B-46FA-B6CE-826B66143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9316">
            <a:off x="4273851" y="4519923"/>
            <a:ext cx="2549236" cy="1911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346210-E543-4087-A850-5D8E428DC642}"/>
              </a:ext>
            </a:extLst>
          </p:cNvPr>
          <p:cNvSpPr txBox="1"/>
          <p:nvPr/>
        </p:nvSpPr>
        <p:spPr>
          <a:xfrm>
            <a:off x="376321" y="1797042"/>
            <a:ext cx="8291429" cy="1677829"/>
          </a:xfrm>
          <a:prstGeom prst="round2SameRect">
            <a:avLst/>
          </a:prstGeom>
          <a:solidFill>
            <a:srgbClr val="0000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</a:t>
            </a:r>
            <a:br>
              <a:rPr lang="th-TH" sz="4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พัฒนาคุณภาพชีวิตระดับอำเภอ (พชอ.)</a:t>
            </a:r>
            <a:endParaRPr lang="th-TH" sz="44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0" name="กลุ่ม 4">
            <a:extLst>
              <a:ext uri="{FF2B5EF4-FFF2-40B4-BE49-F238E27FC236}">
                <a16:creationId xmlns:a16="http://schemas.microsoft.com/office/drawing/2014/main" id="{5D625E65-37FF-43C7-B654-B92FA35BCF4D}"/>
              </a:ext>
            </a:extLst>
          </p:cNvPr>
          <p:cNvGrpSpPr/>
          <p:nvPr/>
        </p:nvGrpSpPr>
        <p:grpSpPr>
          <a:xfrm>
            <a:off x="376321" y="478475"/>
            <a:ext cx="8291429" cy="969223"/>
            <a:chOff x="1357755" y="675698"/>
            <a:chExt cx="9587915" cy="1120775"/>
          </a:xfrm>
        </p:grpSpPr>
        <p:pic>
          <p:nvPicPr>
            <p:cNvPr id="11" name="Picture 56">
              <a:extLst>
                <a:ext uri="{FF2B5EF4-FFF2-40B4-BE49-F238E27FC236}">
                  <a16:creationId xmlns:a16="http://schemas.microsoft.com/office/drawing/2014/main" id="{4F8819A3-6765-4340-9185-E07B433DD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57755" y="803564"/>
              <a:ext cx="1308100" cy="900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3">
              <a:extLst>
                <a:ext uri="{FF2B5EF4-FFF2-40B4-BE49-F238E27FC236}">
                  <a16:creationId xmlns:a16="http://schemas.microsoft.com/office/drawing/2014/main" id="{EAA460B8-F950-424A-9184-AADA7E748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42223" y="780785"/>
              <a:ext cx="1035050" cy="96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7">
              <a:extLst>
                <a:ext uri="{FF2B5EF4-FFF2-40B4-BE49-F238E27FC236}">
                  <a16:creationId xmlns:a16="http://schemas.microsoft.com/office/drawing/2014/main" id="{BB359656-3B63-42E8-BFBC-A7F475AAA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07460" y="744705"/>
              <a:ext cx="1149350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8">
              <a:extLst>
                <a:ext uri="{FF2B5EF4-FFF2-40B4-BE49-F238E27FC236}">
                  <a16:creationId xmlns:a16="http://schemas.microsoft.com/office/drawing/2014/main" id="{18546052-7F07-400D-B0A4-09DAD37F9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31575" y="675698"/>
              <a:ext cx="1123950" cy="112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42">
              <a:extLst>
                <a:ext uri="{FF2B5EF4-FFF2-40B4-BE49-F238E27FC236}">
                  <a16:creationId xmlns:a16="http://schemas.microsoft.com/office/drawing/2014/main" id="{0BC37B5A-20F1-40CD-9648-EDF23F6A8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52235" y="801423"/>
              <a:ext cx="984250" cy="947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9">
              <a:extLst>
                <a:ext uri="{FF2B5EF4-FFF2-40B4-BE49-F238E27FC236}">
                  <a16:creationId xmlns:a16="http://schemas.microsoft.com/office/drawing/2014/main" id="{72501C9C-DD53-4CDC-80CF-5F964AFFA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095248" y="826390"/>
              <a:ext cx="1766887" cy="88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BD4D5E3D-23B0-45E8-B6E9-59D602EA7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099533" y="740085"/>
              <a:ext cx="846137" cy="1004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à¸à¸¥à¸à¸²à¸£à¸à¹à¸à¸«à¸²à¸£à¸¹à¸à¸ à¸²à¸à¸ªà¸³à¸«à¸£à¸±à¸ à¸à¸¸à¸à¸ à¸²à¸à¸à¸µà¸§à¸´à¸">
            <a:extLst>
              <a:ext uri="{FF2B5EF4-FFF2-40B4-BE49-F238E27FC236}">
                <a16:creationId xmlns:a16="http://schemas.microsoft.com/office/drawing/2014/main" id="{FB8003BF-B063-4537-99CD-941C20123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32" y="4265892"/>
            <a:ext cx="1929705" cy="217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à¸à¸¥à¸à¸²à¸£à¸à¹à¸à¸«à¸²à¸£à¸¹à¸à¸ à¸²à¸à¸ªà¸³à¸«à¸£à¸±à¸ à¸à¸¸à¸à¸ à¸²à¸à¸à¸µà¸§à¸´à¸">
            <a:extLst>
              <a:ext uri="{FF2B5EF4-FFF2-40B4-BE49-F238E27FC236}">
                <a16:creationId xmlns:a16="http://schemas.microsoft.com/office/drawing/2014/main" id="{7F49EAC7-DBA6-427B-B367-50072A6EF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726" y="3904089"/>
            <a:ext cx="2745105" cy="1542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4683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92D050"/>
            </a:gs>
            <a:gs pos="74000">
              <a:srgbClr val="74C0FE"/>
            </a:gs>
            <a:gs pos="83000">
              <a:srgbClr val="00B0F0"/>
            </a:gs>
            <a:gs pos="100000">
              <a:srgbClr val="C2FDF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76B94672-B34E-452F-A394-DC156A13B834}"/>
              </a:ext>
            </a:extLst>
          </p:cNvPr>
          <p:cNvSpPr/>
          <p:nvPr/>
        </p:nvSpPr>
        <p:spPr>
          <a:xfrm>
            <a:off x="265185" y="261766"/>
            <a:ext cx="8229599" cy="369843"/>
          </a:xfrm>
          <a:prstGeom prst="round2Same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49FD39-00A6-42C5-84CE-65744D87C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3750" y="1280925"/>
            <a:ext cx="1220403" cy="968688"/>
          </a:xfrm>
          <a:prstGeom prst="rect">
            <a:avLst/>
          </a:prstGeom>
          <a:effectLst>
            <a:softEdge rad="3302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166DE0-2DD3-4A37-8E81-B09ED9D8C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7066" y="6036891"/>
            <a:ext cx="1697230" cy="144847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8EDCA2-CE8A-42B1-A4A4-E41460D9F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0001" y="3284984"/>
            <a:ext cx="2779614" cy="1433851"/>
          </a:xfrm>
          <a:prstGeom prst="rect">
            <a:avLst/>
          </a:prstGeom>
          <a:effectLst>
            <a:softEdge rad="3048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FDBB66-EEBB-4730-A4F3-BD2C3F65DE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1963" y="3732618"/>
            <a:ext cx="2432127" cy="1568839"/>
          </a:xfrm>
          <a:prstGeom prst="rect">
            <a:avLst/>
          </a:prstGeom>
          <a:effectLst>
            <a:softEdge rad="3302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3BF589-8BB3-41CD-A3FA-1CD27B2442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7974" y="4186387"/>
            <a:ext cx="1539302" cy="1064896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8CC4032-4589-4538-AE20-EE36AB0639EC}"/>
              </a:ext>
            </a:extLst>
          </p:cNvPr>
          <p:cNvSpPr/>
          <p:nvPr/>
        </p:nvSpPr>
        <p:spPr>
          <a:xfrm>
            <a:off x="13973952" y="6518993"/>
            <a:ext cx="2651125" cy="477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ขยะ สิ่งแวดล้อม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78DE5F-C95F-4191-BC0E-ED43F9F06E6E}"/>
              </a:ext>
            </a:extLst>
          </p:cNvPr>
          <p:cNvSpPr/>
          <p:nvPr/>
        </p:nvSpPr>
        <p:spPr>
          <a:xfrm>
            <a:off x="12290993" y="2930379"/>
            <a:ext cx="1978171" cy="477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ผู้สูงอายุ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49E301-4E36-4D63-A71F-5FEA4B9F92E5}"/>
              </a:ext>
            </a:extLst>
          </p:cNvPr>
          <p:cNvSpPr/>
          <p:nvPr/>
        </p:nvSpPr>
        <p:spPr>
          <a:xfrm>
            <a:off x="12064438" y="5531982"/>
            <a:ext cx="2651125" cy="479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อุบัติเหตุ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CB2A50-BA7B-4ACF-A055-9DE1D8CFB0F7}"/>
              </a:ext>
            </a:extLst>
          </p:cNvPr>
          <p:cNvSpPr/>
          <p:nvPr/>
        </p:nvSpPr>
        <p:spPr>
          <a:xfrm>
            <a:off x="13705158" y="2171842"/>
            <a:ext cx="3505200" cy="477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โรคไม่ติดต่อ </a:t>
            </a:r>
          </a:p>
          <a:p>
            <a:pPr algn="ctr">
              <a:defRPr/>
            </a:pP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เบาหวาน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ความดันโลหิตสูง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931650-B395-47FB-95D9-CD824AFB4D53}"/>
              </a:ext>
            </a:extLst>
          </p:cNvPr>
          <p:cNvSpPr/>
          <p:nvPr/>
        </p:nvSpPr>
        <p:spPr>
          <a:xfrm>
            <a:off x="14208340" y="5189073"/>
            <a:ext cx="2825750" cy="477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อาหารปลอดภัย</a:t>
            </a:r>
          </a:p>
        </p:txBody>
      </p:sp>
      <p:pic>
        <p:nvPicPr>
          <p:cNvPr id="18" name="Picture 31">
            <a:extLst>
              <a:ext uri="{FF2B5EF4-FFF2-40B4-BE49-F238E27FC236}">
                <a16:creationId xmlns:a16="http://schemas.microsoft.com/office/drawing/2014/main" id="{549D7D12-4CC9-4981-88F1-CC6211AADE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81" y="-924096"/>
            <a:ext cx="2617788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E7B3F9-CF78-414E-BB4A-B0E5933C63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485" y="-279083"/>
            <a:ext cx="1510348" cy="1352551"/>
          </a:xfrm>
          <a:prstGeom prst="rect">
            <a:avLst/>
          </a:prstGeom>
        </p:spPr>
      </p:pic>
      <p:sp>
        <p:nvSpPr>
          <p:cNvPr id="19" name="ชื่อเรื่อง 1">
            <a:extLst>
              <a:ext uri="{FF2B5EF4-FFF2-40B4-BE49-F238E27FC236}">
                <a16:creationId xmlns:a16="http://schemas.microsoft.com/office/drawing/2014/main" id="{DD2CEA33-E1EC-48FB-81C7-0295FA4C0DB6}"/>
              </a:ext>
            </a:extLst>
          </p:cNvPr>
          <p:cNvSpPr txBox="1">
            <a:spLocks/>
          </p:cNvSpPr>
          <p:nvPr/>
        </p:nvSpPr>
        <p:spPr>
          <a:xfrm>
            <a:off x="304892" y="192244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รูปแบบการพัฒนาคุณภาพชีวิต แบบมีส่วนร่วม ตามเหตุปัจจัย หรือ แบบบูรณาการ</a:t>
            </a:r>
          </a:p>
        </p:txBody>
      </p:sp>
      <p:graphicFrame>
        <p:nvGraphicFramePr>
          <p:cNvPr id="20" name="ตาราง 3">
            <a:extLst>
              <a:ext uri="{FF2B5EF4-FFF2-40B4-BE49-F238E27FC236}">
                <a16:creationId xmlns:a16="http://schemas.microsoft.com/office/drawing/2014/main" id="{341AC0CD-843A-4C65-9831-7F61DE5FD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091961"/>
              </p:ext>
            </p:extLst>
          </p:nvPr>
        </p:nvGraphicFramePr>
        <p:xfrm>
          <a:off x="1248590" y="2180927"/>
          <a:ext cx="752483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0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2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400" b="1" kern="120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ต้นน้ำ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กลางน้ำ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ปลาย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</a:rPr>
                        <a:t>น้ำ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ตาราง 5">
            <a:extLst>
              <a:ext uri="{FF2B5EF4-FFF2-40B4-BE49-F238E27FC236}">
                <a16:creationId xmlns:a16="http://schemas.microsoft.com/office/drawing/2014/main" id="{FB3B00B5-3685-49C4-B9E3-1599DD4EF1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356216"/>
              </p:ext>
            </p:extLst>
          </p:nvPr>
        </p:nvGraphicFramePr>
        <p:xfrm>
          <a:off x="1237349" y="2803524"/>
          <a:ext cx="257021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rgbClr val="FFFF00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ทุกกลุ่มวัยมีภูมิคุ้มกัน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- ตระหนัก รอบรู้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- คู่คุณธรรม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-พฤติกรรมเอื้อให้มีคุณภาพชีวิตที่ดี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สี่เหลี่ยมผืนผ้ามุมมน 6">
            <a:extLst>
              <a:ext uri="{FF2B5EF4-FFF2-40B4-BE49-F238E27FC236}">
                <a16:creationId xmlns:a16="http://schemas.microsoft.com/office/drawing/2014/main" id="{EC4F12B9-4B25-4FA6-A437-02E874B6E897}"/>
              </a:ext>
            </a:extLst>
          </p:cNvPr>
          <p:cNvSpPr/>
          <p:nvPr/>
        </p:nvSpPr>
        <p:spPr>
          <a:xfrm>
            <a:off x="226831" y="2975800"/>
            <a:ext cx="864096" cy="576064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WHAT Factor</a:t>
            </a:r>
            <a:endParaRPr lang="th-TH" sz="1200" dirty="0">
              <a:solidFill>
                <a:schemeClr val="bg1"/>
              </a:solidFill>
            </a:endParaRPr>
          </a:p>
        </p:txBody>
      </p:sp>
      <p:sp>
        <p:nvSpPr>
          <p:cNvPr id="24" name="สี่เหลี่ยมผืนผ้ามุมมน 7">
            <a:extLst>
              <a:ext uri="{FF2B5EF4-FFF2-40B4-BE49-F238E27FC236}">
                <a16:creationId xmlns:a16="http://schemas.microsoft.com/office/drawing/2014/main" id="{2FDEACF8-6826-4A7D-9FB4-67CCAB947CB3}"/>
              </a:ext>
            </a:extLst>
          </p:cNvPr>
          <p:cNvSpPr/>
          <p:nvPr/>
        </p:nvSpPr>
        <p:spPr>
          <a:xfrm>
            <a:off x="265185" y="809863"/>
            <a:ext cx="864096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WHY</a:t>
            </a:r>
            <a:endParaRPr lang="th-TH" sz="1200" dirty="0">
              <a:solidFill>
                <a:schemeClr val="tx1"/>
              </a:solidFill>
            </a:endParaRPr>
          </a:p>
        </p:txBody>
      </p:sp>
      <p:sp>
        <p:nvSpPr>
          <p:cNvPr id="25" name="สี่เหลี่ยมผืนผ้ามุมมน 8">
            <a:extLst>
              <a:ext uri="{FF2B5EF4-FFF2-40B4-BE49-F238E27FC236}">
                <a16:creationId xmlns:a16="http://schemas.microsoft.com/office/drawing/2014/main" id="{5AE33F69-E99F-46C6-89F2-29D426131DCC}"/>
              </a:ext>
            </a:extLst>
          </p:cNvPr>
          <p:cNvSpPr/>
          <p:nvPr/>
        </p:nvSpPr>
        <p:spPr>
          <a:xfrm>
            <a:off x="265185" y="2129703"/>
            <a:ext cx="864096" cy="504056"/>
          </a:xfrm>
          <a:prstGeom prst="roundRect">
            <a:avLst/>
          </a:prstGeom>
          <a:solidFill>
            <a:srgbClr val="F64EA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Way of life</a:t>
            </a:r>
            <a:endParaRPr lang="th-TH" sz="1200" dirty="0">
              <a:solidFill>
                <a:schemeClr val="tx1"/>
              </a:solidFill>
            </a:endParaRPr>
          </a:p>
        </p:txBody>
      </p:sp>
      <p:graphicFrame>
        <p:nvGraphicFramePr>
          <p:cNvPr id="26" name="ตาราง 9">
            <a:extLst>
              <a:ext uri="{FF2B5EF4-FFF2-40B4-BE49-F238E27FC236}">
                <a16:creationId xmlns:a16="http://schemas.microsoft.com/office/drawing/2014/main" id="{CC038112-256D-4DB6-94C6-892F794C2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993948"/>
              </p:ext>
            </p:extLst>
          </p:nvPr>
        </p:nvGraphicFramePr>
        <p:xfrm>
          <a:off x="1237350" y="1493611"/>
          <a:ext cx="755245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6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แม่และเด็ก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วัยเรียน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วัยรุ่น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วัยทำงาน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ผู้สูงอายุผู้พิการ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สี่เหลี่ยมผืนผ้ามุมมน 10">
            <a:extLst>
              <a:ext uri="{FF2B5EF4-FFF2-40B4-BE49-F238E27FC236}">
                <a16:creationId xmlns:a16="http://schemas.microsoft.com/office/drawing/2014/main" id="{7E442C83-8138-40E9-9CF0-3A6D856D944E}"/>
              </a:ext>
            </a:extLst>
          </p:cNvPr>
          <p:cNvSpPr/>
          <p:nvPr/>
        </p:nvSpPr>
        <p:spPr>
          <a:xfrm>
            <a:off x="265185" y="1457751"/>
            <a:ext cx="864096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WHO</a:t>
            </a:r>
            <a:endParaRPr lang="th-TH" sz="1200" dirty="0">
              <a:solidFill>
                <a:schemeClr val="tx1"/>
              </a:solidFill>
            </a:endParaRPr>
          </a:p>
        </p:txBody>
      </p:sp>
      <p:graphicFrame>
        <p:nvGraphicFramePr>
          <p:cNvPr id="28" name="ตาราง 11">
            <a:extLst>
              <a:ext uri="{FF2B5EF4-FFF2-40B4-BE49-F238E27FC236}">
                <a16:creationId xmlns:a16="http://schemas.microsoft.com/office/drawing/2014/main" id="{104221C0-B46B-4B2A-B13F-CF13B55AB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851238"/>
              </p:ext>
            </p:extLst>
          </p:nvPr>
        </p:nvGraphicFramePr>
        <p:xfrm>
          <a:off x="1237349" y="5961029"/>
          <a:ext cx="7679819" cy="725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6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3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9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53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aseline="0" dirty="0">
                          <a:solidFill>
                            <a:schemeClr val="tx1"/>
                          </a:solidFill>
                        </a:rPr>
                        <a:t>ครัวเรือน บ้าน วัด </a:t>
                      </a:r>
                      <a:r>
                        <a:rPr lang="th-TH" sz="2000" baseline="0" dirty="0" err="1">
                          <a:solidFill>
                            <a:schemeClr val="tx1"/>
                          </a:solidFill>
                        </a:rPr>
                        <a:t>รร</a:t>
                      </a:r>
                      <a:r>
                        <a:rPr lang="th-TH" sz="2000" baseline="0" dirty="0">
                          <a:solidFill>
                            <a:schemeClr val="tx1"/>
                          </a:solidFill>
                        </a:rPr>
                        <a:t> หน่วยงานและภาคีที่เกี่ยวข้อง</a:t>
                      </a:r>
                      <a:endParaRPr lang="th-TH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solidFill>
                            <a:schemeClr val="tx1"/>
                          </a:solidFill>
                        </a:rPr>
                        <a:t>ครัวเรือน ชุมชน วัด </a:t>
                      </a:r>
                      <a:r>
                        <a:rPr lang="th-TH" sz="2000" baseline="0" dirty="0" err="1">
                          <a:solidFill>
                            <a:schemeClr val="tx1"/>
                          </a:solidFill>
                        </a:rPr>
                        <a:t>รร</a:t>
                      </a:r>
                      <a:r>
                        <a:rPr lang="th-TH" sz="2000" baseline="0" dirty="0">
                          <a:solidFill>
                            <a:schemeClr val="tx1"/>
                          </a:solidFill>
                        </a:rPr>
                        <a:t>. สถานประกอบการ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th-TH" sz="2000" baseline="0" dirty="0">
                          <a:solidFill>
                            <a:schemeClr val="tx1"/>
                          </a:solidFill>
                        </a:rPr>
                        <a:t>หน่วยงานที่เกี่ยวข้อง</a:t>
                      </a:r>
                      <a:endParaRPr lang="th-TH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</a:rPr>
                        <a:t>หน่วยงาน ภาคีที่เกี่ยวข้ององ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สี่เหลี่ยมผืนผ้ามุมมน 12">
            <a:extLst>
              <a:ext uri="{FF2B5EF4-FFF2-40B4-BE49-F238E27FC236}">
                <a16:creationId xmlns:a16="http://schemas.microsoft.com/office/drawing/2014/main" id="{1A4DC6A2-8D53-440C-B2B3-510C89A6B38E}"/>
              </a:ext>
            </a:extLst>
          </p:cNvPr>
          <p:cNvSpPr/>
          <p:nvPr/>
        </p:nvSpPr>
        <p:spPr>
          <a:xfrm>
            <a:off x="226831" y="6072512"/>
            <a:ext cx="864096" cy="576064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Stack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holder</a:t>
            </a:r>
            <a:endParaRPr lang="th-TH" sz="1200" dirty="0">
              <a:solidFill>
                <a:schemeClr val="bg1"/>
              </a:solidFill>
            </a:endParaRPr>
          </a:p>
        </p:txBody>
      </p:sp>
      <p:sp>
        <p:nvSpPr>
          <p:cNvPr id="30" name="สี่เหลี่ยมผืนผ้ามุมมน 14">
            <a:extLst>
              <a:ext uri="{FF2B5EF4-FFF2-40B4-BE49-F238E27FC236}">
                <a16:creationId xmlns:a16="http://schemas.microsoft.com/office/drawing/2014/main" id="{327BD072-AE6D-4F4F-B68B-259B22F66CC5}"/>
              </a:ext>
            </a:extLst>
          </p:cNvPr>
          <p:cNvSpPr/>
          <p:nvPr/>
        </p:nvSpPr>
        <p:spPr>
          <a:xfrm>
            <a:off x="196945" y="4948450"/>
            <a:ext cx="864096" cy="720080"/>
          </a:xfrm>
          <a:prstGeom prst="roundRect">
            <a:avLst/>
          </a:prstGeom>
          <a:solidFill>
            <a:srgbClr val="A8088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HOW TO</a:t>
            </a:r>
            <a:endParaRPr lang="th-TH" sz="1200" dirty="0">
              <a:solidFill>
                <a:schemeClr val="bg1"/>
              </a:solidFill>
            </a:endParaRPr>
          </a:p>
        </p:txBody>
      </p:sp>
      <p:sp>
        <p:nvSpPr>
          <p:cNvPr id="31" name="สี่เหลี่ยมผืนผ้ามุมมน 15">
            <a:extLst>
              <a:ext uri="{FF2B5EF4-FFF2-40B4-BE49-F238E27FC236}">
                <a16:creationId xmlns:a16="http://schemas.microsoft.com/office/drawing/2014/main" id="{41BCE042-7944-43D8-AE8D-FDF7D04DD0BE}"/>
              </a:ext>
            </a:extLst>
          </p:cNvPr>
          <p:cNvSpPr/>
          <p:nvPr/>
        </p:nvSpPr>
        <p:spPr>
          <a:xfrm>
            <a:off x="4045662" y="2731516"/>
            <a:ext cx="1944216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ลดรายจ่าย </a:t>
            </a:r>
          </a:p>
          <a:p>
            <a:pPr algn="ctr"/>
            <a:r>
              <a:rPr lang="th-TH" sz="2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เพิ่มรายได้</a:t>
            </a:r>
          </a:p>
        </p:txBody>
      </p:sp>
      <p:sp>
        <p:nvSpPr>
          <p:cNvPr id="32" name="ลูกศรขวา 17">
            <a:extLst>
              <a:ext uri="{FF2B5EF4-FFF2-40B4-BE49-F238E27FC236}">
                <a16:creationId xmlns:a16="http://schemas.microsoft.com/office/drawing/2014/main" id="{0DD440B6-68BD-401C-A730-8329BDB91E03}"/>
              </a:ext>
            </a:extLst>
          </p:cNvPr>
          <p:cNvSpPr/>
          <p:nvPr/>
        </p:nvSpPr>
        <p:spPr>
          <a:xfrm>
            <a:off x="3745598" y="3019548"/>
            <a:ext cx="288032" cy="36004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33" name="สี่เหลี่ยมผืนผ้ามุมมน 19">
            <a:extLst>
              <a:ext uri="{FF2B5EF4-FFF2-40B4-BE49-F238E27FC236}">
                <a16:creationId xmlns:a16="http://schemas.microsoft.com/office/drawing/2014/main" id="{1DA6000E-78B5-4E0A-87F2-C90083E252ED}"/>
              </a:ext>
            </a:extLst>
          </p:cNvPr>
          <p:cNvSpPr/>
          <p:nvPr/>
        </p:nvSpPr>
        <p:spPr>
          <a:xfrm>
            <a:off x="6493934" y="2731516"/>
            <a:ext cx="1944216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เมื่อมีภัยไม่ทิ้งกัน</a:t>
            </a:r>
          </a:p>
        </p:txBody>
      </p:sp>
      <p:sp>
        <p:nvSpPr>
          <p:cNvPr id="34" name="สี่เหลี่ยมผืนผ้ามุมมน 20">
            <a:extLst>
              <a:ext uri="{FF2B5EF4-FFF2-40B4-BE49-F238E27FC236}">
                <a16:creationId xmlns:a16="http://schemas.microsoft.com/office/drawing/2014/main" id="{059E96B8-B27B-4DFB-9683-56C595DCE7BB}"/>
              </a:ext>
            </a:extLst>
          </p:cNvPr>
          <p:cNvSpPr/>
          <p:nvPr/>
        </p:nvSpPr>
        <p:spPr>
          <a:xfrm>
            <a:off x="6531689" y="3937962"/>
            <a:ext cx="1944216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ปลอดโรค ปลอดภัย</a:t>
            </a:r>
          </a:p>
        </p:txBody>
      </p:sp>
      <p:sp>
        <p:nvSpPr>
          <p:cNvPr id="35" name="ลูกศรขึ้น-ลง 21">
            <a:extLst>
              <a:ext uri="{FF2B5EF4-FFF2-40B4-BE49-F238E27FC236}">
                <a16:creationId xmlns:a16="http://schemas.microsoft.com/office/drawing/2014/main" id="{058E04A1-5767-4AC2-A835-A9F2BBE30CDA}"/>
              </a:ext>
            </a:extLst>
          </p:cNvPr>
          <p:cNvSpPr/>
          <p:nvPr/>
        </p:nvSpPr>
        <p:spPr>
          <a:xfrm>
            <a:off x="4814473" y="3469427"/>
            <a:ext cx="299553" cy="458106"/>
          </a:xfrm>
          <a:prstGeom prst="up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36" name="ลูกศรขวา 22">
            <a:extLst>
              <a:ext uri="{FF2B5EF4-FFF2-40B4-BE49-F238E27FC236}">
                <a16:creationId xmlns:a16="http://schemas.microsoft.com/office/drawing/2014/main" id="{A149601A-5C39-40E5-8AD5-C3378CF95DD9}"/>
              </a:ext>
            </a:extLst>
          </p:cNvPr>
          <p:cNvSpPr/>
          <p:nvPr/>
        </p:nvSpPr>
        <p:spPr>
          <a:xfrm>
            <a:off x="6133894" y="2947540"/>
            <a:ext cx="288032" cy="36004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37" name="ลูกศรขวา 23">
            <a:extLst>
              <a:ext uri="{FF2B5EF4-FFF2-40B4-BE49-F238E27FC236}">
                <a16:creationId xmlns:a16="http://schemas.microsoft.com/office/drawing/2014/main" id="{6A34390D-FFAE-45AD-BB5E-09EB4D03FD1A}"/>
              </a:ext>
            </a:extLst>
          </p:cNvPr>
          <p:cNvSpPr/>
          <p:nvPr/>
        </p:nvSpPr>
        <p:spPr>
          <a:xfrm>
            <a:off x="6108207" y="4225994"/>
            <a:ext cx="288032" cy="36004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38" name="ลูกศรขึ้น 24">
            <a:extLst>
              <a:ext uri="{FF2B5EF4-FFF2-40B4-BE49-F238E27FC236}">
                <a16:creationId xmlns:a16="http://schemas.microsoft.com/office/drawing/2014/main" id="{B10C670C-65B2-4D43-A196-F8F63A729739}"/>
              </a:ext>
            </a:extLst>
          </p:cNvPr>
          <p:cNvSpPr/>
          <p:nvPr/>
        </p:nvSpPr>
        <p:spPr>
          <a:xfrm>
            <a:off x="7142006" y="3523604"/>
            <a:ext cx="648072" cy="414358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39" name="ลูกศรขวา 2">
            <a:extLst>
              <a:ext uri="{FF2B5EF4-FFF2-40B4-BE49-F238E27FC236}">
                <a16:creationId xmlns:a16="http://schemas.microsoft.com/office/drawing/2014/main" id="{BA158237-70FA-492C-90D5-2946B89E32E6}"/>
              </a:ext>
            </a:extLst>
          </p:cNvPr>
          <p:cNvSpPr/>
          <p:nvPr/>
        </p:nvSpPr>
        <p:spPr>
          <a:xfrm rot="18949266">
            <a:off x="6116272" y="3556197"/>
            <a:ext cx="376043" cy="384459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graphicFrame>
        <p:nvGraphicFramePr>
          <p:cNvPr id="40" name="ตาราง 25">
            <a:extLst>
              <a:ext uri="{FF2B5EF4-FFF2-40B4-BE49-F238E27FC236}">
                <a16:creationId xmlns:a16="http://schemas.microsoft.com/office/drawing/2014/main" id="{CED4B6B2-5919-49FF-A7E6-D74353249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128469"/>
              </p:ext>
            </p:extLst>
          </p:nvPr>
        </p:nvGraphicFramePr>
        <p:xfrm>
          <a:off x="4309095" y="3909032"/>
          <a:ext cx="1561015" cy="80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902">
                <a:tc rowSpan="2">
                  <a:txBody>
                    <a:bodyPr/>
                    <a:lstStyle/>
                    <a:p>
                      <a:r>
                        <a:rPr lang="th-TH" dirty="0"/>
                        <a:t>สิ่งแวดล้อมดี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-เอื้อ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902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-ไม่เอื้อ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ลูกศรซ้าย-ขวา 26">
            <a:extLst>
              <a:ext uri="{FF2B5EF4-FFF2-40B4-BE49-F238E27FC236}">
                <a16:creationId xmlns:a16="http://schemas.microsoft.com/office/drawing/2014/main" id="{1D0D812E-6D7E-4308-9573-4EEDE9381F09}"/>
              </a:ext>
            </a:extLst>
          </p:cNvPr>
          <p:cNvSpPr/>
          <p:nvPr/>
        </p:nvSpPr>
        <p:spPr>
          <a:xfrm>
            <a:off x="3805039" y="4109053"/>
            <a:ext cx="504056" cy="360040"/>
          </a:xfrm>
          <a:prstGeom prst="leftRightArrow">
            <a:avLst>
              <a:gd name="adj1" fmla="val 43004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cxnSp>
        <p:nvCxnSpPr>
          <p:cNvPr id="42" name="ลูกศรเชื่อมต่อแบบตรง 28">
            <a:extLst>
              <a:ext uri="{FF2B5EF4-FFF2-40B4-BE49-F238E27FC236}">
                <a16:creationId xmlns:a16="http://schemas.microsoft.com/office/drawing/2014/main" id="{10D60E5F-E308-4D93-A6AA-B555988D64F5}"/>
              </a:ext>
            </a:extLst>
          </p:cNvPr>
          <p:cNvCxnSpPr>
            <a:cxnSpLocks/>
          </p:cNvCxnSpPr>
          <p:nvPr/>
        </p:nvCxnSpPr>
        <p:spPr>
          <a:xfrm>
            <a:off x="1090927" y="1165074"/>
            <a:ext cx="1748526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ตรง 30">
            <a:extLst>
              <a:ext uri="{FF2B5EF4-FFF2-40B4-BE49-F238E27FC236}">
                <a16:creationId xmlns:a16="http://schemas.microsoft.com/office/drawing/2014/main" id="{FFA1FFEB-6C71-4FFE-8718-379028ACC93D}"/>
              </a:ext>
            </a:extLst>
          </p:cNvPr>
          <p:cNvCxnSpPr/>
          <p:nvPr/>
        </p:nvCxnSpPr>
        <p:spPr>
          <a:xfrm>
            <a:off x="2438171" y="1016097"/>
            <a:ext cx="576064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ตัวเชื่อมต่อตรง 34">
            <a:extLst>
              <a:ext uri="{FF2B5EF4-FFF2-40B4-BE49-F238E27FC236}">
                <a16:creationId xmlns:a16="http://schemas.microsoft.com/office/drawing/2014/main" id="{2271F776-275D-4B3E-8754-EC55D6288A4B}"/>
              </a:ext>
            </a:extLst>
          </p:cNvPr>
          <p:cNvCxnSpPr>
            <a:cxnSpLocks/>
          </p:cNvCxnSpPr>
          <p:nvPr/>
        </p:nvCxnSpPr>
        <p:spPr>
          <a:xfrm flipV="1">
            <a:off x="2438171" y="547769"/>
            <a:ext cx="0" cy="4683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ไดอะแกรม 37">
            <a:extLst>
              <a:ext uri="{FF2B5EF4-FFF2-40B4-BE49-F238E27FC236}">
                <a16:creationId xmlns:a16="http://schemas.microsoft.com/office/drawing/2014/main" id="{129FACC4-7766-46FE-B171-F1BC0FEF06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4503967"/>
              </p:ext>
            </p:extLst>
          </p:nvPr>
        </p:nvGraphicFramePr>
        <p:xfrm>
          <a:off x="1266005" y="4987062"/>
          <a:ext cx="6850197" cy="809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6C6DFA9-3F97-4B0F-8F32-13495B285822}"/>
              </a:ext>
            </a:extLst>
          </p:cNvPr>
          <p:cNvSpPr/>
          <p:nvPr/>
        </p:nvSpPr>
        <p:spPr>
          <a:xfrm>
            <a:off x="3057560" y="727789"/>
            <a:ext cx="5039685" cy="56974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ประชาชนต้องการความสุขกาย สบายใจเมื่อมีภัยไม่ทิ้งกัน</a:t>
            </a:r>
          </a:p>
        </p:txBody>
      </p:sp>
    </p:spTree>
    <p:extLst>
      <p:ext uri="{BB962C8B-B14F-4D97-AF65-F5344CB8AC3E}">
        <p14:creationId xmlns:p14="http://schemas.microsoft.com/office/powerpoint/2010/main" val="171962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1DF22D6-770D-45A0-B027-5D03D44AF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92" y="677635"/>
            <a:ext cx="6340523" cy="713015"/>
          </a:xfrm>
          <a:prstGeom prst="round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231775" indent="-2317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ประเด็นการประชุม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F2BC91-8B33-4A71-98DA-959B387B8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015" y="5435798"/>
            <a:ext cx="1583140" cy="1055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ADB4FC-9347-465F-8DBE-B74850A61943}"/>
              </a:ext>
            </a:extLst>
          </p:cNvPr>
          <p:cNvSpPr txBox="1"/>
          <p:nvPr/>
        </p:nvSpPr>
        <p:spPr>
          <a:xfrm>
            <a:off x="1060155" y="1554568"/>
            <a:ext cx="6850468" cy="4154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บทบาท พชอ.</a:t>
            </a:r>
          </a:p>
          <a:p>
            <a:pPr marL="285750" indent="-285750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สรุปประเด็นการพัฒนาคุณภาพชีวิต 10 อันดับ เขตสุขภาพที่ 6</a:t>
            </a:r>
          </a:p>
          <a:p>
            <a:pPr marL="285750" indent="-285750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รูปแบบการพัฒนา</a:t>
            </a:r>
            <a:r>
              <a:rPr lang="th-TH" sz="24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คุณภาพชีวิต </a:t>
            </a: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แบบมีส่วนร่วม ตามเหตุปัจจัย</a:t>
            </a:r>
            <a:b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หรือ แบบบูรณาการ</a:t>
            </a:r>
          </a:p>
          <a:p>
            <a:pPr marL="285750" indent="-285750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แลกเปลี่ยนเรียนรู้การขับเคลื่อนการพัฒนาคุณภาพชีวิต</a:t>
            </a:r>
          </a:p>
          <a:p>
            <a:pPr marL="285750" indent="-285750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แลกเปลี่ยนเรียนรู้บทบาทการหนุนเสริมจากภาคีเครือข่ายที่เกี่ยวข้อง</a:t>
            </a:r>
          </a:p>
          <a:p>
            <a:pPr marL="285750" indent="-285750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ประเมินความต้องการได้รับการสนับสนุนจาก</a:t>
            </a:r>
            <a:b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- ท้องถิ่น ท้องที่  </a:t>
            </a:r>
            <a:b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- อำเภอ </a:t>
            </a:r>
            <a:b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- จังหวัด </a:t>
            </a:r>
            <a:b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- เขต กระทรวง</a:t>
            </a:r>
          </a:p>
        </p:txBody>
      </p:sp>
    </p:spTree>
    <p:extLst>
      <p:ext uri="{BB962C8B-B14F-4D97-AF65-F5344CB8AC3E}">
        <p14:creationId xmlns:p14="http://schemas.microsoft.com/office/powerpoint/2010/main" val="1309606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1DF22D6-770D-45A0-B027-5D03D44AF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92" y="677635"/>
            <a:ext cx="7619657" cy="713015"/>
          </a:xfrm>
          <a:prstGeom prst="round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231775" indent="-2317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rgbClr val="FFFF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บทบาท พชอ.ตามระเบียบสำนักนายกรัฐมนตรีฯ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ADB4FC-9347-465F-8DBE-B74850A61943}"/>
              </a:ext>
            </a:extLst>
          </p:cNvPr>
          <p:cNvSpPr txBox="1"/>
          <p:nvPr/>
        </p:nvSpPr>
        <p:spPr>
          <a:xfrm>
            <a:off x="1060155" y="1672770"/>
            <a:ext cx="7190710" cy="4275534"/>
          </a:xfrm>
          <a:prstGeom prst="roundRect">
            <a:avLst>
              <a:gd name="adj" fmla="val 5334"/>
            </a:avLst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285750" indent="-285750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กำหนดเป้าหมาย แนวทางการดำเนินงานพัฒนาคุณภาพชีวิตของประชาชนและดำเนินการให้เป็นไปตามเป้าหมาย</a:t>
            </a:r>
          </a:p>
          <a:p>
            <a:pPr marL="285750" indent="-285750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ขับเคลื่อนให้เกิดการบูรณาการร่วมกันของหน่วยงานของรัฐ</a:t>
            </a:r>
          </a:p>
          <a:p>
            <a:pPr marL="285750" indent="-285750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นับสนุนให้เกิดความร่วมมือและประสานงานระหว่างกันของทุกภาคส่วนโดยยึดถือประโยชน์ของประชาชนเป็นสำคัญ</a:t>
            </a:r>
          </a:p>
          <a:p>
            <a:pPr marL="285750" indent="-285750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เสนอแนะและให้คำปรึกษาการพัฒนาคุณภาพชีวิตของภาครัฐและเอกชน ภาคประชาชน และผู้ประกอบการในพื้นที่</a:t>
            </a:r>
          </a:p>
          <a:p>
            <a:pPr marL="285750" indent="-285750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ติดตามและประเมินผล</a:t>
            </a:r>
          </a:p>
          <a:p>
            <a:pPr marL="285750" indent="-285750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ประสานหน่วยงานของรัฐภาคเอกชนและภาคประชาชนในพื้นที่ส่งข้อมูลและเอกสารที่เกี่ยวข้อง</a:t>
            </a:r>
          </a:p>
          <a:p>
            <a:pPr marL="285750" indent="-285750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ปฏิบัติการอื่น ตามที่คณะกรรมการหรือผู้ว่าราชการจังหวัดมอบหมาย</a:t>
            </a:r>
          </a:p>
        </p:txBody>
      </p:sp>
    </p:spTree>
    <p:extLst>
      <p:ext uri="{BB962C8B-B14F-4D97-AF65-F5344CB8AC3E}">
        <p14:creationId xmlns:p14="http://schemas.microsoft.com/office/powerpoint/2010/main" val="170183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DB513D-D6CE-4CCF-8E8D-9ECBD88F4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007" y="262128"/>
            <a:ext cx="5163312" cy="6333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9420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0D9368-4804-4174-9BB8-2EA4DB12686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2" y="239653"/>
            <a:ext cx="6224336" cy="6378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238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E57557-66A1-412E-AEF7-03A3EA0143F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095" y="610637"/>
            <a:ext cx="4729649" cy="52619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1601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7567B8-408C-484E-85C2-894397167CD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1" y="471664"/>
            <a:ext cx="6240379" cy="5914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9514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1DF22D6-770D-45A0-B027-5D03D44AF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92" y="677635"/>
            <a:ext cx="7619657" cy="713015"/>
          </a:xfrm>
          <a:prstGeom prst="round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231775" indent="-2317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rgbClr val="FFFF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ประเด็นการพัฒนาคุณภาพชีวิตที่สำคัญ  10 อันดับ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ADB4FC-9347-465F-8DBE-B74850A61943}"/>
              </a:ext>
            </a:extLst>
          </p:cNvPr>
          <p:cNvSpPr txBox="1"/>
          <p:nvPr/>
        </p:nvSpPr>
        <p:spPr>
          <a:xfrm>
            <a:off x="854493" y="1575316"/>
            <a:ext cx="5323024" cy="3895487"/>
          </a:xfrm>
          <a:prstGeom prst="roundRect">
            <a:avLst>
              <a:gd name="adj" fmla="val 5334"/>
            </a:avLst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>
              <a:buClr>
                <a:schemeClr val="accent1"/>
              </a:buClr>
              <a:buSzPct val="75000"/>
            </a:pP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 </a:t>
            </a: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อุบัติเหตุทางและทางน้ำ (27+2 = 29 อำเภอ)</a:t>
            </a:r>
          </a:p>
          <a:p>
            <a:pPr>
              <a:buClr>
                <a:schemeClr val="accent1"/>
              </a:buClr>
              <a:buSzPct val="75000"/>
            </a:pP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2. การกจัดการขยะ 28 อำเภอ</a:t>
            </a:r>
          </a:p>
          <a:p>
            <a:pPr>
              <a:buClr>
                <a:schemeClr val="accent1"/>
              </a:buClr>
              <a:buSzPct val="75000"/>
            </a:pP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3. ผู้สูงอายุ และผู้พิการ 22+4=26 อำเภอ</a:t>
            </a:r>
          </a:p>
          <a:p>
            <a:pPr>
              <a:buClr>
                <a:schemeClr val="accent1"/>
              </a:buClr>
              <a:buSzPct val="75000"/>
            </a:pP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4. พิษสุนัขบ้า 14 อำเภอ</a:t>
            </a:r>
          </a:p>
          <a:p>
            <a:pPr>
              <a:buClr>
                <a:schemeClr val="accent1"/>
              </a:buClr>
              <a:buSzPct val="75000"/>
            </a:pP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5. ยาเสพติด 11 อำเภอ</a:t>
            </a:r>
          </a:p>
          <a:p>
            <a:pPr>
              <a:buClr>
                <a:schemeClr val="accent1"/>
              </a:buClr>
              <a:buSzPct val="75000"/>
            </a:pP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6. อาหารปลอดภัย เบาหวานความดัน เรื่องละ 10 อำเภอ</a:t>
            </a:r>
          </a:p>
          <a:p>
            <a:pPr>
              <a:buClr>
                <a:schemeClr val="accent1"/>
              </a:buClr>
              <a:buSzPct val="75000"/>
            </a:pP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7. ผู้ป่วยติดบ้านติดเตียง 9 อำเภอ</a:t>
            </a:r>
          </a:p>
          <a:p>
            <a:pPr>
              <a:buClr>
                <a:schemeClr val="accent1"/>
              </a:buClr>
              <a:buSzPct val="75000"/>
            </a:pP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8. เบาหวานความดัน 5 อำเภอ</a:t>
            </a:r>
          </a:p>
          <a:p>
            <a:pPr>
              <a:buClr>
                <a:schemeClr val="accent1"/>
              </a:buClr>
              <a:buSzPct val="75000"/>
            </a:pP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9. ไข้เลือดออก 5 อำเภอ</a:t>
            </a:r>
          </a:p>
          <a:p>
            <a:pPr>
              <a:buClr>
                <a:schemeClr val="accent1"/>
              </a:buClr>
              <a:buSzPct val="75000"/>
            </a:pP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10. พัฒนาการเด็ก 0-5 ปี 3 อำเภอ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F5873A-13EB-41BA-A2B4-26AB52BC64BB}"/>
              </a:ext>
            </a:extLst>
          </p:cNvPr>
          <p:cNvSpPr txBox="1"/>
          <p:nvPr/>
        </p:nvSpPr>
        <p:spPr>
          <a:xfrm>
            <a:off x="7219508" y="1205984"/>
            <a:ext cx="125464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เขตสุขภาพที่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6</a:t>
            </a:r>
            <a:endParaRPr lang="th-TH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25BCBC-5EBD-41D6-AD1A-D153F5868A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25" y="1694713"/>
            <a:ext cx="1240003" cy="1090394"/>
          </a:xfrm>
          <a:prstGeom prst="rect">
            <a:avLst/>
          </a:prstGeom>
          <a:effectLst>
            <a:softEdge rad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49FD39-00A6-42C5-84CE-65744D87C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40" y="5710695"/>
            <a:ext cx="1220403" cy="968688"/>
          </a:xfrm>
          <a:prstGeom prst="rect">
            <a:avLst/>
          </a:prstGeom>
          <a:effectLst>
            <a:softEdge rad="3302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166DE0-2DD3-4A37-8E81-B09ED9D8C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390" y="5470803"/>
            <a:ext cx="1697230" cy="144847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FDBB66-EEBB-4730-A4F3-BD2C3F65DE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7894" y="4852261"/>
            <a:ext cx="2432127" cy="1568839"/>
          </a:xfrm>
          <a:prstGeom prst="rect">
            <a:avLst/>
          </a:prstGeom>
          <a:effectLst>
            <a:softEdge rad="3302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3BF589-8BB3-41CD-A3FA-1CD27B2442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4976" y="4136976"/>
            <a:ext cx="1539302" cy="1064896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8CC4032-4589-4538-AE20-EE36AB0639EC}"/>
              </a:ext>
            </a:extLst>
          </p:cNvPr>
          <p:cNvSpPr/>
          <p:nvPr/>
        </p:nvSpPr>
        <p:spPr>
          <a:xfrm>
            <a:off x="3845695" y="5867602"/>
            <a:ext cx="2651125" cy="477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ขยะ สิ่งแวดล้อม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78DE5F-C95F-4191-BC0E-ED43F9F06E6E}"/>
              </a:ext>
            </a:extLst>
          </p:cNvPr>
          <p:cNvSpPr/>
          <p:nvPr/>
        </p:nvSpPr>
        <p:spPr>
          <a:xfrm>
            <a:off x="6243115" y="2789699"/>
            <a:ext cx="1978171" cy="477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ผู้สูงอายุ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49E301-4E36-4D63-A71F-5FEA4B9F92E5}"/>
              </a:ext>
            </a:extLst>
          </p:cNvPr>
          <p:cNvSpPr/>
          <p:nvPr/>
        </p:nvSpPr>
        <p:spPr>
          <a:xfrm>
            <a:off x="6317365" y="4242206"/>
            <a:ext cx="2651125" cy="479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อุบัติเหตุ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931650-B395-47FB-95D9-CD824AFB4D53}"/>
              </a:ext>
            </a:extLst>
          </p:cNvPr>
          <p:cNvSpPr/>
          <p:nvPr/>
        </p:nvSpPr>
        <p:spPr>
          <a:xfrm>
            <a:off x="6318250" y="4826861"/>
            <a:ext cx="2825750" cy="477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อาหารปลอดภัย</a:t>
            </a:r>
          </a:p>
        </p:txBody>
      </p:sp>
      <p:pic>
        <p:nvPicPr>
          <p:cNvPr id="18" name="Picture 31">
            <a:extLst>
              <a:ext uri="{FF2B5EF4-FFF2-40B4-BE49-F238E27FC236}">
                <a16:creationId xmlns:a16="http://schemas.microsoft.com/office/drawing/2014/main" id="{549D7D12-4CC9-4981-88F1-CC6211AADE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824" y="3119260"/>
            <a:ext cx="1175377" cy="106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FCB2A50-BA7B-4ACF-A055-9DE1D8CFB0F7}"/>
              </a:ext>
            </a:extLst>
          </p:cNvPr>
          <p:cNvSpPr/>
          <p:nvPr/>
        </p:nvSpPr>
        <p:spPr>
          <a:xfrm>
            <a:off x="5575072" y="3390207"/>
            <a:ext cx="3505200" cy="477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โรคไม่ติดต่อ </a:t>
            </a:r>
          </a:p>
          <a:p>
            <a:pPr algn="ctr">
              <a:defRPr/>
            </a:pP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เบาหวาน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ความดันโลหิตสูง</a:t>
            </a:r>
          </a:p>
        </p:txBody>
      </p:sp>
    </p:spTree>
    <p:extLst>
      <p:ext uri="{BB962C8B-B14F-4D97-AF65-F5344CB8AC3E}">
        <p14:creationId xmlns:p14="http://schemas.microsoft.com/office/powerpoint/2010/main" val="4143641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1DF22D6-770D-45A0-B027-5D03D44AF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51" y="632138"/>
            <a:ext cx="7026894" cy="8288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231775" indent="-2317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-TH" sz="2800" b="1" dirty="0">
                <a:solidFill>
                  <a:srgbClr val="FFFF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บทบาทหน้าที่และการหนุนเสริมการพัฒนาคุณภาพชีวิตระดับอำเภอ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ADB4FC-9347-465F-8DBE-B74850A61943}"/>
              </a:ext>
            </a:extLst>
          </p:cNvPr>
          <p:cNvSpPr txBox="1"/>
          <p:nvPr/>
        </p:nvSpPr>
        <p:spPr>
          <a:xfrm>
            <a:off x="1166951" y="1741463"/>
            <a:ext cx="4486299" cy="4148852"/>
          </a:xfrm>
          <a:prstGeom prst="roundRect">
            <a:avLst>
              <a:gd name="adj" fmla="val 5334"/>
            </a:avLst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>
              <a:buClr>
                <a:schemeClr val="accent1"/>
              </a:buClr>
              <a:buSzPct val="75000"/>
            </a:pP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 ตัวแทนภาคประชาชน</a:t>
            </a:r>
          </a:p>
          <a:p>
            <a:pPr>
              <a:buClr>
                <a:schemeClr val="accent1"/>
              </a:buClr>
              <a:buSzPct val="75000"/>
            </a:pP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2. พัฒนาสังคม</a:t>
            </a:r>
          </a:p>
          <a:p>
            <a:pPr>
              <a:buClr>
                <a:schemeClr val="accent1"/>
              </a:buClr>
              <a:buSzPct val="75000"/>
            </a:pP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3. ท้องถิ่น</a:t>
            </a:r>
          </a:p>
          <a:p>
            <a:pPr>
              <a:buClr>
                <a:schemeClr val="accent1"/>
              </a:buClr>
              <a:buSzPct val="75000"/>
            </a:pP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4. ทรัพยากรและสิ่งแวดล้อม</a:t>
            </a:r>
          </a:p>
          <a:p>
            <a:pPr>
              <a:buClr>
                <a:schemeClr val="accent1"/>
              </a:buClr>
              <a:buSzPct val="75000"/>
            </a:pP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5. พัฒนาการจังหวัด</a:t>
            </a:r>
          </a:p>
          <a:p>
            <a:pPr>
              <a:buClr>
                <a:schemeClr val="accent1"/>
              </a:buClr>
              <a:buSzPct val="75000"/>
            </a:pP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6. สปสช.</a:t>
            </a:r>
          </a:p>
          <a:p>
            <a:pPr>
              <a:buClr>
                <a:schemeClr val="accent1"/>
              </a:buClr>
              <a:buSzPct val="75000"/>
            </a:pP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7. สำนักงานจังหวัด</a:t>
            </a:r>
          </a:p>
          <a:p>
            <a:pPr>
              <a:buClr>
                <a:schemeClr val="accent1"/>
              </a:buClr>
              <a:buSzPct val="75000"/>
            </a:pP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8. สสจ.สระแก้ว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49FD39-00A6-42C5-84CE-65744D87C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07" y="1416352"/>
            <a:ext cx="1220403" cy="968688"/>
          </a:xfrm>
          <a:prstGeom prst="rect">
            <a:avLst/>
          </a:prstGeom>
          <a:effectLst>
            <a:softEdge rad="3302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166DE0-2DD3-4A37-8E81-B09ED9D8C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5823" y="6172318"/>
            <a:ext cx="1697230" cy="144847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8EDCA2-CE8A-42B1-A4A4-E41460D9F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8758" y="3420411"/>
            <a:ext cx="2779614" cy="1433851"/>
          </a:xfrm>
          <a:prstGeom prst="rect">
            <a:avLst/>
          </a:prstGeom>
          <a:effectLst>
            <a:softEdge rad="3048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FDBB66-EEBB-4730-A4F3-BD2C3F65DE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0720" y="3868045"/>
            <a:ext cx="2432127" cy="1568839"/>
          </a:xfrm>
          <a:prstGeom prst="rect">
            <a:avLst/>
          </a:prstGeom>
          <a:effectLst>
            <a:softEdge rad="3302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3BF589-8BB3-41CD-A3FA-1CD27B2442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6731" y="4321814"/>
            <a:ext cx="1539302" cy="1064896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8CC4032-4589-4538-AE20-EE36AB0639EC}"/>
              </a:ext>
            </a:extLst>
          </p:cNvPr>
          <p:cNvSpPr/>
          <p:nvPr/>
        </p:nvSpPr>
        <p:spPr>
          <a:xfrm>
            <a:off x="10842709" y="6654420"/>
            <a:ext cx="2651125" cy="477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ขยะ สิ่งแวดล้อม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78DE5F-C95F-4191-BC0E-ED43F9F06E6E}"/>
              </a:ext>
            </a:extLst>
          </p:cNvPr>
          <p:cNvSpPr/>
          <p:nvPr/>
        </p:nvSpPr>
        <p:spPr>
          <a:xfrm>
            <a:off x="9159750" y="3065806"/>
            <a:ext cx="1978171" cy="477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ผู้สูงอายุ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49E301-4E36-4D63-A71F-5FEA4B9F92E5}"/>
              </a:ext>
            </a:extLst>
          </p:cNvPr>
          <p:cNvSpPr/>
          <p:nvPr/>
        </p:nvSpPr>
        <p:spPr>
          <a:xfrm>
            <a:off x="8933195" y="5667409"/>
            <a:ext cx="2651125" cy="479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อุบัติเหตุ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CB2A50-BA7B-4ACF-A055-9DE1D8CFB0F7}"/>
              </a:ext>
            </a:extLst>
          </p:cNvPr>
          <p:cNvSpPr/>
          <p:nvPr/>
        </p:nvSpPr>
        <p:spPr>
          <a:xfrm>
            <a:off x="10573915" y="2307269"/>
            <a:ext cx="3505200" cy="477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โรคไม่ติดต่อ </a:t>
            </a:r>
          </a:p>
          <a:p>
            <a:pPr algn="ctr">
              <a:defRPr/>
            </a:pP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เบาหวาน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ความดันโลหิตสูง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931650-B395-47FB-95D9-CD824AFB4D53}"/>
              </a:ext>
            </a:extLst>
          </p:cNvPr>
          <p:cNvSpPr/>
          <p:nvPr/>
        </p:nvSpPr>
        <p:spPr>
          <a:xfrm>
            <a:off x="11077097" y="5324500"/>
            <a:ext cx="2825750" cy="477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อาหารปลอดภัย</a:t>
            </a:r>
          </a:p>
        </p:txBody>
      </p:sp>
      <p:pic>
        <p:nvPicPr>
          <p:cNvPr id="18" name="Picture 31">
            <a:extLst>
              <a:ext uri="{FF2B5EF4-FFF2-40B4-BE49-F238E27FC236}">
                <a16:creationId xmlns:a16="http://schemas.microsoft.com/office/drawing/2014/main" id="{549D7D12-4CC9-4981-88F1-CC6211AADE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38" y="-788669"/>
            <a:ext cx="2617788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09DE6579-A772-45FD-92EA-17BD45916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237" y="3299914"/>
            <a:ext cx="2857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à¸à¸¥à¸à¸²à¸£à¸à¹à¸à¸«à¸²à¸£à¸¹à¸à¸ à¸²à¸à¸ªà¸³à¸«à¸£à¸±à¸ à¸à¸§à¸²à¸¡à¸£à¹à¸§à¸¡à¸¡à¸·à¸­">
            <a:extLst>
              <a:ext uri="{FF2B5EF4-FFF2-40B4-BE49-F238E27FC236}">
                <a16:creationId xmlns:a16="http://schemas.microsoft.com/office/drawing/2014/main" id="{99AE4E46-AF2E-4BF3-B117-752601CB8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075" y="4842766"/>
            <a:ext cx="3333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E7B3F9-CF78-414E-BB4A-B0E5933C63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" y="145127"/>
            <a:ext cx="1510348" cy="135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53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317</TotalTime>
  <Words>454</Words>
  <Application>Microsoft Office PowerPoint</Application>
  <PresentationFormat>On-screen Show (4:3)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Cordia New</vt:lpstr>
      <vt:lpstr>Impact</vt:lpstr>
      <vt:lpstr>TH SarabunIT๙</vt:lpstr>
      <vt:lpstr>TH SarabunPSK</vt:lpstr>
      <vt:lpstr>Wingdings</vt:lpstr>
      <vt:lpstr>Main Event</vt:lpstr>
      <vt:lpstr>PowerPoint Presentation</vt:lpstr>
      <vt:lpstr> ประเด็นการประชุม</vt:lpstr>
      <vt:lpstr>บทบาท พชอ.ตามระเบียบสำนักนายกรัฐมนตรีฯ</vt:lpstr>
      <vt:lpstr>PowerPoint Presentation</vt:lpstr>
      <vt:lpstr>PowerPoint Presentation</vt:lpstr>
      <vt:lpstr>PowerPoint Presentation</vt:lpstr>
      <vt:lpstr>PowerPoint Presentation</vt:lpstr>
      <vt:lpstr>ประเด็นการพัฒนาคุณภาพชีวิตที่สำคัญ  10 อันดับ</vt:lpstr>
      <vt:lpstr>บทบาทหน้าที่และการหนุนเสริมการพัฒนาคุณภาพชีวิตระดับอำเภอ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Sombat Sombatvong</dc:creator>
  <cp:lastModifiedBy>Sombat Sombatvong</cp:lastModifiedBy>
  <cp:revision>38</cp:revision>
  <dcterms:created xsi:type="dcterms:W3CDTF">2018-05-04T01:50:25Z</dcterms:created>
  <dcterms:modified xsi:type="dcterms:W3CDTF">2018-09-21T00:22:18Z</dcterms:modified>
</cp:coreProperties>
</file>