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9" r:id="rId2"/>
    <p:sldId id="298" r:id="rId3"/>
    <p:sldId id="280" r:id="rId4"/>
    <p:sldId id="303" r:id="rId5"/>
    <p:sldId id="304" r:id="rId6"/>
    <p:sldId id="306" r:id="rId7"/>
    <p:sldId id="305" r:id="rId8"/>
    <p:sldId id="299" r:id="rId9"/>
    <p:sldId id="282" r:id="rId10"/>
    <p:sldId id="301" r:id="rId11"/>
    <p:sldId id="302" r:id="rId12"/>
    <p:sldId id="281" r:id="rId13"/>
    <p:sldId id="256" r:id="rId14"/>
    <p:sldId id="260" r:id="rId15"/>
    <p:sldId id="262" r:id="rId16"/>
    <p:sldId id="265" r:id="rId17"/>
    <p:sldId id="267" r:id="rId18"/>
    <p:sldId id="269" r:id="rId19"/>
    <p:sldId id="271" r:id="rId20"/>
    <p:sldId id="273" r:id="rId21"/>
    <p:sldId id="275" r:id="rId22"/>
    <p:sldId id="277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00" r:id="rId3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  <a:srgbClr val="FFFF99"/>
    <a:srgbClr val="FF7C80"/>
    <a:srgbClr val="99FF99"/>
    <a:srgbClr val="FF99FF"/>
    <a:srgbClr val="00CCFF"/>
    <a:srgbClr val="33CCFF"/>
    <a:srgbClr val="00FF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83.68</c:v>
                </c:pt>
                <c:pt idx="1">
                  <c:v>76.73</c:v>
                </c:pt>
                <c:pt idx="2">
                  <c:v>74.44</c:v>
                </c:pt>
                <c:pt idx="3">
                  <c:v>73.150000000000006</c:v>
                </c:pt>
                <c:pt idx="4">
                  <c:v>72.31</c:v>
                </c:pt>
                <c:pt idx="5">
                  <c:v>71.16</c:v>
                </c:pt>
                <c:pt idx="6">
                  <c:v>68.39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742976"/>
        <c:axId val="32651904"/>
      </c:barChart>
      <c:catAx>
        <c:axId val="31742976"/>
        <c:scaling>
          <c:orientation val="minMax"/>
        </c:scaling>
        <c:delete val="0"/>
        <c:axPos val="b"/>
        <c:majorTickMark val="none"/>
        <c:minorTickMark val="none"/>
        <c:tickLblPos val="nextTo"/>
        <c:crossAx val="32651904"/>
        <c:crosses val="autoZero"/>
        <c:auto val="1"/>
        <c:lblAlgn val="ctr"/>
        <c:lblOffset val="100"/>
        <c:noMultiLvlLbl val="0"/>
      </c:catAx>
      <c:valAx>
        <c:axId val="32651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1742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8 แห่ง</c:v>
                </c:pt>
                <c:pt idx="1">
                  <c:v>4 ดาว 5 แห่ง</c:v>
                </c:pt>
                <c:pt idx="2">
                  <c:v>3 ดาว 5 แห่ง</c:v>
                </c:pt>
                <c:pt idx="3">
                  <c:v>2 ดาว 2 แห่ง</c:v>
                </c:pt>
                <c:pt idx="4">
                  <c:v>1 ดาว 1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38.1</c:v>
                </c:pt>
                <c:pt idx="1">
                  <c:v>23.8</c:v>
                </c:pt>
                <c:pt idx="2">
                  <c:v>23.8</c:v>
                </c:pt>
                <c:pt idx="3">
                  <c:v>9.52</c:v>
                </c:pt>
                <c:pt idx="4">
                  <c:v>4.76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3 แห่ง</c:v>
                </c:pt>
                <c:pt idx="1">
                  <c:v>4 ดาว 3 แห่ง</c:v>
                </c:pt>
                <c:pt idx="2">
                  <c:v>3 ดาว 0 แห่ง</c:v>
                </c:pt>
                <c:pt idx="3">
                  <c:v>2 ดาว 0 แห่ง</c:v>
                </c:pt>
                <c:pt idx="4">
                  <c:v>1 ดาว 0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delete val="1"/>
            </c:dLbl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4 แห่ง</c:v>
                </c:pt>
                <c:pt idx="1">
                  <c:v>4 ดาว 3 แห่ง</c:v>
                </c:pt>
                <c:pt idx="2">
                  <c:v>3 ดาว 7 แห่ง</c:v>
                </c:pt>
                <c:pt idx="3">
                  <c:v>2 ดาว 0 แห่ง</c:v>
                </c:pt>
                <c:pt idx="4">
                  <c:v>1 ดาว 1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26.67</c:v>
                </c:pt>
                <c:pt idx="1">
                  <c:v>20</c:v>
                </c:pt>
                <c:pt idx="2">
                  <c:v>46.67</c:v>
                </c:pt>
                <c:pt idx="3">
                  <c:v>0</c:v>
                </c:pt>
                <c:pt idx="4">
                  <c:v>6.66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4"/>
              <c:layout>
                <c:manualLayout>
                  <c:x val="2.8887415287190313E-2"/>
                  <c:y val="9.75457184619440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7 แห่ง</c:v>
                </c:pt>
                <c:pt idx="1">
                  <c:v>4 ดาว 8 แห่ง</c:v>
                </c:pt>
                <c:pt idx="2">
                  <c:v>3 ดาว 3 แห่ง</c:v>
                </c:pt>
                <c:pt idx="3">
                  <c:v>2 ดาว 2 แห่ง</c:v>
                </c:pt>
                <c:pt idx="4">
                  <c:v>1 ดาว 1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33.33</c:v>
                </c:pt>
                <c:pt idx="1">
                  <c:v>38.1</c:v>
                </c:pt>
                <c:pt idx="2">
                  <c:v>14.29</c:v>
                </c:pt>
                <c:pt idx="3">
                  <c:v>9.52</c:v>
                </c:pt>
                <c:pt idx="4">
                  <c:v>4.76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delete val="1"/>
            </c:dLbl>
            <c:dLbl>
              <c:idx val="4"/>
              <c:delete val="1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1 แห่ง</c:v>
                </c:pt>
                <c:pt idx="1">
                  <c:v>4 ดาว 6 แห่ง</c:v>
                </c:pt>
                <c:pt idx="2">
                  <c:v>3 ดาว 2 แห่ง</c:v>
                </c:pt>
                <c:pt idx="3">
                  <c:v>2 ดาว 0 แห่ง</c:v>
                </c:pt>
                <c:pt idx="4">
                  <c:v>1 ดาว 0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11.11</c:v>
                </c:pt>
                <c:pt idx="1">
                  <c:v>66.67</c:v>
                </c:pt>
                <c:pt idx="2">
                  <c:v>22.22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2"/>
              <c:layout>
                <c:manualLayout>
                  <c:x val="8.5549059363774396E-2"/>
                  <c:y val="7.03646245259678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7908125948968635E-2"/>
                  <c:y val="0.1170114563297625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delete val="1"/>
            </c:dLbl>
            <c:numFmt formatCode="0.00%" sourceLinked="0"/>
            <c:txPr>
              <a:bodyPr/>
              <a:lstStyle/>
              <a:p>
                <a:pPr>
                  <a:defRPr b="1" i="0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6 แห่ง</c:v>
                </c:pt>
                <c:pt idx="1">
                  <c:v>4 ดาว 7 แห่ง</c:v>
                </c:pt>
                <c:pt idx="2">
                  <c:v>3 ดาว 1 แห่ง</c:v>
                </c:pt>
                <c:pt idx="3">
                  <c:v>2 ดาว 2 แห่ง</c:v>
                </c:pt>
                <c:pt idx="4">
                  <c:v>1 ดาว 0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37.5</c:v>
                </c:pt>
                <c:pt idx="1">
                  <c:v>43.75</c:v>
                </c:pt>
                <c:pt idx="2">
                  <c:v>6.25</c:v>
                </c:pt>
                <c:pt idx="3">
                  <c:v>12.5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layout>
                <c:manualLayout>
                  <c:x val="5.8801452616375961E-2"/>
                  <c:y val="0.1269171880825467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delete val="1"/>
            </c:dLbl>
            <c:numFmt formatCode="0.00%" sourceLinked="0"/>
            <c:txPr>
              <a:bodyPr/>
              <a:lstStyle/>
              <a:p>
                <a:pPr>
                  <a:defRPr b="1" i="0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1 แห่ง</c:v>
                </c:pt>
                <c:pt idx="1">
                  <c:v>4 ดาว 4 แห่ง</c:v>
                </c:pt>
                <c:pt idx="2">
                  <c:v>3 ดาว 3 แห่ง</c:v>
                </c:pt>
                <c:pt idx="3">
                  <c:v>2 ดาว 1 แห่ง</c:v>
                </c:pt>
                <c:pt idx="4">
                  <c:v>2 ดาว 0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11.11</c:v>
                </c:pt>
                <c:pt idx="1">
                  <c:v>44.45</c:v>
                </c:pt>
                <c:pt idx="2">
                  <c:v>33.33</c:v>
                </c:pt>
                <c:pt idx="3">
                  <c:v>11.11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0"/>
              <c:layout>
                <c:manualLayout>
                  <c:x val="-3.5195163500351813E-3"/>
                  <c:y val="-0.45040523802615423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 sz="4000" b="1"/>
                  </a:pPr>
                  <a:endParaRPr lang="th-TH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5 แห่ง</c:v>
                </c:pt>
                <c:pt idx="1">
                  <c:v>4 ดาว 0 แห่ง</c:v>
                </c:pt>
                <c:pt idx="2">
                  <c:v>3 ดาว 0 แห่ง</c:v>
                </c:pt>
                <c:pt idx="3">
                  <c:v>2 ดาว 0 แห่ง</c:v>
                </c:pt>
                <c:pt idx="4">
                  <c:v>1 ดาว 0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numFmt formatCode="0.00%" sourceLinked="0"/>
            <c:txPr>
              <a:bodyPr/>
              <a:lstStyle/>
              <a:p>
                <a:pPr>
                  <a:defRPr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5 แห่ง</c:v>
                </c:pt>
                <c:pt idx="1">
                  <c:v>4 ดาว 1 แห่ง</c:v>
                </c:pt>
                <c:pt idx="2">
                  <c:v>3 ดาว 0 แห่ง</c:v>
                </c:pt>
                <c:pt idx="3">
                  <c:v>2 ดาว 0 แห่ง</c:v>
                </c:pt>
                <c:pt idx="4">
                  <c:v>1 ดาว 0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83.33</c:v>
                </c:pt>
                <c:pt idx="1">
                  <c:v>16.670000000000002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FF00FF"/>
              </a:solidFill>
            </c:spPr>
          </c:dPt>
          <c:dLbls>
            <c:dLbl>
              <c:idx val="0"/>
              <c:layout>
                <c:manualLayout>
                  <c:x val="0"/>
                  <c:y val="2.4872592503966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751240647004139E-3"/>
                  <c:y val="2.713373727705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95.66</c:v>
                </c:pt>
                <c:pt idx="1">
                  <c:v>95.17</c:v>
                </c:pt>
                <c:pt idx="2">
                  <c:v>85</c:v>
                </c:pt>
                <c:pt idx="3">
                  <c:v>82.32</c:v>
                </c:pt>
                <c:pt idx="4">
                  <c:v>81.03</c:v>
                </c:pt>
                <c:pt idx="5">
                  <c:v>89.42</c:v>
                </c:pt>
                <c:pt idx="6">
                  <c:v>81.56</c:v>
                </c:pt>
                <c:pt idx="7">
                  <c:v>84.04</c:v>
                </c:pt>
                <c:pt idx="8">
                  <c:v>79.040000000000006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462912"/>
        <c:axId val="31474816"/>
      </c:barChart>
      <c:catAx>
        <c:axId val="31462912"/>
        <c:scaling>
          <c:orientation val="minMax"/>
        </c:scaling>
        <c:delete val="0"/>
        <c:axPos val="b"/>
        <c:majorTickMark val="none"/>
        <c:minorTickMark val="none"/>
        <c:tickLblPos val="nextTo"/>
        <c:crossAx val="31474816"/>
        <c:crosses val="autoZero"/>
        <c:auto val="1"/>
        <c:lblAlgn val="ctr"/>
        <c:lblOffset val="100"/>
        <c:noMultiLvlLbl val="0"/>
      </c:catAx>
      <c:valAx>
        <c:axId val="31474816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crossAx val="3146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FF"/>
              </a:solidFill>
            </c:spPr>
          </c:dPt>
          <c:dLbls>
            <c:dLbl>
              <c:idx val="1"/>
              <c:layout>
                <c:manualLayout>
                  <c:x val="-3.3502481294007971E-3"/>
                  <c:y val="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23.23</c:v>
                </c:pt>
                <c:pt idx="1">
                  <c:v>23.72</c:v>
                </c:pt>
                <c:pt idx="2">
                  <c:v>22.44</c:v>
                </c:pt>
                <c:pt idx="3">
                  <c:v>24.42</c:v>
                </c:pt>
                <c:pt idx="4">
                  <c:v>18.260000000000002</c:v>
                </c:pt>
                <c:pt idx="5">
                  <c:v>21.03</c:v>
                </c:pt>
                <c:pt idx="6">
                  <c:v>20.149999999999999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718016"/>
        <c:axId val="33597696"/>
      </c:barChart>
      <c:catAx>
        <c:axId val="31718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33597696"/>
        <c:crosses val="autoZero"/>
        <c:auto val="1"/>
        <c:lblAlgn val="ctr"/>
        <c:lblOffset val="100"/>
        <c:noMultiLvlLbl val="0"/>
      </c:catAx>
      <c:valAx>
        <c:axId val="3359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1718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98850891271524E-2"/>
          <c:y val="7.1290324466872099E-2"/>
          <c:w val="0.90592503252642487"/>
          <c:h val="0.694578526362568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rgbClr val="FFFF99"/>
              </a:solidFill>
            </c:spPr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9.28241160338909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51240647004139E-3"/>
                  <c:y val="2.7840108409007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502481294008278E-3"/>
                  <c:y val="2.784778299487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502481294008278E-3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502481294008278E-3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9.1999999999999993</c:v>
                </c:pt>
                <c:pt idx="1">
                  <c:v>9.33</c:v>
                </c:pt>
                <c:pt idx="2">
                  <c:v>7.78</c:v>
                </c:pt>
                <c:pt idx="3">
                  <c:v>6.68</c:v>
                </c:pt>
                <c:pt idx="4">
                  <c:v>8.5299999999999994</c:v>
                </c:pt>
                <c:pt idx="5">
                  <c:v>10</c:v>
                </c:pt>
                <c:pt idx="6">
                  <c:v>9.19</c:v>
                </c:pt>
                <c:pt idx="7">
                  <c:v>7.94</c:v>
                </c:pt>
                <c:pt idx="8">
                  <c:v>6.89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516160"/>
        <c:axId val="37627008"/>
      </c:barChart>
      <c:catAx>
        <c:axId val="31516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7627008"/>
        <c:crosses val="autoZero"/>
        <c:auto val="1"/>
        <c:lblAlgn val="ctr"/>
        <c:lblOffset val="100"/>
        <c:noMultiLvlLbl val="0"/>
      </c:catAx>
      <c:valAx>
        <c:axId val="37627008"/>
        <c:scaling>
          <c:orientation val="minMax"/>
          <c:max val="10"/>
        </c:scaling>
        <c:delete val="0"/>
        <c:axPos val="l"/>
        <c:numFmt formatCode="General" sourceLinked="1"/>
        <c:majorTickMark val="none"/>
        <c:minorTickMark val="none"/>
        <c:tickLblPos val="nextTo"/>
        <c:crossAx val="31516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98850891271524E-2"/>
          <c:y val="7.8252270215590086E-2"/>
          <c:w val="0.90592503252642487"/>
          <c:h val="0.68761658061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rgbClr val="FFFF99"/>
              </a:solidFill>
            </c:spPr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2.7847600266637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51240647004139E-3"/>
                  <c:y val="2.7840108409007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18995326535759E-7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6751240647004139E-3"/>
                  <c:y val="2.7847782994871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3502481294008278E-3"/>
                  <c:y val="-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9.1999999999999993</c:v>
                </c:pt>
                <c:pt idx="1">
                  <c:v>9.33</c:v>
                </c:pt>
                <c:pt idx="2">
                  <c:v>7.78</c:v>
                </c:pt>
                <c:pt idx="3">
                  <c:v>6.68</c:v>
                </c:pt>
                <c:pt idx="4">
                  <c:v>8.5299999999999994</c:v>
                </c:pt>
                <c:pt idx="5">
                  <c:v>10</c:v>
                </c:pt>
                <c:pt idx="6">
                  <c:v>9.19</c:v>
                </c:pt>
                <c:pt idx="7">
                  <c:v>7.94</c:v>
                </c:pt>
                <c:pt idx="8">
                  <c:v>6.89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680640"/>
        <c:axId val="37688448"/>
      </c:barChart>
      <c:catAx>
        <c:axId val="37680640"/>
        <c:scaling>
          <c:orientation val="minMax"/>
        </c:scaling>
        <c:delete val="0"/>
        <c:axPos val="b"/>
        <c:majorTickMark val="none"/>
        <c:minorTickMark val="none"/>
        <c:tickLblPos val="nextTo"/>
        <c:crossAx val="37688448"/>
        <c:crosses val="autoZero"/>
        <c:auto val="1"/>
        <c:lblAlgn val="ctr"/>
        <c:lblOffset val="100"/>
        <c:noMultiLvlLbl val="0"/>
      </c:catAx>
      <c:valAx>
        <c:axId val="37688448"/>
        <c:scaling>
          <c:orientation val="minMax"/>
          <c:max val="10"/>
        </c:scaling>
        <c:delete val="0"/>
        <c:axPos val="l"/>
        <c:numFmt formatCode="General" sourceLinked="1"/>
        <c:majorTickMark val="none"/>
        <c:minorTickMark val="none"/>
        <c:tickLblPos val="nextTo"/>
        <c:crossAx val="3768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98850891271524E-2"/>
          <c:y val="0.10610005321046199"/>
          <c:w val="0.90592503252642487"/>
          <c:h val="0.65976879761897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FFFF99"/>
              </a:solidFill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-2.0886202702623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51240647004139E-3"/>
                  <c:y val="3.9915155625983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502481294008278E-3"/>
                  <c:y val="-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502481294008278E-3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9.6</c:v>
                </c:pt>
                <c:pt idx="1">
                  <c:v>10</c:v>
                </c:pt>
                <c:pt idx="2">
                  <c:v>9.67</c:v>
                </c:pt>
                <c:pt idx="3">
                  <c:v>9.48</c:v>
                </c:pt>
                <c:pt idx="4">
                  <c:v>8.5299999999999994</c:v>
                </c:pt>
                <c:pt idx="5">
                  <c:v>8.5</c:v>
                </c:pt>
                <c:pt idx="6">
                  <c:v>7.1</c:v>
                </c:pt>
                <c:pt idx="7">
                  <c:v>8.8800000000000008</c:v>
                </c:pt>
                <c:pt idx="8">
                  <c:v>9.67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705216"/>
        <c:axId val="37725312"/>
      </c:barChart>
      <c:catAx>
        <c:axId val="37705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37725312"/>
        <c:crosses val="autoZero"/>
        <c:auto val="1"/>
        <c:lblAlgn val="ctr"/>
        <c:lblOffset val="100"/>
        <c:noMultiLvlLbl val="0"/>
      </c:catAx>
      <c:valAx>
        <c:axId val="37725312"/>
        <c:scaling>
          <c:orientation val="minMax"/>
          <c:max val="10"/>
        </c:scaling>
        <c:delete val="0"/>
        <c:axPos val="l"/>
        <c:numFmt formatCode="General" sourceLinked="1"/>
        <c:majorTickMark val="none"/>
        <c:minorTickMark val="none"/>
        <c:tickLblPos val="nextTo"/>
        <c:crossAx val="37705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2.3204658546711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51240647004139E-3"/>
                  <c:y val="-2.32083131114086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2.7847782994871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502481294008278E-3"/>
                  <c:y val="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8.4</c:v>
                </c:pt>
                <c:pt idx="1">
                  <c:v>9</c:v>
                </c:pt>
                <c:pt idx="2">
                  <c:v>5.78</c:v>
                </c:pt>
                <c:pt idx="3">
                  <c:v>6.86</c:v>
                </c:pt>
                <c:pt idx="4">
                  <c:v>8.27</c:v>
                </c:pt>
                <c:pt idx="5">
                  <c:v>7.33</c:v>
                </c:pt>
                <c:pt idx="6">
                  <c:v>7.52</c:v>
                </c:pt>
                <c:pt idx="7">
                  <c:v>8.75</c:v>
                </c:pt>
                <c:pt idx="8">
                  <c:v>8.2200000000000006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5285248"/>
        <c:axId val="55293056"/>
      </c:barChart>
      <c:catAx>
        <c:axId val="55285248"/>
        <c:scaling>
          <c:orientation val="minMax"/>
        </c:scaling>
        <c:delete val="0"/>
        <c:axPos val="b"/>
        <c:majorTickMark val="none"/>
        <c:minorTickMark val="none"/>
        <c:tickLblPos val="nextTo"/>
        <c:crossAx val="55293056"/>
        <c:crosses val="autoZero"/>
        <c:auto val="1"/>
        <c:lblAlgn val="ctr"/>
        <c:lblOffset val="100"/>
        <c:noMultiLvlLbl val="0"/>
      </c:catAx>
      <c:valAx>
        <c:axId val="55293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55285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98850891271524E-2"/>
          <c:y val="7.8252270215590086E-2"/>
          <c:w val="0.9008996603323236"/>
          <c:h val="0.68761658061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FF00FF"/>
              </a:solidFill>
            </c:spPr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51240647004139E-3"/>
                  <c:y val="-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502481294008278E-3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29.5</c:v>
                </c:pt>
                <c:pt idx="1">
                  <c:v>28.75</c:v>
                </c:pt>
                <c:pt idx="2">
                  <c:v>26.11</c:v>
                </c:pt>
                <c:pt idx="3">
                  <c:v>22.62</c:v>
                </c:pt>
                <c:pt idx="4">
                  <c:v>20.5</c:v>
                </c:pt>
                <c:pt idx="5">
                  <c:v>27.08</c:v>
                </c:pt>
                <c:pt idx="6">
                  <c:v>19.64</c:v>
                </c:pt>
                <c:pt idx="7">
                  <c:v>23.44</c:v>
                </c:pt>
                <c:pt idx="8">
                  <c:v>18.329999999999998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5863936"/>
        <c:axId val="55879936"/>
      </c:barChart>
      <c:catAx>
        <c:axId val="55863936"/>
        <c:scaling>
          <c:orientation val="minMax"/>
        </c:scaling>
        <c:delete val="0"/>
        <c:axPos val="b"/>
        <c:majorTickMark val="none"/>
        <c:minorTickMark val="none"/>
        <c:tickLblPos val="nextTo"/>
        <c:crossAx val="55879936"/>
        <c:crosses val="autoZero"/>
        <c:auto val="1"/>
        <c:lblAlgn val="ctr"/>
        <c:lblOffset val="100"/>
        <c:noMultiLvlLbl val="0"/>
      </c:catAx>
      <c:valAx>
        <c:axId val="55879936"/>
        <c:scaling>
          <c:orientation val="minMax"/>
          <c:max val="30"/>
        </c:scaling>
        <c:delete val="0"/>
        <c:axPos val="l"/>
        <c:numFmt formatCode="General" sourceLinked="1"/>
        <c:majorTickMark val="none"/>
        <c:minorTickMark val="none"/>
        <c:tickLblPos val="nextTo"/>
        <c:crossAx val="5586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917113278484225E-2"/>
          <c:y val="6.6649027301060121E-2"/>
          <c:w val="0.89398139794511067"/>
          <c:h val="0.69921982352837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FF66"/>
              </a:solidFill>
            </c:spPr>
          </c:dPt>
          <c:dLbls>
            <c:dLbl>
              <c:idx val="0"/>
              <c:layout>
                <c:manualLayout>
                  <c:x val="1.5355126542688335E-17"/>
                  <c:y val="2.3204658546711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5124064700413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502481294008278E-3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</c:v>
                </c:pt>
                <c:pt idx="1">
                  <c:v>10</c:v>
                </c:pt>
                <c:pt idx="2">
                  <c:v>9.7799999999999994</c:v>
                </c:pt>
                <c:pt idx="3">
                  <c:v>10</c:v>
                </c:pt>
                <c:pt idx="4">
                  <c:v>9.4700000000000006</c:v>
                </c:pt>
                <c:pt idx="5">
                  <c:v>9.67</c:v>
                </c:pt>
                <c:pt idx="6">
                  <c:v>10</c:v>
                </c:pt>
                <c:pt idx="7">
                  <c:v>9.75</c:v>
                </c:pt>
                <c:pt idx="8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5646848"/>
        <c:axId val="55656832"/>
      </c:barChart>
      <c:catAx>
        <c:axId val="55646848"/>
        <c:scaling>
          <c:orientation val="minMax"/>
        </c:scaling>
        <c:delete val="0"/>
        <c:axPos val="b"/>
        <c:majorTickMark val="none"/>
        <c:minorTickMark val="none"/>
        <c:tickLblPos val="nextTo"/>
        <c:crossAx val="55656832"/>
        <c:crosses val="autoZero"/>
        <c:auto val="1"/>
        <c:lblAlgn val="ctr"/>
        <c:lblOffset val="100"/>
        <c:noMultiLvlLbl val="0"/>
      </c:catAx>
      <c:valAx>
        <c:axId val="55656832"/>
        <c:scaling>
          <c:orientation val="minMax"/>
          <c:max val="10"/>
        </c:scaling>
        <c:delete val="0"/>
        <c:axPos val="l"/>
        <c:numFmt formatCode="General" sourceLinked="1"/>
        <c:majorTickMark val="none"/>
        <c:minorTickMark val="none"/>
        <c:tickLblPos val="nextTo"/>
        <c:crossAx val="55646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917113278484225E-2"/>
          <c:y val="7.8252270215590086E-2"/>
          <c:w val="0.8889560257510094"/>
          <c:h val="0.68761658061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2.3204658546711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751240647004139E-3"/>
                  <c:y val="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502481294008278E-3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3502481294008278E-3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9.86</c:v>
                </c:pt>
                <c:pt idx="1">
                  <c:v>9.92</c:v>
                </c:pt>
                <c:pt idx="2">
                  <c:v>10</c:v>
                </c:pt>
                <c:pt idx="3">
                  <c:v>9.6999999999999993</c:v>
                </c:pt>
                <c:pt idx="4">
                  <c:v>9.33</c:v>
                </c:pt>
                <c:pt idx="5">
                  <c:v>10</c:v>
                </c:pt>
                <c:pt idx="6">
                  <c:v>9.89</c:v>
                </c:pt>
                <c:pt idx="7">
                  <c:v>9.5399999999999991</c:v>
                </c:pt>
                <c:pt idx="8">
                  <c:v>9.6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5290112"/>
        <c:axId val="115326976"/>
      </c:barChart>
      <c:catAx>
        <c:axId val="1152901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5326976"/>
        <c:crosses val="autoZero"/>
        <c:auto val="1"/>
        <c:lblAlgn val="ctr"/>
        <c:lblOffset val="100"/>
        <c:noMultiLvlLbl val="0"/>
      </c:catAx>
      <c:valAx>
        <c:axId val="115326976"/>
        <c:scaling>
          <c:orientation val="minMax"/>
          <c:max val="10"/>
        </c:scaling>
        <c:delete val="0"/>
        <c:axPos val="l"/>
        <c:numFmt formatCode="General" sourceLinked="1"/>
        <c:majorTickMark val="none"/>
        <c:minorTickMark val="none"/>
        <c:tickLblPos val="nextTo"/>
        <c:crossAx val="115290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98850891271524E-2"/>
          <c:y val="9.2176161713026034E-2"/>
          <c:w val="0.9008996603323236"/>
          <c:h val="0.6736926891164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8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2.3204658546711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51240647004139E-3"/>
                  <c:y val="3.4809728743589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751240647004139E-3"/>
                  <c:y val="2.7847782994871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752559642330676E-3"/>
                  <c:y val="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75124064700413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502481294008278E-3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502481294008278E-3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0253721941012422E-3"/>
                  <c:y val="-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วังน้ำเย็น</c:v>
                </c:pt>
                <c:pt idx="1">
                  <c:v>วังสมบูรณ์</c:v>
                </c:pt>
                <c:pt idx="2">
                  <c:v>คลองหาด</c:v>
                </c:pt>
                <c:pt idx="3">
                  <c:v>วัฒนานคร</c:v>
                </c:pt>
                <c:pt idx="4">
                  <c:v>ตาพระยา</c:v>
                </c:pt>
                <c:pt idx="5">
                  <c:v>เขาฉกรรจ์</c:v>
                </c:pt>
                <c:pt idx="6">
                  <c:v>เมือง</c:v>
                </c:pt>
                <c:pt idx="7">
                  <c:v>อรัญประเทศ</c:v>
                </c:pt>
                <c:pt idx="8">
                  <c:v>โคกสูง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10</c:v>
                </c:pt>
                <c:pt idx="1">
                  <c:v>9.5</c:v>
                </c:pt>
                <c:pt idx="2">
                  <c:v>10</c:v>
                </c:pt>
                <c:pt idx="3">
                  <c:v>8.48</c:v>
                </c:pt>
                <c:pt idx="4">
                  <c:v>8.5299999999999994</c:v>
                </c:pt>
                <c:pt idx="5">
                  <c:v>9.5</c:v>
                </c:pt>
                <c:pt idx="6">
                  <c:v>9.89</c:v>
                </c:pt>
                <c:pt idx="7">
                  <c:v>7.88</c:v>
                </c:pt>
                <c:pt idx="8">
                  <c:v>9.44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5662848"/>
        <c:axId val="55813632"/>
      </c:barChart>
      <c:catAx>
        <c:axId val="55662848"/>
        <c:scaling>
          <c:orientation val="minMax"/>
        </c:scaling>
        <c:delete val="0"/>
        <c:axPos val="b"/>
        <c:majorTickMark val="none"/>
        <c:minorTickMark val="none"/>
        <c:tickLblPos val="nextTo"/>
        <c:crossAx val="55813632"/>
        <c:crosses val="autoZero"/>
        <c:auto val="1"/>
        <c:lblAlgn val="ctr"/>
        <c:lblOffset val="100"/>
        <c:noMultiLvlLbl val="0"/>
      </c:catAx>
      <c:valAx>
        <c:axId val="55813632"/>
        <c:scaling>
          <c:orientation val="minMax"/>
          <c:max val="10"/>
        </c:scaling>
        <c:delete val="0"/>
        <c:axPos val="l"/>
        <c:numFmt formatCode="General" sourceLinked="1"/>
        <c:majorTickMark val="none"/>
        <c:minorTickMark val="none"/>
        <c:tickLblPos val="nextTo"/>
        <c:crossAx val="55662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bg1"/>
              </a:solidFill>
            </c:spPr>
          </c:dPt>
          <c:dLbls>
            <c:dLbl>
              <c:idx val="1"/>
              <c:layout>
                <c:manualLayout>
                  <c:x val="-3.3502481294007971E-3"/>
                  <c:y val="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25.29</c:v>
                </c:pt>
                <c:pt idx="1">
                  <c:v>25.29</c:v>
                </c:pt>
                <c:pt idx="2">
                  <c:v>24</c:v>
                </c:pt>
                <c:pt idx="3">
                  <c:v>22.93</c:v>
                </c:pt>
                <c:pt idx="4">
                  <c:v>22.29</c:v>
                </c:pt>
                <c:pt idx="5">
                  <c:v>22.71</c:v>
                </c:pt>
                <c:pt idx="6">
                  <c:v>21.86</c:v>
                </c:pt>
                <c:pt idx="7">
                  <c:v>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3516160"/>
        <c:axId val="33540736"/>
      </c:barChart>
      <c:catAx>
        <c:axId val="33516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3540736"/>
        <c:crosses val="autoZero"/>
        <c:auto val="1"/>
        <c:lblAlgn val="ctr"/>
        <c:lblOffset val="100"/>
        <c:noMultiLvlLbl val="0"/>
      </c:catAx>
      <c:valAx>
        <c:axId val="33540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3516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</c:dPt>
          <c:dLbls>
            <c:dLbl>
              <c:idx val="1"/>
              <c:layout>
                <c:manualLayout>
                  <c:x val="0"/>
                  <c:y val="-1.827282348744876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1420506170753341E-17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751240647004139E-3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751240647004139E-3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29.45</c:v>
                </c:pt>
                <c:pt idx="1">
                  <c:v>23.33</c:v>
                </c:pt>
                <c:pt idx="2">
                  <c:v>23.14</c:v>
                </c:pt>
                <c:pt idx="3">
                  <c:v>21.6</c:v>
                </c:pt>
                <c:pt idx="4">
                  <c:v>27</c:v>
                </c:pt>
                <c:pt idx="5">
                  <c:v>22.86</c:v>
                </c:pt>
                <c:pt idx="6">
                  <c:v>22.8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3751040"/>
        <c:axId val="33754496"/>
      </c:barChart>
      <c:catAx>
        <c:axId val="33751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33754496"/>
        <c:crosses val="autoZero"/>
        <c:auto val="1"/>
        <c:lblAlgn val="ctr"/>
        <c:lblOffset val="100"/>
        <c:noMultiLvlLbl val="0"/>
      </c:catAx>
      <c:valAx>
        <c:axId val="3375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3751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bg1"/>
              </a:solidFill>
            </c:spPr>
          </c:dPt>
          <c:dLbls>
            <c:dLbl>
              <c:idx val="1"/>
              <c:layout>
                <c:manualLayout>
                  <c:x val="0"/>
                  <c:y val="-1.827282348744876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5.71</c:v>
                </c:pt>
                <c:pt idx="1">
                  <c:v>4.3899999999999997</c:v>
                </c:pt>
                <c:pt idx="2">
                  <c:v>4.8600000000000003</c:v>
                </c:pt>
                <c:pt idx="3">
                  <c:v>4.2</c:v>
                </c:pt>
                <c:pt idx="4">
                  <c:v>4.76</c:v>
                </c:pt>
                <c:pt idx="5">
                  <c:v>4.5599999999999996</c:v>
                </c:pt>
                <c:pt idx="6">
                  <c:v>3.58</c:v>
                </c:pt>
                <c:pt idx="7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3808384"/>
        <c:axId val="33828864"/>
      </c:barChart>
      <c:catAx>
        <c:axId val="33808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33828864"/>
        <c:crosses val="autoZero"/>
        <c:auto val="1"/>
        <c:lblAlgn val="ctr"/>
        <c:lblOffset val="100"/>
        <c:noMultiLvlLbl val="0"/>
      </c:catAx>
      <c:valAx>
        <c:axId val="33828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3808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66"/>
              </a:solidFill>
            </c:spPr>
          </c:dPt>
          <c:dLbls>
            <c:dLbl>
              <c:idx val="1"/>
              <c:layout>
                <c:manualLayout>
                  <c:x val="-3.3502481294007971E-3"/>
                  <c:y val="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253721941012422E-3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502481294008278E-3"/>
                  <c:y val="2.320648582905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20.350000000000001</c:v>
                </c:pt>
                <c:pt idx="1">
                  <c:v>21.43</c:v>
                </c:pt>
                <c:pt idx="2">
                  <c:v>18.47</c:v>
                </c:pt>
                <c:pt idx="3">
                  <c:v>18.13</c:v>
                </c:pt>
                <c:pt idx="4">
                  <c:v>17.3</c:v>
                </c:pt>
                <c:pt idx="5">
                  <c:v>21.47</c:v>
                </c:pt>
                <c:pt idx="6">
                  <c:v>18.329999999999998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3984896"/>
        <c:axId val="33992704"/>
      </c:barChart>
      <c:catAx>
        <c:axId val="33984896"/>
        <c:scaling>
          <c:orientation val="minMax"/>
        </c:scaling>
        <c:delete val="0"/>
        <c:axPos val="b"/>
        <c:majorTickMark val="none"/>
        <c:minorTickMark val="none"/>
        <c:tickLblPos val="nextTo"/>
        <c:crossAx val="33992704"/>
        <c:crosses val="autoZero"/>
        <c:auto val="1"/>
        <c:lblAlgn val="ctr"/>
        <c:lblOffset val="100"/>
        <c:noMultiLvlLbl val="0"/>
      </c:catAx>
      <c:valAx>
        <c:axId val="33992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3984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FF"/>
              </a:solidFill>
            </c:spPr>
          </c:dPt>
          <c:dLbls>
            <c:dLbl>
              <c:idx val="1"/>
              <c:layout>
                <c:manualLayout>
                  <c:x val="-3.3502481294007971E-3"/>
                  <c:y val="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28.88</c:v>
                </c:pt>
                <c:pt idx="1">
                  <c:v>29.32</c:v>
                </c:pt>
                <c:pt idx="2">
                  <c:v>28.15</c:v>
                </c:pt>
                <c:pt idx="3">
                  <c:v>35.450000000000003</c:v>
                </c:pt>
                <c:pt idx="4">
                  <c:v>23.69</c:v>
                </c:pt>
                <c:pt idx="5">
                  <c:v>29.99</c:v>
                </c:pt>
                <c:pt idx="6">
                  <c:v>29.62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103680"/>
        <c:axId val="34115584"/>
      </c:barChart>
      <c:catAx>
        <c:axId val="34103680"/>
        <c:scaling>
          <c:orientation val="minMax"/>
        </c:scaling>
        <c:delete val="0"/>
        <c:axPos val="b"/>
        <c:majorTickMark val="none"/>
        <c:minorTickMark val="none"/>
        <c:tickLblPos val="nextTo"/>
        <c:crossAx val="34115584"/>
        <c:crosses val="autoZero"/>
        <c:auto val="1"/>
        <c:lblAlgn val="ctr"/>
        <c:lblOffset val="100"/>
        <c:noMultiLvlLbl val="0"/>
      </c:catAx>
      <c:valAx>
        <c:axId val="34115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4103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ชุดข้อมูล 1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  <c:spPr>
              <a:solidFill>
                <a:srgbClr val="FFFF66"/>
              </a:solidFill>
            </c:spPr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  <c:spPr>
              <a:solidFill>
                <a:srgbClr val="FF00FF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bg1"/>
              </a:solidFill>
            </c:spPr>
          </c:dPt>
          <c:dLbls>
            <c:dLbl>
              <c:idx val="1"/>
              <c:layout>
                <c:manualLayout>
                  <c:x val="-3.3502481294007971E-3"/>
                  <c:y val="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7"/>
                <c:pt idx="0">
                  <c:v>วังน้ำเย็น-วังสมบูรณ์</c:v>
                </c:pt>
                <c:pt idx="1">
                  <c:v>คลองหาด</c:v>
                </c:pt>
                <c:pt idx="2">
                  <c:v>วัฒนานคร</c:v>
                </c:pt>
                <c:pt idx="3">
                  <c:v>ตาพระยา</c:v>
                </c:pt>
                <c:pt idx="4">
                  <c:v>เขาฉกรรจ์</c:v>
                </c:pt>
                <c:pt idx="5">
                  <c:v>เมือง</c:v>
                </c:pt>
                <c:pt idx="6">
                  <c:v>อรัญประเทศ-โคกสูง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28.19</c:v>
                </c:pt>
                <c:pt idx="1">
                  <c:v>28.31</c:v>
                </c:pt>
                <c:pt idx="2">
                  <c:v>28.19</c:v>
                </c:pt>
                <c:pt idx="3">
                  <c:v>27.81</c:v>
                </c:pt>
                <c:pt idx="4">
                  <c:v>19.88</c:v>
                </c:pt>
                <c:pt idx="5">
                  <c:v>18.63</c:v>
                </c:pt>
                <c:pt idx="6">
                  <c:v>19.23</c:v>
                </c:pt>
                <c:pt idx="7">
                  <c:v>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4177408"/>
        <c:axId val="34185984"/>
      </c:barChart>
      <c:catAx>
        <c:axId val="341774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4185984"/>
        <c:crosses val="autoZero"/>
        <c:auto val="1"/>
        <c:lblAlgn val="ctr"/>
        <c:lblOffset val="100"/>
        <c:noMultiLvlLbl val="0"/>
      </c:catAx>
      <c:valAx>
        <c:axId val="34185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417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 b="1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3"/>
              <c:layout>
                <c:manualLayout>
                  <c:x val="6.8819321001370212E-2"/>
                  <c:y val="0.1520223682342682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2115112209754474E-2"/>
                  <c:y val="7.03049561417876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3200" b="1"/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5 ดาว 40 แห่ง</c:v>
                </c:pt>
                <c:pt idx="1">
                  <c:v>4 ดาว 37 แห่ง</c:v>
                </c:pt>
                <c:pt idx="2">
                  <c:v>3 ดาว 21 แห่ง</c:v>
                </c:pt>
                <c:pt idx="3">
                  <c:v>2 ดาว 7 แห่ง</c:v>
                </c:pt>
                <c:pt idx="4">
                  <c:v>1 ดาว 3 แห่ง</c:v>
                </c:pt>
              </c:strCache>
            </c:strRef>
          </c:cat>
          <c:val>
            <c:numRef>
              <c:f>Sheet1!$B$2:$B$6</c:f>
              <c:numCache>
                <c:formatCode>#,##0.00</c:formatCode>
                <c:ptCount val="5"/>
                <c:pt idx="0">
                  <c:v>37.03</c:v>
                </c:pt>
                <c:pt idx="1">
                  <c:v>34.26</c:v>
                </c:pt>
                <c:pt idx="2">
                  <c:v>19.440000000000001</c:v>
                </c:pt>
                <c:pt idx="3">
                  <c:v>6.48</c:v>
                </c:pt>
                <c:pt idx="4">
                  <c:v>2.78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3200"/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28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DC68E5-8172-4D75-955F-1F7F9B47FF6C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6198C9-D772-42D1-9A83-13AC29989D2D}">
      <dgm:prSet phldrT="[ข้อความ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th-TH" b="1" dirty="0" smtClean="0">
              <a:latin typeface="TH SarabunPSK" pitchFamily="34" charset="-34"/>
              <a:cs typeface="TH SarabunPSK" pitchFamily="34" charset="-34"/>
            </a:rPr>
            <a:t>- นโยบาย </a:t>
          </a:r>
          <a:r>
            <a:rPr lang="en-US" b="1" dirty="0" smtClean="0">
              <a:latin typeface="TH SarabunPSK" pitchFamily="34" charset="-34"/>
              <a:cs typeface="TH SarabunPSK" pitchFamily="34" charset="-34"/>
            </a:rPr>
            <a:t>KPI </a:t>
          </a:r>
          <a:r>
            <a:rPr lang="th-TH" b="1" dirty="0" smtClean="0">
              <a:latin typeface="TH SarabunPSK" pitchFamily="34" charset="-34"/>
              <a:cs typeface="TH SarabunPSK" pitchFamily="34" charset="-34"/>
            </a:rPr>
            <a:t>ยุทธศาสตร์ </a:t>
          </a:r>
          <a:endParaRPr lang="th-TH" dirty="0">
            <a:latin typeface="TH SarabunPSK" pitchFamily="34" charset="-34"/>
            <a:cs typeface="TH SarabunPSK" pitchFamily="34" charset="-34"/>
          </a:endParaRPr>
        </a:p>
      </dgm:t>
    </dgm:pt>
    <dgm:pt modelId="{673DAF21-F012-4FB8-8DD3-CA11AE5EF753}" type="parTrans" cxnId="{703A4530-5906-4FD4-92AE-0F6DFDA5561B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E53907BA-2C98-420E-A1DD-14EA3FDD9227}" type="sibTrans" cxnId="{703A4530-5906-4FD4-92AE-0F6DFDA5561B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04E02616-61A1-4034-BB4E-2B8FC2217F8B}">
      <dgm:prSet phldrT="[ข้อความ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latin typeface="TH SarabunPSK" pitchFamily="34" charset="-34"/>
              <a:cs typeface="TH SarabunPSK" pitchFamily="34" charset="-34"/>
            </a:rPr>
            <a:t>District Health System (DHS) </a:t>
          </a:r>
          <a:endParaRPr lang="th-TH" dirty="0">
            <a:latin typeface="TH SarabunPSK" pitchFamily="34" charset="-34"/>
            <a:cs typeface="TH SarabunPSK" pitchFamily="34" charset="-34"/>
          </a:endParaRPr>
        </a:p>
      </dgm:t>
    </dgm:pt>
    <dgm:pt modelId="{F86EFBD5-B54A-4931-BECC-91E415584680}" type="parTrans" cxnId="{6DE5F9D2-DC71-4AAD-8099-EB0E5021D69B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04A1AF71-04B8-412F-88F3-7E42807AAE92}" type="sibTrans" cxnId="{6DE5F9D2-DC71-4AAD-8099-EB0E5021D69B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7B2F2BE4-BCD5-489A-B936-2B0CA1866A03}">
      <dgm:prSet phldrT="[ข้อความ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FF7C80"/>
        </a:solidFill>
      </dgm:spPr>
      <dgm:t>
        <a:bodyPr/>
        <a:lstStyle/>
        <a:p>
          <a:r>
            <a:rPr lang="th-TH" b="1" dirty="0" smtClean="0">
              <a:latin typeface="TH SarabunPSK" pitchFamily="34" charset="-34"/>
              <a:cs typeface="TH SarabunPSK" pitchFamily="34" charset="-34"/>
            </a:rPr>
            <a:t>รพ.สต.ติดดาว</a:t>
          </a:r>
          <a:endParaRPr lang="th-TH" dirty="0">
            <a:latin typeface="TH SarabunPSK" pitchFamily="34" charset="-34"/>
            <a:cs typeface="TH SarabunPSK" pitchFamily="34" charset="-34"/>
          </a:endParaRPr>
        </a:p>
      </dgm:t>
    </dgm:pt>
    <dgm:pt modelId="{B2994666-3763-47E2-9B79-CDA1426436E1}" type="parTrans" cxnId="{0CE911E2-5476-4586-A1CE-F3871683AD06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8C73DEB0-73F6-47FA-B6C0-956F8A740B2E}" type="sibTrans" cxnId="{0CE911E2-5476-4586-A1CE-F3871683AD06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66D5773D-6B31-4A50-A3E0-E91C9B164190}">
      <dgm:prSet phldrT="[ข้อความ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latin typeface="TH SarabunPSK" pitchFamily="34" charset="-34"/>
              <a:cs typeface="TH SarabunPSK" pitchFamily="34" charset="-34"/>
            </a:rPr>
            <a:t>Best practice</a:t>
          </a:r>
          <a:r>
            <a:rPr lang="th-TH" b="1" dirty="0" smtClean="0">
              <a:latin typeface="TH SarabunPSK" pitchFamily="34" charset="-34"/>
              <a:cs typeface="TH SarabunPSK" pitchFamily="34" charset="-34"/>
            </a:rPr>
            <a:t>/</a:t>
          </a:r>
          <a:r>
            <a:rPr lang="en-US" b="1" dirty="0" smtClean="0">
              <a:latin typeface="TH SarabunPSK" pitchFamily="34" charset="-34"/>
              <a:cs typeface="TH SarabunPSK" pitchFamily="34" charset="-34"/>
            </a:rPr>
            <a:t>  </a:t>
          </a:r>
          <a:r>
            <a:rPr lang="th-TH" b="1" dirty="0" smtClean="0">
              <a:latin typeface="TH SarabunPSK" pitchFamily="34" charset="-34"/>
              <a:cs typeface="TH SarabunPSK" pitchFamily="34" charset="-34"/>
            </a:rPr>
            <a:t>นวัตกรรม/</a:t>
          </a:r>
          <a:r>
            <a:rPr lang="en-US" b="1" dirty="0" smtClean="0">
              <a:latin typeface="TH SarabunPSK" pitchFamily="34" charset="-34"/>
              <a:cs typeface="TH SarabunPSK" pitchFamily="34" charset="-34"/>
            </a:rPr>
            <a:t>R2R</a:t>
          </a:r>
          <a:r>
            <a:rPr lang="th-TH" b="1" dirty="0" smtClean="0">
              <a:latin typeface="TH SarabunPSK" pitchFamily="34" charset="-34"/>
              <a:cs typeface="TH SarabunPSK" pitchFamily="34" charset="-34"/>
            </a:rPr>
            <a:t> </a:t>
          </a:r>
          <a:endParaRPr lang="th-TH" dirty="0">
            <a:latin typeface="TH SarabunPSK" pitchFamily="34" charset="-34"/>
            <a:cs typeface="TH SarabunPSK" pitchFamily="34" charset="-34"/>
          </a:endParaRPr>
        </a:p>
      </dgm:t>
    </dgm:pt>
    <dgm:pt modelId="{F6208DF9-2238-4A7D-9DB3-E72BDC0C278F}" type="parTrans" cxnId="{A4638365-9C64-4986-BCE8-0897B8C94D3B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01DABA61-13E6-45CF-B9E4-43B5DA32BD78}" type="sibTrans" cxnId="{A4638365-9C64-4986-BCE8-0897B8C94D3B}">
      <dgm:prSet/>
      <dgm:spPr/>
      <dgm:t>
        <a:bodyPr/>
        <a:lstStyle/>
        <a:p>
          <a:endParaRPr lang="th-TH">
            <a:latin typeface="TH SarabunPSK" pitchFamily="34" charset="-34"/>
            <a:cs typeface="TH SarabunPSK" pitchFamily="34" charset="-34"/>
          </a:endParaRPr>
        </a:p>
      </dgm:t>
    </dgm:pt>
    <dgm:pt modelId="{2B0CD8AE-AA2B-4279-80A4-63A8061B7FF4}" type="pres">
      <dgm:prSet presAssocID="{20DC68E5-8172-4D75-955F-1F7F9B47FF6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45FFF2F-79BD-4F27-84DF-E15E6F197BB1}" type="pres">
      <dgm:prSet presAssocID="{20DC68E5-8172-4D75-955F-1F7F9B47FF6C}" presName="children" presStyleCnt="0"/>
      <dgm:spPr/>
    </dgm:pt>
    <dgm:pt modelId="{AAF51177-EDDD-4941-98D3-11AEE01AAE9F}" type="pres">
      <dgm:prSet presAssocID="{20DC68E5-8172-4D75-955F-1F7F9B47FF6C}" presName="childPlaceholder" presStyleCnt="0"/>
      <dgm:spPr/>
    </dgm:pt>
    <dgm:pt modelId="{77E9D4EB-9903-4E00-AC6B-33E61FC005D4}" type="pres">
      <dgm:prSet presAssocID="{20DC68E5-8172-4D75-955F-1F7F9B47FF6C}" presName="circle" presStyleCnt="0"/>
      <dgm:spPr/>
    </dgm:pt>
    <dgm:pt modelId="{FB49FBD9-C57E-4EBD-B1E5-1738D3E6D5B1}" type="pres">
      <dgm:prSet presAssocID="{20DC68E5-8172-4D75-955F-1F7F9B47FF6C}" presName="quadrant1" presStyleLbl="node1" presStyleIdx="0" presStyleCnt="4" custScaleX="92264" custScaleY="95957" custLinFactNeighborX="6656" custLinFactNeighborY="200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51A2BE4-F225-4783-B0BC-DB35EB8EBDE8}" type="pres">
      <dgm:prSet presAssocID="{20DC68E5-8172-4D75-955F-1F7F9B47FF6C}" presName="quadrant2" presStyleLbl="node1" presStyleIdx="1" presStyleCnt="4" custScaleX="92264" custScaleY="95957" custLinFactNeighborX="-2372" custLinFactNeighborY="200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724601D-A125-4DFC-8185-37F0D7CECE15}" type="pres">
      <dgm:prSet presAssocID="{20DC68E5-8172-4D75-955F-1F7F9B47FF6C}" presName="quadrant3" presStyleLbl="node1" presStyleIdx="2" presStyleCnt="4" custScaleX="92264" custScaleY="95957" custLinFactNeighborX="-2371" custLinFactNeighborY="-3328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B38C50B-5156-40E5-8A93-D934298AD093}" type="pres">
      <dgm:prSet presAssocID="{20DC68E5-8172-4D75-955F-1F7F9B47FF6C}" presName="quadrant4" presStyleLbl="node1" presStyleIdx="3" presStyleCnt="4" custScaleX="92264" custScaleY="95957" custLinFactNeighborX="6656" custLinFactNeighborY="-3328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506B024-7F07-47AF-8327-667B4D90DF8C}" type="pres">
      <dgm:prSet presAssocID="{20DC68E5-8172-4D75-955F-1F7F9B47FF6C}" presName="quadrantPlaceholder" presStyleCnt="0"/>
      <dgm:spPr/>
    </dgm:pt>
    <dgm:pt modelId="{372D4506-9FDC-4BC8-9E4F-42C8F39FCF0B}" type="pres">
      <dgm:prSet presAssocID="{20DC68E5-8172-4D75-955F-1F7F9B47FF6C}" presName="center1" presStyleLbl="fgShp" presStyleIdx="0" presStyleCnt="2"/>
      <dgm:spPr>
        <a:noFill/>
        <a:ln>
          <a:noFill/>
        </a:ln>
      </dgm:spPr>
      <dgm:t>
        <a:bodyPr/>
        <a:lstStyle/>
        <a:p>
          <a:endParaRPr lang="th-TH"/>
        </a:p>
      </dgm:t>
    </dgm:pt>
    <dgm:pt modelId="{7E7AC5DE-56B3-4FDE-BF73-1478597E1645}" type="pres">
      <dgm:prSet presAssocID="{20DC68E5-8172-4D75-955F-1F7F9B47FF6C}" presName="center2" presStyleLbl="fgShp" presStyleIdx="1" presStyleCnt="2"/>
      <dgm:spPr>
        <a:noFill/>
        <a:ln>
          <a:noFill/>
        </a:ln>
      </dgm:spPr>
      <dgm:t>
        <a:bodyPr/>
        <a:lstStyle/>
        <a:p>
          <a:endParaRPr lang="th-TH"/>
        </a:p>
      </dgm:t>
    </dgm:pt>
  </dgm:ptLst>
  <dgm:cxnLst>
    <dgm:cxn modelId="{6DE5F9D2-DC71-4AAD-8099-EB0E5021D69B}" srcId="{20DC68E5-8172-4D75-955F-1F7F9B47FF6C}" destId="{04E02616-61A1-4034-BB4E-2B8FC2217F8B}" srcOrd="1" destOrd="0" parTransId="{F86EFBD5-B54A-4931-BECC-91E415584680}" sibTransId="{04A1AF71-04B8-412F-88F3-7E42807AAE92}"/>
    <dgm:cxn modelId="{703A4530-5906-4FD4-92AE-0F6DFDA5561B}" srcId="{20DC68E5-8172-4D75-955F-1F7F9B47FF6C}" destId="{016198C9-D772-42D1-9A83-13AC29989D2D}" srcOrd="0" destOrd="0" parTransId="{673DAF21-F012-4FB8-8DD3-CA11AE5EF753}" sibTransId="{E53907BA-2C98-420E-A1DD-14EA3FDD9227}"/>
    <dgm:cxn modelId="{A2822A15-AC1A-4E07-806F-0BA2631A8EC4}" type="presOf" srcId="{20DC68E5-8172-4D75-955F-1F7F9B47FF6C}" destId="{2B0CD8AE-AA2B-4279-80A4-63A8061B7FF4}" srcOrd="0" destOrd="0" presId="urn:microsoft.com/office/officeart/2005/8/layout/cycle4"/>
    <dgm:cxn modelId="{63ACE1EB-17C2-442F-99BA-C0BADB1B0E4D}" type="presOf" srcId="{66D5773D-6B31-4A50-A3E0-E91C9B164190}" destId="{0B38C50B-5156-40E5-8A93-D934298AD093}" srcOrd="0" destOrd="0" presId="urn:microsoft.com/office/officeart/2005/8/layout/cycle4"/>
    <dgm:cxn modelId="{F78B024B-2E3C-482A-A97F-233D595A827E}" type="presOf" srcId="{7B2F2BE4-BCD5-489A-B936-2B0CA1866A03}" destId="{3724601D-A125-4DFC-8185-37F0D7CECE15}" srcOrd="0" destOrd="0" presId="urn:microsoft.com/office/officeart/2005/8/layout/cycle4"/>
    <dgm:cxn modelId="{CBA428AE-7318-4123-AEBC-63E96AF84400}" type="presOf" srcId="{04E02616-61A1-4034-BB4E-2B8FC2217F8B}" destId="{C51A2BE4-F225-4783-B0BC-DB35EB8EBDE8}" srcOrd="0" destOrd="0" presId="urn:microsoft.com/office/officeart/2005/8/layout/cycle4"/>
    <dgm:cxn modelId="{0CE911E2-5476-4586-A1CE-F3871683AD06}" srcId="{20DC68E5-8172-4D75-955F-1F7F9B47FF6C}" destId="{7B2F2BE4-BCD5-489A-B936-2B0CA1866A03}" srcOrd="2" destOrd="0" parTransId="{B2994666-3763-47E2-9B79-CDA1426436E1}" sibTransId="{8C73DEB0-73F6-47FA-B6C0-956F8A740B2E}"/>
    <dgm:cxn modelId="{90F54EEF-2D3F-4339-8A32-D2BFCC15CB9E}" type="presOf" srcId="{016198C9-D772-42D1-9A83-13AC29989D2D}" destId="{FB49FBD9-C57E-4EBD-B1E5-1738D3E6D5B1}" srcOrd="0" destOrd="0" presId="urn:microsoft.com/office/officeart/2005/8/layout/cycle4"/>
    <dgm:cxn modelId="{A4638365-9C64-4986-BCE8-0897B8C94D3B}" srcId="{20DC68E5-8172-4D75-955F-1F7F9B47FF6C}" destId="{66D5773D-6B31-4A50-A3E0-E91C9B164190}" srcOrd="3" destOrd="0" parTransId="{F6208DF9-2238-4A7D-9DB3-E72BDC0C278F}" sibTransId="{01DABA61-13E6-45CF-B9E4-43B5DA32BD78}"/>
    <dgm:cxn modelId="{01931CA8-A42A-4B69-8771-49805B96BC36}" type="presParOf" srcId="{2B0CD8AE-AA2B-4279-80A4-63A8061B7FF4}" destId="{845FFF2F-79BD-4F27-84DF-E15E6F197BB1}" srcOrd="0" destOrd="0" presId="urn:microsoft.com/office/officeart/2005/8/layout/cycle4"/>
    <dgm:cxn modelId="{B62E0EB0-DB71-4825-A7C7-47DB29A6944C}" type="presParOf" srcId="{845FFF2F-79BD-4F27-84DF-E15E6F197BB1}" destId="{AAF51177-EDDD-4941-98D3-11AEE01AAE9F}" srcOrd="0" destOrd="0" presId="urn:microsoft.com/office/officeart/2005/8/layout/cycle4"/>
    <dgm:cxn modelId="{FA3CED17-9293-4CA8-AB59-4FEA90D67553}" type="presParOf" srcId="{2B0CD8AE-AA2B-4279-80A4-63A8061B7FF4}" destId="{77E9D4EB-9903-4E00-AC6B-33E61FC005D4}" srcOrd="1" destOrd="0" presId="urn:microsoft.com/office/officeart/2005/8/layout/cycle4"/>
    <dgm:cxn modelId="{D57BA71B-0A40-49D8-AC76-CD3B9CCA5A11}" type="presParOf" srcId="{77E9D4EB-9903-4E00-AC6B-33E61FC005D4}" destId="{FB49FBD9-C57E-4EBD-B1E5-1738D3E6D5B1}" srcOrd="0" destOrd="0" presId="urn:microsoft.com/office/officeart/2005/8/layout/cycle4"/>
    <dgm:cxn modelId="{B85B4587-6728-4FF8-ABF7-4BDFBF4198D8}" type="presParOf" srcId="{77E9D4EB-9903-4E00-AC6B-33E61FC005D4}" destId="{C51A2BE4-F225-4783-B0BC-DB35EB8EBDE8}" srcOrd="1" destOrd="0" presId="urn:microsoft.com/office/officeart/2005/8/layout/cycle4"/>
    <dgm:cxn modelId="{539DA3D6-E5F7-4813-B82A-04B81154D4FB}" type="presParOf" srcId="{77E9D4EB-9903-4E00-AC6B-33E61FC005D4}" destId="{3724601D-A125-4DFC-8185-37F0D7CECE15}" srcOrd="2" destOrd="0" presId="urn:microsoft.com/office/officeart/2005/8/layout/cycle4"/>
    <dgm:cxn modelId="{04BDCEA1-24AC-48A1-AAD2-D855E5AC1AFA}" type="presParOf" srcId="{77E9D4EB-9903-4E00-AC6B-33E61FC005D4}" destId="{0B38C50B-5156-40E5-8A93-D934298AD093}" srcOrd="3" destOrd="0" presId="urn:microsoft.com/office/officeart/2005/8/layout/cycle4"/>
    <dgm:cxn modelId="{92FDB5F7-4577-463B-8D0B-1548D3038F7F}" type="presParOf" srcId="{77E9D4EB-9903-4E00-AC6B-33E61FC005D4}" destId="{1506B024-7F07-47AF-8327-667B4D90DF8C}" srcOrd="4" destOrd="0" presId="urn:microsoft.com/office/officeart/2005/8/layout/cycle4"/>
    <dgm:cxn modelId="{295DD40F-9F1C-4C8E-9B58-FDD34797A572}" type="presParOf" srcId="{2B0CD8AE-AA2B-4279-80A4-63A8061B7FF4}" destId="{372D4506-9FDC-4BC8-9E4F-42C8F39FCF0B}" srcOrd="2" destOrd="0" presId="urn:microsoft.com/office/officeart/2005/8/layout/cycle4"/>
    <dgm:cxn modelId="{1DF7BD59-E0E4-437C-8BB7-F60ABA456BB6}" type="presParOf" srcId="{2B0CD8AE-AA2B-4279-80A4-63A8061B7FF4}" destId="{7E7AC5DE-56B3-4FDE-BF73-1478597E164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9FBD9-C57E-4EBD-B1E5-1738D3E6D5B1}">
      <dsp:nvSpPr>
        <dsp:cNvPr id="0" name=""/>
        <dsp:cNvSpPr/>
      </dsp:nvSpPr>
      <dsp:spPr>
        <a:xfrm>
          <a:off x="2128776" y="371983"/>
          <a:ext cx="1996377" cy="2076285"/>
        </a:xfrm>
        <a:prstGeom prst="pieWedge">
          <a:avLst/>
        </a:prstGeom>
        <a:solidFill>
          <a:srgbClr val="FFC000"/>
        </a:solidFill>
        <a:ln w="9525" cap="flat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- นโยบาย </a:t>
          </a:r>
          <a:r>
            <a:rPr lang="en-US" sz="2000" b="1" kern="1200" dirty="0" smtClean="0">
              <a:latin typeface="TH SarabunPSK" pitchFamily="34" charset="-34"/>
              <a:cs typeface="TH SarabunPSK" pitchFamily="34" charset="-34"/>
            </a:rPr>
            <a:t>KPI </a:t>
          </a: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ยุทธศาสตร์ </a:t>
          </a:r>
          <a:endParaRPr lang="th-TH" sz="2000" kern="1200" dirty="0">
            <a:latin typeface="TH SarabunPSK" pitchFamily="34" charset="-34"/>
            <a:cs typeface="TH SarabunPSK" pitchFamily="34" charset="-34"/>
          </a:endParaRPr>
        </a:p>
      </dsp:txBody>
      <dsp:txXfrm>
        <a:off x="2713501" y="980113"/>
        <a:ext cx="1411652" cy="1468155"/>
      </dsp:txXfrm>
    </dsp:sp>
    <dsp:sp modelId="{C51A2BE4-F225-4783-B0BC-DB35EB8EBDE8}">
      <dsp:nvSpPr>
        <dsp:cNvPr id="0" name=""/>
        <dsp:cNvSpPr/>
      </dsp:nvSpPr>
      <dsp:spPr>
        <a:xfrm rot="5400000">
          <a:off x="4157187" y="411937"/>
          <a:ext cx="2076285" cy="1996377"/>
        </a:xfrm>
        <a:prstGeom prst="pieWedge">
          <a:avLst/>
        </a:prstGeom>
        <a:solidFill>
          <a:srgbClr val="00B0F0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H SarabunPSK" pitchFamily="34" charset="-34"/>
              <a:cs typeface="TH SarabunPSK" pitchFamily="34" charset="-34"/>
            </a:rPr>
            <a:t>District Health System (DHS) </a:t>
          </a:r>
          <a:endParaRPr lang="th-TH" sz="2000" kern="1200" dirty="0">
            <a:latin typeface="TH SarabunPSK" pitchFamily="34" charset="-34"/>
            <a:cs typeface="TH SarabunPSK" pitchFamily="34" charset="-34"/>
          </a:endParaRPr>
        </a:p>
      </dsp:txBody>
      <dsp:txXfrm rot="-5400000">
        <a:off x="4197141" y="980114"/>
        <a:ext cx="1411652" cy="1468155"/>
      </dsp:txXfrm>
    </dsp:sp>
    <dsp:sp modelId="{3724601D-A125-4DFC-8185-37F0D7CECE15}">
      <dsp:nvSpPr>
        <dsp:cNvPr id="0" name=""/>
        <dsp:cNvSpPr/>
      </dsp:nvSpPr>
      <dsp:spPr>
        <a:xfrm rot="10800000">
          <a:off x="4197163" y="2520277"/>
          <a:ext cx="1996377" cy="2076285"/>
        </a:xfrm>
        <a:prstGeom prst="pieWedge">
          <a:avLst/>
        </a:prstGeom>
        <a:solidFill>
          <a:srgbClr val="FF7C80"/>
        </a:solidFill>
        <a:ln w="9525" cap="flat" cmpd="sng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รพ.สต.ติดดาว</a:t>
          </a:r>
          <a:endParaRPr lang="th-TH" sz="2000" kern="1200" dirty="0">
            <a:latin typeface="TH SarabunPSK" pitchFamily="34" charset="-34"/>
            <a:cs typeface="TH SarabunPSK" pitchFamily="34" charset="-34"/>
          </a:endParaRPr>
        </a:p>
      </dsp:txBody>
      <dsp:txXfrm rot="10800000">
        <a:off x="4197163" y="2520277"/>
        <a:ext cx="1411652" cy="1468155"/>
      </dsp:txXfrm>
    </dsp:sp>
    <dsp:sp modelId="{0B38C50B-5156-40E5-8A93-D934298AD093}">
      <dsp:nvSpPr>
        <dsp:cNvPr id="0" name=""/>
        <dsp:cNvSpPr/>
      </dsp:nvSpPr>
      <dsp:spPr>
        <a:xfrm rot="16200000">
          <a:off x="2088822" y="2560231"/>
          <a:ext cx="2076285" cy="1996377"/>
        </a:xfrm>
        <a:prstGeom prst="pieWedge">
          <a:avLst/>
        </a:prstGeom>
        <a:solidFill>
          <a:srgbClr val="92D050"/>
        </a:soli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H SarabunPSK" pitchFamily="34" charset="-34"/>
              <a:cs typeface="TH SarabunPSK" pitchFamily="34" charset="-34"/>
            </a:rPr>
            <a:t>Best practice</a:t>
          </a: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/</a:t>
          </a:r>
          <a:r>
            <a:rPr lang="en-US" sz="2000" b="1" kern="1200" dirty="0" smtClean="0">
              <a:latin typeface="TH SarabunPSK" pitchFamily="34" charset="-34"/>
              <a:cs typeface="TH SarabunPSK" pitchFamily="34" charset="-34"/>
            </a:rPr>
            <a:t>  </a:t>
          </a: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นวัตกรรม/</a:t>
          </a:r>
          <a:r>
            <a:rPr lang="en-US" sz="2000" b="1" kern="1200" dirty="0" smtClean="0">
              <a:latin typeface="TH SarabunPSK" pitchFamily="34" charset="-34"/>
              <a:cs typeface="TH SarabunPSK" pitchFamily="34" charset="-34"/>
            </a:rPr>
            <a:t>R2R</a:t>
          </a:r>
          <a:r>
            <a:rPr lang="th-TH" sz="2000" b="1" kern="1200" dirty="0" smtClean="0">
              <a:latin typeface="TH SarabunPSK" pitchFamily="34" charset="-34"/>
              <a:cs typeface="TH SarabunPSK" pitchFamily="34" charset="-34"/>
            </a:rPr>
            <a:t> </a:t>
          </a:r>
          <a:endParaRPr lang="th-TH" sz="2000" kern="1200" dirty="0">
            <a:latin typeface="TH SarabunPSK" pitchFamily="34" charset="-34"/>
            <a:cs typeface="TH SarabunPSK" pitchFamily="34" charset="-34"/>
          </a:endParaRPr>
        </a:p>
      </dsp:txBody>
      <dsp:txXfrm rot="5400000">
        <a:off x="2713501" y="2520278"/>
        <a:ext cx="1411652" cy="1468155"/>
      </dsp:txXfrm>
    </dsp:sp>
    <dsp:sp modelId="{372D4506-9FDC-4BC8-9E4F-42C8F39FCF0B}">
      <dsp:nvSpPr>
        <dsp:cNvPr id="0" name=""/>
        <dsp:cNvSpPr/>
      </dsp:nvSpPr>
      <dsp:spPr>
        <a:xfrm>
          <a:off x="3741262" y="2048832"/>
          <a:ext cx="747074" cy="649629"/>
        </a:xfrm>
        <a:prstGeom prst="circularArrow">
          <a:avLst/>
        </a:prstGeom>
        <a:noFill/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AC5DE-56B3-4FDE-BF73-1478597E1645}">
      <dsp:nvSpPr>
        <dsp:cNvPr id="0" name=""/>
        <dsp:cNvSpPr/>
      </dsp:nvSpPr>
      <dsp:spPr>
        <a:xfrm rot="10800000">
          <a:off x="3741262" y="2298689"/>
          <a:ext cx="747074" cy="649629"/>
        </a:xfrm>
        <a:prstGeom prst="circularArrow">
          <a:avLst/>
        </a:prstGeom>
        <a:noFill/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78C2532-CA44-4E79-933D-A4F22C8AE29B}" type="datetimeFigureOut">
              <a:rPr lang="th-TH" smtClean="0"/>
              <a:t>01/09/59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A7385C8-7300-48BF-BA30-A323971270F9}" type="slidenum">
              <a:rPr lang="th-TH" smtClean="0"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230425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h-TH" sz="8000" b="1" dirty="0" smtClean="0"/>
              <a:t>สรุปผลการประเมิน</a:t>
            </a:r>
            <a:br>
              <a:rPr lang="th-TH" sz="8000" b="1" dirty="0" smtClean="0"/>
            </a:br>
            <a:r>
              <a:rPr lang="th-TH" sz="8000" b="1" dirty="0" err="1" smtClean="0">
                <a:solidFill>
                  <a:srgbClr val="FF0000"/>
                </a:solidFill>
              </a:rPr>
              <a:t>คป</a:t>
            </a:r>
            <a:r>
              <a:rPr lang="th-TH" sz="8000" b="1" dirty="0" smtClean="0">
                <a:solidFill>
                  <a:srgbClr val="FF0000"/>
                </a:solidFill>
              </a:rPr>
              <a:t>สอ.ติดดาว 2559</a:t>
            </a:r>
            <a:r>
              <a:rPr lang="th-TH" sz="8000" b="1" dirty="0" smtClean="0"/>
              <a:t/>
            </a:r>
            <a:br>
              <a:rPr lang="th-TH" sz="8000" b="1" dirty="0" smtClean="0"/>
            </a:br>
            <a:r>
              <a:rPr lang="th-TH" sz="8000" b="1" dirty="0" smtClean="0"/>
              <a:t>จังหวัดสระแก้ว</a:t>
            </a: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12246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52300002"/>
              </p:ext>
            </p:extLst>
          </p:nvPr>
        </p:nvGraphicFramePr>
        <p:xfrm>
          <a:off x="1259632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>
            <a:off x="1331640" y="2188315"/>
            <a:ext cx="7200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en-US" sz="54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KPI </a:t>
            </a:r>
            <a:r>
              <a:rPr lang="th-TH" sz="54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ยุทธศาสตร์สุขภาพ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268760"/>
            <a:ext cx="7200800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1306" y="1772816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29.30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7157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07634307"/>
              </p:ext>
            </p:extLst>
          </p:nvPr>
        </p:nvGraphicFramePr>
        <p:xfrm>
          <a:off x="1259632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>
            <a:off x="1331640" y="2276872"/>
            <a:ext cx="7200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en-US" sz="54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KPI </a:t>
            </a:r>
            <a:r>
              <a:rPr lang="th-TH" sz="54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กระทรวง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268760"/>
            <a:ext cx="7200800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1306" y="1844824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24.32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9983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3412976"/>
            <a:ext cx="8229600" cy="16002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h-TH" sz="8000" b="1" dirty="0" smtClean="0"/>
              <a:t/>
            </a:r>
            <a:br>
              <a:rPr lang="th-TH" sz="8000" b="1" dirty="0" smtClean="0"/>
            </a:br>
            <a:r>
              <a:rPr lang="th-TH" sz="8000" b="1" dirty="0" smtClean="0"/>
              <a:t>ผลการประเมิน</a:t>
            </a:r>
            <a:br>
              <a:rPr lang="th-TH" sz="8000" b="1" dirty="0" smtClean="0"/>
            </a:br>
            <a:r>
              <a:rPr lang="th-TH" sz="8000" b="1" dirty="0" smtClean="0">
                <a:solidFill>
                  <a:srgbClr val="FF0000"/>
                </a:solidFill>
              </a:rPr>
              <a:t>รพ.สต.ติดดาว 2559</a:t>
            </a:r>
            <a:br>
              <a:rPr lang="th-TH" sz="8000" b="1" dirty="0" smtClean="0">
                <a:solidFill>
                  <a:srgbClr val="FF0000"/>
                </a:solidFill>
              </a:rPr>
            </a:br>
            <a:r>
              <a:rPr lang="th-TH" sz="8000" b="1" dirty="0" smtClean="0"/>
              <a:t>จังหวัดสระแก้ว</a:t>
            </a: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24367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4284130848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600" b="1" dirty="0" smtClean="0">
                <a:latin typeface="TH SarabunPSK" pitchFamily="34" charset="-34"/>
                <a:cs typeface="TH SarabunPSK" pitchFamily="34" charset="-34"/>
              </a:rPr>
              <a:t>รพ.สต.ติดดาว </a:t>
            </a:r>
            <a:r>
              <a:rPr lang="th-TH" sz="6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จังหวัดสระแก้ว</a:t>
            </a:r>
            <a:endParaRPr lang="th-TH" sz="6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230113" y="5877272"/>
            <a:ext cx="8758138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รพ.สต.108 แห่ง </a:t>
            </a:r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ไม่รวมถ่ายโอน</a:t>
            </a:r>
            <a:endParaRPr lang="th-TH" sz="60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73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174627208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542114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600" b="1" dirty="0" smtClean="0"/>
              <a:t>รพ.สต.ติดดาว อ.เมือง (21 แห่ง)</a:t>
            </a:r>
            <a:endParaRPr lang="th-TH" sz="6600" b="1" dirty="0"/>
          </a:p>
        </p:txBody>
      </p:sp>
    </p:spTree>
    <p:extLst>
      <p:ext uri="{BB962C8B-B14F-4D97-AF65-F5344CB8AC3E}">
        <p14:creationId xmlns:p14="http://schemas.microsoft.com/office/powerpoint/2010/main" val="150068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788615088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251520" y="404664"/>
            <a:ext cx="8712968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000" b="1" dirty="0" smtClean="0"/>
              <a:t>รพ.สต.ติดดาว อ.เขาฉกรรจ์ (6 แห่ง)</a:t>
            </a:r>
            <a:endParaRPr lang="th-TH" sz="6000" b="1" dirty="0"/>
          </a:p>
        </p:txBody>
      </p:sp>
    </p:spTree>
    <p:extLst>
      <p:ext uri="{BB962C8B-B14F-4D97-AF65-F5344CB8AC3E}">
        <p14:creationId xmlns:p14="http://schemas.microsoft.com/office/powerpoint/2010/main" val="41549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448335078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5400" b="1" dirty="0" smtClean="0"/>
              <a:t>รพ.สต.ติดดาว อ.ตาพระยา (15 แห่ง)</a:t>
            </a:r>
            <a:endParaRPr lang="th-TH" sz="5400" b="1" dirty="0"/>
          </a:p>
        </p:txBody>
      </p:sp>
    </p:spTree>
    <p:extLst>
      <p:ext uri="{BB962C8B-B14F-4D97-AF65-F5344CB8AC3E}">
        <p14:creationId xmlns:p14="http://schemas.microsoft.com/office/powerpoint/2010/main" val="31355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205036936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5400" b="1" dirty="0" smtClean="0"/>
              <a:t>รพ.สต.ติดดาว อ.วัฒนานคร (21 แห่ง)</a:t>
            </a:r>
            <a:endParaRPr lang="th-TH" sz="5400" b="1" dirty="0"/>
          </a:p>
        </p:txBody>
      </p:sp>
    </p:spTree>
    <p:extLst>
      <p:ext uri="{BB962C8B-B14F-4D97-AF65-F5344CB8AC3E}">
        <p14:creationId xmlns:p14="http://schemas.microsoft.com/office/powerpoint/2010/main" val="38562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354981880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5400" b="1" dirty="0" smtClean="0"/>
              <a:t>รพ.สต.ติดดาว อ.คลองหาด (9 แห่ง)</a:t>
            </a:r>
            <a:endParaRPr lang="th-TH" sz="5400" b="1" dirty="0"/>
          </a:p>
        </p:txBody>
      </p:sp>
    </p:spTree>
    <p:extLst>
      <p:ext uri="{BB962C8B-B14F-4D97-AF65-F5344CB8AC3E}">
        <p14:creationId xmlns:p14="http://schemas.microsoft.com/office/powerpoint/2010/main" val="32460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960436433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4800" b="1" dirty="0" smtClean="0"/>
              <a:t>รพ.สต.ติดดาว อ.อรัญประเทศ (16 แห่ง)</a:t>
            </a:r>
            <a:endParaRPr lang="th-TH" sz="4800" b="1" dirty="0"/>
          </a:p>
        </p:txBody>
      </p:sp>
    </p:spTree>
    <p:extLst>
      <p:ext uri="{BB962C8B-B14F-4D97-AF65-F5344CB8AC3E}">
        <p14:creationId xmlns:p14="http://schemas.microsoft.com/office/powerpoint/2010/main" val="95102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มุมมน 10"/>
          <p:cNvSpPr/>
          <p:nvPr/>
        </p:nvSpPr>
        <p:spPr>
          <a:xfrm>
            <a:off x="6006752" y="1291054"/>
            <a:ext cx="3024336" cy="1944216"/>
          </a:xfrm>
          <a:prstGeom prst="roundRect">
            <a:avLst/>
          </a:prstGeom>
          <a:solidFill>
            <a:srgbClr val="00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628650" lvl="0" indent="0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ประเมิน</a:t>
            </a:r>
          </a:p>
          <a:p>
            <a:pPr marL="628650" lvl="0" indent="0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DHS - PCA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35496" y="4581128"/>
            <a:ext cx="3024336" cy="1944216"/>
          </a:xfrm>
          <a:prstGeom prst="roundRect">
            <a:avLst/>
          </a:prstGeom>
          <a:solidFill>
            <a:srgbClr val="99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Best practice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/ นวัตกรรม /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 R2R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นำสู่การพัฒนาบริการสาธารณสุขอย่างมีประสิทธิภาพ</a:t>
            </a:r>
          </a:p>
          <a:p>
            <a:pPr lvl="0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- นำเสนอระดับอำเภอ / จังหวัด / เขตภาค / ประเทศ / ต่างประเทศ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107504" y="1268760"/>
            <a:ext cx="3384376" cy="19442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นโยบาย นพ.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(25)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b="1" dirty="0">
                <a:latin typeface="TH SarabunPSK" pitchFamily="34" charset="-34"/>
                <a:cs typeface="TH SarabunPSK" pitchFamily="34" charset="-34"/>
              </a:rPr>
              <a:t>KPI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ยุทธศาสตร์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สุขภาพ (40)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b="1" dirty="0">
                <a:latin typeface="TH SarabunPSK" pitchFamily="34" charset="-34"/>
                <a:cs typeface="TH SarabunPSK" pitchFamily="34" charset="-34"/>
              </a:rPr>
              <a:t>KPI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กระทรวง (35)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5508104" y="4509120"/>
            <a:ext cx="3594992" cy="2088232"/>
          </a:xfrm>
          <a:prstGeom prst="roundRect">
            <a:avLst/>
          </a:prstGeom>
          <a:solidFill>
            <a:srgbClr val="FF99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808038" lvl="0"/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KPI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สำคัญ (อิง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อำเภอ)   </a:t>
            </a:r>
          </a:p>
          <a:p>
            <a:pPr marL="808038" lvl="0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DHF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/พัฒนาการเด็ก/ตำบลจัดการสุขภาพ/มาตรฐานแผนไทย)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  <a:p>
            <a:pPr marL="808038" lvl="0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ระบบงาน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PCT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IC/ENV/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ยา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/RM/Lab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marL="808038" lvl="0"/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Data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43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แฟ้ม)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 marL="808038" lvl="0"/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FCT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  <a:p>
            <a:pPr marL="808038" lvl="0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ควบคุม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ภายใน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23565759"/>
              </p:ext>
            </p:extLst>
          </p:nvPr>
        </p:nvGraphicFramePr>
        <p:xfrm>
          <a:off x="446856" y="1484784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ดาว 8 แฉก 4"/>
          <p:cNvSpPr/>
          <p:nvPr/>
        </p:nvSpPr>
        <p:spPr>
          <a:xfrm>
            <a:off x="4860032" y="2132856"/>
            <a:ext cx="720080" cy="648072"/>
          </a:xfrm>
          <a:prstGeom prst="star8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ดาว 8 แฉก 5"/>
          <p:cNvSpPr/>
          <p:nvPr/>
        </p:nvSpPr>
        <p:spPr>
          <a:xfrm>
            <a:off x="3707904" y="2132856"/>
            <a:ext cx="720080" cy="648072"/>
          </a:xfrm>
          <a:prstGeom prst="star8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ดาว 8 แฉก 6"/>
          <p:cNvSpPr/>
          <p:nvPr/>
        </p:nvSpPr>
        <p:spPr>
          <a:xfrm>
            <a:off x="3707904" y="5157192"/>
            <a:ext cx="720080" cy="648072"/>
          </a:xfrm>
          <a:prstGeom prst="star8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ดาว 8 แฉก 7"/>
          <p:cNvSpPr/>
          <p:nvPr/>
        </p:nvSpPr>
        <p:spPr>
          <a:xfrm>
            <a:off x="4788024" y="5157192"/>
            <a:ext cx="720080" cy="648072"/>
          </a:xfrm>
          <a:prstGeom prst="star8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30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ดาว 5 แฉก 15"/>
          <p:cNvSpPr/>
          <p:nvPr/>
        </p:nvSpPr>
        <p:spPr>
          <a:xfrm>
            <a:off x="4283968" y="3717032"/>
            <a:ext cx="546154" cy="576064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9605" y="231062"/>
            <a:ext cx="6221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กรอบการประเมิน </a:t>
            </a:r>
            <a:r>
              <a:rPr lang="th-TH" sz="5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คป</a:t>
            </a:r>
            <a:r>
              <a:rPr lang="th-TH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สอ. ติดดาว</a:t>
            </a:r>
            <a:endParaRPr lang="th-TH" sz="5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3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779707558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000" b="1" dirty="0" smtClean="0"/>
              <a:t>รพ.สต.ติดดาว อ.โคกสูง (9 แห่ง)</a:t>
            </a:r>
            <a:endParaRPr lang="th-TH" sz="6000" b="1" dirty="0"/>
          </a:p>
        </p:txBody>
      </p:sp>
    </p:spTree>
    <p:extLst>
      <p:ext uri="{BB962C8B-B14F-4D97-AF65-F5344CB8AC3E}">
        <p14:creationId xmlns:p14="http://schemas.microsoft.com/office/powerpoint/2010/main" val="221964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3503766253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494382" y="404664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5400" b="1" dirty="0" smtClean="0"/>
              <a:t>รพ.สต.ติดดาว อ.วังน้ำเย็น (5 แห่ง)</a:t>
            </a:r>
            <a:endParaRPr lang="th-TH" sz="5400" b="1" dirty="0"/>
          </a:p>
        </p:txBody>
      </p:sp>
    </p:spTree>
    <p:extLst>
      <p:ext uri="{BB962C8B-B14F-4D97-AF65-F5344CB8AC3E}">
        <p14:creationId xmlns:p14="http://schemas.microsoft.com/office/powerpoint/2010/main" val="22917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837763085"/>
              </p:ext>
            </p:extLst>
          </p:nvPr>
        </p:nvGraphicFramePr>
        <p:xfrm>
          <a:off x="251520" y="1052736"/>
          <a:ext cx="864096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251520" y="404664"/>
            <a:ext cx="8712968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z="6000" b="1" dirty="0" smtClean="0"/>
              <a:t>รพ.สต.ติดดาว อ.วังสมบูรณ์ (6 แห่ง)</a:t>
            </a:r>
            <a:endParaRPr lang="th-TH" sz="6000" b="1" dirty="0"/>
          </a:p>
        </p:txBody>
      </p:sp>
    </p:spTree>
    <p:extLst>
      <p:ext uri="{BB962C8B-B14F-4D97-AF65-F5344CB8AC3E}">
        <p14:creationId xmlns:p14="http://schemas.microsoft.com/office/powerpoint/2010/main" val="26926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98115811"/>
              </p:ext>
            </p:extLst>
          </p:nvPr>
        </p:nvGraphicFramePr>
        <p:xfrm>
          <a:off x="1177280" y="836712"/>
          <a:ext cx="758152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374430" y="1772814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รพ.สต.ติดดาว</a:t>
            </a:r>
            <a:r>
              <a:rPr lang="th-TH" sz="48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เฉลี่ยรวม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67644" y="1052736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7544" y="1373867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83.87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1848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9124177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95636" y="1916832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en-US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DHF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67644" y="1370469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4754" y="1373867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8.2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5692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28278577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95636" y="1844822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พัฒนาการเด็ก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67644" y="1412776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9662" y="1556792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8.81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817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96596473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95636" y="2381977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ตำบลจัดการสุขภาพ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67644" y="1556792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9662" y="2093947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7.81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221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51355937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59632" y="2165951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มาตรฐานแพทย์แผนไทย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196752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658" y="1877921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7.7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57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2961249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331640" y="1412776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ตัวเชื่อมต่อตรง 4"/>
          <p:cNvCxnSpPr/>
          <p:nvPr/>
        </p:nvCxnSpPr>
        <p:spPr>
          <a:xfrm flipV="1">
            <a:off x="1259632" y="2309969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en-US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QLN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658" y="2021939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22.71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33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58530683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59632" y="2055036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ข้อมูล 43 แฟ้ม</a:t>
            </a:r>
            <a:r>
              <a:rPr lang="en-US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295636" y="1340768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658" y="1733907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9.85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71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ตัวเชื่อมต่อตรง 47"/>
          <p:cNvCxnSpPr/>
          <p:nvPr/>
        </p:nvCxnSpPr>
        <p:spPr>
          <a:xfrm>
            <a:off x="683568" y="1196752"/>
            <a:ext cx="79208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ตัวเชื่อมต่อตรง 43"/>
          <p:cNvCxnSpPr/>
          <p:nvPr/>
        </p:nvCxnSpPr>
        <p:spPr>
          <a:xfrm>
            <a:off x="683568" y="1611680"/>
            <a:ext cx="79208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/>
          <p:nvPr/>
        </p:nvCxnSpPr>
        <p:spPr>
          <a:xfrm>
            <a:off x="683568" y="1988840"/>
            <a:ext cx="79208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40181730"/>
              </p:ext>
            </p:extLst>
          </p:nvPr>
        </p:nvGraphicFramePr>
        <p:xfrm>
          <a:off x="395536" y="980728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pPr algn="ctr"/>
            <a:r>
              <a:rPr lang="th-TH" sz="54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th-TH" sz="5400" b="1" dirty="0" err="1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คป</a:t>
            </a:r>
            <a:r>
              <a:rPr lang="th-TH" sz="54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สอ.ติดดาว </a:t>
            </a:r>
            <a:r>
              <a:rPr lang="th-TH" sz="54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5400" b="1" dirty="0">
              <a:latin typeface="DilleniaUPC" pitchFamily="18" charset="-34"/>
              <a:cs typeface="DilleniaUPC" pitchFamily="18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245" y="1484784"/>
            <a:ext cx="526459" cy="504056"/>
          </a:xfrm>
          <a:prstGeom prst="rect">
            <a:avLst/>
          </a:prstGeom>
        </p:spPr>
      </p:pic>
      <p:pic>
        <p:nvPicPr>
          <p:cNvPr id="26" name="รูปภาพ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245" y="2276872"/>
            <a:ext cx="526459" cy="504056"/>
          </a:xfrm>
          <a:prstGeom prst="rect">
            <a:avLst/>
          </a:prstGeom>
        </p:spPr>
      </p:pic>
      <p:pic>
        <p:nvPicPr>
          <p:cNvPr id="27" name="รูปภาพ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244" y="3140968"/>
            <a:ext cx="526459" cy="504056"/>
          </a:xfrm>
          <a:prstGeom prst="rect">
            <a:avLst/>
          </a:prstGeom>
        </p:spPr>
      </p:pic>
      <p:pic>
        <p:nvPicPr>
          <p:cNvPr id="28" name="รูปภาพ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245" y="4077072"/>
            <a:ext cx="526459" cy="504056"/>
          </a:xfrm>
          <a:prstGeom prst="rect">
            <a:avLst/>
          </a:prstGeom>
        </p:spPr>
      </p:pic>
      <p:pic>
        <p:nvPicPr>
          <p:cNvPr id="29" name="รูปภาพ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364" y="2276872"/>
            <a:ext cx="526459" cy="504056"/>
          </a:xfrm>
          <a:prstGeom prst="rect">
            <a:avLst/>
          </a:prstGeom>
        </p:spPr>
      </p:pic>
      <p:pic>
        <p:nvPicPr>
          <p:cNvPr id="30" name="รูปภาพ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363" y="3140968"/>
            <a:ext cx="526459" cy="504056"/>
          </a:xfrm>
          <a:prstGeom prst="rect">
            <a:avLst/>
          </a:prstGeom>
        </p:spPr>
      </p:pic>
      <p:pic>
        <p:nvPicPr>
          <p:cNvPr id="31" name="รูปภาพ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364" y="4077072"/>
            <a:ext cx="526459" cy="504056"/>
          </a:xfrm>
          <a:prstGeom prst="rect">
            <a:avLst/>
          </a:prstGeom>
        </p:spPr>
      </p:pic>
      <p:pic>
        <p:nvPicPr>
          <p:cNvPr id="32" name="รูปภาพ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276872"/>
            <a:ext cx="526459" cy="504056"/>
          </a:xfrm>
          <a:prstGeom prst="rect">
            <a:avLst/>
          </a:prstGeom>
        </p:spPr>
      </p:pic>
      <p:pic>
        <p:nvPicPr>
          <p:cNvPr id="33" name="รูปภาพ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79" y="3140968"/>
            <a:ext cx="526459" cy="504056"/>
          </a:xfrm>
          <a:prstGeom prst="rect">
            <a:avLst/>
          </a:prstGeom>
        </p:spPr>
      </p:pic>
      <p:pic>
        <p:nvPicPr>
          <p:cNvPr id="34" name="รูปภาพ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077072"/>
            <a:ext cx="526459" cy="504056"/>
          </a:xfrm>
          <a:prstGeom prst="rect">
            <a:avLst/>
          </a:prstGeom>
        </p:spPr>
      </p:pic>
      <p:pic>
        <p:nvPicPr>
          <p:cNvPr id="35" name="รูปภาพ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76872"/>
            <a:ext cx="526459" cy="504056"/>
          </a:xfrm>
          <a:prstGeom prst="rect">
            <a:avLst/>
          </a:prstGeom>
        </p:spPr>
      </p:pic>
      <p:pic>
        <p:nvPicPr>
          <p:cNvPr id="36" name="รูปภาพ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7" y="3140968"/>
            <a:ext cx="526459" cy="504056"/>
          </a:xfrm>
          <a:prstGeom prst="rect">
            <a:avLst/>
          </a:prstGeom>
        </p:spPr>
      </p:pic>
      <p:pic>
        <p:nvPicPr>
          <p:cNvPr id="37" name="รูปภาพ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077072"/>
            <a:ext cx="526459" cy="504056"/>
          </a:xfrm>
          <a:prstGeom prst="rect">
            <a:avLst/>
          </a:prstGeom>
        </p:spPr>
      </p:pic>
      <p:pic>
        <p:nvPicPr>
          <p:cNvPr id="38" name="รูปภาพ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362" y="2276872"/>
            <a:ext cx="526459" cy="504056"/>
          </a:xfrm>
          <a:prstGeom prst="rect">
            <a:avLst/>
          </a:prstGeom>
        </p:spPr>
      </p:pic>
      <p:pic>
        <p:nvPicPr>
          <p:cNvPr id="39" name="รูปภาพ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361" y="3140968"/>
            <a:ext cx="526459" cy="504056"/>
          </a:xfrm>
          <a:prstGeom prst="rect">
            <a:avLst/>
          </a:prstGeom>
        </p:spPr>
      </p:pic>
      <p:pic>
        <p:nvPicPr>
          <p:cNvPr id="40" name="รูปภาพ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362" y="4077072"/>
            <a:ext cx="526459" cy="504056"/>
          </a:xfrm>
          <a:prstGeom prst="rect">
            <a:avLst/>
          </a:prstGeom>
        </p:spPr>
      </p:pic>
      <p:pic>
        <p:nvPicPr>
          <p:cNvPr id="41" name="รูปภาพ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276872"/>
            <a:ext cx="526459" cy="504056"/>
          </a:xfrm>
          <a:prstGeom prst="rect">
            <a:avLst/>
          </a:prstGeom>
        </p:spPr>
      </p:pic>
      <p:pic>
        <p:nvPicPr>
          <p:cNvPr id="42" name="รูปภาพ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7" y="3140968"/>
            <a:ext cx="526459" cy="504056"/>
          </a:xfrm>
          <a:prstGeom prst="rect">
            <a:avLst/>
          </a:prstGeom>
        </p:spPr>
      </p:pic>
      <p:pic>
        <p:nvPicPr>
          <p:cNvPr id="43" name="รูปภาพ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077072"/>
            <a:ext cx="526459" cy="504056"/>
          </a:xfrm>
          <a:prstGeom prst="rect">
            <a:avLst/>
          </a:prstGeom>
        </p:spPr>
      </p:pic>
      <p:pic>
        <p:nvPicPr>
          <p:cNvPr id="45" name="รูปภาพ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7" y="3140968"/>
            <a:ext cx="526459" cy="504056"/>
          </a:xfrm>
          <a:prstGeom prst="rect">
            <a:avLst/>
          </a:prstGeom>
        </p:spPr>
      </p:pic>
      <p:pic>
        <p:nvPicPr>
          <p:cNvPr id="46" name="รูปภาพ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077072"/>
            <a:ext cx="526459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32817885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59632" y="2309969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en-US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FCT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412776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658" y="1988840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9.72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401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00930534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59632" y="1733905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คะแนนเฉลี่ย </a:t>
            </a:r>
            <a:r>
              <a:rPr lang="th-TH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ควบคุมภายใน</a:t>
            </a:r>
            <a:r>
              <a:rPr lang="en-US" sz="48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484784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658" y="1412776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9.06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167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ประเด็นพัฒนา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905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36798235"/>
              </p:ext>
            </p:extLst>
          </p:nvPr>
        </p:nvGraphicFramePr>
        <p:xfrm>
          <a:off x="1259632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>
            <a:off x="1351092" y="2227789"/>
            <a:ext cx="7200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th-TH" sz="48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ถ่วงน้ำหนัก</a:t>
            </a:r>
            <a:r>
              <a:rPr lang="en-US" sz="48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 KPI + </a:t>
            </a:r>
            <a:r>
              <a:rPr lang="th-TH" sz="48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นโยบาย</a:t>
            </a:r>
            <a:r>
              <a:rPr lang="en-US" sz="48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268760"/>
            <a:ext cx="7200800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0758" y="1812290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21.89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2407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26795002"/>
              </p:ext>
            </p:extLst>
          </p:nvPr>
        </p:nvGraphicFramePr>
        <p:xfrm>
          <a:off x="1259632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351092" y="1972290"/>
            <a:ext cx="6821308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en-US" sz="54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DHS – PCA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268760"/>
            <a:ext cx="6840760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0758" y="1556792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23.48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060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73731205"/>
              </p:ext>
            </p:extLst>
          </p:nvPr>
        </p:nvGraphicFramePr>
        <p:xfrm>
          <a:off x="1177280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295636" y="2286021"/>
            <a:ext cx="7344816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th-TH" sz="54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รพ.สต.ติดดาว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700808"/>
            <a:ext cx="7272808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4754" y="1870523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24.31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0952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07952705"/>
              </p:ext>
            </p:extLst>
          </p:nvPr>
        </p:nvGraphicFramePr>
        <p:xfrm>
          <a:off x="1259632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 flipV="1">
            <a:off x="1351092" y="3124418"/>
            <a:ext cx="6821308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07504"/>
          </a:xfrm>
        </p:spPr>
        <p:txBody>
          <a:bodyPr/>
          <a:lstStyle/>
          <a:p>
            <a:pPr algn="ctr"/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th-TH" sz="5400" b="1" dirty="0" smtClean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นวัตกรรม</a:t>
            </a:r>
            <a:r>
              <a:rPr lang="th-TH" sz="4800" b="1" dirty="0" smtClean="0">
                <a:solidFill>
                  <a:schemeClr val="accent2"/>
                </a:solidFill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sz="4800" b="1" dirty="0" smtClean="0">
                <a:latin typeface="DilleniaUPC" pitchFamily="18" charset="-34"/>
                <a:cs typeface="DilleniaUPC" pitchFamily="18" charset="-34"/>
              </a:rPr>
              <a:t>แยกรายอำเภอ</a:t>
            </a:r>
            <a:endParaRPr lang="th-TH" sz="48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268760"/>
            <a:ext cx="6840760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0758" y="2708920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4.58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5346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ดมุมสี่เหลี่ยมผืนผ้าหนึ่งมุม 4"/>
          <p:cNvSpPr/>
          <p:nvPr/>
        </p:nvSpPr>
        <p:spPr>
          <a:xfrm>
            <a:off x="467544" y="790335"/>
            <a:ext cx="2880320" cy="1440160"/>
          </a:xfrm>
          <a:prstGeom prst="snip1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นโยบาย นพ.</a:t>
            </a:r>
            <a:r>
              <a:rPr lang="th-TH" sz="3200" b="1" dirty="0" err="1" smtClean="0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 lvl="0"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(25  คะแนน) 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ตัดมุมสี่เหลี่ยมผืนผ้าหนึ่งมุม 7"/>
          <p:cNvSpPr/>
          <p:nvPr/>
        </p:nvSpPr>
        <p:spPr>
          <a:xfrm>
            <a:off x="467544" y="2564904"/>
            <a:ext cx="2880320" cy="1440160"/>
          </a:xfrm>
          <a:prstGeom prst="snip1Rect">
            <a:avLst/>
          </a:prstGeom>
          <a:solidFill>
            <a:srgbClr val="66FFCC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KPI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ยุทธศาสตร์สุขภาพ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(40 คะแนน) 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ตัดมุมสี่เหลี่ยมผืนผ้าหนึ่งมุม 8"/>
          <p:cNvSpPr/>
          <p:nvPr/>
        </p:nvSpPr>
        <p:spPr>
          <a:xfrm>
            <a:off x="467544" y="4463528"/>
            <a:ext cx="2880320" cy="1440160"/>
          </a:xfrm>
          <a:prstGeom prst="snip1Rect">
            <a:avLst/>
          </a:prstGeom>
          <a:solidFill>
            <a:srgbClr val="FF99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KPI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กระทรวง 2559 </a:t>
            </a:r>
          </a:p>
          <a:p>
            <a:pPr lvl="0" algn="ctr"/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(35 คะแนน) 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3419872" y="692696"/>
            <a:ext cx="5400600" cy="1872208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96861" indent="-396861">
              <a:buSzPct val="100000"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แม่และ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เด็ก 				(5)</a:t>
            </a:r>
            <a:endParaRPr lang="th-TH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ทีมหมอ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ครอบครัว				(5)</a:t>
            </a:r>
            <a:endParaRPr lang="th-TH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ทีม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อำนวยการ 				(5)</a:t>
            </a:r>
            <a:endParaRPr lang="th-TH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One Health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			(5)</a:t>
            </a:r>
            <a:endParaRPr lang="th-TH" sz="18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MIS 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(ข้อมูลสุขภาพและการแพทย์ 43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แฟ้ม)		(5)</a:t>
            </a:r>
            <a:endParaRPr lang="en-US" sz="18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3419872" y="2636912"/>
            <a:ext cx="5400600" cy="1872208"/>
          </a:xfrm>
          <a:prstGeom prst="roundRect">
            <a:avLst/>
          </a:prstGeom>
          <a:solidFill>
            <a:srgbClr val="66FFCC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Long Term Care	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(8)</a:t>
            </a:r>
            <a:endParaRPr lang="en-US" sz="2000" b="1" dirty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NCD 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การเฝ้าระวังป้องกันควบคุมโรคไม่ติดต่อ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เรื้อรัง	          	(8)</a:t>
            </a:r>
            <a:endParaRPr lang="en-US" sz="20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4 ดี วิถีพอเพียง	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	(8)</a:t>
            </a: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ควบคุม</a:t>
            </a: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ปัญหาการเงินระดับ 7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(4)</a:t>
            </a:r>
          </a:p>
          <a:p>
            <a:pPr marL="396861" indent="-396861">
              <a:buSzPct val="100000"/>
              <a:buFontTx/>
              <a:buAutoNum type="arabicPeriod"/>
              <a:defRPr sz="1800"/>
            </a:pP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ควบคุม</a:t>
            </a: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ภายใน 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</a:t>
            </a:r>
            <a:r>
              <a:rPr lang="th-TH" sz="20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(6)</a:t>
            </a:r>
          </a:p>
          <a:p>
            <a:pPr marL="396861" indent="-396861">
              <a:buSzPct val="100000"/>
              <a:buAutoNum type="arabicPeriod"/>
              <a:defRPr sz="1800"/>
            </a:pPr>
            <a:r>
              <a:rPr lang="en-US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Healthy Work Place 		</a:t>
            </a:r>
            <a:r>
              <a:rPr lang="th-TH" sz="20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         	(6)</a:t>
            </a:r>
            <a:endParaRPr lang="en-US" sz="20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</p:txBody>
      </p:sp>
      <p:sp>
        <p:nvSpPr>
          <p:cNvPr id="14" name="สี่เหลี่ยมผืนผ้ามุมมน 13"/>
          <p:cNvSpPr/>
          <p:nvPr/>
        </p:nvSpPr>
        <p:spPr>
          <a:xfrm>
            <a:off x="3419872" y="4653136"/>
            <a:ext cx="5400600" cy="1656184"/>
          </a:xfrm>
          <a:prstGeom prst="roundRect">
            <a:avLst/>
          </a:prstGeom>
          <a:solidFill>
            <a:srgbClr val="FF99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SzPct val="100000"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จัดบริการ 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CKD Clinic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ใน รพ.ระดับ 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M2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(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F1 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ขึ้นไป)		(7)</a:t>
            </a:r>
            <a:endParaRPr lang="en-US" sz="18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42900" indent="-342900">
              <a:buSzPct val="100000"/>
              <a:buFontTx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คุณภาพ , </a:t>
            </a:r>
            <a:r>
              <a:rPr lang="en-US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Fast track ER to OR		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	(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7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)</a:t>
            </a:r>
            <a:endParaRPr lang="en-US" sz="1800" b="1" dirty="0" smtClean="0">
              <a:latin typeface="TH SarabunPSK" pitchFamily="34" charset="-34"/>
              <a:ea typeface="Helvetica"/>
              <a:cs typeface="TH SarabunPSK" pitchFamily="34" charset="-34"/>
              <a:sym typeface="Helvetica"/>
            </a:endParaRPr>
          </a:p>
          <a:p>
            <a:pPr marL="342900" indent="-342900">
              <a:buSzPct val="100000"/>
              <a:buFontTx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ร้อยละผู้ป่วยนอกที่ได้รับบริการแพทย์</a:t>
            </a:r>
            <a:r>
              <a:rPr lang="th-TH" sz="1800" b="1" dirty="0" err="1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แผย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ไทย และการแพทย์ทางเลือกที่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ได้มาตรฐาน				(7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)</a:t>
            </a:r>
          </a:p>
          <a:p>
            <a:pPr marL="342900" indent="-342900">
              <a:buSzPct val="100000"/>
              <a:buFontTx/>
              <a:buAutoNum type="arabicPeriod"/>
              <a:defRPr sz="1800"/>
            </a:pP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รพ.สังกัด </a:t>
            </a:r>
            <a:r>
              <a:rPr lang="th-TH" sz="1800" b="1" dirty="0" err="1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กสธ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.มีการจัดการขยะมูลฝอยติดเชื้อตามมาตรฐาน	</a:t>
            </a:r>
            <a:r>
              <a:rPr lang="th-TH" sz="1800" b="1" dirty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(7</a:t>
            </a:r>
            <a:r>
              <a:rPr lang="th-TH" sz="1800" b="1" dirty="0" smtClean="0">
                <a:latin typeface="TH SarabunPSK" pitchFamily="34" charset="-34"/>
                <a:ea typeface="Helvetica"/>
                <a:cs typeface="TH SarabunPSK" pitchFamily="34" charset="-34"/>
                <a:sym typeface="Helvetica"/>
              </a:rPr>
              <a:t>)</a:t>
            </a: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205750" y="116632"/>
            <a:ext cx="8640960" cy="523220"/>
          </a:xfrm>
          <a:prstGeom prst="rect">
            <a:avLst/>
          </a:prstGeom>
          <a:solidFill>
            <a:srgbClr val="33CC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h-TH" b="1" dirty="0">
                <a:solidFill>
                  <a:schemeClr val="bg1"/>
                </a:solidFill>
                <a:latin typeface="DilleniaUPC" pitchFamily="18" charset="-34"/>
                <a:cs typeface="DilleniaUPC" pitchFamily="18" charset="-34"/>
              </a:rPr>
              <a:t>นโยบาย </a:t>
            </a:r>
            <a:r>
              <a:rPr lang="en-US" b="1" dirty="0" smtClean="0">
                <a:solidFill>
                  <a:schemeClr val="bg1"/>
                </a:solidFill>
                <a:latin typeface="DilleniaUPC" pitchFamily="18" charset="-34"/>
                <a:cs typeface="DilleniaUPC" pitchFamily="18" charset="-34"/>
              </a:rPr>
              <a:t>+ KPI </a:t>
            </a:r>
            <a:r>
              <a:rPr lang="th-TH" b="1" dirty="0">
                <a:solidFill>
                  <a:schemeClr val="bg1"/>
                </a:solidFill>
                <a:latin typeface="DilleniaUPC" pitchFamily="18" charset="-34"/>
                <a:cs typeface="DilleniaUPC" pitchFamily="18" charset="-34"/>
              </a:rPr>
              <a:t>ยุทธศาสตร์ </a:t>
            </a:r>
            <a:r>
              <a:rPr lang="th-TH" b="1" dirty="0" smtClean="0">
                <a:solidFill>
                  <a:schemeClr val="bg1"/>
                </a:solidFill>
                <a:latin typeface="DilleniaUPC" pitchFamily="18" charset="-34"/>
                <a:cs typeface="DilleniaUPC" pitchFamily="18" charset="-34"/>
              </a:rPr>
              <a:t>+ </a:t>
            </a:r>
            <a:r>
              <a:rPr lang="en-US" b="1" dirty="0" smtClean="0">
                <a:solidFill>
                  <a:schemeClr val="bg1"/>
                </a:solidFill>
                <a:latin typeface="DilleniaUPC" pitchFamily="18" charset="-34"/>
                <a:cs typeface="DilleniaUPC" pitchFamily="18" charset="-34"/>
              </a:rPr>
              <a:t>KPI</a:t>
            </a:r>
            <a:r>
              <a:rPr lang="th-TH" b="1" dirty="0" smtClean="0">
                <a:solidFill>
                  <a:schemeClr val="bg1"/>
                </a:solidFill>
                <a:latin typeface="DilleniaUPC" pitchFamily="18" charset="-34"/>
                <a:cs typeface="DilleniaUPC" pitchFamily="18" charset="-34"/>
              </a:rPr>
              <a:t> กระทรวง สัดส่วน ร้อยละ 30</a:t>
            </a:r>
            <a:endParaRPr lang="th-TH" dirty="0">
              <a:solidFill>
                <a:schemeClr val="bg1"/>
              </a:solidFill>
              <a:latin typeface="DilleniaUPC" pitchFamily="18" charset="-34"/>
              <a:cs typeface="Dilleni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208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4874791"/>
              </p:ext>
            </p:extLst>
          </p:nvPr>
        </p:nvGraphicFramePr>
        <p:xfrm>
          <a:off x="1141276" y="980728"/>
          <a:ext cx="75815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ตัวเชื่อมต่อตรง 4"/>
          <p:cNvCxnSpPr/>
          <p:nvPr/>
        </p:nvCxnSpPr>
        <p:spPr>
          <a:xfrm>
            <a:off x="1331640" y="1988840"/>
            <a:ext cx="7200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504"/>
          </a:xfrm>
        </p:spPr>
        <p:txBody>
          <a:bodyPr/>
          <a:lstStyle/>
          <a:p>
            <a:pPr algn="ctr"/>
            <a:r>
              <a:rPr lang="th-TH" sz="5400" b="1" dirty="0" smtClean="0">
                <a:latin typeface="DilleniaUPC" pitchFamily="18" charset="-34"/>
                <a:cs typeface="DilleniaUPC" pitchFamily="18" charset="-34"/>
              </a:rPr>
              <a:t>คะแนน </a:t>
            </a:r>
            <a:r>
              <a:rPr lang="th-TH" sz="54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นโยบาย นพ.</a:t>
            </a:r>
            <a:r>
              <a:rPr lang="th-TH" sz="5400" b="1" dirty="0" err="1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สสจ</a:t>
            </a:r>
            <a:r>
              <a:rPr lang="th-TH" sz="5400" b="1" dirty="0">
                <a:solidFill>
                  <a:srgbClr val="FFC000"/>
                </a:solidFill>
                <a:latin typeface="DilleniaUPC" pitchFamily="18" charset="-34"/>
                <a:cs typeface="DilleniaUPC" pitchFamily="18" charset="-34"/>
              </a:rPr>
              <a:t>. </a:t>
            </a:r>
            <a:r>
              <a:rPr lang="th-TH" sz="5400" b="1" dirty="0">
                <a:latin typeface="DilleniaUPC" pitchFamily="18" charset="-34"/>
                <a:cs typeface="DilleniaUPC" pitchFamily="18" charset="-34"/>
              </a:rPr>
              <a:t>แยก</a:t>
            </a:r>
            <a:r>
              <a:rPr lang="th-TH" sz="5400" b="1" dirty="0" smtClean="0">
                <a:latin typeface="DilleniaUPC" pitchFamily="18" charset="-34"/>
                <a:cs typeface="DilleniaUPC" pitchFamily="18" charset="-34"/>
              </a:rPr>
              <a:t>รายอำเภอ</a:t>
            </a:r>
            <a:endParaRPr lang="th-TH" sz="5400" b="1" dirty="0">
              <a:latin typeface="DilleniaUPC" pitchFamily="18" charset="-34"/>
              <a:cs typeface="DilleniaUPC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1331640" y="1268760"/>
            <a:ext cx="7200800" cy="0"/>
          </a:xfrm>
          <a:prstGeom prst="line">
            <a:avLst/>
          </a:prstGeom>
          <a:ln w="19050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1306" y="1573341"/>
            <a:ext cx="864096" cy="83099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ค่าเฉลี่ย</a:t>
            </a:r>
          </a:p>
          <a:p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19.35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7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ขอบฟ้า">
  <a:themeElements>
    <a:clrScheme name="ขอบฟ้า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ขอบฟ้า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ขอบฟ้า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860</TotalTime>
  <Words>530</Words>
  <Application>Microsoft Office PowerPoint</Application>
  <PresentationFormat>นำเสนอทางหน้าจอ (4:3)</PresentationFormat>
  <Paragraphs>184</Paragraphs>
  <Slides>32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32</vt:i4>
      </vt:variant>
    </vt:vector>
  </HeadingPairs>
  <TitlesOfParts>
    <vt:vector size="33" baseType="lpstr">
      <vt:lpstr>ขอบฟ้า</vt:lpstr>
      <vt:lpstr>สรุปผลการประเมิน คปสอ.ติดดาว 2559 จังหวัดสระแก้ว</vt:lpstr>
      <vt:lpstr>งานนำเสนอ PowerPoint</vt:lpstr>
      <vt:lpstr>คะแนน คปสอ.ติดดาว แยกรายอำเภอ</vt:lpstr>
      <vt:lpstr>คะแนน ถ่วงน้ำหนัก KPI + นโยบาย แยกรายอำเภอ</vt:lpstr>
      <vt:lpstr>คะแนน DHS – PCA แยกรายอำเภอ</vt:lpstr>
      <vt:lpstr>คะแนน รพ.สต.ติดดาว แยกรายอำเภอ</vt:lpstr>
      <vt:lpstr>คะแนน นวัตกรรม แยกรายอำเภอ</vt:lpstr>
      <vt:lpstr>งานนำเสนอ PowerPoint</vt:lpstr>
      <vt:lpstr>คะแนน นโยบาย นพ.สสจ. แยกรายอำเภอ</vt:lpstr>
      <vt:lpstr>คะแนน KPI ยุทธศาสตร์สุขภาพ แยกรายอำเภอ</vt:lpstr>
      <vt:lpstr>คะแนน KPI กระทรวง แยกรายอำเภอ</vt:lpstr>
      <vt:lpstr> ผลการประเมิน รพ.สต.ติดดาว 2559 จังหวัดสระแก้ว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คะแนน รพ.สต.ติดดาวเฉลี่ยรวม แยกรายอำเภอ</vt:lpstr>
      <vt:lpstr>คะแนนเฉลี่ย DHF แยกรายอำเภอ</vt:lpstr>
      <vt:lpstr>คะแนนเฉลี่ย พัฒนาการเด็ก แยกรายอำเภอ</vt:lpstr>
      <vt:lpstr>คะแนนเฉลี่ย ตำบลจัดการสุขภาพ แยกรายอำเภอ</vt:lpstr>
      <vt:lpstr>คะแนนเฉลี่ย มาตรฐานแพทย์แผนไทย แยกรายอำเภอ</vt:lpstr>
      <vt:lpstr>คะแนนเฉลี่ย QLN แยกรายอำเภอ</vt:lpstr>
      <vt:lpstr>คะแนนเฉลี่ย ข้อมูล 43 แฟ้ม แยกรายอำเภอ</vt:lpstr>
      <vt:lpstr>คะแนนเฉลี่ย FCT แยกรายอำเภอ</vt:lpstr>
      <vt:lpstr>คะแนนเฉลี่ย ควบคุมภายใน แยกรายอำเภอ</vt:lpstr>
      <vt:lpstr>ประเด็นพัฒนา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110</cp:revision>
  <dcterms:created xsi:type="dcterms:W3CDTF">2016-08-23T04:21:14Z</dcterms:created>
  <dcterms:modified xsi:type="dcterms:W3CDTF">2016-09-01T03:20:10Z</dcterms:modified>
</cp:coreProperties>
</file>