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7" r:id="rId2"/>
    <p:sldId id="262" r:id="rId3"/>
    <p:sldId id="259" r:id="rId4"/>
    <p:sldId id="267" r:id="rId5"/>
    <p:sldId id="256" r:id="rId6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8E3A8-392D-4F0B-8F76-D7BD856EFC55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CF67B-FE4C-4B58-A4A8-AD35249AB9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333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3CE9-941F-4F19-99B7-E13C034F2DF8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DD1-949B-49EE-BCFC-E39E21AC21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3CE9-941F-4F19-99B7-E13C034F2DF8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DD1-949B-49EE-BCFC-E39E21AC21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3CE9-941F-4F19-99B7-E13C034F2DF8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DD1-949B-49EE-BCFC-E39E21AC21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3CE9-941F-4F19-99B7-E13C034F2DF8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DD1-949B-49EE-BCFC-E39E21AC21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3CE9-941F-4F19-99B7-E13C034F2DF8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DD1-949B-49EE-BCFC-E39E21AC21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3CE9-941F-4F19-99B7-E13C034F2DF8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DD1-949B-49EE-BCFC-E39E21AC21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3CE9-941F-4F19-99B7-E13C034F2DF8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DD1-949B-49EE-BCFC-E39E21AC21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3CE9-941F-4F19-99B7-E13C034F2DF8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DD1-949B-49EE-BCFC-E39E21AC21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3CE9-941F-4F19-99B7-E13C034F2DF8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DD1-949B-49EE-BCFC-E39E21AC21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3CE9-941F-4F19-99B7-E13C034F2DF8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DD1-949B-49EE-BCFC-E39E21AC21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3CE9-941F-4F19-99B7-E13C034F2DF8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1DD1-949B-49EE-BCFC-E39E21AC214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3CE9-941F-4F19-99B7-E13C034F2DF8}" type="datetimeFigureOut">
              <a:rPr lang="th-TH" smtClean="0"/>
              <a:t>31/03/60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01DD1-949B-49EE-BCFC-E39E21AC2140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731291"/>
            <a:ext cx="8429684" cy="2714644"/>
          </a:xfr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ประกาศสำนักงานหลักประกันสุขภาพแห่งชาติ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เรื่อง หลักเกณฑ์การสนับสนุนและส่งเสริมศูนย์พัฒนาและฟื้นฟูคุณภาพชีวิตผู้สูงอายุและคนพิการ พ.ศ.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2560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05405" y="4653136"/>
            <a:ext cx="43525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th-TH" alt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นายอัษฎาวุธ   สาระสิทธิ์</a:t>
            </a:r>
          </a:p>
          <a:p>
            <a:pPr algn="l">
              <a:spcBef>
                <a:spcPts val="0"/>
              </a:spcBef>
            </a:pPr>
            <a:r>
              <a:rPr lang="th-TH" altLang="th-TH" sz="28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หัวหน้างาน  </a:t>
            </a:r>
            <a:r>
              <a:rPr lang="th-TH" altLang="th-TH" sz="2800" b="1" dirty="0" err="1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altLang="th-TH" sz="28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เขต </a:t>
            </a:r>
            <a:r>
              <a:rPr lang="en-US" altLang="th-TH" sz="28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altLang="th-TH" sz="28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ระยอง</a:t>
            </a:r>
            <a:endParaRPr lang="en-US" altLang="th-TH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en-US" alt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Tel : 084-544-1004</a:t>
            </a:r>
            <a:r>
              <a:rPr lang="th-TH" alt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en-US" altLang="th-TH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spcBef>
                <a:spcPts val="0"/>
              </a:spcBef>
            </a:pPr>
            <a:r>
              <a:rPr lang="en-US" alt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E-mail : Adsadawut.s@nhso.go.th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41930"/>
            <a:ext cx="8892480" cy="57554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อาศัยอำนาจ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ตามพระราชบัญญัติหลักประกันสุขภาพแห่งชาติ พ.ศ. ๒๕๔๕</a:t>
            </a:r>
          </a:p>
          <a:p>
            <a:pPr algn="thaiDist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มาตรา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๓๑ ให้สำนักงานมีเลขาธิการเป็นผู้รับผิดชอบการบริหารกิจการของสำนักงาน ให้เป็นไปตามกฎหมาย ระเบียบ ข้อบังคับ ข้อกำหนด นโยบาย มติ และประกาศของคณะกรรมการ...</a:t>
            </a:r>
          </a:p>
          <a:p>
            <a:pPr algn="thaiDist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มาตรา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๓๖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(๒) เลขาธิการมีอำนาจหน้าที่ ออกระเบียบหรือประกาศเกี่ยวกับการดำเนินงานของสำนักงานโดยไม่ขัดหรือแย้งกับระเบียบข้อบังคับ ประกาศ ข้อกำหนด นโยบาย หรือมติของคณะกรรมการ</a:t>
            </a:r>
          </a:p>
          <a:p>
            <a:pPr algn="thaiDist"/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ประกาศกองทุนหลักประกัน</a:t>
            </a:r>
            <a:r>
              <a:rPr lang="th-TH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สุขภาพฯ พ.ศ. ๒๕๕๗</a:t>
            </a:r>
            <a:endParaRPr lang="th-TH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ข้อ ๗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(๓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) เพื่อสนับสนุนและส่งเสริมกิจกรรมการสร้างเสริมสุขภาพ การป้องกันโรค การฟื้นฟูสมรรถภาพ และการ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รักษาพยาบาลระดับปฐมภูมิเชิงรุก ของศูนย์เด็กเล็ก...หรือศูนย์พัฒนาและฟื้นฟูคุณภาพชีวิตผู้สูงอายุและคนพิการ หรือศูนย์ชื่ออื่นที่ดำเนินกิจกรรมเกี่ยวกับการพัฒนาและฟื้นฟูคุณภาพชีวิตผู้สูงอายุและคนพิการในชุมชน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ข้อ ๑๔ ให้เลขาธิการสำนักงานหลักประกันสุขภาพแห่งชาติ รักษาการตามประกาศนี้และให้มีอำนาจออกระเบียบ ประกาศ หลักเกณฑ์ หรือแนวทางปฏิบัติที่ไม่ขัดข้องกับประกาศนี้ รวมทั้งมีอำนาจในการวินิจฉับชี้ขาดปัญหาเกี่ยวกับการปฏิบัติตามประกาศนี้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899592" y="169476"/>
            <a:ext cx="727280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ฐานอำนาจการออกประกาศฯ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720" y="66500"/>
            <a:ext cx="8643998" cy="8621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th-TH" sz="2400" b="1" dirty="0">
                <a:ln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ประกาศฯ </a:t>
            </a:r>
            <a:r>
              <a:rPr lang="th-TH" sz="2400" b="1" dirty="0" smtClean="0">
                <a:ln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เรื่อง </a:t>
            </a:r>
            <a:r>
              <a:rPr lang="th-TH" sz="2400" b="1" dirty="0">
                <a:ln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หลักเกณฑ์การสนับสนุนและส่งเสริมศูนย์พัฒนาและฟื้นฟูคุณภาพชีวิต</a:t>
            </a:r>
            <a:r>
              <a:rPr lang="th-TH" sz="2400" b="1" dirty="0" smtClean="0">
                <a:ln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ผู้สูงอายุ</a:t>
            </a:r>
          </a:p>
          <a:p>
            <a:pPr lvl="0" algn="ctr">
              <a:spcBef>
                <a:spcPct val="0"/>
              </a:spcBef>
              <a:defRPr/>
            </a:pPr>
            <a:r>
              <a:rPr lang="th-TH" sz="2400" b="1" dirty="0" smtClean="0">
                <a:ln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400" b="1" dirty="0">
                <a:ln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คนพิการ </a:t>
            </a:r>
            <a:r>
              <a:rPr lang="th-TH" sz="2400" b="1" dirty="0" smtClean="0">
                <a:ln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en-US" sz="2400" b="1" dirty="0">
                <a:ln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2560</a:t>
            </a:r>
            <a:endParaRPr lang="th-TH" sz="2400" b="1" dirty="0">
              <a:ln/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5720" y="1285860"/>
            <a:ext cx="2357454" cy="7143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หน่วยงาน หรือองค์กร</a:t>
            </a:r>
          </a:p>
          <a:p>
            <a:pPr lvl="0"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จะดำเนินการศูนย์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58304" y="1285860"/>
            <a:ext cx="2786082" cy="64294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คุณสมบัติของศูนย์</a:t>
            </a:r>
          </a:p>
          <a:p>
            <a:pPr lvl="0" algn="ctr"/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443" y="2192991"/>
            <a:ext cx="2524349" cy="11956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8255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องค์กรปกครองส่วนท้องถิ่น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lvl="0" indent="82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หน่วยงานของรัฐ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46367" y="4124944"/>
            <a:ext cx="2143140" cy="121444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ศูนย์ที่มีสิทธิได้รับ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ค่าใช้จ่ายจากงบ 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LTC</a:t>
            </a:r>
            <a:endParaRPr lang="th-TH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124706" y="2408913"/>
            <a:ext cx="2270960" cy="1264321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ศูนย์ที่มีสิทธิได้รับ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ค่าใช้จ่าย      จากงบ  กองทุนตำบล ตามประกาศฯ ข้อ </a:t>
            </a:r>
            <a:r>
              <a:rPr lang="en-US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en-US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(3)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14164" y="2090859"/>
            <a:ext cx="3000364" cy="185738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ทำการหรือสถานที่ติดต่อเพื่อ</a:t>
            </a: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อำนวยความสะดวกในการติดต่อ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ประสานงาน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การบริหารจัดการโดย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คณะกรรมการ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การจัดทำบัญชีรายรับ รายจ่าย และสามารถตรวจสอบ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ได้</a:t>
            </a:r>
            <a:endParaRPr lang="th-TH" sz="18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1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72132" y="4115068"/>
            <a:ext cx="3488744" cy="264318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82563" indent="-182563">
              <a:buAutoNum type="arabicPeriod"/>
            </a:pP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ทำการหรือส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ถานที่ติดต่อ  </a:t>
            </a:r>
            <a:endParaRPr lang="th-TH" sz="1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182563" indent="-182563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เพื่อ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อำนวยความ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สะดวกใน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ติดต่อระสานงาน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การบริหารจัดการโดย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การจัดทำบัญชีรายรับ รายจ่าย 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สามารถ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ตรวจสอบ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</a:t>
            </a:r>
          </a:p>
          <a:p>
            <a:r>
              <a:rPr lang="en-US" sz="1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1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sz="1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CM  </a:t>
            </a:r>
            <a:r>
              <a:rPr lang="th-TH" sz="1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หรือเจ้าหน้าที่สาธารณสุขของหน่วยบริการหรืออปท.มาช่วยปฏิบัติงานที่ศูนย์</a:t>
            </a:r>
          </a:p>
          <a:p>
            <a:r>
              <a:rPr lang="en-US" sz="1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1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sz="1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CG 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ในการให้บริการ</a:t>
            </a:r>
            <a:r>
              <a:rPr lang="th-TH" sz="1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ดูแลตาม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แผนการดูแล</a:t>
            </a:r>
            <a:r>
              <a:rPr lang="th-TH" sz="1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รายบุคคล</a:t>
            </a:r>
          </a:p>
          <a:p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1340619" y="2098628"/>
            <a:ext cx="21431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H="1" flipV="1">
            <a:off x="3102334" y="1635216"/>
            <a:ext cx="66402" cy="1433743"/>
          </a:xfrm>
          <a:prstGeom prst="bentConnector3">
            <a:avLst>
              <a:gd name="adj1" fmla="val -344267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 flipH="1" flipV="1">
            <a:off x="3043777" y="1628800"/>
            <a:ext cx="88063" cy="3124836"/>
          </a:xfrm>
          <a:prstGeom prst="bentConnector3">
            <a:avLst>
              <a:gd name="adj1" fmla="val -221828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9" idx="1"/>
          </p:cNvCxnSpPr>
          <p:nvPr/>
        </p:nvCxnSpPr>
        <p:spPr>
          <a:xfrm>
            <a:off x="5430625" y="3019553"/>
            <a:ext cx="38353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307096" y="4830086"/>
            <a:ext cx="28575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hape 41"/>
          <p:cNvCxnSpPr/>
          <p:nvPr/>
        </p:nvCxnSpPr>
        <p:spPr>
          <a:xfrm rot="16200000" flipV="1">
            <a:off x="2957896" y="-173711"/>
            <a:ext cx="1588" cy="2986898"/>
          </a:xfrm>
          <a:prstGeom prst="bentConnector3">
            <a:avLst>
              <a:gd name="adj1" fmla="val 7066879"/>
            </a:avLst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2856694" y="1071546"/>
            <a:ext cx="286546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761718" y="5733256"/>
            <a:ext cx="2500330" cy="1000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ศูนย์ที่ดำเนินงานโดย </a:t>
            </a:r>
            <a:r>
              <a:rPr lang="en-US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ต้องได้รับความเห็นชอบคุณสมบัติจากอนุ </a:t>
            </a:r>
            <a:r>
              <a:rPr lang="en-US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LTC  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ยกแว้นศูนย์ที่จัดตั้งโดย </a:t>
            </a:r>
            <a:r>
              <a:rPr lang="en-US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055535" y="2257941"/>
            <a:ext cx="428596" cy="3571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57" name="Oval 56"/>
          <p:cNvSpPr/>
          <p:nvPr/>
        </p:nvSpPr>
        <p:spPr>
          <a:xfrm>
            <a:off x="3052598" y="4017320"/>
            <a:ext cx="428596" cy="3571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58" name="Oval 57"/>
          <p:cNvSpPr/>
          <p:nvPr/>
        </p:nvSpPr>
        <p:spPr>
          <a:xfrm>
            <a:off x="1547664" y="5592090"/>
            <a:ext cx="428596" cy="3571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th-TH" dirty="0"/>
          </a:p>
        </p:txBody>
      </p:sp>
      <p:cxnSp>
        <p:nvCxnSpPr>
          <p:cNvPr id="20" name="ตัวเชื่อมต่อตรง 19"/>
          <p:cNvCxnSpPr/>
          <p:nvPr/>
        </p:nvCxnSpPr>
        <p:spPr>
          <a:xfrm>
            <a:off x="2843808" y="4707987"/>
            <a:ext cx="0" cy="103401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วัตถุ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19640"/>
              </p:ext>
            </p:extLst>
          </p:nvPr>
        </p:nvGraphicFramePr>
        <p:xfrm>
          <a:off x="729298" y="4012559"/>
          <a:ext cx="1246962" cy="105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showAsIcon="1" r:id="rId3" imgW="914400" imgH="771480" progId="AcroExch.Document.7">
                  <p:embed/>
                </p:oleObj>
              </mc:Choice>
              <mc:Fallback>
                <p:oleObj name="Acrobat Document" showAsIcon="1" r:id="rId3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298" y="4012559"/>
                        <a:ext cx="1246962" cy="1052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A9B77F-2091-4817-8A87-5C84C32C04EF}" type="slidenum">
              <a:rPr lang="en-US" altLang="th-TH" smtClean="0"/>
              <a:pPr/>
              <a:t>4</a:t>
            </a:fld>
            <a:endParaRPr lang="en-US" altLang="th-TH" smtClean="0"/>
          </a:p>
        </p:txBody>
      </p:sp>
      <p:pic>
        <p:nvPicPr>
          <p:cNvPr id="118787" name="Picture 2" descr="http://1.bp.blogspot.com/-zF2wxkkasDk/Uj5cZbNs8vI/AAAAAAAACPk/8XMi8yX3dfM/s1600/F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14" y="2270790"/>
            <a:ext cx="909708" cy="67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http://opt.localfund.org/images/NHSO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7" y="1963644"/>
            <a:ext cx="1063648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8" descr="http://www.thaihealth.or.th/data/content/5418/cms/5418_thaihealth_beijlnvw24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69" y="1948983"/>
            <a:ext cx="1167007" cy="116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808549" y="332656"/>
            <a:ext cx="7641991" cy="92794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71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แนวทางการสนับสนุนงบกองทุนฯ ตามประกาศฯ พ.ศ. </a:t>
            </a:r>
            <a:r>
              <a:rPr lang="en-US" sz="271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2557 </a:t>
            </a:r>
            <a:r>
              <a:rPr lang="th-TH" sz="271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71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(3) </a:t>
            </a:r>
            <a:r>
              <a:rPr lang="th-TH" sz="271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และประกาศฯ พ.ศ. </a:t>
            </a:r>
            <a:r>
              <a:rPr lang="en-US" sz="271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2559 (</a:t>
            </a:r>
            <a:r>
              <a:rPr lang="th-TH" sz="271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</a:t>
            </a:r>
            <a:r>
              <a:rPr lang="en-US" sz="2715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2)</a:t>
            </a:r>
            <a:endParaRPr lang="th-TH" sz="2715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TextBox 87"/>
          <p:cNvSpPr txBox="1"/>
          <p:nvPr/>
        </p:nvSpPr>
        <p:spPr>
          <a:xfrm>
            <a:off x="2101639" y="5633743"/>
            <a:ext cx="2440306" cy="353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697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ซื้อบริการ </a:t>
            </a:r>
            <a:r>
              <a:rPr lang="en-US" sz="1697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97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ตามมติอนุกรรมการ </a:t>
            </a:r>
            <a:r>
              <a:rPr lang="en-US" sz="1697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LTC</a:t>
            </a:r>
          </a:p>
        </p:txBody>
      </p:sp>
      <p:sp>
        <p:nvSpPr>
          <p:cNvPr id="73" name="TextBox 87"/>
          <p:cNvSpPr txBox="1"/>
          <p:nvPr/>
        </p:nvSpPr>
        <p:spPr>
          <a:xfrm>
            <a:off x="6647985" y="5651956"/>
            <a:ext cx="20388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ศูนย์พัฒนาคุณภาพชีวิต </a:t>
            </a:r>
            <a:r>
              <a:rPr lang="th-TH" sz="18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ผส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th-TH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TextBox 87"/>
          <p:cNvSpPr txBox="1"/>
          <p:nvPr/>
        </p:nvSpPr>
        <p:spPr>
          <a:xfrm>
            <a:off x="2556128" y="1869475"/>
            <a:ext cx="15949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กองทุนตำบล 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45 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บ.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ลูกศรขวา 78"/>
          <p:cNvSpPr/>
          <p:nvPr/>
        </p:nvSpPr>
        <p:spPr>
          <a:xfrm>
            <a:off x="2064254" y="2404204"/>
            <a:ext cx="669270" cy="4119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837"/>
          </a:p>
        </p:txBody>
      </p:sp>
      <p:pic>
        <p:nvPicPr>
          <p:cNvPr id="118795" name="รูปภาพ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63" y="2585266"/>
            <a:ext cx="880386" cy="36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796820" y="1919661"/>
            <a:ext cx="1087105" cy="118240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837"/>
          </a:p>
        </p:txBody>
      </p:sp>
      <p:cxnSp>
        <p:nvCxnSpPr>
          <p:cNvPr id="20" name="ตัวเชื่อมต่อตรง 19"/>
          <p:cNvCxnSpPr/>
          <p:nvPr/>
        </p:nvCxnSpPr>
        <p:spPr>
          <a:xfrm>
            <a:off x="796820" y="2542749"/>
            <a:ext cx="1087105" cy="0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798" name="รูปภาพ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723" y="3203223"/>
            <a:ext cx="1521068" cy="64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ลูกศรเชื่อมต่อแบบตรง 24"/>
          <p:cNvCxnSpPr>
            <a:stCxn id="118787" idx="3"/>
          </p:cNvCxnSpPr>
          <p:nvPr/>
        </p:nvCxnSpPr>
        <p:spPr>
          <a:xfrm>
            <a:off x="3669622" y="2610189"/>
            <a:ext cx="1551856" cy="73744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>
            <a:stCxn id="118787" idx="3"/>
          </p:cNvCxnSpPr>
          <p:nvPr/>
        </p:nvCxnSpPr>
        <p:spPr>
          <a:xfrm flipV="1">
            <a:off x="3669622" y="2610189"/>
            <a:ext cx="1744646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801" name="Picture 4" descr="http://opt.localfund.org/images/NHSO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9" y="4776439"/>
            <a:ext cx="1063648" cy="73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ลูกศรขวา 82"/>
          <p:cNvSpPr/>
          <p:nvPr/>
        </p:nvSpPr>
        <p:spPr>
          <a:xfrm>
            <a:off x="2005611" y="4922315"/>
            <a:ext cx="670003" cy="4119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37" dirty="0"/>
              <a:t>  </a:t>
            </a:r>
          </a:p>
        </p:txBody>
      </p:sp>
      <p:pic>
        <p:nvPicPr>
          <p:cNvPr id="118803" name="Picture 2" descr="http://1.bp.blogspot.com/-zF2wxkkasDk/Uj5cZbNs8vI/AAAAAAAACPk/8XMi8yX3dfM/s1600/Fu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77" y="4770575"/>
            <a:ext cx="908975" cy="67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87"/>
          <p:cNvSpPr txBox="1"/>
          <p:nvPr/>
        </p:nvSpPr>
        <p:spPr>
          <a:xfrm>
            <a:off x="2521928" y="4340767"/>
            <a:ext cx="16633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 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LTC 5,000 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บ.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6" name="สี่เหลี่ยมผืนผ้า 85"/>
          <p:cNvSpPr/>
          <p:nvPr/>
        </p:nvSpPr>
        <p:spPr>
          <a:xfrm>
            <a:off x="796820" y="4560924"/>
            <a:ext cx="1088571" cy="118240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837"/>
          </a:p>
        </p:txBody>
      </p:sp>
      <p:pic>
        <p:nvPicPr>
          <p:cNvPr id="118806" name="Picture 8" descr="http://www.thaihealth.or.th/data/content/5418/cms/5418_thaihealth_beijlnvw24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87" y="4637160"/>
            <a:ext cx="1167740" cy="116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6580874" y="1853635"/>
            <a:ext cx="20782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ศูนย์พัฒนาคุณภาพชีวิต </a:t>
            </a:r>
            <a:r>
              <a:rPr lang="th-TH" sz="18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ผส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th-TH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TextBox 87"/>
          <p:cNvSpPr txBox="1"/>
          <p:nvPr/>
        </p:nvSpPr>
        <p:spPr>
          <a:xfrm>
            <a:off x="6620127" y="2363182"/>
            <a:ext cx="20389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จัดกิจกรรม  </a:t>
            </a:r>
            <a:r>
              <a:rPr lang="en-US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Day care</a:t>
            </a: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0" name="TextBox 87"/>
          <p:cNvSpPr txBox="1"/>
          <p:nvPr/>
        </p:nvSpPr>
        <p:spPr>
          <a:xfrm>
            <a:off x="6796791" y="3348166"/>
            <a:ext cx="2091236" cy="353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97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จัดกิจกรรม ส่งเสริม</a:t>
            </a:r>
            <a:r>
              <a:rPr lang="th-TH" sz="1697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ป้องกันโรค </a:t>
            </a:r>
            <a:endParaRPr lang="th-TH" sz="1697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1" name="TextBox 87"/>
          <p:cNvSpPr txBox="1"/>
          <p:nvPr/>
        </p:nvSpPr>
        <p:spPr>
          <a:xfrm>
            <a:off x="1963094" y="3025826"/>
            <a:ext cx="2440306" cy="353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697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ซื้อบริการ </a:t>
            </a:r>
            <a:r>
              <a:rPr lang="en-US" sz="1697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97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ตามมติ </a:t>
            </a:r>
            <a:r>
              <a:rPr lang="th-TH" sz="1697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คกก</a:t>
            </a:r>
            <a:r>
              <a:rPr lang="th-TH" sz="1697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กองทุนฯ</a:t>
            </a:r>
            <a:endParaRPr lang="en-US" sz="1697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2" name="ลูกศรเชื่อมต่อแบบตรง 91"/>
          <p:cNvCxnSpPr/>
          <p:nvPr/>
        </p:nvCxnSpPr>
        <p:spPr>
          <a:xfrm flipV="1">
            <a:off x="3729732" y="5160554"/>
            <a:ext cx="1744646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87"/>
          <p:cNvSpPr txBox="1"/>
          <p:nvPr/>
        </p:nvSpPr>
        <p:spPr>
          <a:xfrm>
            <a:off x="6647984" y="5152491"/>
            <a:ext cx="20388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จัดกิจกรรม 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Home care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cxnSp>
        <p:nvCxnSpPr>
          <p:cNvPr id="40" name="ลูกศรเชื่อมต่อแบบตรง 39"/>
          <p:cNvCxnSpPr/>
          <p:nvPr/>
        </p:nvCxnSpPr>
        <p:spPr>
          <a:xfrm flipH="1">
            <a:off x="3729732" y="5334286"/>
            <a:ext cx="1735117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ลูกศรเชื่อมต่อแบบตรง 95"/>
          <p:cNvCxnSpPr/>
          <p:nvPr/>
        </p:nvCxnSpPr>
        <p:spPr>
          <a:xfrm flipH="1" flipV="1">
            <a:off x="3682084" y="2816175"/>
            <a:ext cx="1606101" cy="709587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ลูกศรเชื่อมต่อแบบตรง 99"/>
          <p:cNvCxnSpPr/>
          <p:nvPr/>
        </p:nvCxnSpPr>
        <p:spPr>
          <a:xfrm flipH="1" flipV="1">
            <a:off x="3685016" y="2448187"/>
            <a:ext cx="1879527" cy="733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วงรี 1"/>
          <p:cNvSpPr/>
          <p:nvPr/>
        </p:nvSpPr>
        <p:spPr>
          <a:xfrm>
            <a:off x="5398875" y="1700808"/>
            <a:ext cx="1182000" cy="150241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วงรี 32"/>
          <p:cNvSpPr/>
          <p:nvPr/>
        </p:nvSpPr>
        <p:spPr>
          <a:xfrm>
            <a:off x="5426731" y="4470838"/>
            <a:ext cx="1182000" cy="150241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42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208912" cy="217171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แนวปฏิบัติ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หลักเกณฑ์การสนับสนุนและส่งเสริมศูนย์พัฒนาและฟื้นฟูคุณภาพชีวิตผู้สูงอายุและคนพิการ พ.ศ.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2560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21758"/>
              </p:ext>
            </p:extLst>
          </p:nvPr>
        </p:nvGraphicFramePr>
        <p:xfrm>
          <a:off x="3513975" y="3437610"/>
          <a:ext cx="2260066" cy="190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3975" y="3437610"/>
                        <a:ext cx="2260066" cy="1906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487</Words>
  <Application>Microsoft Office PowerPoint</Application>
  <PresentationFormat>นำเสนอทางหน้าจอ (4:3)</PresentationFormat>
  <Paragraphs>52</Paragraphs>
  <Slides>5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3" baseType="lpstr">
      <vt:lpstr>Angsana New</vt:lpstr>
      <vt:lpstr>Arial</vt:lpstr>
      <vt:lpstr>Calibri</vt:lpstr>
      <vt:lpstr>Cordia New</vt:lpstr>
      <vt:lpstr>TH SarabunPSK</vt:lpstr>
      <vt:lpstr>Office Theme</vt:lpstr>
      <vt:lpstr>Adobe Acrobat Document</vt:lpstr>
      <vt:lpstr>Package</vt:lpstr>
      <vt:lpstr>ประกาศสำนักงานหลักประกันสุขภาพแห่งชาติ เรื่อง หลักเกณฑ์การสนับสนุนและส่งเสริมศูนย์พัฒนาและฟื้นฟูคุณภาพชีวิตผู้สูงอายุและคนพิการ พ.ศ. 2560</vt:lpstr>
      <vt:lpstr>งานนำเสนอ PowerPoint</vt:lpstr>
      <vt:lpstr>งานนำเสนอ PowerPoint</vt:lpstr>
      <vt:lpstr>งานนำเสนอ PowerPoint</vt:lpstr>
      <vt:lpstr>แนวปฏิบัติ หลักเกณฑ์การสนับสนุนและส่งเสริมศูนย์พัฒนาและฟื้นฟูคุณภาพชีวิตผู้สูงอายุและคนพิการ พ.ศ. 2560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ประกาศสำนักงานหลักประกันสุขภาพแห่งชาติ เรื่อง หลักเกณฑ์การสนับสนุนและส่งเสริมศูนย์พัฒนาและฟื้นฟูคุณภาพชีวิตผู้สูงอายุและคนพิการ  พ.ศ. 2560</dc:title>
  <dc:creator>sasithon.c</dc:creator>
  <cp:lastModifiedBy>adsadawut sarasit</cp:lastModifiedBy>
  <cp:revision>25</cp:revision>
  <dcterms:created xsi:type="dcterms:W3CDTF">2017-01-19T11:21:40Z</dcterms:created>
  <dcterms:modified xsi:type="dcterms:W3CDTF">2017-03-31T06:14:00Z</dcterms:modified>
</cp:coreProperties>
</file>