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79" r:id="rId2"/>
    <p:sldId id="298" r:id="rId3"/>
    <p:sldId id="299" r:id="rId4"/>
    <p:sldId id="280" r:id="rId5"/>
    <p:sldId id="282" r:id="rId6"/>
    <p:sldId id="283" r:id="rId7"/>
    <p:sldId id="284" r:id="rId8"/>
    <p:sldId id="288" r:id="rId9"/>
    <p:sldId id="285" r:id="rId10"/>
    <p:sldId id="286" r:id="rId11"/>
    <p:sldId id="287" r:id="rId12"/>
    <p:sldId id="281" r:id="rId13"/>
    <p:sldId id="256" r:id="rId14"/>
    <p:sldId id="260" r:id="rId15"/>
    <p:sldId id="262" r:id="rId16"/>
    <p:sldId id="265" r:id="rId17"/>
    <p:sldId id="267" r:id="rId18"/>
    <p:sldId id="269" r:id="rId19"/>
    <p:sldId id="271" r:id="rId20"/>
    <p:sldId id="273" r:id="rId21"/>
    <p:sldId id="275" r:id="rId22"/>
    <p:sldId id="277" r:id="rId23"/>
    <p:sldId id="258" r:id="rId24"/>
    <p:sldId id="290" r:id="rId25"/>
    <p:sldId id="291" r:id="rId26"/>
    <p:sldId id="292" r:id="rId27"/>
    <p:sldId id="293" r:id="rId28"/>
    <p:sldId id="294" r:id="rId29"/>
    <p:sldId id="295" r:id="rId30"/>
    <p:sldId id="296" r:id="rId31"/>
    <p:sldId id="297" r:id="rId3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3300"/>
    <a:srgbClr val="CC9900"/>
    <a:srgbClr val="9966FF"/>
    <a:srgbClr val="FF66FF"/>
    <a:srgbClr val="FF99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ชุดข้อมูล 1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dPt>
            <c:idx val="0"/>
            <c:invertIfNegative val="0"/>
            <c:bubble3D val="0"/>
          </c:dPt>
          <c:cat>
            <c:strRef>
              <c:f>Sheet1!$A$2:$A$8</c:f>
              <c:strCache>
                <c:ptCount val="7"/>
                <c:pt idx="0">
                  <c:v>วังน้ำเย็น-วังสมบูรณ์</c:v>
                </c:pt>
                <c:pt idx="1">
                  <c:v>คลองหาด</c:v>
                </c:pt>
                <c:pt idx="2">
                  <c:v>วัฒนานคร</c:v>
                </c:pt>
                <c:pt idx="3">
                  <c:v>ตาพระยา</c:v>
                </c:pt>
                <c:pt idx="4">
                  <c:v>เขาฉกรรจ์</c:v>
                </c:pt>
                <c:pt idx="5">
                  <c:v>เมือง</c:v>
                </c:pt>
                <c:pt idx="6">
                  <c:v>อรัญประเทศ-โคกสูง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83.68</c:v>
                </c:pt>
                <c:pt idx="1">
                  <c:v>76.73</c:v>
                </c:pt>
                <c:pt idx="2">
                  <c:v>74.44</c:v>
                </c:pt>
                <c:pt idx="3">
                  <c:v>73.150000000000006</c:v>
                </c:pt>
                <c:pt idx="4">
                  <c:v>72.31</c:v>
                </c:pt>
                <c:pt idx="5">
                  <c:v>71.16</c:v>
                </c:pt>
                <c:pt idx="6">
                  <c:v>68.39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7234944"/>
        <c:axId val="77236480"/>
      </c:barChart>
      <c:catAx>
        <c:axId val="7723494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th-TH"/>
          </a:p>
        </c:txPr>
        <c:crossAx val="77236480"/>
        <c:crosses val="autoZero"/>
        <c:auto val="1"/>
        <c:lblAlgn val="ctr"/>
        <c:lblOffset val="100"/>
        <c:noMultiLvlLbl val="0"/>
      </c:catAx>
      <c:valAx>
        <c:axId val="7723648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772349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การขาย</c:v>
                </c:pt>
              </c:strCache>
            </c:strRef>
          </c:tx>
          <c:dLbls>
            <c:dLbl>
              <c:idx val="4"/>
              <c:layout>
                <c:manualLayout>
                  <c:x val="2.8887415287190313E-2"/>
                  <c:y val="9.754571846194405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5 ดาว 8 แห่ง</c:v>
                </c:pt>
                <c:pt idx="1">
                  <c:v>4 ดาว 5 แห่ง</c:v>
                </c:pt>
                <c:pt idx="2">
                  <c:v>3 ดาว 5 แห่ง</c:v>
                </c:pt>
                <c:pt idx="3">
                  <c:v>2 ดาว 2 แห่ง</c:v>
                </c:pt>
                <c:pt idx="4">
                  <c:v>1 ดาว 1 แห่ง</c:v>
                </c:pt>
              </c:strCache>
            </c:strRef>
          </c:cat>
          <c:val>
            <c:numRef>
              <c:f>Sheet1!$B$2:$B$6</c:f>
              <c:numCache>
                <c:formatCode>#,##0.00</c:formatCode>
                <c:ptCount val="5"/>
                <c:pt idx="0">
                  <c:v>38.1</c:v>
                </c:pt>
                <c:pt idx="1">
                  <c:v>23.8</c:v>
                </c:pt>
                <c:pt idx="2">
                  <c:v>23.8</c:v>
                </c:pt>
                <c:pt idx="3">
                  <c:v>9.52</c:v>
                </c:pt>
                <c:pt idx="4">
                  <c:v>4.76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800">
          <a:latin typeface="TH SarabunPSK" pitchFamily="34" charset="-34"/>
          <a:cs typeface="TH SarabunPSK" pitchFamily="34" charset="-34"/>
        </a:defRPr>
      </a:pPr>
      <a:endParaRPr lang="th-TH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การขาย</c:v>
                </c:pt>
              </c:strCache>
            </c:strRef>
          </c:tx>
          <c:dLbls>
            <c:dLbl>
              <c:idx val="4"/>
              <c:layout>
                <c:manualLayout>
                  <c:x val="2.8887415287190313E-2"/>
                  <c:y val="9.754571846194405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5 ดาว 3 แห่ง</c:v>
                </c:pt>
                <c:pt idx="1">
                  <c:v>4 ดาว 3 แห่ง</c:v>
                </c:pt>
              </c:strCache>
            </c:strRef>
          </c:cat>
          <c:val>
            <c:numRef>
              <c:f>Sheet1!$B$2:$B$3</c:f>
              <c:numCache>
                <c:formatCode>#,##0.00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800">
          <a:latin typeface="TH SarabunPSK" pitchFamily="34" charset="-34"/>
          <a:cs typeface="TH SarabunPSK" pitchFamily="34" charset="-34"/>
        </a:defRPr>
      </a:pPr>
      <a:endParaRPr lang="th-TH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การขาย</c:v>
                </c:pt>
              </c:strCache>
            </c:strRef>
          </c:tx>
          <c:dLbls>
            <c:dLbl>
              <c:idx val="3"/>
              <c:layout>
                <c:manualLayout>
                  <c:x val="3.6755291078769028E-2"/>
                  <c:y val="9.71999928241943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2.8887415287190313E-2"/>
                  <c:y val="9.754571846194405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Sheet1!$A$2:$A$5</c:f>
              <c:strCache>
                <c:ptCount val="4"/>
                <c:pt idx="0">
                  <c:v>5 ดาว 4 แห่ง</c:v>
                </c:pt>
                <c:pt idx="1">
                  <c:v>4 ดาว 3 แห่ง</c:v>
                </c:pt>
                <c:pt idx="2">
                  <c:v>3 ดาว 7 แห่ง</c:v>
                </c:pt>
                <c:pt idx="3">
                  <c:v>1 ดาว 1 แห่ง</c:v>
                </c:pt>
              </c:strCache>
            </c:strRef>
          </c:cat>
          <c:val>
            <c:numRef>
              <c:f>Sheet1!$B$2:$B$5</c:f>
              <c:numCache>
                <c:formatCode>#,##0.00</c:formatCode>
                <c:ptCount val="4"/>
                <c:pt idx="0">
                  <c:v>26.67</c:v>
                </c:pt>
                <c:pt idx="1">
                  <c:v>20</c:v>
                </c:pt>
                <c:pt idx="2">
                  <c:v>46.67</c:v>
                </c:pt>
                <c:pt idx="3">
                  <c:v>6.66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800">
          <a:latin typeface="TH SarabunPSK" pitchFamily="34" charset="-34"/>
          <a:cs typeface="TH SarabunPSK" pitchFamily="34" charset="-34"/>
        </a:defRPr>
      </a:pPr>
      <a:endParaRPr lang="th-TH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การขาย</c:v>
                </c:pt>
              </c:strCache>
            </c:strRef>
          </c:tx>
          <c:dLbls>
            <c:dLbl>
              <c:idx val="4"/>
              <c:layout>
                <c:manualLayout>
                  <c:x val="2.8887415287190313E-2"/>
                  <c:y val="9.754571846194405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5 ดาว 7 แห่ง</c:v>
                </c:pt>
                <c:pt idx="1">
                  <c:v>4 ดาว 8 แห่ง</c:v>
                </c:pt>
                <c:pt idx="2">
                  <c:v>3 ดาว 3 แห่ง</c:v>
                </c:pt>
                <c:pt idx="3">
                  <c:v>2 ดาว 2 แห่ง</c:v>
                </c:pt>
                <c:pt idx="4">
                  <c:v>1 ดาว 1 แห่ง</c:v>
                </c:pt>
              </c:strCache>
            </c:strRef>
          </c:cat>
          <c:val>
            <c:numRef>
              <c:f>Sheet1!$B$2:$B$6</c:f>
              <c:numCache>
                <c:formatCode>#,##0.00</c:formatCode>
                <c:ptCount val="5"/>
                <c:pt idx="0">
                  <c:v>33.33</c:v>
                </c:pt>
                <c:pt idx="1">
                  <c:v>38.1</c:v>
                </c:pt>
                <c:pt idx="2">
                  <c:v>14.29</c:v>
                </c:pt>
                <c:pt idx="3">
                  <c:v>9.52</c:v>
                </c:pt>
                <c:pt idx="4">
                  <c:v>4.76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800">
          <a:latin typeface="TH SarabunPSK" pitchFamily="34" charset="-34"/>
          <a:cs typeface="TH SarabunPSK" pitchFamily="34" charset="-34"/>
        </a:defRPr>
      </a:pPr>
      <a:endParaRPr lang="th-TH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การขาย</c:v>
                </c:pt>
              </c:strCache>
            </c:strRef>
          </c:tx>
          <c:dLbls>
            <c:dLbl>
              <c:idx val="3"/>
              <c:layout>
                <c:manualLayout>
                  <c:x val="3.6755291078769028E-2"/>
                  <c:y val="9.71999928241943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2.8887415287190313E-2"/>
                  <c:y val="9.754571846194405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5 ดาว 1 แห่ง</c:v>
                </c:pt>
                <c:pt idx="1">
                  <c:v>4 ดาว 6 แห่ง</c:v>
                </c:pt>
                <c:pt idx="2">
                  <c:v>3 ดาว 2 แห่ง</c:v>
                </c:pt>
              </c:strCache>
            </c:strRef>
          </c:cat>
          <c:val>
            <c:numRef>
              <c:f>Sheet1!$B$2:$B$4</c:f>
              <c:numCache>
                <c:formatCode>#,##0.00</c:formatCode>
                <c:ptCount val="3"/>
                <c:pt idx="0">
                  <c:v>11.11</c:v>
                </c:pt>
                <c:pt idx="1">
                  <c:v>66.67</c:v>
                </c:pt>
                <c:pt idx="2">
                  <c:v>22.22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800">
          <a:latin typeface="TH SarabunPSK" pitchFamily="34" charset="-34"/>
          <a:cs typeface="TH SarabunPSK" pitchFamily="34" charset="-34"/>
        </a:defRPr>
      </a:pPr>
      <a:endParaRPr lang="th-TH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การขาย</c:v>
                </c:pt>
              </c:strCache>
            </c:strRef>
          </c:tx>
          <c:dLbls>
            <c:dLbl>
              <c:idx val="3"/>
              <c:layout>
                <c:manualLayout>
                  <c:x val="3.6755291078769028E-2"/>
                  <c:y val="9.71999928241943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2.8887415287190313E-2"/>
                  <c:y val="9.754571846194405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Sheet1!$A$2:$A$5</c:f>
              <c:strCache>
                <c:ptCount val="4"/>
                <c:pt idx="0">
                  <c:v>5 ดาว 6 แห่ง</c:v>
                </c:pt>
                <c:pt idx="1">
                  <c:v>4 ดาว 7 แห่ง</c:v>
                </c:pt>
                <c:pt idx="2">
                  <c:v>3 ดาว 1 แห่ง</c:v>
                </c:pt>
                <c:pt idx="3">
                  <c:v>2 ดาว 2 แห่ง</c:v>
                </c:pt>
              </c:strCache>
            </c:strRef>
          </c:cat>
          <c:val>
            <c:numRef>
              <c:f>Sheet1!$B$2:$B$5</c:f>
              <c:numCache>
                <c:formatCode>#,##0.00</c:formatCode>
                <c:ptCount val="4"/>
                <c:pt idx="0">
                  <c:v>37.5</c:v>
                </c:pt>
                <c:pt idx="1">
                  <c:v>43.75</c:v>
                </c:pt>
                <c:pt idx="2">
                  <c:v>6.25</c:v>
                </c:pt>
                <c:pt idx="3">
                  <c:v>12.5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800">
          <a:latin typeface="TH SarabunPSK" pitchFamily="34" charset="-34"/>
          <a:cs typeface="TH SarabunPSK" pitchFamily="34" charset="-34"/>
        </a:defRPr>
      </a:pPr>
      <a:endParaRPr lang="th-TH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การขาย</c:v>
                </c:pt>
              </c:strCache>
            </c:strRef>
          </c:tx>
          <c:dLbls>
            <c:dLbl>
              <c:idx val="3"/>
              <c:layout>
                <c:manualLayout>
                  <c:x val="3.6755291078769028E-2"/>
                  <c:y val="9.71999928241943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2.8887415287190313E-2"/>
                  <c:y val="9.754571846194405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Sheet1!$A$2:$A$5</c:f>
              <c:strCache>
                <c:ptCount val="4"/>
                <c:pt idx="0">
                  <c:v>5 ดาว 1 แห่ง</c:v>
                </c:pt>
                <c:pt idx="1">
                  <c:v>4 ดาว 4 แห่ง</c:v>
                </c:pt>
                <c:pt idx="2">
                  <c:v>3 ดาว 3 แห่ง</c:v>
                </c:pt>
                <c:pt idx="3">
                  <c:v>2 ดาว 1 แห่ง</c:v>
                </c:pt>
              </c:strCache>
            </c:strRef>
          </c:cat>
          <c:val>
            <c:numRef>
              <c:f>Sheet1!$B$2:$B$5</c:f>
              <c:numCache>
                <c:formatCode>#,##0.00</c:formatCode>
                <c:ptCount val="4"/>
                <c:pt idx="0">
                  <c:v>11.11</c:v>
                </c:pt>
                <c:pt idx="1">
                  <c:v>44.45</c:v>
                </c:pt>
                <c:pt idx="2">
                  <c:v>33.33</c:v>
                </c:pt>
                <c:pt idx="3">
                  <c:v>11.11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800">
          <a:latin typeface="TH SarabunPSK" pitchFamily="34" charset="-34"/>
          <a:cs typeface="TH SarabunPSK" pitchFamily="34" charset="-34"/>
        </a:defRPr>
      </a:pPr>
      <a:endParaRPr lang="th-TH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การขาย</c:v>
                </c:pt>
              </c:strCache>
            </c:strRef>
          </c:tx>
          <c:dLbls>
            <c:dLbl>
              <c:idx val="0"/>
              <c:layout>
                <c:manualLayout>
                  <c:x val="-3.5195163500351813E-3"/>
                  <c:y val="-0.45040523802615423"/>
                </c:manualLayout>
              </c:layout>
              <c:numFmt formatCode="0.00%" sourceLinked="0"/>
              <c:spPr/>
              <c:txPr>
                <a:bodyPr/>
                <a:lstStyle/>
                <a:p>
                  <a:pPr>
                    <a:defRPr sz="4000"/>
                  </a:pPr>
                  <a:endParaRPr lang="th-TH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3.6755291078769028E-2"/>
                  <c:y val="9.71999928241943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2.8887415287190313E-2"/>
                  <c:y val="9.754571846194405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</c:f>
              <c:strCache>
                <c:ptCount val="1"/>
                <c:pt idx="0">
                  <c:v>5 ดาว 5 แห่ง</c:v>
                </c:pt>
              </c:strCache>
            </c:strRef>
          </c:cat>
          <c:val>
            <c:numRef>
              <c:f>Sheet1!$B$2</c:f>
              <c:numCache>
                <c:formatCode>#,##0.00</c:formatCode>
                <c:ptCount val="1"/>
                <c:pt idx="0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800">
          <a:latin typeface="TH SarabunPSK" pitchFamily="34" charset="-34"/>
          <a:cs typeface="TH SarabunPSK" pitchFamily="34" charset="-34"/>
        </a:defRPr>
      </a:pPr>
      <a:endParaRPr lang="th-TH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การขาย</c:v>
                </c:pt>
              </c:strCache>
            </c:strRef>
          </c:tx>
          <c:dLbls>
            <c:dLbl>
              <c:idx val="4"/>
              <c:layout>
                <c:manualLayout>
                  <c:x val="2.8887415287190313E-2"/>
                  <c:y val="9.754571846194405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5 ดาว 5 แห่ง</c:v>
                </c:pt>
                <c:pt idx="1">
                  <c:v>4 ดาว 1 แห่ง</c:v>
                </c:pt>
              </c:strCache>
            </c:strRef>
          </c:cat>
          <c:val>
            <c:numRef>
              <c:f>Sheet1!$B$2:$B$3</c:f>
              <c:numCache>
                <c:formatCode>#,##0.00</c:formatCode>
                <c:ptCount val="2"/>
                <c:pt idx="0">
                  <c:v>83.33</c:v>
                </c:pt>
                <c:pt idx="1">
                  <c:v>16.670000000000002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800">
          <a:latin typeface="TH SarabunPSK" pitchFamily="34" charset="-34"/>
          <a:cs typeface="TH SarabunPSK" pitchFamily="34" charset="-34"/>
        </a:defRPr>
      </a:pPr>
      <a:endParaRPr lang="th-TH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ชุดข้อมูล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66"/>
              </a:solidFill>
            </c:spPr>
          </c:dPt>
          <c:cat>
            <c:strRef>
              <c:f>Sheet1!$A$2:$A$11</c:f>
              <c:strCache>
                <c:ptCount val="10"/>
                <c:pt idx="0">
                  <c:v>สระแก้ว</c:v>
                </c:pt>
                <c:pt idx="1">
                  <c:v>วังน้ำเย็น</c:v>
                </c:pt>
                <c:pt idx="2">
                  <c:v>วังสมบูรณ์</c:v>
                </c:pt>
                <c:pt idx="3">
                  <c:v>เขาฉกรรจ์</c:v>
                </c:pt>
                <c:pt idx="4">
                  <c:v>คลองหาด</c:v>
                </c:pt>
                <c:pt idx="5">
                  <c:v>อรัญประเทศ</c:v>
                </c:pt>
                <c:pt idx="6">
                  <c:v>วัฒนานคร</c:v>
                </c:pt>
                <c:pt idx="7">
                  <c:v>เมือง</c:v>
                </c:pt>
                <c:pt idx="8">
                  <c:v>ตาพระยา</c:v>
                </c:pt>
                <c:pt idx="9">
                  <c:v>โคกสูง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83.87</c:v>
                </c:pt>
                <c:pt idx="1">
                  <c:v>95.66</c:v>
                </c:pt>
                <c:pt idx="2">
                  <c:v>95.17</c:v>
                </c:pt>
                <c:pt idx="3">
                  <c:v>89.42</c:v>
                </c:pt>
                <c:pt idx="4">
                  <c:v>85</c:v>
                </c:pt>
                <c:pt idx="5">
                  <c:v>84.04</c:v>
                </c:pt>
                <c:pt idx="6">
                  <c:v>82.32</c:v>
                </c:pt>
                <c:pt idx="7">
                  <c:v>81.56</c:v>
                </c:pt>
                <c:pt idx="8">
                  <c:v>81.03</c:v>
                </c:pt>
                <c:pt idx="9">
                  <c:v>79.040000000000006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7948032"/>
        <c:axId val="37953920"/>
      </c:barChart>
      <c:catAx>
        <c:axId val="3794803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th-TH"/>
          </a:p>
        </c:txPr>
        <c:crossAx val="37953920"/>
        <c:crosses val="autoZero"/>
        <c:auto val="1"/>
        <c:lblAlgn val="ctr"/>
        <c:lblOffset val="100"/>
        <c:noMultiLvlLbl val="0"/>
      </c:catAx>
      <c:valAx>
        <c:axId val="3795392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79480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ชุดข้อมูล 1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66"/>
              </a:solidFill>
            </c:spPr>
          </c:dPt>
          <c:cat>
            <c:strRef>
              <c:f>Sheet1!$A$2:$A$10</c:f>
              <c:strCache>
                <c:ptCount val="9"/>
                <c:pt idx="0">
                  <c:v>คะแนนเต็ม</c:v>
                </c:pt>
                <c:pt idx="1">
                  <c:v>คะแนนเฉลี่ย</c:v>
                </c:pt>
                <c:pt idx="2">
                  <c:v>เมือง</c:v>
                </c:pt>
                <c:pt idx="3">
                  <c:v>เขาฉกรรจ์</c:v>
                </c:pt>
                <c:pt idx="4">
                  <c:v>วังน้ำเย็น-วังสมบูรณ์</c:v>
                </c:pt>
                <c:pt idx="5">
                  <c:v>วัฒนานคร</c:v>
                </c:pt>
                <c:pt idx="6">
                  <c:v>คลองหาด</c:v>
                </c:pt>
                <c:pt idx="7">
                  <c:v>อรัญประเทศ-โคกสูง</c:v>
                </c:pt>
                <c:pt idx="8">
                  <c:v>ตาพระยา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25</c:v>
                </c:pt>
                <c:pt idx="1">
                  <c:v>19.350000000000001</c:v>
                </c:pt>
                <c:pt idx="2">
                  <c:v>21.47</c:v>
                </c:pt>
                <c:pt idx="3">
                  <c:v>17.3</c:v>
                </c:pt>
                <c:pt idx="4">
                  <c:v>20.350000000000001</c:v>
                </c:pt>
                <c:pt idx="5">
                  <c:v>18.47</c:v>
                </c:pt>
                <c:pt idx="6">
                  <c:v>21.43</c:v>
                </c:pt>
                <c:pt idx="7">
                  <c:v>18.329999999999998</c:v>
                </c:pt>
                <c:pt idx="8">
                  <c:v>18.13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5475712"/>
        <c:axId val="32715904"/>
      </c:barChart>
      <c:catAx>
        <c:axId val="547571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th-TH"/>
          </a:p>
        </c:txPr>
        <c:crossAx val="32715904"/>
        <c:crosses val="autoZero"/>
        <c:auto val="1"/>
        <c:lblAlgn val="ctr"/>
        <c:lblOffset val="100"/>
        <c:noMultiLvlLbl val="0"/>
      </c:catAx>
      <c:valAx>
        <c:axId val="327159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5475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ชุดข้อมูล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66"/>
              </a:solidFill>
            </c:spPr>
          </c:dPt>
          <c:cat>
            <c:strRef>
              <c:f>Sheet1!$A$2:$A$12</c:f>
              <c:strCache>
                <c:ptCount val="11"/>
                <c:pt idx="0">
                  <c:v>คะแนนเต็ม</c:v>
                </c:pt>
                <c:pt idx="1">
                  <c:v>สระแก้ว</c:v>
                </c:pt>
                <c:pt idx="2">
                  <c:v>วังน้ำเย็น</c:v>
                </c:pt>
                <c:pt idx="3">
                  <c:v>วังสมบูรณ์</c:v>
                </c:pt>
                <c:pt idx="4">
                  <c:v>เขาฉกรรจ์</c:v>
                </c:pt>
                <c:pt idx="5">
                  <c:v>คลองหาด</c:v>
                </c:pt>
                <c:pt idx="6">
                  <c:v>อรัญประเทศ</c:v>
                </c:pt>
                <c:pt idx="7">
                  <c:v>วัฒนานคร</c:v>
                </c:pt>
                <c:pt idx="8">
                  <c:v>เมือง</c:v>
                </c:pt>
                <c:pt idx="9">
                  <c:v>ตาพระยา</c:v>
                </c:pt>
                <c:pt idx="10">
                  <c:v>โคกสูง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10</c:v>
                </c:pt>
                <c:pt idx="1">
                  <c:v>8.1999999999999993</c:v>
                </c:pt>
                <c:pt idx="2">
                  <c:v>9.1999999999999993</c:v>
                </c:pt>
                <c:pt idx="3">
                  <c:v>9.33</c:v>
                </c:pt>
                <c:pt idx="4">
                  <c:v>10</c:v>
                </c:pt>
                <c:pt idx="5">
                  <c:v>7.78</c:v>
                </c:pt>
                <c:pt idx="6">
                  <c:v>7.94</c:v>
                </c:pt>
                <c:pt idx="7">
                  <c:v>6.86</c:v>
                </c:pt>
                <c:pt idx="8">
                  <c:v>9.19</c:v>
                </c:pt>
                <c:pt idx="9">
                  <c:v>8.5299999999999994</c:v>
                </c:pt>
                <c:pt idx="10">
                  <c:v>6.89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30577920"/>
        <c:axId val="130579456"/>
      </c:barChart>
      <c:catAx>
        <c:axId val="13057792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th-TH"/>
          </a:p>
        </c:txPr>
        <c:crossAx val="130579456"/>
        <c:crosses val="autoZero"/>
        <c:auto val="1"/>
        <c:lblAlgn val="ctr"/>
        <c:lblOffset val="100"/>
        <c:noMultiLvlLbl val="0"/>
      </c:catAx>
      <c:valAx>
        <c:axId val="13057945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305779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ชุดข้อมูล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66"/>
              </a:solidFill>
            </c:spPr>
          </c:dPt>
          <c:cat>
            <c:strRef>
              <c:f>Sheet1!$A$2:$A$12</c:f>
              <c:strCache>
                <c:ptCount val="11"/>
                <c:pt idx="0">
                  <c:v>คะแนนเต็ม</c:v>
                </c:pt>
                <c:pt idx="1">
                  <c:v>สระแก้ว</c:v>
                </c:pt>
                <c:pt idx="2">
                  <c:v>วังน้ำเย็น</c:v>
                </c:pt>
                <c:pt idx="3">
                  <c:v>วังสมบูรณ์</c:v>
                </c:pt>
                <c:pt idx="4">
                  <c:v>เขาฉกรรจ์</c:v>
                </c:pt>
                <c:pt idx="5">
                  <c:v>คลองหาด</c:v>
                </c:pt>
                <c:pt idx="6">
                  <c:v>อรัญประเทศ</c:v>
                </c:pt>
                <c:pt idx="7">
                  <c:v>วัฒนานคร</c:v>
                </c:pt>
                <c:pt idx="8">
                  <c:v>เมือง</c:v>
                </c:pt>
                <c:pt idx="9">
                  <c:v>ตาพระยา</c:v>
                </c:pt>
                <c:pt idx="10">
                  <c:v>โคกสูง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10</c:v>
                </c:pt>
                <c:pt idx="1">
                  <c:v>8.81</c:v>
                </c:pt>
                <c:pt idx="2">
                  <c:v>9.6</c:v>
                </c:pt>
                <c:pt idx="3">
                  <c:v>10</c:v>
                </c:pt>
                <c:pt idx="4">
                  <c:v>8.5</c:v>
                </c:pt>
                <c:pt idx="5">
                  <c:v>9.67</c:v>
                </c:pt>
                <c:pt idx="6">
                  <c:v>8.8800000000000008</c:v>
                </c:pt>
                <c:pt idx="7">
                  <c:v>9.48</c:v>
                </c:pt>
                <c:pt idx="8">
                  <c:v>7.1</c:v>
                </c:pt>
                <c:pt idx="9">
                  <c:v>8.5299999999999994</c:v>
                </c:pt>
                <c:pt idx="10">
                  <c:v>9.67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3855744"/>
        <c:axId val="41234432"/>
      </c:barChart>
      <c:catAx>
        <c:axId val="3385574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th-TH"/>
          </a:p>
        </c:txPr>
        <c:crossAx val="41234432"/>
        <c:crosses val="autoZero"/>
        <c:auto val="1"/>
        <c:lblAlgn val="ctr"/>
        <c:lblOffset val="100"/>
        <c:noMultiLvlLbl val="0"/>
      </c:catAx>
      <c:valAx>
        <c:axId val="4123443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38557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ชุดข้อมูล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66"/>
              </a:solidFill>
            </c:spPr>
          </c:dPt>
          <c:cat>
            <c:strRef>
              <c:f>Sheet1!$A$2:$A$12</c:f>
              <c:strCache>
                <c:ptCount val="11"/>
                <c:pt idx="0">
                  <c:v>คะแนนเต็ม</c:v>
                </c:pt>
                <c:pt idx="1">
                  <c:v>สระแก้ว</c:v>
                </c:pt>
                <c:pt idx="2">
                  <c:v>วังน้ำเย็น</c:v>
                </c:pt>
                <c:pt idx="3">
                  <c:v>วังสมบูรณ์</c:v>
                </c:pt>
                <c:pt idx="4">
                  <c:v>เขาฉกรรจ์</c:v>
                </c:pt>
                <c:pt idx="5">
                  <c:v>คลองหาด</c:v>
                </c:pt>
                <c:pt idx="6">
                  <c:v>อรัญประเทศ</c:v>
                </c:pt>
                <c:pt idx="7">
                  <c:v>วัฒนานคร</c:v>
                </c:pt>
                <c:pt idx="8">
                  <c:v>เมือง</c:v>
                </c:pt>
                <c:pt idx="9">
                  <c:v>ตาพระยา</c:v>
                </c:pt>
                <c:pt idx="10">
                  <c:v>โคกสูง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10</c:v>
                </c:pt>
                <c:pt idx="1">
                  <c:v>7.81</c:v>
                </c:pt>
                <c:pt idx="2">
                  <c:v>8.8000000000000007</c:v>
                </c:pt>
                <c:pt idx="3">
                  <c:v>8.67</c:v>
                </c:pt>
                <c:pt idx="4">
                  <c:v>7.33</c:v>
                </c:pt>
                <c:pt idx="5">
                  <c:v>6</c:v>
                </c:pt>
                <c:pt idx="6">
                  <c:v>7.88</c:v>
                </c:pt>
                <c:pt idx="7">
                  <c:v>8.19</c:v>
                </c:pt>
                <c:pt idx="8">
                  <c:v>8.19</c:v>
                </c:pt>
                <c:pt idx="9">
                  <c:v>7.87</c:v>
                </c:pt>
                <c:pt idx="10">
                  <c:v>6.89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30581632"/>
        <c:axId val="131104768"/>
      </c:barChart>
      <c:catAx>
        <c:axId val="13058163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th-TH"/>
          </a:p>
        </c:txPr>
        <c:crossAx val="131104768"/>
        <c:crosses val="autoZero"/>
        <c:auto val="1"/>
        <c:lblAlgn val="ctr"/>
        <c:lblOffset val="100"/>
        <c:noMultiLvlLbl val="0"/>
      </c:catAx>
      <c:valAx>
        <c:axId val="1311047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305816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ชุดข้อมูล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66"/>
              </a:solidFill>
            </c:spPr>
          </c:dPt>
          <c:cat>
            <c:strRef>
              <c:f>Sheet1!$A$2:$A$12</c:f>
              <c:strCache>
                <c:ptCount val="11"/>
                <c:pt idx="0">
                  <c:v>คะแนนเต็ม</c:v>
                </c:pt>
                <c:pt idx="1">
                  <c:v>สระแก้ว</c:v>
                </c:pt>
                <c:pt idx="2">
                  <c:v>วังน้ำเย็น</c:v>
                </c:pt>
                <c:pt idx="3">
                  <c:v>วังสมบูรณ์</c:v>
                </c:pt>
                <c:pt idx="4">
                  <c:v>เขาฉกรรจ์</c:v>
                </c:pt>
                <c:pt idx="5">
                  <c:v>คลองหาด</c:v>
                </c:pt>
                <c:pt idx="6">
                  <c:v>อรัญประเทศ</c:v>
                </c:pt>
                <c:pt idx="7">
                  <c:v>วัฒนานคร</c:v>
                </c:pt>
                <c:pt idx="8">
                  <c:v>เมือง</c:v>
                </c:pt>
                <c:pt idx="9">
                  <c:v>ตาพระยา</c:v>
                </c:pt>
                <c:pt idx="10">
                  <c:v>โคกสูง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10</c:v>
                </c:pt>
                <c:pt idx="1">
                  <c:v>7.7</c:v>
                </c:pt>
                <c:pt idx="2">
                  <c:v>8.4</c:v>
                </c:pt>
                <c:pt idx="3">
                  <c:v>9</c:v>
                </c:pt>
                <c:pt idx="4">
                  <c:v>7.33</c:v>
                </c:pt>
                <c:pt idx="5">
                  <c:v>5.78</c:v>
                </c:pt>
                <c:pt idx="6">
                  <c:v>8.75</c:v>
                </c:pt>
                <c:pt idx="7">
                  <c:v>6.86</c:v>
                </c:pt>
                <c:pt idx="8">
                  <c:v>7.52</c:v>
                </c:pt>
                <c:pt idx="9">
                  <c:v>8.27</c:v>
                </c:pt>
                <c:pt idx="10">
                  <c:v>8.2200000000000006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240832"/>
        <c:axId val="157147520"/>
      </c:barChart>
      <c:catAx>
        <c:axId val="4124083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th-TH"/>
          </a:p>
        </c:txPr>
        <c:crossAx val="157147520"/>
        <c:crosses val="autoZero"/>
        <c:auto val="1"/>
        <c:lblAlgn val="ctr"/>
        <c:lblOffset val="100"/>
        <c:noMultiLvlLbl val="0"/>
      </c:catAx>
      <c:valAx>
        <c:axId val="15714752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12408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ชุดข้อมูล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66"/>
              </a:solidFill>
            </c:spPr>
          </c:dPt>
          <c:cat>
            <c:strRef>
              <c:f>Sheet1!$A$2:$A$12</c:f>
              <c:strCache>
                <c:ptCount val="11"/>
                <c:pt idx="0">
                  <c:v>คะแนนเต็ม</c:v>
                </c:pt>
                <c:pt idx="1">
                  <c:v>สระแก้ว</c:v>
                </c:pt>
                <c:pt idx="2">
                  <c:v>วังน้ำเย็น</c:v>
                </c:pt>
                <c:pt idx="3">
                  <c:v>วังสมบูรณ์</c:v>
                </c:pt>
                <c:pt idx="4">
                  <c:v>เขาฉกรรจ์</c:v>
                </c:pt>
                <c:pt idx="5">
                  <c:v>คลองหาด</c:v>
                </c:pt>
                <c:pt idx="6">
                  <c:v>อรัญประเทศ</c:v>
                </c:pt>
                <c:pt idx="7">
                  <c:v>วัฒนานคร</c:v>
                </c:pt>
                <c:pt idx="8">
                  <c:v>เมือง</c:v>
                </c:pt>
                <c:pt idx="9">
                  <c:v>ตาพระยา</c:v>
                </c:pt>
                <c:pt idx="10">
                  <c:v>โคกสูง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30</c:v>
                </c:pt>
                <c:pt idx="1">
                  <c:v>22.71</c:v>
                </c:pt>
                <c:pt idx="2">
                  <c:v>29.5</c:v>
                </c:pt>
                <c:pt idx="3">
                  <c:v>28.75</c:v>
                </c:pt>
                <c:pt idx="4">
                  <c:v>27.08</c:v>
                </c:pt>
                <c:pt idx="5">
                  <c:v>26.11</c:v>
                </c:pt>
                <c:pt idx="6">
                  <c:v>23.44</c:v>
                </c:pt>
                <c:pt idx="7">
                  <c:v>22.62</c:v>
                </c:pt>
                <c:pt idx="8">
                  <c:v>19.64</c:v>
                </c:pt>
                <c:pt idx="9">
                  <c:v>20.5</c:v>
                </c:pt>
                <c:pt idx="10">
                  <c:v>18.329999999999998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30274816"/>
        <c:axId val="130293760"/>
      </c:barChart>
      <c:catAx>
        <c:axId val="13027481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th-TH"/>
          </a:p>
        </c:txPr>
        <c:crossAx val="130293760"/>
        <c:crosses val="autoZero"/>
        <c:auto val="1"/>
        <c:lblAlgn val="ctr"/>
        <c:lblOffset val="100"/>
        <c:noMultiLvlLbl val="0"/>
      </c:catAx>
      <c:valAx>
        <c:axId val="1302937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302748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ชุดข้อมูล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66"/>
              </a:solidFill>
            </c:spPr>
          </c:dPt>
          <c:cat>
            <c:strRef>
              <c:f>Sheet1!$A$2:$A$12</c:f>
              <c:strCache>
                <c:ptCount val="11"/>
                <c:pt idx="0">
                  <c:v>คะแนนเต็ม</c:v>
                </c:pt>
                <c:pt idx="1">
                  <c:v>สระแก้ว</c:v>
                </c:pt>
                <c:pt idx="2">
                  <c:v>วังน้ำเย็น</c:v>
                </c:pt>
                <c:pt idx="3">
                  <c:v>วังสมบูรณ์</c:v>
                </c:pt>
                <c:pt idx="4">
                  <c:v>เขาฉกรรจ์</c:v>
                </c:pt>
                <c:pt idx="5">
                  <c:v>คลองหาด</c:v>
                </c:pt>
                <c:pt idx="6">
                  <c:v>อรัญประเทศ</c:v>
                </c:pt>
                <c:pt idx="7">
                  <c:v>วัฒนานคร</c:v>
                </c:pt>
                <c:pt idx="8">
                  <c:v>เมือง</c:v>
                </c:pt>
                <c:pt idx="9">
                  <c:v>ตาพระยา</c:v>
                </c:pt>
                <c:pt idx="10">
                  <c:v>โคกสูง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10</c:v>
                </c:pt>
                <c:pt idx="1">
                  <c:v>9.85</c:v>
                </c:pt>
                <c:pt idx="2">
                  <c:v>10</c:v>
                </c:pt>
                <c:pt idx="3">
                  <c:v>10</c:v>
                </c:pt>
                <c:pt idx="4">
                  <c:v>9.67</c:v>
                </c:pt>
                <c:pt idx="5">
                  <c:v>9.7799999999999994</c:v>
                </c:pt>
                <c:pt idx="6">
                  <c:v>9.75</c:v>
                </c:pt>
                <c:pt idx="7">
                  <c:v>10</c:v>
                </c:pt>
                <c:pt idx="8">
                  <c:v>10</c:v>
                </c:pt>
                <c:pt idx="9">
                  <c:v>9.4700000000000006</c:v>
                </c:pt>
                <c:pt idx="10">
                  <c:v>10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91069824"/>
        <c:axId val="130527616"/>
      </c:barChart>
      <c:catAx>
        <c:axId val="9106982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th-TH"/>
          </a:p>
        </c:txPr>
        <c:crossAx val="130527616"/>
        <c:crosses val="autoZero"/>
        <c:auto val="1"/>
        <c:lblAlgn val="ctr"/>
        <c:lblOffset val="100"/>
        <c:noMultiLvlLbl val="0"/>
      </c:catAx>
      <c:valAx>
        <c:axId val="13052761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910698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ชุดข้อมูล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66"/>
              </a:solidFill>
            </c:spPr>
          </c:dPt>
          <c:cat>
            <c:strRef>
              <c:f>Sheet1!$A$2:$A$12</c:f>
              <c:strCache>
                <c:ptCount val="11"/>
                <c:pt idx="0">
                  <c:v>คะแนนเต็ม</c:v>
                </c:pt>
                <c:pt idx="1">
                  <c:v>สระแก้ว</c:v>
                </c:pt>
                <c:pt idx="2">
                  <c:v>วังน้ำเย็น</c:v>
                </c:pt>
                <c:pt idx="3">
                  <c:v>วังสมบูรณ์</c:v>
                </c:pt>
                <c:pt idx="4">
                  <c:v>เขาฉกรรจ์</c:v>
                </c:pt>
                <c:pt idx="5">
                  <c:v>คลองหาด</c:v>
                </c:pt>
                <c:pt idx="6">
                  <c:v>อรัญประเทศ</c:v>
                </c:pt>
                <c:pt idx="7">
                  <c:v>วัฒนานคร</c:v>
                </c:pt>
                <c:pt idx="8">
                  <c:v>เมือง</c:v>
                </c:pt>
                <c:pt idx="9">
                  <c:v>ตาพระยา</c:v>
                </c:pt>
                <c:pt idx="10">
                  <c:v>โคกสูง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10</c:v>
                </c:pt>
                <c:pt idx="1">
                  <c:v>9.7200000000000006</c:v>
                </c:pt>
                <c:pt idx="2">
                  <c:v>9.86</c:v>
                </c:pt>
                <c:pt idx="3">
                  <c:v>9.92</c:v>
                </c:pt>
                <c:pt idx="4">
                  <c:v>10</c:v>
                </c:pt>
                <c:pt idx="5">
                  <c:v>10</c:v>
                </c:pt>
                <c:pt idx="6">
                  <c:v>9.5399999999999991</c:v>
                </c:pt>
                <c:pt idx="7">
                  <c:v>9.6999999999999993</c:v>
                </c:pt>
                <c:pt idx="8">
                  <c:v>9.89</c:v>
                </c:pt>
                <c:pt idx="9">
                  <c:v>9.33</c:v>
                </c:pt>
                <c:pt idx="10">
                  <c:v>9.6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91110016"/>
        <c:axId val="123783808"/>
      </c:barChart>
      <c:catAx>
        <c:axId val="9111001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th-TH"/>
          </a:p>
        </c:txPr>
        <c:crossAx val="123783808"/>
        <c:crosses val="autoZero"/>
        <c:auto val="1"/>
        <c:lblAlgn val="ctr"/>
        <c:lblOffset val="100"/>
        <c:noMultiLvlLbl val="0"/>
      </c:catAx>
      <c:valAx>
        <c:axId val="1237838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911100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ชุดข้อมูล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66"/>
              </a:solidFill>
            </c:spPr>
          </c:dPt>
          <c:cat>
            <c:strRef>
              <c:f>Sheet1!$A$2:$A$12</c:f>
              <c:strCache>
                <c:ptCount val="11"/>
                <c:pt idx="0">
                  <c:v>คะแนนเต็ม</c:v>
                </c:pt>
                <c:pt idx="1">
                  <c:v>สระแก้ว</c:v>
                </c:pt>
                <c:pt idx="2">
                  <c:v>วังน้ำเย็น</c:v>
                </c:pt>
                <c:pt idx="3">
                  <c:v>วังสมบูรณ์</c:v>
                </c:pt>
                <c:pt idx="4">
                  <c:v>เขาฉกรรจ์</c:v>
                </c:pt>
                <c:pt idx="5">
                  <c:v>คลองหาด</c:v>
                </c:pt>
                <c:pt idx="6">
                  <c:v>อรัญประเทศ</c:v>
                </c:pt>
                <c:pt idx="7">
                  <c:v>วัฒนานคร</c:v>
                </c:pt>
                <c:pt idx="8">
                  <c:v>เมือง</c:v>
                </c:pt>
                <c:pt idx="9">
                  <c:v>ตาพระยา</c:v>
                </c:pt>
                <c:pt idx="10">
                  <c:v>โคกสูง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10</c:v>
                </c:pt>
                <c:pt idx="1">
                  <c:v>9.06</c:v>
                </c:pt>
                <c:pt idx="2">
                  <c:v>10</c:v>
                </c:pt>
                <c:pt idx="3">
                  <c:v>9.5</c:v>
                </c:pt>
                <c:pt idx="4">
                  <c:v>9.5</c:v>
                </c:pt>
                <c:pt idx="5">
                  <c:v>10</c:v>
                </c:pt>
                <c:pt idx="6">
                  <c:v>7.88</c:v>
                </c:pt>
                <c:pt idx="7">
                  <c:v>8.48</c:v>
                </c:pt>
                <c:pt idx="8">
                  <c:v>9.89</c:v>
                </c:pt>
                <c:pt idx="9">
                  <c:v>8.5299999999999994</c:v>
                </c:pt>
                <c:pt idx="10">
                  <c:v>9.44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23781504"/>
        <c:axId val="131120128"/>
      </c:barChart>
      <c:catAx>
        <c:axId val="12378150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th-TH"/>
          </a:p>
        </c:txPr>
        <c:crossAx val="131120128"/>
        <c:crosses val="autoZero"/>
        <c:auto val="1"/>
        <c:lblAlgn val="ctr"/>
        <c:lblOffset val="100"/>
        <c:noMultiLvlLbl val="0"/>
      </c:catAx>
      <c:valAx>
        <c:axId val="13112012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237815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ชุดข้อมูล 1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66"/>
              </a:solidFill>
            </c:spPr>
          </c:dPt>
          <c:cat>
            <c:strRef>
              <c:f>Sheet1!$A$2:$A$10</c:f>
              <c:strCache>
                <c:ptCount val="9"/>
                <c:pt idx="0">
                  <c:v>คะแนนเต็ม</c:v>
                </c:pt>
                <c:pt idx="1">
                  <c:v>คะแนนเฉลี่ย</c:v>
                </c:pt>
                <c:pt idx="2">
                  <c:v>เมือง</c:v>
                </c:pt>
                <c:pt idx="3">
                  <c:v>เขาฉกรรจ์</c:v>
                </c:pt>
                <c:pt idx="4">
                  <c:v>วังน้ำเย็น-วังสมบูรณ์</c:v>
                </c:pt>
                <c:pt idx="5">
                  <c:v>วัฒนานคร</c:v>
                </c:pt>
                <c:pt idx="6">
                  <c:v>คลองหาด</c:v>
                </c:pt>
                <c:pt idx="7">
                  <c:v>อรัญประเทศ-โคกสูง</c:v>
                </c:pt>
                <c:pt idx="8">
                  <c:v>ตาพระยา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40</c:v>
                </c:pt>
                <c:pt idx="1">
                  <c:v>29.3</c:v>
                </c:pt>
                <c:pt idx="2">
                  <c:v>29.99</c:v>
                </c:pt>
                <c:pt idx="3">
                  <c:v>23.69</c:v>
                </c:pt>
                <c:pt idx="4">
                  <c:v>28.88</c:v>
                </c:pt>
                <c:pt idx="5">
                  <c:v>28.15</c:v>
                </c:pt>
                <c:pt idx="6">
                  <c:v>29.32</c:v>
                </c:pt>
                <c:pt idx="7">
                  <c:v>29.62</c:v>
                </c:pt>
                <c:pt idx="8">
                  <c:v>35.450000000000003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2753536"/>
        <c:axId val="32755072"/>
      </c:barChart>
      <c:catAx>
        <c:axId val="3275353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th-TH"/>
          </a:p>
        </c:txPr>
        <c:crossAx val="32755072"/>
        <c:crosses val="autoZero"/>
        <c:auto val="1"/>
        <c:lblAlgn val="ctr"/>
        <c:lblOffset val="100"/>
        <c:noMultiLvlLbl val="0"/>
      </c:catAx>
      <c:valAx>
        <c:axId val="3275507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27535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ชุดข้อมูล 1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66"/>
              </a:solidFill>
            </c:spPr>
          </c:dPt>
          <c:cat>
            <c:strRef>
              <c:f>Sheet1!$A$2:$A$10</c:f>
              <c:strCache>
                <c:ptCount val="9"/>
                <c:pt idx="0">
                  <c:v>คะแนนเต็ม</c:v>
                </c:pt>
                <c:pt idx="1">
                  <c:v>คะแนนเฉลี่ย</c:v>
                </c:pt>
                <c:pt idx="2">
                  <c:v>เมือง</c:v>
                </c:pt>
                <c:pt idx="3">
                  <c:v>เขาฉกรรจ์</c:v>
                </c:pt>
                <c:pt idx="4">
                  <c:v>วังน้ำเย็น-วังสมบูรณ์</c:v>
                </c:pt>
                <c:pt idx="5">
                  <c:v>วัฒนานคร</c:v>
                </c:pt>
                <c:pt idx="6">
                  <c:v>คลองหาด</c:v>
                </c:pt>
                <c:pt idx="7">
                  <c:v>อรัญประเทศ-โคกสูง</c:v>
                </c:pt>
                <c:pt idx="8">
                  <c:v>ตาพระยา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35</c:v>
                </c:pt>
                <c:pt idx="1">
                  <c:v>24.32</c:v>
                </c:pt>
                <c:pt idx="2">
                  <c:v>18.63</c:v>
                </c:pt>
                <c:pt idx="3">
                  <c:v>19.88</c:v>
                </c:pt>
                <c:pt idx="4">
                  <c:v>28.19</c:v>
                </c:pt>
                <c:pt idx="5">
                  <c:v>28.19</c:v>
                </c:pt>
                <c:pt idx="6">
                  <c:v>28.31</c:v>
                </c:pt>
                <c:pt idx="7">
                  <c:v>19.23</c:v>
                </c:pt>
                <c:pt idx="8">
                  <c:v>27.81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2436608"/>
        <c:axId val="32438144"/>
      </c:barChart>
      <c:catAx>
        <c:axId val="3243660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th-TH"/>
          </a:p>
        </c:txPr>
        <c:crossAx val="32438144"/>
        <c:crosses val="autoZero"/>
        <c:auto val="1"/>
        <c:lblAlgn val="ctr"/>
        <c:lblOffset val="100"/>
        <c:noMultiLvlLbl val="0"/>
      </c:catAx>
      <c:valAx>
        <c:axId val="3243814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24366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ชุดข้อมูล 1</c:v>
                </c:pt>
              </c:strCache>
            </c:strRef>
          </c:tx>
          <c:spPr>
            <a:solidFill>
              <a:srgbClr val="CC99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66"/>
              </a:solidFill>
            </c:spPr>
          </c:dPt>
          <c:cat>
            <c:strRef>
              <c:f>Sheet1!$A$2:$A$10</c:f>
              <c:strCache>
                <c:ptCount val="9"/>
                <c:pt idx="0">
                  <c:v>คะแนนเต็ม</c:v>
                </c:pt>
                <c:pt idx="1">
                  <c:v>คะแนนเฉลี่ย</c:v>
                </c:pt>
                <c:pt idx="2">
                  <c:v>เมือง</c:v>
                </c:pt>
                <c:pt idx="3">
                  <c:v>เขาฉกรรจ์</c:v>
                </c:pt>
                <c:pt idx="4">
                  <c:v>วังน้ำเย็น-วังสมบูรณ์</c:v>
                </c:pt>
                <c:pt idx="5">
                  <c:v>วัฒนานคร</c:v>
                </c:pt>
                <c:pt idx="6">
                  <c:v>คลองหาด</c:v>
                </c:pt>
                <c:pt idx="7">
                  <c:v>อรัญประเทศ-โคกสูง</c:v>
                </c:pt>
                <c:pt idx="8">
                  <c:v>ตาพระยา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30</c:v>
                </c:pt>
                <c:pt idx="1">
                  <c:v>21.89</c:v>
                </c:pt>
                <c:pt idx="2">
                  <c:v>21.03</c:v>
                </c:pt>
                <c:pt idx="3">
                  <c:v>18.260000000000002</c:v>
                </c:pt>
                <c:pt idx="4">
                  <c:v>23.23</c:v>
                </c:pt>
                <c:pt idx="5">
                  <c:v>22.44</c:v>
                </c:pt>
                <c:pt idx="6">
                  <c:v>23.72</c:v>
                </c:pt>
                <c:pt idx="7">
                  <c:v>20.149999999999999</c:v>
                </c:pt>
                <c:pt idx="8">
                  <c:v>24.42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2467584"/>
        <c:axId val="32477568"/>
      </c:barChart>
      <c:catAx>
        <c:axId val="3246758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th-TH"/>
          </a:p>
        </c:txPr>
        <c:crossAx val="32477568"/>
        <c:crosses val="autoZero"/>
        <c:auto val="1"/>
        <c:lblAlgn val="ctr"/>
        <c:lblOffset val="100"/>
        <c:noMultiLvlLbl val="0"/>
      </c:catAx>
      <c:valAx>
        <c:axId val="324775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24675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ชุดข้อมูล 1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66"/>
              </a:solidFill>
            </c:spPr>
          </c:dPt>
          <c:cat>
            <c:strRef>
              <c:f>Sheet1!$A$2:$A$10</c:f>
              <c:strCache>
                <c:ptCount val="9"/>
                <c:pt idx="0">
                  <c:v>คะแนนเต็ม</c:v>
                </c:pt>
                <c:pt idx="1">
                  <c:v>คะแนนเฉลี่ย</c:v>
                </c:pt>
                <c:pt idx="2">
                  <c:v>เมือง</c:v>
                </c:pt>
                <c:pt idx="3">
                  <c:v>เขาฉกรรจ์</c:v>
                </c:pt>
                <c:pt idx="4">
                  <c:v>วังน้ำเย็น-วังสมบูรณ์</c:v>
                </c:pt>
                <c:pt idx="5">
                  <c:v>วัฒนานคร</c:v>
                </c:pt>
                <c:pt idx="6">
                  <c:v>คลองหาด</c:v>
                </c:pt>
                <c:pt idx="7">
                  <c:v>อรัญประเทศ-โคกสูง</c:v>
                </c:pt>
                <c:pt idx="8">
                  <c:v>ตาพระยา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30</c:v>
                </c:pt>
                <c:pt idx="1">
                  <c:v>23.48</c:v>
                </c:pt>
                <c:pt idx="2">
                  <c:v>22.71</c:v>
                </c:pt>
                <c:pt idx="3">
                  <c:v>22.29</c:v>
                </c:pt>
                <c:pt idx="4">
                  <c:v>25.29</c:v>
                </c:pt>
                <c:pt idx="5">
                  <c:v>24</c:v>
                </c:pt>
                <c:pt idx="6">
                  <c:v>25.29</c:v>
                </c:pt>
                <c:pt idx="7">
                  <c:v>21.86</c:v>
                </c:pt>
                <c:pt idx="8">
                  <c:v>22.93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2617600"/>
        <c:axId val="32619136"/>
      </c:barChart>
      <c:catAx>
        <c:axId val="3261760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th-TH"/>
          </a:p>
        </c:txPr>
        <c:crossAx val="32619136"/>
        <c:crosses val="autoZero"/>
        <c:auto val="1"/>
        <c:lblAlgn val="ctr"/>
        <c:lblOffset val="100"/>
        <c:noMultiLvlLbl val="0"/>
      </c:catAx>
      <c:valAx>
        <c:axId val="3261913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26176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ชุดข้อมูล 1</c:v>
                </c:pt>
              </c:strCache>
            </c:strRef>
          </c:tx>
          <c:spPr>
            <a:solidFill>
              <a:srgbClr val="9966F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66"/>
              </a:solidFill>
            </c:spPr>
          </c:dPt>
          <c:cat>
            <c:strRef>
              <c:f>Sheet1!$A$2:$A$10</c:f>
              <c:strCache>
                <c:ptCount val="9"/>
                <c:pt idx="0">
                  <c:v>คะแนนเต็ม</c:v>
                </c:pt>
                <c:pt idx="1">
                  <c:v>คะแนนเฉลี่ย</c:v>
                </c:pt>
                <c:pt idx="2">
                  <c:v>เมือง</c:v>
                </c:pt>
                <c:pt idx="3">
                  <c:v>เขาฉกรรจ์</c:v>
                </c:pt>
                <c:pt idx="4">
                  <c:v>วังน้ำเย็น-วังสมบูรณ์</c:v>
                </c:pt>
                <c:pt idx="5">
                  <c:v>วัฒนานคร</c:v>
                </c:pt>
                <c:pt idx="6">
                  <c:v>คลองหาด</c:v>
                </c:pt>
                <c:pt idx="7">
                  <c:v>อรัญประเทศ-โคกสูง</c:v>
                </c:pt>
                <c:pt idx="8">
                  <c:v>ตาพระยา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10</c:v>
                </c:pt>
                <c:pt idx="1">
                  <c:v>4.58</c:v>
                </c:pt>
                <c:pt idx="2">
                  <c:v>4.5599999999999996</c:v>
                </c:pt>
                <c:pt idx="3">
                  <c:v>4.76</c:v>
                </c:pt>
                <c:pt idx="4">
                  <c:v>5.71</c:v>
                </c:pt>
                <c:pt idx="5">
                  <c:v>4.8600000000000003</c:v>
                </c:pt>
                <c:pt idx="6">
                  <c:v>4.3899999999999997</c:v>
                </c:pt>
                <c:pt idx="7">
                  <c:v>3.58</c:v>
                </c:pt>
                <c:pt idx="8">
                  <c:v>4.2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8236160"/>
        <c:axId val="38239232"/>
      </c:barChart>
      <c:catAx>
        <c:axId val="3823616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th-TH"/>
          </a:p>
        </c:txPr>
        <c:crossAx val="38239232"/>
        <c:crosses val="autoZero"/>
        <c:auto val="1"/>
        <c:lblAlgn val="ctr"/>
        <c:lblOffset val="100"/>
        <c:noMultiLvlLbl val="0"/>
      </c:catAx>
      <c:valAx>
        <c:axId val="3823923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82361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ชุดข้อมูล 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66"/>
              </a:solidFill>
            </c:spPr>
          </c:dPt>
          <c:cat>
            <c:strRef>
              <c:f>Sheet1!$A$2:$A$10</c:f>
              <c:strCache>
                <c:ptCount val="9"/>
                <c:pt idx="0">
                  <c:v>คะแนนเต็ม</c:v>
                </c:pt>
                <c:pt idx="1">
                  <c:v>คะแนนเฉลี่ย</c:v>
                </c:pt>
                <c:pt idx="2">
                  <c:v>เมือง</c:v>
                </c:pt>
                <c:pt idx="3">
                  <c:v>เขาฉกรรจ์</c:v>
                </c:pt>
                <c:pt idx="4">
                  <c:v>วังน้ำเย็น-วังสมบูรณ์</c:v>
                </c:pt>
                <c:pt idx="5">
                  <c:v>วัฒนานคร</c:v>
                </c:pt>
                <c:pt idx="6">
                  <c:v>คลองหาด</c:v>
                </c:pt>
                <c:pt idx="7">
                  <c:v>อรัญประเทศ-โคกสูง</c:v>
                </c:pt>
                <c:pt idx="8">
                  <c:v>ตาพระยา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30</c:v>
                </c:pt>
                <c:pt idx="1">
                  <c:v>24.31</c:v>
                </c:pt>
                <c:pt idx="2">
                  <c:v>22.86</c:v>
                </c:pt>
                <c:pt idx="3">
                  <c:v>27</c:v>
                </c:pt>
                <c:pt idx="4">
                  <c:v>29.45</c:v>
                </c:pt>
                <c:pt idx="5">
                  <c:v>23.14</c:v>
                </c:pt>
                <c:pt idx="6">
                  <c:v>23.33</c:v>
                </c:pt>
                <c:pt idx="7">
                  <c:v>22.8</c:v>
                </c:pt>
                <c:pt idx="8">
                  <c:v>21.6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81104256"/>
        <c:axId val="100230272"/>
      </c:barChart>
      <c:catAx>
        <c:axId val="8110425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th-TH"/>
          </a:p>
        </c:txPr>
        <c:crossAx val="100230272"/>
        <c:crosses val="autoZero"/>
        <c:auto val="1"/>
        <c:lblAlgn val="ctr"/>
        <c:lblOffset val="100"/>
        <c:noMultiLvlLbl val="0"/>
      </c:catAx>
      <c:valAx>
        <c:axId val="10023027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811042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การขาย</c:v>
                </c:pt>
              </c:strCache>
            </c:strRef>
          </c:tx>
          <c:dLbls>
            <c:dLbl>
              <c:idx val="3"/>
              <c:layout>
                <c:manualLayout>
                  <c:x val="6.8819321001370212E-2"/>
                  <c:y val="0.1520223682342682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4.2115112209754474E-2"/>
                  <c:y val="7.030495614178769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0%" sourceLinked="0"/>
            <c:txPr>
              <a:bodyPr/>
              <a:lstStyle/>
              <a:p>
                <a:pPr>
                  <a:defRPr sz="3200" b="1"/>
                </a:pPr>
                <a:endParaRPr lang="th-TH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5 ดาว 40 แห่ง</c:v>
                </c:pt>
                <c:pt idx="1">
                  <c:v>4 ดาว 37 แห่ง</c:v>
                </c:pt>
                <c:pt idx="2">
                  <c:v>3 ดาว 21 แห่ง</c:v>
                </c:pt>
                <c:pt idx="3">
                  <c:v>2 ดาว 7 แห่ง</c:v>
                </c:pt>
                <c:pt idx="4">
                  <c:v>1 ดาว 3 แห่ง</c:v>
                </c:pt>
              </c:strCache>
            </c:strRef>
          </c:cat>
          <c:val>
            <c:numRef>
              <c:f>Sheet1!$B$2:$B$6</c:f>
              <c:numCache>
                <c:formatCode>#,##0.00</c:formatCode>
                <c:ptCount val="5"/>
                <c:pt idx="0">
                  <c:v>37.03</c:v>
                </c:pt>
                <c:pt idx="1">
                  <c:v>34.26</c:v>
                </c:pt>
                <c:pt idx="2">
                  <c:v>19.440000000000001</c:v>
                </c:pt>
                <c:pt idx="3">
                  <c:v>6.48</c:v>
                </c:pt>
                <c:pt idx="4">
                  <c:v>2.78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3200"/>
          </a:pPr>
          <a:endParaRPr lang="th-TH"/>
        </a:p>
      </c:txPr>
    </c:legend>
    <c:plotVisOnly val="1"/>
    <c:dispBlanksAs val="gap"/>
    <c:showDLblsOverMax val="0"/>
  </c:chart>
  <c:txPr>
    <a:bodyPr/>
    <a:lstStyle/>
    <a:p>
      <a:pPr>
        <a:defRPr sz="2800">
          <a:latin typeface="TH SarabunPSK" pitchFamily="34" charset="-34"/>
          <a:cs typeface="TH SarabunPSK" pitchFamily="34" charset="-34"/>
        </a:defRPr>
      </a:pPr>
      <a:endParaRPr lang="th-TH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DC68E5-8172-4D75-955F-1F7F9B47FF6C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016198C9-D772-42D1-9A83-13AC29989D2D}">
      <dgm:prSet phldrT="[ข้อความ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b="1" dirty="0" smtClean="0">
              <a:latin typeface="TH SarabunIT๙" pitchFamily="34" charset="-34"/>
              <a:cs typeface="TH SarabunIT๙" pitchFamily="34" charset="-34"/>
            </a:rPr>
            <a:t>- นโยบาย </a:t>
          </a:r>
          <a:r>
            <a:rPr lang="en-US" b="1" dirty="0" smtClean="0">
              <a:latin typeface="TH SarabunIT๙" pitchFamily="34" charset="-34"/>
              <a:cs typeface="TH SarabunIT๙" pitchFamily="34" charset="-34"/>
            </a:rPr>
            <a:t>KPI </a:t>
          </a:r>
          <a:r>
            <a:rPr lang="th-TH" b="1" dirty="0" smtClean="0">
              <a:latin typeface="TH SarabunIT๙" pitchFamily="34" charset="-34"/>
              <a:cs typeface="TH SarabunIT๙" pitchFamily="34" charset="-34"/>
            </a:rPr>
            <a:t>ยุทธศาสตร์ </a:t>
          </a:r>
          <a:endParaRPr lang="th-TH" dirty="0">
            <a:latin typeface="TH SarabunIT๙" pitchFamily="34" charset="-34"/>
            <a:cs typeface="TH SarabunIT๙" pitchFamily="34" charset="-34"/>
          </a:endParaRPr>
        </a:p>
      </dgm:t>
    </dgm:pt>
    <dgm:pt modelId="{673DAF21-F012-4FB8-8DD3-CA11AE5EF753}" type="parTrans" cxnId="{703A4530-5906-4FD4-92AE-0F6DFDA5561B}">
      <dgm:prSet/>
      <dgm:spPr/>
      <dgm:t>
        <a:bodyPr/>
        <a:lstStyle/>
        <a:p>
          <a:endParaRPr lang="th-TH">
            <a:latin typeface="TH SarabunIT๙" pitchFamily="34" charset="-34"/>
            <a:cs typeface="TH SarabunIT๙" pitchFamily="34" charset="-34"/>
          </a:endParaRPr>
        </a:p>
      </dgm:t>
    </dgm:pt>
    <dgm:pt modelId="{E53907BA-2C98-420E-A1DD-14EA3FDD9227}" type="sibTrans" cxnId="{703A4530-5906-4FD4-92AE-0F6DFDA5561B}">
      <dgm:prSet/>
      <dgm:spPr/>
      <dgm:t>
        <a:bodyPr/>
        <a:lstStyle/>
        <a:p>
          <a:endParaRPr lang="th-TH">
            <a:latin typeface="TH SarabunIT๙" pitchFamily="34" charset="-34"/>
            <a:cs typeface="TH SarabunIT๙" pitchFamily="34" charset="-34"/>
          </a:endParaRPr>
        </a:p>
      </dgm:t>
    </dgm:pt>
    <dgm:pt modelId="{04E02616-61A1-4034-BB4E-2B8FC2217F8B}">
      <dgm:prSet phldrT="[ข้อความ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dirty="0" smtClean="0">
              <a:latin typeface="TH SarabunIT๙" pitchFamily="34" charset="-34"/>
              <a:cs typeface="TH SarabunIT๙" pitchFamily="34" charset="-34"/>
            </a:rPr>
            <a:t>District Health System (DHS) </a:t>
          </a:r>
          <a:endParaRPr lang="th-TH" dirty="0">
            <a:latin typeface="TH SarabunIT๙" pitchFamily="34" charset="-34"/>
            <a:cs typeface="TH SarabunIT๙" pitchFamily="34" charset="-34"/>
          </a:endParaRPr>
        </a:p>
      </dgm:t>
    </dgm:pt>
    <dgm:pt modelId="{F86EFBD5-B54A-4931-BECC-91E415584680}" type="parTrans" cxnId="{6DE5F9D2-DC71-4AAD-8099-EB0E5021D69B}">
      <dgm:prSet/>
      <dgm:spPr/>
      <dgm:t>
        <a:bodyPr/>
        <a:lstStyle/>
        <a:p>
          <a:endParaRPr lang="th-TH">
            <a:latin typeface="TH SarabunIT๙" pitchFamily="34" charset="-34"/>
            <a:cs typeface="TH SarabunIT๙" pitchFamily="34" charset="-34"/>
          </a:endParaRPr>
        </a:p>
      </dgm:t>
    </dgm:pt>
    <dgm:pt modelId="{04A1AF71-04B8-412F-88F3-7E42807AAE92}" type="sibTrans" cxnId="{6DE5F9D2-DC71-4AAD-8099-EB0E5021D69B}">
      <dgm:prSet/>
      <dgm:spPr/>
      <dgm:t>
        <a:bodyPr/>
        <a:lstStyle/>
        <a:p>
          <a:endParaRPr lang="th-TH">
            <a:latin typeface="TH SarabunIT๙" pitchFamily="34" charset="-34"/>
            <a:cs typeface="TH SarabunIT๙" pitchFamily="34" charset="-34"/>
          </a:endParaRPr>
        </a:p>
      </dgm:t>
    </dgm:pt>
    <dgm:pt modelId="{7B2F2BE4-BCD5-489A-B936-2B0CA1866A03}">
      <dgm:prSet phldrT="[ข้อความ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b="1" dirty="0" smtClean="0">
              <a:latin typeface="TH SarabunIT๙" pitchFamily="34" charset="-34"/>
              <a:cs typeface="TH SarabunIT๙" pitchFamily="34" charset="-34"/>
            </a:rPr>
            <a:t>รพ.สต.ติดดาว</a:t>
          </a:r>
          <a:endParaRPr lang="th-TH" dirty="0">
            <a:latin typeface="TH SarabunIT๙" pitchFamily="34" charset="-34"/>
            <a:cs typeface="TH SarabunIT๙" pitchFamily="34" charset="-34"/>
          </a:endParaRPr>
        </a:p>
      </dgm:t>
    </dgm:pt>
    <dgm:pt modelId="{B2994666-3763-47E2-9B79-CDA1426436E1}" type="parTrans" cxnId="{0CE911E2-5476-4586-A1CE-F3871683AD06}">
      <dgm:prSet/>
      <dgm:spPr/>
      <dgm:t>
        <a:bodyPr/>
        <a:lstStyle/>
        <a:p>
          <a:endParaRPr lang="th-TH">
            <a:latin typeface="TH SarabunIT๙" pitchFamily="34" charset="-34"/>
            <a:cs typeface="TH SarabunIT๙" pitchFamily="34" charset="-34"/>
          </a:endParaRPr>
        </a:p>
      </dgm:t>
    </dgm:pt>
    <dgm:pt modelId="{8C73DEB0-73F6-47FA-B6C0-956F8A740B2E}" type="sibTrans" cxnId="{0CE911E2-5476-4586-A1CE-F3871683AD06}">
      <dgm:prSet/>
      <dgm:spPr/>
      <dgm:t>
        <a:bodyPr/>
        <a:lstStyle/>
        <a:p>
          <a:endParaRPr lang="th-TH">
            <a:latin typeface="TH SarabunIT๙" pitchFamily="34" charset="-34"/>
            <a:cs typeface="TH SarabunIT๙" pitchFamily="34" charset="-34"/>
          </a:endParaRPr>
        </a:p>
      </dgm:t>
    </dgm:pt>
    <dgm:pt modelId="{66D5773D-6B31-4A50-A3E0-E91C9B164190}">
      <dgm:prSet phldrT="[ข้อความ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dirty="0" smtClean="0">
              <a:latin typeface="TH SarabunIT๙" pitchFamily="34" charset="-34"/>
              <a:cs typeface="TH SarabunIT๙" pitchFamily="34" charset="-34"/>
            </a:rPr>
            <a:t>Best practice</a:t>
          </a:r>
          <a:r>
            <a:rPr lang="th-TH" b="1" dirty="0" smtClean="0">
              <a:latin typeface="TH SarabunIT๙" pitchFamily="34" charset="-34"/>
              <a:cs typeface="TH SarabunIT๙" pitchFamily="34" charset="-34"/>
            </a:rPr>
            <a:t>/</a:t>
          </a:r>
          <a:r>
            <a:rPr lang="en-US" b="1" dirty="0" smtClean="0">
              <a:latin typeface="TH SarabunIT๙" pitchFamily="34" charset="-34"/>
              <a:cs typeface="TH SarabunIT๙" pitchFamily="34" charset="-34"/>
            </a:rPr>
            <a:t>  </a:t>
          </a:r>
          <a:r>
            <a:rPr lang="th-TH" b="1" dirty="0" smtClean="0">
              <a:latin typeface="TH SarabunIT๙" pitchFamily="34" charset="-34"/>
              <a:cs typeface="TH SarabunIT๙" pitchFamily="34" charset="-34"/>
            </a:rPr>
            <a:t>นวัตกรรม/</a:t>
          </a:r>
          <a:r>
            <a:rPr lang="en-US" b="1" dirty="0" smtClean="0">
              <a:latin typeface="TH SarabunIT๙" pitchFamily="34" charset="-34"/>
              <a:cs typeface="TH SarabunIT๙" pitchFamily="34" charset="-34"/>
            </a:rPr>
            <a:t>R2R</a:t>
          </a:r>
          <a:r>
            <a:rPr lang="th-TH" b="1" dirty="0" smtClean="0">
              <a:latin typeface="TH SarabunIT๙" pitchFamily="34" charset="-34"/>
              <a:cs typeface="TH SarabunIT๙" pitchFamily="34" charset="-34"/>
            </a:rPr>
            <a:t> </a:t>
          </a:r>
          <a:endParaRPr lang="th-TH" dirty="0">
            <a:latin typeface="TH SarabunIT๙" pitchFamily="34" charset="-34"/>
            <a:cs typeface="TH SarabunIT๙" pitchFamily="34" charset="-34"/>
          </a:endParaRPr>
        </a:p>
      </dgm:t>
    </dgm:pt>
    <dgm:pt modelId="{F6208DF9-2238-4A7D-9DB3-E72BDC0C278F}" type="parTrans" cxnId="{A4638365-9C64-4986-BCE8-0897B8C94D3B}">
      <dgm:prSet/>
      <dgm:spPr/>
      <dgm:t>
        <a:bodyPr/>
        <a:lstStyle/>
        <a:p>
          <a:endParaRPr lang="th-TH">
            <a:latin typeface="TH SarabunIT๙" pitchFamily="34" charset="-34"/>
            <a:cs typeface="TH SarabunIT๙" pitchFamily="34" charset="-34"/>
          </a:endParaRPr>
        </a:p>
      </dgm:t>
    </dgm:pt>
    <dgm:pt modelId="{01DABA61-13E6-45CF-B9E4-43B5DA32BD78}" type="sibTrans" cxnId="{A4638365-9C64-4986-BCE8-0897B8C94D3B}">
      <dgm:prSet/>
      <dgm:spPr/>
      <dgm:t>
        <a:bodyPr/>
        <a:lstStyle/>
        <a:p>
          <a:endParaRPr lang="th-TH">
            <a:latin typeface="TH SarabunIT๙" pitchFamily="34" charset="-34"/>
            <a:cs typeface="TH SarabunIT๙" pitchFamily="34" charset="-34"/>
          </a:endParaRPr>
        </a:p>
      </dgm:t>
    </dgm:pt>
    <dgm:pt modelId="{2B0CD8AE-AA2B-4279-80A4-63A8061B7FF4}" type="pres">
      <dgm:prSet presAssocID="{20DC68E5-8172-4D75-955F-1F7F9B47FF6C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845FFF2F-79BD-4F27-84DF-E15E6F197BB1}" type="pres">
      <dgm:prSet presAssocID="{20DC68E5-8172-4D75-955F-1F7F9B47FF6C}" presName="children" presStyleCnt="0"/>
      <dgm:spPr/>
    </dgm:pt>
    <dgm:pt modelId="{AAF51177-EDDD-4941-98D3-11AEE01AAE9F}" type="pres">
      <dgm:prSet presAssocID="{20DC68E5-8172-4D75-955F-1F7F9B47FF6C}" presName="childPlaceholder" presStyleCnt="0"/>
      <dgm:spPr/>
    </dgm:pt>
    <dgm:pt modelId="{77E9D4EB-9903-4E00-AC6B-33E61FC005D4}" type="pres">
      <dgm:prSet presAssocID="{20DC68E5-8172-4D75-955F-1F7F9B47FF6C}" presName="circle" presStyleCnt="0"/>
      <dgm:spPr/>
    </dgm:pt>
    <dgm:pt modelId="{FB49FBD9-C57E-4EBD-B1E5-1738D3E6D5B1}" type="pres">
      <dgm:prSet presAssocID="{20DC68E5-8172-4D75-955F-1F7F9B47FF6C}" presName="quadrant1" presStyleLbl="node1" presStyleIdx="0" presStyleCnt="4" custScaleX="92264" custScaleY="95957" custLinFactNeighborX="6656" custLinFactNeighborY="2006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51A2BE4-F225-4783-B0BC-DB35EB8EBDE8}" type="pres">
      <dgm:prSet presAssocID="{20DC68E5-8172-4D75-955F-1F7F9B47FF6C}" presName="quadrant2" presStyleLbl="node1" presStyleIdx="1" presStyleCnt="4" custScaleX="92264" custScaleY="95957" custLinFactNeighborX="-2372" custLinFactNeighborY="2006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3724601D-A125-4DFC-8185-37F0D7CECE15}" type="pres">
      <dgm:prSet presAssocID="{20DC68E5-8172-4D75-955F-1F7F9B47FF6C}" presName="quadrant3" presStyleLbl="node1" presStyleIdx="2" presStyleCnt="4" custScaleX="92264" custScaleY="95957" custLinFactNeighborX="-2371" custLinFactNeighborY="-3328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0B38C50B-5156-40E5-8A93-D934298AD093}" type="pres">
      <dgm:prSet presAssocID="{20DC68E5-8172-4D75-955F-1F7F9B47FF6C}" presName="quadrant4" presStyleLbl="node1" presStyleIdx="3" presStyleCnt="4" custScaleX="92264" custScaleY="95957" custLinFactNeighborX="6656" custLinFactNeighborY="-3328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506B024-7F07-47AF-8327-667B4D90DF8C}" type="pres">
      <dgm:prSet presAssocID="{20DC68E5-8172-4D75-955F-1F7F9B47FF6C}" presName="quadrantPlaceholder" presStyleCnt="0"/>
      <dgm:spPr/>
    </dgm:pt>
    <dgm:pt modelId="{372D4506-9FDC-4BC8-9E4F-42C8F39FCF0B}" type="pres">
      <dgm:prSet presAssocID="{20DC68E5-8172-4D75-955F-1F7F9B47FF6C}" presName="center1" presStyleLbl="fgShp" presStyleIdx="0" presStyleCnt="2"/>
      <dgm:spPr/>
    </dgm:pt>
    <dgm:pt modelId="{7E7AC5DE-56B3-4FDE-BF73-1478597E1645}" type="pres">
      <dgm:prSet presAssocID="{20DC68E5-8172-4D75-955F-1F7F9B47FF6C}" presName="center2" presStyleLbl="fgShp" presStyleIdx="1" presStyleCnt="2"/>
      <dgm:spPr/>
    </dgm:pt>
  </dgm:ptLst>
  <dgm:cxnLst>
    <dgm:cxn modelId="{6DE5F9D2-DC71-4AAD-8099-EB0E5021D69B}" srcId="{20DC68E5-8172-4D75-955F-1F7F9B47FF6C}" destId="{04E02616-61A1-4034-BB4E-2B8FC2217F8B}" srcOrd="1" destOrd="0" parTransId="{F86EFBD5-B54A-4931-BECC-91E415584680}" sibTransId="{04A1AF71-04B8-412F-88F3-7E42807AAE92}"/>
    <dgm:cxn modelId="{703A4530-5906-4FD4-92AE-0F6DFDA5561B}" srcId="{20DC68E5-8172-4D75-955F-1F7F9B47FF6C}" destId="{016198C9-D772-42D1-9A83-13AC29989D2D}" srcOrd="0" destOrd="0" parTransId="{673DAF21-F012-4FB8-8DD3-CA11AE5EF753}" sibTransId="{E53907BA-2C98-420E-A1DD-14EA3FDD9227}"/>
    <dgm:cxn modelId="{A2822A15-AC1A-4E07-806F-0BA2631A8EC4}" type="presOf" srcId="{20DC68E5-8172-4D75-955F-1F7F9B47FF6C}" destId="{2B0CD8AE-AA2B-4279-80A4-63A8061B7FF4}" srcOrd="0" destOrd="0" presId="urn:microsoft.com/office/officeart/2005/8/layout/cycle4"/>
    <dgm:cxn modelId="{63ACE1EB-17C2-442F-99BA-C0BADB1B0E4D}" type="presOf" srcId="{66D5773D-6B31-4A50-A3E0-E91C9B164190}" destId="{0B38C50B-5156-40E5-8A93-D934298AD093}" srcOrd="0" destOrd="0" presId="urn:microsoft.com/office/officeart/2005/8/layout/cycle4"/>
    <dgm:cxn modelId="{F78B024B-2E3C-482A-A97F-233D595A827E}" type="presOf" srcId="{7B2F2BE4-BCD5-489A-B936-2B0CA1866A03}" destId="{3724601D-A125-4DFC-8185-37F0D7CECE15}" srcOrd="0" destOrd="0" presId="urn:microsoft.com/office/officeart/2005/8/layout/cycle4"/>
    <dgm:cxn modelId="{CBA428AE-7318-4123-AEBC-63E96AF84400}" type="presOf" srcId="{04E02616-61A1-4034-BB4E-2B8FC2217F8B}" destId="{C51A2BE4-F225-4783-B0BC-DB35EB8EBDE8}" srcOrd="0" destOrd="0" presId="urn:microsoft.com/office/officeart/2005/8/layout/cycle4"/>
    <dgm:cxn modelId="{0CE911E2-5476-4586-A1CE-F3871683AD06}" srcId="{20DC68E5-8172-4D75-955F-1F7F9B47FF6C}" destId="{7B2F2BE4-BCD5-489A-B936-2B0CA1866A03}" srcOrd="2" destOrd="0" parTransId="{B2994666-3763-47E2-9B79-CDA1426436E1}" sibTransId="{8C73DEB0-73F6-47FA-B6C0-956F8A740B2E}"/>
    <dgm:cxn modelId="{90F54EEF-2D3F-4339-8A32-D2BFCC15CB9E}" type="presOf" srcId="{016198C9-D772-42D1-9A83-13AC29989D2D}" destId="{FB49FBD9-C57E-4EBD-B1E5-1738D3E6D5B1}" srcOrd="0" destOrd="0" presId="urn:microsoft.com/office/officeart/2005/8/layout/cycle4"/>
    <dgm:cxn modelId="{A4638365-9C64-4986-BCE8-0897B8C94D3B}" srcId="{20DC68E5-8172-4D75-955F-1F7F9B47FF6C}" destId="{66D5773D-6B31-4A50-A3E0-E91C9B164190}" srcOrd="3" destOrd="0" parTransId="{F6208DF9-2238-4A7D-9DB3-E72BDC0C278F}" sibTransId="{01DABA61-13E6-45CF-B9E4-43B5DA32BD78}"/>
    <dgm:cxn modelId="{01931CA8-A42A-4B69-8771-49805B96BC36}" type="presParOf" srcId="{2B0CD8AE-AA2B-4279-80A4-63A8061B7FF4}" destId="{845FFF2F-79BD-4F27-84DF-E15E6F197BB1}" srcOrd="0" destOrd="0" presId="urn:microsoft.com/office/officeart/2005/8/layout/cycle4"/>
    <dgm:cxn modelId="{B62E0EB0-DB71-4825-A7C7-47DB29A6944C}" type="presParOf" srcId="{845FFF2F-79BD-4F27-84DF-E15E6F197BB1}" destId="{AAF51177-EDDD-4941-98D3-11AEE01AAE9F}" srcOrd="0" destOrd="0" presId="urn:microsoft.com/office/officeart/2005/8/layout/cycle4"/>
    <dgm:cxn modelId="{FA3CED17-9293-4CA8-AB59-4FEA90D67553}" type="presParOf" srcId="{2B0CD8AE-AA2B-4279-80A4-63A8061B7FF4}" destId="{77E9D4EB-9903-4E00-AC6B-33E61FC005D4}" srcOrd="1" destOrd="0" presId="urn:microsoft.com/office/officeart/2005/8/layout/cycle4"/>
    <dgm:cxn modelId="{D57BA71B-0A40-49D8-AC76-CD3B9CCA5A11}" type="presParOf" srcId="{77E9D4EB-9903-4E00-AC6B-33E61FC005D4}" destId="{FB49FBD9-C57E-4EBD-B1E5-1738D3E6D5B1}" srcOrd="0" destOrd="0" presId="urn:microsoft.com/office/officeart/2005/8/layout/cycle4"/>
    <dgm:cxn modelId="{B85B4587-6728-4FF8-ABF7-4BDFBF4198D8}" type="presParOf" srcId="{77E9D4EB-9903-4E00-AC6B-33E61FC005D4}" destId="{C51A2BE4-F225-4783-B0BC-DB35EB8EBDE8}" srcOrd="1" destOrd="0" presId="urn:microsoft.com/office/officeart/2005/8/layout/cycle4"/>
    <dgm:cxn modelId="{539DA3D6-E5F7-4813-B82A-04B81154D4FB}" type="presParOf" srcId="{77E9D4EB-9903-4E00-AC6B-33E61FC005D4}" destId="{3724601D-A125-4DFC-8185-37F0D7CECE15}" srcOrd="2" destOrd="0" presId="urn:microsoft.com/office/officeart/2005/8/layout/cycle4"/>
    <dgm:cxn modelId="{04BDCEA1-24AC-48A1-AAD2-D855E5AC1AFA}" type="presParOf" srcId="{77E9D4EB-9903-4E00-AC6B-33E61FC005D4}" destId="{0B38C50B-5156-40E5-8A93-D934298AD093}" srcOrd="3" destOrd="0" presId="urn:microsoft.com/office/officeart/2005/8/layout/cycle4"/>
    <dgm:cxn modelId="{92FDB5F7-4577-463B-8D0B-1548D3038F7F}" type="presParOf" srcId="{77E9D4EB-9903-4E00-AC6B-33E61FC005D4}" destId="{1506B024-7F07-47AF-8327-667B4D90DF8C}" srcOrd="4" destOrd="0" presId="urn:microsoft.com/office/officeart/2005/8/layout/cycle4"/>
    <dgm:cxn modelId="{295DD40F-9F1C-4C8E-9B58-FDD34797A572}" type="presParOf" srcId="{2B0CD8AE-AA2B-4279-80A4-63A8061B7FF4}" destId="{372D4506-9FDC-4BC8-9E4F-42C8F39FCF0B}" srcOrd="2" destOrd="0" presId="urn:microsoft.com/office/officeart/2005/8/layout/cycle4"/>
    <dgm:cxn modelId="{1DF7BD59-E0E4-437C-8BB7-F60ABA456BB6}" type="presParOf" srcId="{2B0CD8AE-AA2B-4279-80A4-63A8061B7FF4}" destId="{7E7AC5DE-56B3-4FDE-BF73-1478597E1645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49FBD9-C57E-4EBD-B1E5-1738D3E6D5B1}">
      <dsp:nvSpPr>
        <dsp:cNvPr id="0" name=""/>
        <dsp:cNvSpPr/>
      </dsp:nvSpPr>
      <dsp:spPr>
        <a:xfrm>
          <a:off x="2128776" y="371983"/>
          <a:ext cx="1996377" cy="2076285"/>
        </a:xfrm>
        <a:prstGeom prst="pieWedge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 smtClean="0">
              <a:latin typeface="TH SarabunIT๙" pitchFamily="34" charset="-34"/>
              <a:cs typeface="TH SarabunIT๙" pitchFamily="34" charset="-34"/>
            </a:rPr>
            <a:t>- นโยบาย </a:t>
          </a:r>
          <a:r>
            <a:rPr lang="en-US" sz="2000" b="1" kern="1200" dirty="0" smtClean="0">
              <a:latin typeface="TH SarabunIT๙" pitchFamily="34" charset="-34"/>
              <a:cs typeface="TH SarabunIT๙" pitchFamily="34" charset="-34"/>
            </a:rPr>
            <a:t>KPI </a:t>
          </a:r>
          <a:r>
            <a:rPr lang="th-TH" sz="2000" b="1" kern="1200" dirty="0" smtClean="0">
              <a:latin typeface="TH SarabunIT๙" pitchFamily="34" charset="-34"/>
              <a:cs typeface="TH SarabunIT๙" pitchFamily="34" charset="-34"/>
            </a:rPr>
            <a:t>ยุทธศาสตร์ </a:t>
          </a:r>
          <a:endParaRPr lang="th-TH" sz="2000" kern="1200" dirty="0">
            <a:latin typeface="TH SarabunIT๙" pitchFamily="34" charset="-34"/>
            <a:cs typeface="TH SarabunIT๙" pitchFamily="34" charset="-34"/>
          </a:endParaRPr>
        </a:p>
      </dsp:txBody>
      <dsp:txXfrm>
        <a:off x="2713501" y="980113"/>
        <a:ext cx="1411652" cy="1468155"/>
      </dsp:txXfrm>
    </dsp:sp>
    <dsp:sp modelId="{C51A2BE4-F225-4783-B0BC-DB35EB8EBDE8}">
      <dsp:nvSpPr>
        <dsp:cNvPr id="0" name=""/>
        <dsp:cNvSpPr/>
      </dsp:nvSpPr>
      <dsp:spPr>
        <a:xfrm rot="5400000">
          <a:off x="4157187" y="411937"/>
          <a:ext cx="2076285" cy="1996377"/>
        </a:xfrm>
        <a:prstGeom prst="pieWedg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TH SarabunIT๙" pitchFamily="34" charset="-34"/>
              <a:cs typeface="TH SarabunIT๙" pitchFamily="34" charset="-34"/>
            </a:rPr>
            <a:t>District Health System (DHS) </a:t>
          </a:r>
          <a:endParaRPr lang="th-TH" sz="2000" kern="1200" dirty="0">
            <a:latin typeface="TH SarabunIT๙" pitchFamily="34" charset="-34"/>
            <a:cs typeface="TH SarabunIT๙" pitchFamily="34" charset="-34"/>
          </a:endParaRPr>
        </a:p>
      </dsp:txBody>
      <dsp:txXfrm rot="-5400000">
        <a:off x="4197141" y="980114"/>
        <a:ext cx="1411652" cy="1468155"/>
      </dsp:txXfrm>
    </dsp:sp>
    <dsp:sp modelId="{3724601D-A125-4DFC-8185-37F0D7CECE15}">
      <dsp:nvSpPr>
        <dsp:cNvPr id="0" name=""/>
        <dsp:cNvSpPr/>
      </dsp:nvSpPr>
      <dsp:spPr>
        <a:xfrm rot="10800000">
          <a:off x="4197163" y="2520277"/>
          <a:ext cx="1996377" cy="2076285"/>
        </a:xfrm>
        <a:prstGeom prst="pieWedge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 smtClean="0">
              <a:latin typeface="TH SarabunIT๙" pitchFamily="34" charset="-34"/>
              <a:cs typeface="TH SarabunIT๙" pitchFamily="34" charset="-34"/>
            </a:rPr>
            <a:t>รพ.สต.ติดดาว</a:t>
          </a:r>
          <a:endParaRPr lang="th-TH" sz="2000" kern="1200" dirty="0">
            <a:latin typeface="TH SarabunIT๙" pitchFamily="34" charset="-34"/>
            <a:cs typeface="TH SarabunIT๙" pitchFamily="34" charset="-34"/>
          </a:endParaRPr>
        </a:p>
      </dsp:txBody>
      <dsp:txXfrm rot="10800000">
        <a:off x="4197163" y="2520277"/>
        <a:ext cx="1411652" cy="1468155"/>
      </dsp:txXfrm>
    </dsp:sp>
    <dsp:sp modelId="{0B38C50B-5156-40E5-8A93-D934298AD093}">
      <dsp:nvSpPr>
        <dsp:cNvPr id="0" name=""/>
        <dsp:cNvSpPr/>
      </dsp:nvSpPr>
      <dsp:spPr>
        <a:xfrm rot="16200000">
          <a:off x="2088822" y="2560231"/>
          <a:ext cx="2076285" cy="1996377"/>
        </a:xfrm>
        <a:prstGeom prst="pieWedg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TH SarabunIT๙" pitchFamily="34" charset="-34"/>
              <a:cs typeface="TH SarabunIT๙" pitchFamily="34" charset="-34"/>
            </a:rPr>
            <a:t>Best practice</a:t>
          </a:r>
          <a:r>
            <a:rPr lang="th-TH" sz="2000" b="1" kern="1200" dirty="0" smtClean="0">
              <a:latin typeface="TH SarabunIT๙" pitchFamily="34" charset="-34"/>
              <a:cs typeface="TH SarabunIT๙" pitchFamily="34" charset="-34"/>
            </a:rPr>
            <a:t>/</a:t>
          </a:r>
          <a:r>
            <a:rPr lang="en-US" sz="2000" b="1" kern="1200" dirty="0" smtClean="0">
              <a:latin typeface="TH SarabunIT๙" pitchFamily="34" charset="-34"/>
              <a:cs typeface="TH SarabunIT๙" pitchFamily="34" charset="-34"/>
            </a:rPr>
            <a:t>  </a:t>
          </a:r>
          <a:r>
            <a:rPr lang="th-TH" sz="2000" b="1" kern="1200" dirty="0" smtClean="0">
              <a:latin typeface="TH SarabunIT๙" pitchFamily="34" charset="-34"/>
              <a:cs typeface="TH SarabunIT๙" pitchFamily="34" charset="-34"/>
            </a:rPr>
            <a:t>นวัตกรรม/</a:t>
          </a:r>
          <a:r>
            <a:rPr lang="en-US" sz="2000" b="1" kern="1200" dirty="0" smtClean="0">
              <a:latin typeface="TH SarabunIT๙" pitchFamily="34" charset="-34"/>
              <a:cs typeface="TH SarabunIT๙" pitchFamily="34" charset="-34"/>
            </a:rPr>
            <a:t>R2R</a:t>
          </a:r>
          <a:r>
            <a:rPr lang="th-TH" sz="2000" b="1" kern="1200" dirty="0" smtClean="0">
              <a:latin typeface="TH SarabunIT๙" pitchFamily="34" charset="-34"/>
              <a:cs typeface="TH SarabunIT๙" pitchFamily="34" charset="-34"/>
            </a:rPr>
            <a:t> </a:t>
          </a:r>
          <a:endParaRPr lang="th-TH" sz="2000" kern="1200" dirty="0">
            <a:latin typeface="TH SarabunIT๙" pitchFamily="34" charset="-34"/>
            <a:cs typeface="TH SarabunIT๙" pitchFamily="34" charset="-34"/>
          </a:endParaRPr>
        </a:p>
      </dsp:txBody>
      <dsp:txXfrm rot="5400000">
        <a:off x="2713501" y="2520278"/>
        <a:ext cx="1411652" cy="1468155"/>
      </dsp:txXfrm>
    </dsp:sp>
    <dsp:sp modelId="{372D4506-9FDC-4BC8-9E4F-42C8F39FCF0B}">
      <dsp:nvSpPr>
        <dsp:cNvPr id="0" name=""/>
        <dsp:cNvSpPr/>
      </dsp:nvSpPr>
      <dsp:spPr>
        <a:xfrm>
          <a:off x="3741262" y="2048832"/>
          <a:ext cx="747074" cy="649629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7AC5DE-56B3-4FDE-BF73-1478597E1645}">
      <dsp:nvSpPr>
        <dsp:cNvPr id="0" name=""/>
        <dsp:cNvSpPr/>
      </dsp:nvSpPr>
      <dsp:spPr>
        <a:xfrm rot="10800000">
          <a:off x="3741262" y="2298689"/>
          <a:ext cx="747074" cy="649629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2532-CA44-4E79-933D-A4F22C8AE29B}" type="datetimeFigureOut">
              <a:rPr lang="th-TH" smtClean="0"/>
              <a:t>25/08/59</a:t>
            </a:fld>
            <a:endParaRPr lang="th-TH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7385C8-7300-48BF-BA30-A323971270F9}" type="slidenum">
              <a:rPr lang="th-TH" smtClean="0"/>
              <a:t>‹#›</a:t>
            </a:fld>
            <a:endParaRPr lang="th-TH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2532-CA44-4E79-933D-A4F22C8AE29B}" type="datetimeFigureOut">
              <a:rPr lang="th-TH" smtClean="0"/>
              <a:t>25/08/59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385C8-7300-48BF-BA30-A323971270F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2532-CA44-4E79-933D-A4F22C8AE29B}" type="datetimeFigureOut">
              <a:rPr lang="th-TH" smtClean="0"/>
              <a:t>25/08/59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385C8-7300-48BF-BA30-A323971270F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2532-CA44-4E79-933D-A4F22C8AE29B}" type="datetimeFigureOut">
              <a:rPr lang="th-TH" smtClean="0"/>
              <a:t>25/08/59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385C8-7300-48BF-BA30-A323971270F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2532-CA44-4E79-933D-A4F22C8AE29B}" type="datetimeFigureOut">
              <a:rPr lang="th-TH" smtClean="0"/>
              <a:t>25/08/59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385C8-7300-48BF-BA30-A323971270F9}" type="slidenum">
              <a:rPr lang="th-TH" smtClean="0"/>
              <a:t>‹#›</a:t>
            </a:fld>
            <a:endParaRPr lang="th-TH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2532-CA44-4E79-933D-A4F22C8AE29B}" type="datetimeFigureOut">
              <a:rPr lang="th-TH" smtClean="0"/>
              <a:t>25/08/59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385C8-7300-48BF-BA30-A323971270F9}" type="slidenum">
              <a:rPr lang="th-TH" smtClean="0"/>
              <a:t>‹#›</a:t>
            </a:fld>
            <a:endParaRPr lang="th-T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2532-CA44-4E79-933D-A4F22C8AE29B}" type="datetimeFigureOut">
              <a:rPr lang="th-TH" smtClean="0"/>
              <a:t>25/08/59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385C8-7300-48BF-BA30-A323971270F9}" type="slidenum">
              <a:rPr lang="th-TH" smtClean="0"/>
              <a:t>‹#›</a:t>
            </a:fld>
            <a:endParaRPr lang="th-TH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2532-CA44-4E79-933D-A4F22C8AE29B}" type="datetimeFigureOut">
              <a:rPr lang="th-TH" smtClean="0"/>
              <a:t>25/08/59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385C8-7300-48BF-BA30-A323971270F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2532-CA44-4E79-933D-A4F22C8AE29B}" type="datetimeFigureOut">
              <a:rPr lang="th-TH" smtClean="0"/>
              <a:t>25/08/59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385C8-7300-48BF-BA30-A323971270F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2532-CA44-4E79-933D-A4F22C8AE29B}" type="datetimeFigureOut">
              <a:rPr lang="th-TH" smtClean="0"/>
              <a:t>25/08/59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385C8-7300-48BF-BA30-A323971270F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2532-CA44-4E79-933D-A4F22C8AE29B}" type="datetimeFigureOut">
              <a:rPr lang="th-TH" smtClean="0"/>
              <a:t>25/08/59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385C8-7300-48BF-BA30-A323971270F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78C2532-CA44-4E79-933D-A4F22C8AE29B}" type="datetimeFigureOut">
              <a:rPr lang="th-TH" smtClean="0"/>
              <a:t>25/08/59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A7385C8-7300-48BF-BA30-A323971270F9}" type="slidenum">
              <a:rPr lang="th-TH" smtClean="0"/>
              <a:t>‹#›</a:t>
            </a:fld>
            <a:endParaRPr lang="th-TH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9552" y="2852936"/>
            <a:ext cx="8229600" cy="230425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th-TH" sz="8000" b="1" dirty="0" smtClean="0"/>
              <a:t>สรุปผลการประเมิน</a:t>
            </a:r>
            <a:br>
              <a:rPr lang="th-TH" sz="8000" b="1" dirty="0" smtClean="0"/>
            </a:br>
            <a:r>
              <a:rPr lang="th-TH" sz="8000" b="1" dirty="0" err="1" smtClean="0">
                <a:solidFill>
                  <a:srgbClr val="FF0000"/>
                </a:solidFill>
              </a:rPr>
              <a:t>คป</a:t>
            </a:r>
            <a:r>
              <a:rPr lang="th-TH" sz="8000" b="1" dirty="0" smtClean="0">
                <a:solidFill>
                  <a:srgbClr val="FF0000"/>
                </a:solidFill>
              </a:rPr>
              <a:t>สอ.ติดดาว 2559</a:t>
            </a:r>
            <a:r>
              <a:rPr lang="th-TH" sz="8000" b="1" dirty="0" smtClean="0"/>
              <a:t/>
            </a:r>
            <a:br>
              <a:rPr lang="th-TH" sz="8000" b="1" dirty="0" smtClean="0"/>
            </a:br>
            <a:r>
              <a:rPr lang="th-TH" sz="8000" b="1" dirty="0" smtClean="0"/>
              <a:t>จังหวัดสระแก้ว</a:t>
            </a:r>
            <a:endParaRPr lang="th-TH" sz="8000" b="1" dirty="0"/>
          </a:p>
        </p:txBody>
      </p:sp>
    </p:spTree>
    <p:extLst>
      <p:ext uri="{BB962C8B-B14F-4D97-AF65-F5344CB8AC3E}">
        <p14:creationId xmlns:p14="http://schemas.microsoft.com/office/powerpoint/2010/main" val="122462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504"/>
          </a:xfrm>
        </p:spPr>
        <p:txBody>
          <a:bodyPr/>
          <a:lstStyle/>
          <a:p>
            <a:r>
              <a:rPr lang="th-TH" sz="4800" b="1" dirty="0" smtClean="0"/>
              <a:t>คะแนน </a:t>
            </a:r>
            <a:r>
              <a:rPr lang="th-TH" sz="4800" b="1" dirty="0" smtClean="0">
                <a:solidFill>
                  <a:schemeClr val="accent2"/>
                </a:solidFill>
              </a:rPr>
              <a:t>นวัตกรรม </a:t>
            </a:r>
            <a:r>
              <a:rPr lang="th-TH" sz="4800" b="1" dirty="0" smtClean="0"/>
              <a:t>แยกรายอำเภอ</a:t>
            </a:r>
            <a:endParaRPr lang="th-TH" sz="4800" b="1" dirty="0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7869792"/>
              </p:ext>
            </p:extLst>
          </p:nvPr>
        </p:nvGraphicFramePr>
        <p:xfrm>
          <a:off x="395536" y="980728"/>
          <a:ext cx="844562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659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504"/>
          </a:xfrm>
        </p:spPr>
        <p:txBody>
          <a:bodyPr/>
          <a:lstStyle/>
          <a:p>
            <a:r>
              <a:rPr lang="th-TH" sz="4800" b="1" dirty="0" smtClean="0"/>
              <a:t>คะแนน </a:t>
            </a:r>
            <a:r>
              <a:rPr lang="th-TH" sz="4800" b="1" dirty="0" smtClean="0">
                <a:solidFill>
                  <a:schemeClr val="accent2"/>
                </a:solidFill>
              </a:rPr>
              <a:t>รพ.สต.ติดดาว </a:t>
            </a:r>
            <a:r>
              <a:rPr lang="th-TH" sz="4800" b="1" dirty="0" smtClean="0"/>
              <a:t>แยกรายอำเภอ</a:t>
            </a:r>
            <a:endParaRPr lang="th-TH" sz="4800" b="1" dirty="0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6336956"/>
              </p:ext>
            </p:extLst>
          </p:nvPr>
        </p:nvGraphicFramePr>
        <p:xfrm>
          <a:off x="395536" y="980728"/>
          <a:ext cx="844562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255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9552" y="3412976"/>
            <a:ext cx="8229600" cy="16002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h-TH" sz="8000" b="1" dirty="0" smtClean="0"/>
              <a:t/>
            </a:r>
            <a:br>
              <a:rPr lang="th-TH" sz="8000" b="1" dirty="0" smtClean="0"/>
            </a:br>
            <a:r>
              <a:rPr lang="th-TH" sz="8000" b="1" dirty="0" smtClean="0"/>
              <a:t>ผลการประเมิน</a:t>
            </a:r>
            <a:br>
              <a:rPr lang="th-TH" sz="8000" b="1" dirty="0" smtClean="0"/>
            </a:br>
            <a:r>
              <a:rPr lang="th-TH" sz="8000" b="1" dirty="0" smtClean="0">
                <a:solidFill>
                  <a:srgbClr val="FF0000"/>
                </a:solidFill>
              </a:rPr>
              <a:t>รพ.สต.ติดดาว 2559</a:t>
            </a:r>
            <a:br>
              <a:rPr lang="th-TH" sz="8000" b="1" dirty="0" smtClean="0">
                <a:solidFill>
                  <a:srgbClr val="FF0000"/>
                </a:solidFill>
              </a:rPr>
            </a:br>
            <a:r>
              <a:rPr lang="th-TH" sz="8000" b="1" dirty="0" smtClean="0"/>
              <a:t>จังหวัดสระแก้ว</a:t>
            </a:r>
            <a:endParaRPr lang="th-TH" sz="8000" b="1" dirty="0"/>
          </a:p>
        </p:txBody>
      </p:sp>
    </p:spTree>
    <p:extLst>
      <p:ext uri="{BB962C8B-B14F-4D97-AF65-F5344CB8AC3E}">
        <p14:creationId xmlns:p14="http://schemas.microsoft.com/office/powerpoint/2010/main" val="243675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/>
          <p:nvPr>
            <p:extLst>
              <p:ext uri="{D42A27DB-BD31-4B8C-83A1-F6EECF244321}">
                <p14:modId xmlns:p14="http://schemas.microsoft.com/office/powerpoint/2010/main" val="4254048833"/>
              </p:ext>
            </p:extLst>
          </p:nvPr>
        </p:nvGraphicFramePr>
        <p:xfrm>
          <a:off x="251520" y="1052736"/>
          <a:ext cx="8640960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ชื่อเรื่อง 1"/>
          <p:cNvSpPr txBox="1">
            <a:spLocks/>
          </p:cNvSpPr>
          <p:nvPr/>
        </p:nvSpPr>
        <p:spPr>
          <a:xfrm>
            <a:off x="494382" y="404664"/>
            <a:ext cx="8229600" cy="907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h-TH" b="1" dirty="0" smtClean="0"/>
              <a:t>รพ.สต.ติดดาว จังหวัดสระแก้ว</a:t>
            </a:r>
            <a:endParaRPr lang="th-TH" b="1" dirty="0"/>
          </a:p>
        </p:txBody>
      </p:sp>
    </p:spTree>
    <p:extLst>
      <p:ext uri="{BB962C8B-B14F-4D97-AF65-F5344CB8AC3E}">
        <p14:creationId xmlns:p14="http://schemas.microsoft.com/office/powerpoint/2010/main" val="238730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/>
          <p:nvPr>
            <p:extLst>
              <p:ext uri="{D42A27DB-BD31-4B8C-83A1-F6EECF244321}">
                <p14:modId xmlns:p14="http://schemas.microsoft.com/office/powerpoint/2010/main" val="2449292223"/>
              </p:ext>
            </p:extLst>
          </p:nvPr>
        </p:nvGraphicFramePr>
        <p:xfrm>
          <a:off x="251520" y="1052736"/>
          <a:ext cx="8640960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ชื่อเรื่อง 1"/>
          <p:cNvSpPr txBox="1">
            <a:spLocks/>
          </p:cNvSpPr>
          <p:nvPr/>
        </p:nvSpPr>
        <p:spPr>
          <a:xfrm>
            <a:off x="494382" y="404664"/>
            <a:ext cx="8542114" cy="907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h-TH" b="1" dirty="0" smtClean="0"/>
              <a:t>รพ.สต.ติดดาว อ.เมือง (21 แห่ง)</a:t>
            </a:r>
            <a:endParaRPr lang="th-TH" b="1" dirty="0"/>
          </a:p>
        </p:txBody>
      </p:sp>
    </p:spTree>
    <p:extLst>
      <p:ext uri="{BB962C8B-B14F-4D97-AF65-F5344CB8AC3E}">
        <p14:creationId xmlns:p14="http://schemas.microsoft.com/office/powerpoint/2010/main" val="150068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/>
          <p:nvPr>
            <p:extLst>
              <p:ext uri="{D42A27DB-BD31-4B8C-83A1-F6EECF244321}">
                <p14:modId xmlns:p14="http://schemas.microsoft.com/office/powerpoint/2010/main" val="635732722"/>
              </p:ext>
            </p:extLst>
          </p:nvPr>
        </p:nvGraphicFramePr>
        <p:xfrm>
          <a:off x="251520" y="1052736"/>
          <a:ext cx="8640960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ชื่อเรื่อง 1"/>
          <p:cNvSpPr txBox="1">
            <a:spLocks/>
          </p:cNvSpPr>
          <p:nvPr/>
        </p:nvSpPr>
        <p:spPr>
          <a:xfrm>
            <a:off x="251520" y="404664"/>
            <a:ext cx="8712968" cy="907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h-TH" sz="7200" b="1" dirty="0" smtClean="0"/>
              <a:t>รพ.สต.ติดดาว อ.เขาฉกรรจ์ (6 แห่ง)</a:t>
            </a:r>
            <a:endParaRPr lang="th-TH" sz="7200" b="1" dirty="0"/>
          </a:p>
        </p:txBody>
      </p:sp>
    </p:spTree>
    <p:extLst>
      <p:ext uri="{BB962C8B-B14F-4D97-AF65-F5344CB8AC3E}">
        <p14:creationId xmlns:p14="http://schemas.microsoft.com/office/powerpoint/2010/main" val="415495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/>
          <p:nvPr>
            <p:extLst>
              <p:ext uri="{D42A27DB-BD31-4B8C-83A1-F6EECF244321}">
                <p14:modId xmlns:p14="http://schemas.microsoft.com/office/powerpoint/2010/main" val="303144267"/>
              </p:ext>
            </p:extLst>
          </p:nvPr>
        </p:nvGraphicFramePr>
        <p:xfrm>
          <a:off x="251520" y="1052736"/>
          <a:ext cx="8640960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ชื่อเรื่อง 1"/>
          <p:cNvSpPr txBox="1">
            <a:spLocks/>
          </p:cNvSpPr>
          <p:nvPr/>
        </p:nvSpPr>
        <p:spPr>
          <a:xfrm>
            <a:off x="494382" y="404664"/>
            <a:ext cx="8229600" cy="907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h-TH" sz="6600" b="1" dirty="0" smtClean="0"/>
              <a:t>รพ.สต.ติดดาว อ.ตาพระยา (15 แห่ง)</a:t>
            </a:r>
            <a:endParaRPr lang="th-TH" sz="6600" b="1" dirty="0"/>
          </a:p>
        </p:txBody>
      </p:sp>
    </p:spTree>
    <p:extLst>
      <p:ext uri="{BB962C8B-B14F-4D97-AF65-F5344CB8AC3E}">
        <p14:creationId xmlns:p14="http://schemas.microsoft.com/office/powerpoint/2010/main" val="313556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/>
          <p:nvPr>
            <p:extLst>
              <p:ext uri="{D42A27DB-BD31-4B8C-83A1-F6EECF244321}">
                <p14:modId xmlns:p14="http://schemas.microsoft.com/office/powerpoint/2010/main" val="618706797"/>
              </p:ext>
            </p:extLst>
          </p:nvPr>
        </p:nvGraphicFramePr>
        <p:xfrm>
          <a:off x="251520" y="1052736"/>
          <a:ext cx="8640960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ชื่อเรื่อง 1"/>
          <p:cNvSpPr txBox="1">
            <a:spLocks/>
          </p:cNvSpPr>
          <p:nvPr/>
        </p:nvSpPr>
        <p:spPr>
          <a:xfrm>
            <a:off x="494382" y="404664"/>
            <a:ext cx="8229600" cy="907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h-TH" sz="6600" b="1" dirty="0" smtClean="0"/>
              <a:t>รพ.สต.ติดดาว อ.วัฒนานคร (21 แห่ง)</a:t>
            </a:r>
            <a:endParaRPr lang="th-TH" sz="6600" b="1" dirty="0"/>
          </a:p>
        </p:txBody>
      </p:sp>
    </p:spTree>
    <p:extLst>
      <p:ext uri="{BB962C8B-B14F-4D97-AF65-F5344CB8AC3E}">
        <p14:creationId xmlns:p14="http://schemas.microsoft.com/office/powerpoint/2010/main" val="385629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/>
          <p:nvPr>
            <p:extLst>
              <p:ext uri="{D42A27DB-BD31-4B8C-83A1-F6EECF244321}">
                <p14:modId xmlns:p14="http://schemas.microsoft.com/office/powerpoint/2010/main" val="1778928244"/>
              </p:ext>
            </p:extLst>
          </p:nvPr>
        </p:nvGraphicFramePr>
        <p:xfrm>
          <a:off x="251520" y="1052736"/>
          <a:ext cx="8640960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ชื่อเรื่อง 1"/>
          <p:cNvSpPr txBox="1">
            <a:spLocks/>
          </p:cNvSpPr>
          <p:nvPr/>
        </p:nvSpPr>
        <p:spPr>
          <a:xfrm>
            <a:off x="494382" y="404664"/>
            <a:ext cx="8229600" cy="907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h-TH" sz="6600" b="1" dirty="0" smtClean="0"/>
              <a:t>รพ.สต.ติดดาว อ.คลองหาด (9 แห่ง)</a:t>
            </a:r>
            <a:endParaRPr lang="th-TH" sz="6600" b="1" dirty="0"/>
          </a:p>
        </p:txBody>
      </p:sp>
    </p:spTree>
    <p:extLst>
      <p:ext uri="{BB962C8B-B14F-4D97-AF65-F5344CB8AC3E}">
        <p14:creationId xmlns:p14="http://schemas.microsoft.com/office/powerpoint/2010/main" val="32460718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/>
          <p:nvPr>
            <p:extLst>
              <p:ext uri="{D42A27DB-BD31-4B8C-83A1-F6EECF244321}">
                <p14:modId xmlns:p14="http://schemas.microsoft.com/office/powerpoint/2010/main" val="3061403894"/>
              </p:ext>
            </p:extLst>
          </p:nvPr>
        </p:nvGraphicFramePr>
        <p:xfrm>
          <a:off x="251520" y="1052736"/>
          <a:ext cx="8640960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ชื่อเรื่อง 1"/>
          <p:cNvSpPr txBox="1">
            <a:spLocks/>
          </p:cNvSpPr>
          <p:nvPr/>
        </p:nvSpPr>
        <p:spPr>
          <a:xfrm>
            <a:off x="494382" y="404664"/>
            <a:ext cx="8229600" cy="907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h-TH" sz="6000" b="1" dirty="0" smtClean="0"/>
              <a:t>รพ.สต.ติดดาว อ.อรัญประเทศ (16 แห่ง)</a:t>
            </a:r>
            <a:endParaRPr lang="th-TH" sz="6000" b="1" dirty="0"/>
          </a:p>
        </p:txBody>
      </p:sp>
    </p:spTree>
    <p:extLst>
      <p:ext uri="{BB962C8B-B14F-4D97-AF65-F5344CB8AC3E}">
        <p14:creationId xmlns:p14="http://schemas.microsoft.com/office/powerpoint/2010/main" val="951029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สี่เหลี่ยมผืนผ้ามุมมน 10"/>
          <p:cNvSpPr/>
          <p:nvPr/>
        </p:nvSpPr>
        <p:spPr>
          <a:xfrm>
            <a:off x="6006752" y="1291054"/>
            <a:ext cx="3024336" cy="194421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628650" lvl="0" indent="0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ประเมิน</a:t>
            </a:r>
          </a:p>
          <a:p>
            <a:pPr marL="628650" lvl="0" indent="0"/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DHS - PCA</a:t>
            </a:r>
            <a:endParaRPr lang="th-TH" sz="32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3" name="สี่เหลี่ยมผืนผ้ามุมมน 12"/>
          <p:cNvSpPr/>
          <p:nvPr/>
        </p:nvSpPr>
        <p:spPr>
          <a:xfrm>
            <a:off x="85892" y="4581128"/>
            <a:ext cx="3024336" cy="194421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2000" b="1" dirty="0" smtClean="0">
                <a:latin typeface="TH SarabunPSK" pitchFamily="34" charset="-34"/>
                <a:cs typeface="TH SarabunPSK" pitchFamily="34" charset="-34"/>
              </a:rPr>
              <a:t>Best practice</a:t>
            </a: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 / นวัตกรรม /</a:t>
            </a:r>
            <a:r>
              <a:rPr lang="en-US" sz="2000" b="1" dirty="0" smtClean="0">
                <a:latin typeface="TH SarabunPSK" pitchFamily="34" charset="-34"/>
                <a:cs typeface="TH SarabunPSK" pitchFamily="34" charset="-34"/>
              </a:rPr>
              <a:t> R2R</a:t>
            </a: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 นำสู่การพัฒนาบริการสาธารณสุขอย่างมีประสิทธิภาพ</a:t>
            </a:r>
          </a:p>
          <a:p>
            <a:pPr lvl="0"/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- นำเสนอระดับอำเภอ / จังหวัด / เขตภาค / ประเทศ / ต่างประเทศ</a:t>
            </a:r>
            <a:endParaRPr lang="th-TH" sz="20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" name="สี่เหลี่ยมผืนผ้ามุมมน 11"/>
          <p:cNvSpPr/>
          <p:nvPr/>
        </p:nvSpPr>
        <p:spPr>
          <a:xfrm>
            <a:off x="107504" y="1268760"/>
            <a:ext cx="3384376" cy="194421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th-TH" b="1" dirty="0">
                <a:latin typeface="TH SarabunPSK" pitchFamily="34" charset="-34"/>
                <a:cs typeface="TH SarabunPSK" pitchFamily="34" charset="-34"/>
              </a:rPr>
              <a:t>นโยบาย นพ.</a:t>
            </a:r>
            <a:r>
              <a:rPr lang="th-TH" b="1" dirty="0" err="1">
                <a:latin typeface="TH SarabunPSK" pitchFamily="34" charset="-34"/>
                <a:cs typeface="TH SarabunPSK" pitchFamily="34" charset="-34"/>
              </a:rPr>
              <a:t>สสจ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.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(25)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en-US" b="1" dirty="0">
                <a:latin typeface="TH SarabunPSK" pitchFamily="34" charset="-34"/>
                <a:cs typeface="TH SarabunPSK" pitchFamily="34" charset="-34"/>
              </a:rPr>
              <a:t>KPI 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ยุทธศาสตร์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สุขภาพ (40) 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en-US" b="1" dirty="0">
                <a:latin typeface="TH SarabunPSK" pitchFamily="34" charset="-34"/>
                <a:cs typeface="TH SarabunPSK" pitchFamily="34" charset="-34"/>
              </a:rPr>
              <a:t>KPI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กระทรวง (35) 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" name="สี่เหลี่ยมผืนผ้ามุมมน 9"/>
          <p:cNvSpPr/>
          <p:nvPr/>
        </p:nvSpPr>
        <p:spPr>
          <a:xfrm>
            <a:off x="5508104" y="4509120"/>
            <a:ext cx="3594992" cy="20882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808038" lvl="0"/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2000" b="1" dirty="0" smtClean="0">
                <a:latin typeface="TH SarabunPSK" pitchFamily="34" charset="-34"/>
                <a:cs typeface="TH SarabunPSK" pitchFamily="34" charset="-34"/>
              </a:rPr>
              <a:t>KPI</a:t>
            </a: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สำคัญ (อิง</a:t>
            </a: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อำเภอ)   </a:t>
            </a:r>
          </a:p>
          <a:p>
            <a:pPr marL="808038" lvl="0"/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       (</a:t>
            </a:r>
            <a:r>
              <a:rPr lang="en-US" sz="1600" b="1" dirty="0" smtClean="0">
                <a:latin typeface="TH SarabunPSK" pitchFamily="34" charset="-34"/>
                <a:cs typeface="TH SarabunPSK" pitchFamily="34" charset="-34"/>
              </a:rPr>
              <a:t>DHF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/พัฒนาการเด็ก/ตำบลจัดการสุขภาพ/มาตรฐานแผนไทย)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  <a:p>
            <a:pPr marL="808038" lvl="0"/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ระบบงาน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1600" b="1" dirty="0" smtClean="0">
                <a:latin typeface="TH SarabunPSK" pitchFamily="34" charset="-34"/>
                <a:cs typeface="TH SarabunPSK" pitchFamily="34" charset="-34"/>
              </a:rPr>
              <a:t>PCT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/</a:t>
            </a:r>
            <a:r>
              <a:rPr lang="en-US" sz="1600" b="1" dirty="0" smtClean="0">
                <a:latin typeface="TH SarabunPSK" pitchFamily="34" charset="-34"/>
                <a:cs typeface="TH SarabunPSK" pitchFamily="34" charset="-34"/>
              </a:rPr>
              <a:t>IC/ENV/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ยา</a:t>
            </a:r>
            <a:r>
              <a:rPr lang="en-US" sz="1600" b="1" dirty="0" smtClean="0">
                <a:latin typeface="TH SarabunPSK" pitchFamily="34" charset="-34"/>
                <a:cs typeface="TH SarabunPSK" pitchFamily="34" charset="-34"/>
              </a:rPr>
              <a:t>/RM/Lab</a:t>
            </a:r>
            <a:r>
              <a:rPr lang="th-TH" sz="1800" b="1" dirty="0" smtClean="0"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pPr marL="808038" lvl="0"/>
            <a:r>
              <a:rPr lang="en-US" sz="2000" b="1" dirty="0" smtClean="0">
                <a:latin typeface="TH SarabunPSK" pitchFamily="34" charset="-34"/>
                <a:cs typeface="TH SarabunPSK" pitchFamily="34" charset="-34"/>
              </a:rPr>
              <a:t>Data </a:t>
            </a:r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1600" b="1" dirty="0">
                <a:latin typeface="TH SarabunPSK" pitchFamily="34" charset="-34"/>
                <a:cs typeface="TH SarabunPSK" pitchFamily="34" charset="-34"/>
              </a:rPr>
              <a:t>43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แฟ้ม)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pPr marL="808038" lvl="0"/>
            <a:r>
              <a:rPr lang="en-US" sz="2000" b="1" dirty="0" smtClean="0">
                <a:latin typeface="TH SarabunPSK" pitchFamily="34" charset="-34"/>
                <a:cs typeface="TH SarabunPSK" pitchFamily="34" charset="-34"/>
              </a:rPr>
              <a:t>FCT</a:t>
            </a:r>
            <a:endParaRPr lang="th-TH" sz="2000" dirty="0">
              <a:latin typeface="TH SarabunPSK" pitchFamily="34" charset="-34"/>
              <a:cs typeface="TH SarabunPSK" pitchFamily="34" charset="-34"/>
            </a:endParaRPr>
          </a:p>
          <a:p>
            <a:pPr marL="808038" lvl="0"/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ควบคุม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ภายใน</a:t>
            </a:r>
            <a:endParaRPr lang="th-TH" sz="2000" dirty="0"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7878507"/>
              </p:ext>
            </p:extLst>
          </p:nvPr>
        </p:nvGraphicFramePr>
        <p:xfrm>
          <a:off x="446856" y="1484784"/>
          <a:ext cx="8229600" cy="4997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ดาว 8 แฉก 4"/>
          <p:cNvSpPr/>
          <p:nvPr/>
        </p:nvSpPr>
        <p:spPr>
          <a:xfrm>
            <a:off x="4860032" y="2132856"/>
            <a:ext cx="720080" cy="648072"/>
          </a:xfrm>
          <a:prstGeom prst="star8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30</a:t>
            </a:r>
            <a:endParaRPr lang="th-TH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ดาว 8 แฉก 5"/>
          <p:cNvSpPr/>
          <p:nvPr/>
        </p:nvSpPr>
        <p:spPr>
          <a:xfrm>
            <a:off x="3707904" y="2132856"/>
            <a:ext cx="720080" cy="648072"/>
          </a:xfrm>
          <a:prstGeom prst="star8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30</a:t>
            </a:r>
            <a:endParaRPr lang="th-TH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ดาว 8 แฉก 6"/>
          <p:cNvSpPr/>
          <p:nvPr/>
        </p:nvSpPr>
        <p:spPr>
          <a:xfrm>
            <a:off x="3707904" y="5157192"/>
            <a:ext cx="720080" cy="648072"/>
          </a:xfrm>
          <a:prstGeom prst="star8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1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0</a:t>
            </a:r>
            <a:endParaRPr lang="th-TH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" name="ดาว 8 แฉก 7"/>
          <p:cNvSpPr/>
          <p:nvPr/>
        </p:nvSpPr>
        <p:spPr>
          <a:xfrm>
            <a:off x="4788024" y="5157192"/>
            <a:ext cx="720080" cy="648072"/>
          </a:xfrm>
          <a:prstGeom prst="star8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30</a:t>
            </a:r>
            <a:endParaRPr lang="th-TH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6" name="ดาว 5 แฉก 15"/>
          <p:cNvSpPr/>
          <p:nvPr/>
        </p:nvSpPr>
        <p:spPr>
          <a:xfrm>
            <a:off x="4283968" y="3717032"/>
            <a:ext cx="546154" cy="576064"/>
          </a:xfrm>
          <a:prstGeom prst="star5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59238" y="235546"/>
            <a:ext cx="58015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5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กรอบการประเมิน </a:t>
            </a:r>
            <a:r>
              <a:rPr lang="th-TH" sz="54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คป</a:t>
            </a:r>
            <a:r>
              <a:rPr lang="th-TH" sz="5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สอ. ติดดาว</a:t>
            </a:r>
            <a:endParaRPr lang="th-TH" sz="5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530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/>
          <p:nvPr>
            <p:extLst>
              <p:ext uri="{D42A27DB-BD31-4B8C-83A1-F6EECF244321}">
                <p14:modId xmlns:p14="http://schemas.microsoft.com/office/powerpoint/2010/main" val="2022739210"/>
              </p:ext>
            </p:extLst>
          </p:nvPr>
        </p:nvGraphicFramePr>
        <p:xfrm>
          <a:off x="251520" y="1052736"/>
          <a:ext cx="8640960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ชื่อเรื่อง 1"/>
          <p:cNvSpPr txBox="1">
            <a:spLocks/>
          </p:cNvSpPr>
          <p:nvPr/>
        </p:nvSpPr>
        <p:spPr>
          <a:xfrm>
            <a:off x="494382" y="404664"/>
            <a:ext cx="8229600" cy="907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h-TH" sz="7200" b="1" dirty="0" smtClean="0"/>
              <a:t>รพ.สต.ติดดาว อ.โคกสูง (9 แห่ง)</a:t>
            </a:r>
            <a:endParaRPr lang="th-TH" sz="7200" b="1" dirty="0"/>
          </a:p>
        </p:txBody>
      </p:sp>
    </p:spTree>
    <p:extLst>
      <p:ext uri="{BB962C8B-B14F-4D97-AF65-F5344CB8AC3E}">
        <p14:creationId xmlns:p14="http://schemas.microsoft.com/office/powerpoint/2010/main" val="22196409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/>
          <p:nvPr>
            <p:extLst>
              <p:ext uri="{D42A27DB-BD31-4B8C-83A1-F6EECF244321}">
                <p14:modId xmlns:p14="http://schemas.microsoft.com/office/powerpoint/2010/main" val="182393661"/>
              </p:ext>
            </p:extLst>
          </p:nvPr>
        </p:nvGraphicFramePr>
        <p:xfrm>
          <a:off x="251520" y="1052736"/>
          <a:ext cx="8640960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ชื่อเรื่อง 1"/>
          <p:cNvSpPr txBox="1">
            <a:spLocks/>
          </p:cNvSpPr>
          <p:nvPr/>
        </p:nvSpPr>
        <p:spPr>
          <a:xfrm>
            <a:off x="494382" y="404664"/>
            <a:ext cx="8229600" cy="907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h-TH" sz="7200" b="1" dirty="0" smtClean="0"/>
              <a:t>รพ.สต.ติดดาว อ.วังน้ำเย็น (5 แห่ง)</a:t>
            </a:r>
            <a:endParaRPr lang="th-TH" sz="7200" b="1" dirty="0"/>
          </a:p>
        </p:txBody>
      </p:sp>
    </p:spTree>
    <p:extLst>
      <p:ext uri="{BB962C8B-B14F-4D97-AF65-F5344CB8AC3E}">
        <p14:creationId xmlns:p14="http://schemas.microsoft.com/office/powerpoint/2010/main" val="22917449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/>
          <p:nvPr>
            <p:extLst>
              <p:ext uri="{D42A27DB-BD31-4B8C-83A1-F6EECF244321}">
                <p14:modId xmlns:p14="http://schemas.microsoft.com/office/powerpoint/2010/main" val="4133743297"/>
              </p:ext>
            </p:extLst>
          </p:nvPr>
        </p:nvGraphicFramePr>
        <p:xfrm>
          <a:off x="251520" y="1052736"/>
          <a:ext cx="8640960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ชื่อเรื่อง 1"/>
          <p:cNvSpPr txBox="1">
            <a:spLocks/>
          </p:cNvSpPr>
          <p:nvPr/>
        </p:nvSpPr>
        <p:spPr>
          <a:xfrm>
            <a:off x="251520" y="404664"/>
            <a:ext cx="8712968" cy="907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h-TH" sz="7200" b="1" dirty="0" smtClean="0"/>
              <a:t>รพ.สต.ติดดาว อ.วังสมบูรณ์ (6 แห่ง)</a:t>
            </a:r>
            <a:endParaRPr lang="th-TH" sz="7200" b="1" dirty="0"/>
          </a:p>
        </p:txBody>
      </p:sp>
    </p:spTree>
    <p:extLst>
      <p:ext uri="{BB962C8B-B14F-4D97-AF65-F5344CB8AC3E}">
        <p14:creationId xmlns:p14="http://schemas.microsoft.com/office/powerpoint/2010/main" val="269260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504"/>
          </a:xfrm>
        </p:spPr>
        <p:txBody>
          <a:bodyPr/>
          <a:lstStyle/>
          <a:p>
            <a:r>
              <a:rPr lang="th-TH" b="1" dirty="0" smtClean="0"/>
              <a:t>คะแนนรพ.สต.ติดดาวเฉลี่ยรวม แยกรายอำเภอ</a:t>
            </a:r>
            <a:endParaRPr lang="th-TH" b="1" dirty="0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6507963"/>
              </p:ext>
            </p:extLst>
          </p:nvPr>
        </p:nvGraphicFramePr>
        <p:xfrm>
          <a:off x="611560" y="980728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312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504"/>
          </a:xfrm>
        </p:spPr>
        <p:txBody>
          <a:bodyPr/>
          <a:lstStyle/>
          <a:p>
            <a:r>
              <a:rPr lang="th-TH" b="1" dirty="0" smtClean="0"/>
              <a:t>คะแนนค่าเฉลี่ย </a:t>
            </a:r>
            <a:r>
              <a:rPr lang="en-US" b="1" dirty="0" smtClean="0">
                <a:solidFill>
                  <a:schemeClr val="tx1"/>
                </a:solidFill>
              </a:rPr>
              <a:t>DHF</a:t>
            </a:r>
            <a:r>
              <a:rPr lang="th-TH" b="1" dirty="0" smtClean="0"/>
              <a:t> </a:t>
            </a:r>
            <a:r>
              <a:rPr lang="th-TH" b="1" dirty="0" smtClean="0"/>
              <a:t>แยกรายอำเภอ</a:t>
            </a:r>
            <a:endParaRPr lang="th-TH" b="1" dirty="0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6286040"/>
              </p:ext>
            </p:extLst>
          </p:nvPr>
        </p:nvGraphicFramePr>
        <p:xfrm>
          <a:off x="611560" y="980728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936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504"/>
          </a:xfrm>
        </p:spPr>
        <p:txBody>
          <a:bodyPr/>
          <a:lstStyle/>
          <a:p>
            <a:r>
              <a:rPr lang="th-TH" b="1" dirty="0" smtClean="0"/>
              <a:t>คะแนนค่าเฉลี่ย </a:t>
            </a:r>
            <a:r>
              <a:rPr lang="th-TH" b="1" dirty="0" smtClean="0">
                <a:solidFill>
                  <a:schemeClr val="tx1"/>
                </a:solidFill>
              </a:rPr>
              <a:t>พัฒนาการเด็ก</a:t>
            </a:r>
            <a:r>
              <a:rPr lang="th-TH" b="1" dirty="0" smtClean="0"/>
              <a:t> </a:t>
            </a:r>
            <a:r>
              <a:rPr lang="th-TH" b="1" dirty="0" smtClean="0"/>
              <a:t>แยกรายอำเภอ</a:t>
            </a:r>
            <a:endParaRPr lang="th-TH" b="1" dirty="0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1068293"/>
              </p:ext>
            </p:extLst>
          </p:nvPr>
        </p:nvGraphicFramePr>
        <p:xfrm>
          <a:off x="611560" y="980728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759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907504"/>
          </a:xfrm>
        </p:spPr>
        <p:txBody>
          <a:bodyPr/>
          <a:lstStyle/>
          <a:p>
            <a:r>
              <a:rPr lang="th-TH" sz="4800" b="1" dirty="0" smtClean="0"/>
              <a:t>คะแนนค่าเฉลี่ย </a:t>
            </a:r>
            <a:r>
              <a:rPr lang="th-TH" sz="4800" b="1" dirty="0" smtClean="0">
                <a:solidFill>
                  <a:schemeClr val="tx1"/>
                </a:solidFill>
              </a:rPr>
              <a:t>ตำบลจัดการสุขภาพ</a:t>
            </a:r>
            <a:r>
              <a:rPr lang="th-TH" sz="4800" b="1" dirty="0" smtClean="0"/>
              <a:t> </a:t>
            </a:r>
            <a:r>
              <a:rPr lang="th-TH" sz="4800" b="1" dirty="0" smtClean="0"/>
              <a:t>แยกรายอำเภอ</a:t>
            </a:r>
            <a:endParaRPr lang="th-TH" sz="4800" b="1" dirty="0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8170659"/>
              </p:ext>
            </p:extLst>
          </p:nvPr>
        </p:nvGraphicFramePr>
        <p:xfrm>
          <a:off x="611560" y="980728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837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907504"/>
          </a:xfrm>
        </p:spPr>
        <p:txBody>
          <a:bodyPr/>
          <a:lstStyle/>
          <a:p>
            <a:r>
              <a:rPr lang="th-TH" sz="4800" b="1" dirty="0" smtClean="0"/>
              <a:t>คะแนนค่าเฉลี่ย </a:t>
            </a:r>
            <a:r>
              <a:rPr lang="th-TH" sz="4800" b="1" dirty="0" smtClean="0">
                <a:solidFill>
                  <a:schemeClr val="tx1"/>
                </a:solidFill>
              </a:rPr>
              <a:t>มาตรฐานแพทย์แผนไทย</a:t>
            </a:r>
            <a:r>
              <a:rPr lang="th-TH" sz="4800" b="1" dirty="0" smtClean="0"/>
              <a:t> </a:t>
            </a:r>
            <a:r>
              <a:rPr lang="th-TH" sz="4800" b="1" dirty="0" smtClean="0"/>
              <a:t>แยกรายอำเภอ</a:t>
            </a:r>
            <a:endParaRPr lang="th-TH" sz="4800" b="1" dirty="0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557181"/>
              </p:ext>
            </p:extLst>
          </p:nvPr>
        </p:nvGraphicFramePr>
        <p:xfrm>
          <a:off x="611560" y="980728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968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907504"/>
          </a:xfrm>
        </p:spPr>
        <p:txBody>
          <a:bodyPr/>
          <a:lstStyle/>
          <a:p>
            <a:r>
              <a:rPr lang="th-TH" sz="4800" b="1" dirty="0" smtClean="0"/>
              <a:t>คะแนนค่าเฉลี่ย </a:t>
            </a:r>
            <a:r>
              <a:rPr lang="en-US" sz="4800" b="1" dirty="0" smtClean="0">
                <a:solidFill>
                  <a:schemeClr val="tx1"/>
                </a:solidFill>
              </a:rPr>
              <a:t>QLN</a:t>
            </a:r>
            <a:r>
              <a:rPr lang="th-TH" sz="4800" b="1" dirty="0" smtClean="0"/>
              <a:t> </a:t>
            </a:r>
            <a:r>
              <a:rPr lang="th-TH" sz="4800" b="1" dirty="0" smtClean="0"/>
              <a:t>แยกรายอำเภอ</a:t>
            </a:r>
            <a:endParaRPr lang="th-TH" sz="4800" b="1" dirty="0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3490920"/>
              </p:ext>
            </p:extLst>
          </p:nvPr>
        </p:nvGraphicFramePr>
        <p:xfrm>
          <a:off x="611560" y="980728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968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907504"/>
          </a:xfrm>
        </p:spPr>
        <p:txBody>
          <a:bodyPr/>
          <a:lstStyle/>
          <a:p>
            <a:r>
              <a:rPr lang="th-TH" sz="4800" b="1" dirty="0" smtClean="0"/>
              <a:t>คะแนนค่าเฉลี่ย </a:t>
            </a:r>
            <a:r>
              <a:rPr lang="th-TH" sz="4800" b="1" dirty="0" smtClean="0">
                <a:solidFill>
                  <a:schemeClr val="tx1"/>
                </a:solidFill>
              </a:rPr>
              <a:t>ข้อมูล 43 แฟ้ม</a:t>
            </a:r>
            <a:r>
              <a:rPr lang="th-TH" sz="4800" b="1" dirty="0" smtClean="0"/>
              <a:t> </a:t>
            </a:r>
            <a:r>
              <a:rPr lang="th-TH" sz="4800" b="1" dirty="0" smtClean="0"/>
              <a:t>แยกรายอำเภอ</a:t>
            </a:r>
            <a:endParaRPr lang="th-TH" sz="4800" b="1" dirty="0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9012787"/>
              </p:ext>
            </p:extLst>
          </p:nvPr>
        </p:nvGraphicFramePr>
        <p:xfrm>
          <a:off x="611560" y="980728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506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ตัดมุมสี่เหลี่ยมผืนผ้าหนึ่งมุม 4"/>
          <p:cNvSpPr/>
          <p:nvPr/>
        </p:nvSpPr>
        <p:spPr>
          <a:xfrm>
            <a:off x="467544" y="790335"/>
            <a:ext cx="2880320" cy="1440160"/>
          </a:xfrm>
          <a:prstGeom prst="snip1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นโยบาย นพ.</a:t>
            </a:r>
            <a:r>
              <a:rPr lang="th-TH" sz="3200" b="1" dirty="0" err="1" smtClean="0">
                <a:latin typeface="TH SarabunPSK" pitchFamily="34" charset="-34"/>
                <a:cs typeface="TH SarabunPSK" pitchFamily="34" charset="-34"/>
              </a:rPr>
              <a:t>สสจ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.</a:t>
            </a:r>
          </a:p>
          <a:p>
            <a:pPr lvl="0" algn="ctr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(25  คะแนน) </a:t>
            </a:r>
            <a:endParaRPr lang="th-TH" sz="24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" name="ตัดมุมสี่เหลี่ยมผืนผ้าหนึ่งมุม 7"/>
          <p:cNvSpPr/>
          <p:nvPr/>
        </p:nvSpPr>
        <p:spPr>
          <a:xfrm>
            <a:off x="467544" y="2564904"/>
            <a:ext cx="2880320" cy="1440160"/>
          </a:xfrm>
          <a:prstGeom prst="snip1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KPI 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ยุทธศาสตร์สุขภาพ 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(40 คะแนน) </a:t>
            </a:r>
            <a:endParaRPr lang="th-TH" sz="24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" name="ตัดมุมสี่เหลี่ยมผืนผ้าหนึ่งมุม 8"/>
          <p:cNvSpPr/>
          <p:nvPr/>
        </p:nvSpPr>
        <p:spPr>
          <a:xfrm>
            <a:off x="467544" y="4463528"/>
            <a:ext cx="2880320" cy="1440160"/>
          </a:xfrm>
          <a:prstGeom prst="snip1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KPI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 กระทรวง 2559 </a:t>
            </a:r>
          </a:p>
          <a:p>
            <a:pPr lvl="0" algn="ctr"/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(35 คะแนน) </a:t>
            </a:r>
            <a:endParaRPr lang="th-TH" sz="24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" name="สี่เหลี่ยมผืนผ้ามุมมน 10"/>
          <p:cNvSpPr/>
          <p:nvPr/>
        </p:nvSpPr>
        <p:spPr>
          <a:xfrm>
            <a:off x="3419872" y="692696"/>
            <a:ext cx="5400600" cy="187220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96861" indent="-396861">
              <a:buSzPct val="100000"/>
              <a:buAutoNum type="arabicPeriod"/>
              <a:defRPr sz="1800"/>
            </a:pPr>
            <a:r>
              <a:rPr lang="th-TH" sz="2000" b="1" dirty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แม่และ</a:t>
            </a:r>
            <a:r>
              <a:rPr lang="th-TH" sz="20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เด็ก 				(5)</a:t>
            </a:r>
            <a:endParaRPr lang="th-TH" sz="2000" b="1" dirty="0">
              <a:latin typeface="TH SarabunPSK" pitchFamily="34" charset="-34"/>
              <a:ea typeface="Helvetica"/>
              <a:cs typeface="TH SarabunPSK" pitchFamily="34" charset="-34"/>
              <a:sym typeface="Helvetica"/>
            </a:endParaRPr>
          </a:p>
          <a:p>
            <a:pPr marL="396861" indent="-396861">
              <a:buSzPct val="100000"/>
              <a:buAutoNum type="arabicPeriod"/>
              <a:defRPr sz="1800"/>
            </a:pPr>
            <a:r>
              <a:rPr lang="th-TH" sz="2000" b="1" dirty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ทีมหมอ</a:t>
            </a:r>
            <a:r>
              <a:rPr lang="th-TH" sz="20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ครอบครัว				(5)</a:t>
            </a:r>
            <a:endParaRPr lang="th-TH" sz="2000" b="1" dirty="0">
              <a:latin typeface="TH SarabunPSK" pitchFamily="34" charset="-34"/>
              <a:ea typeface="Helvetica"/>
              <a:cs typeface="TH SarabunPSK" pitchFamily="34" charset="-34"/>
              <a:sym typeface="Helvetica"/>
            </a:endParaRPr>
          </a:p>
          <a:p>
            <a:pPr marL="396861" indent="-396861">
              <a:buSzPct val="100000"/>
              <a:buAutoNum type="arabicPeriod"/>
              <a:defRPr sz="1800"/>
            </a:pPr>
            <a:r>
              <a:rPr lang="th-TH" sz="2000" b="1" dirty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ทีม</a:t>
            </a:r>
            <a:r>
              <a:rPr lang="th-TH" sz="20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อำนวยการ 				(5)</a:t>
            </a:r>
            <a:endParaRPr lang="th-TH" sz="2000" b="1" dirty="0">
              <a:latin typeface="TH SarabunPSK" pitchFamily="34" charset="-34"/>
              <a:ea typeface="Helvetica"/>
              <a:cs typeface="TH SarabunPSK" pitchFamily="34" charset="-34"/>
              <a:sym typeface="Helvetica"/>
            </a:endParaRPr>
          </a:p>
          <a:p>
            <a:pPr marL="396861" indent="-396861">
              <a:buSzPct val="100000"/>
              <a:buAutoNum type="arabicPeriod"/>
              <a:defRPr sz="1800"/>
            </a:pPr>
            <a:r>
              <a:rPr lang="en-US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One Health</a:t>
            </a:r>
            <a:r>
              <a:rPr lang="th-TH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		</a:t>
            </a:r>
            <a:r>
              <a:rPr lang="th-TH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		(</a:t>
            </a:r>
            <a:r>
              <a:rPr lang="th-TH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5)</a:t>
            </a:r>
            <a:endParaRPr lang="th-TH" sz="1800" b="1" dirty="0">
              <a:latin typeface="TH SarabunPSK" pitchFamily="34" charset="-34"/>
              <a:ea typeface="Helvetica"/>
              <a:cs typeface="TH SarabunPSK" pitchFamily="34" charset="-34"/>
              <a:sym typeface="Helvetica"/>
            </a:endParaRPr>
          </a:p>
          <a:p>
            <a:pPr marL="396861" indent="-396861">
              <a:buSzPct val="100000"/>
              <a:buAutoNum type="arabicPeriod"/>
              <a:defRPr sz="1800"/>
            </a:pPr>
            <a:r>
              <a:rPr lang="en-US" sz="20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MIS </a:t>
            </a:r>
            <a:r>
              <a:rPr lang="th-TH" sz="1800" b="1" dirty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(ข้อมูลสุขภาพและการแพทย์ 43 </a:t>
            </a:r>
            <a:r>
              <a:rPr lang="th-TH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แฟ้ม)		(5)</a:t>
            </a:r>
            <a:endParaRPr lang="en-US" sz="1800" b="1" dirty="0">
              <a:latin typeface="TH SarabunPSK" pitchFamily="34" charset="-34"/>
              <a:ea typeface="Helvetica"/>
              <a:cs typeface="TH SarabunPSK" pitchFamily="34" charset="-34"/>
              <a:sym typeface="Helvetica"/>
            </a:endParaRPr>
          </a:p>
        </p:txBody>
      </p:sp>
      <p:sp>
        <p:nvSpPr>
          <p:cNvPr id="13" name="สี่เหลี่ยมผืนผ้ามุมมน 12"/>
          <p:cNvSpPr/>
          <p:nvPr/>
        </p:nvSpPr>
        <p:spPr>
          <a:xfrm>
            <a:off x="3419872" y="2636912"/>
            <a:ext cx="5400600" cy="187220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96861" indent="-396861">
              <a:buSzPct val="100000"/>
              <a:buFontTx/>
              <a:buAutoNum type="arabicPeriod"/>
              <a:defRPr sz="1800"/>
            </a:pPr>
            <a:r>
              <a:rPr lang="en-US" sz="20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Long Term Care			</a:t>
            </a:r>
            <a:r>
              <a:rPr lang="th-TH" sz="20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         	(8)</a:t>
            </a:r>
            <a:endParaRPr lang="en-US" sz="2000" b="1" dirty="0">
              <a:latin typeface="TH SarabunPSK" pitchFamily="34" charset="-34"/>
              <a:ea typeface="Helvetica"/>
              <a:cs typeface="TH SarabunPSK" pitchFamily="34" charset="-34"/>
              <a:sym typeface="Helvetica"/>
            </a:endParaRPr>
          </a:p>
          <a:p>
            <a:pPr marL="396861" indent="-396861">
              <a:buSzPct val="100000"/>
              <a:buFontTx/>
              <a:buAutoNum type="arabicPeriod"/>
              <a:defRPr sz="1800"/>
            </a:pPr>
            <a:r>
              <a:rPr lang="en-US" sz="20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NCD </a:t>
            </a:r>
            <a:r>
              <a:rPr lang="th-TH" sz="1800" b="1" dirty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การเฝ้าระวังป้องกันควบคุมโรคไม่ติดต่อ</a:t>
            </a:r>
            <a:r>
              <a:rPr lang="th-TH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เรื้อรัง	          	(8)</a:t>
            </a:r>
            <a:endParaRPr lang="en-US" sz="2000" b="1" dirty="0" smtClean="0">
              <a:latin typeface="TH SarabunPSK" pitchFamily="34" charset="-34"/>
              <a:ea typeface="Helvetica"/>
              <a:cs typeface="TH SarabunPSK" pitchFamily="34" charset="-34"/>
              <a:sym typeface="Helvetica"/>
            </a:endParaRPr>
          </a:p>
          <a:p>
            <a:pPr marL="396861" indent="-396861">
              <a:buSzPct val="100000"/>
              <a:buFontTx/>
              <a:buAutoNum type="arabicPeriod"/>
              <a:defRPr sz="1800"/>
            </a:pPr>
            <a:r>
              <a:rPr lang="th-TH" sz="2000" b="1" dirty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4 ดี วิถีพอเพียง			</a:t>
            </a:r>
            <a:r>
              <a:rPr lang="th-TH" sz="20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        	(8)</a:t>
            </a:r>
          </a:p>
          <a:p>
            <a:pPr marL="396861" indent="-396861">
              <a:buSzPct val="100000"/>
              <a:buFontTx/>
              <a:buAutoNum type="arabicPeriod"/>
              <a:defRPr sz="1800"/>
            </a:pPr>
            <a:r>
              <a:rPr lang="th-TH" sz="20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ควบคุม</a:t>
            </a:r>
            <a:r>
              <a:rPr lang="th-TH" sz="2000" b="1" dirty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ปัญหาการเงินระดับ 7		</a:t>
            </a:r>
            <a:r>
              <a:rPr lang="th-TH" sz="20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         	(4)</a:t>
            </a:r>
          </a:p>
          <a:p>
            <a:pPr marL="396861" indent="-396861">
              <a:buSzPct val="100000"/>
              <a:buFontTx/>
              <a:buAutoNum type="arabicPeriod"/>
              <a:defRPr sz="1800"/>
            </a:pPr>
            <a:r>
              <a:rPr lang="th-TH" sz="20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ควบคุม</a:t>
            </a:r>
            <a:r>
              <a:rPr lang="th-TH" sz="2000" b="1" dirty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ภายใน </a:t>
            </a:r>
            <a:r>
              <a:rPr lang="th-TH" sz="20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	</a:t>
            </a:r>
            <a:r>
              <a:rPr lang="th-TH" sz="2000" b="1" dirty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		</a:t>
            </a:r>
            <a:r>
              <a:rPr lang="th-TH" sz="20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         	(6)</a:t>
            </a:r>
          </a:p>
          <a:p>
            <a:pPr marL="396861" indent="-396861">
              <a:buSzPct val="100000"/>
              <a:buAutoNum type="arabicPeriod"/>
              <a:defRPr sz="1800"/>
            </a:pPr>
            <a:r>
              <a:rPr lang="en-US" sz="20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Healthy Work Place 		</a:t>
            </a:r>
            <a:r>
              <a:rPr lang="th-TH" sz="20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         	(6)</a:t>
            </a:r>
            <a:endParaRPr lang="en-US" sz="2000" b="1" dirty="0" smtClean="0">
              <a:latin typeface="TH SarabunPSK" pitchFamily="34" charset="-34"/>
              <a:ea typeface="Helvetica"/>
              <a:cs typeface="TH SarabunPSK" pitchFamily="34" charset="-34"/>
              <a:sym typeface="Helvetica"/>
            </a:endParaRPr>
          </a:p>
        </p:txBody>
      </p:sp>
      <p:sp>
        <p:nvSpPr>
          <p:cNvPr id="14" name="สี่เหลี่ยมผืนผ้ามุมมน 13"/>
          <p:cNvSpPr/>
          <p:nvPr/>
        </p:nvSpPr>
        <p:spPr>
          <a:xfrm>
            <a:off x="3419872" y="4653136"/>
            <a:ext cx="5400600" cy="165618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SzPct val="100000"/>
              <a:buAutoNum type="arabicPeriod"/>
              <a:defRPr sz="1800"/>
            </a:pPr>
            <a:r>
              <a:rPr lang="th-TH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จัดบริการ </a:t>
            </a:r>
            <a:r>
              <a:rPr lang="en-US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CKD Clinic </a:t>
            </a:r>
            <a:r>
              <a:rPr lang="th-TH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ใน รพ.ระดับ </a:t>
            </a:r>
            <a:r>
              <a:rPr lang="en-US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M2 </a:t>
            </a:r>
            <a:r>
              <a:rPr lang="th-TH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(</a:t>
            </a:r>
            <a:r>
              <a:rPr lang="en-US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F1 </a:t>
            </a:r>
            <a:r>
              <a:rPr lang="th-TH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ขึ้นไป)		(7)</a:t>
            </a:r>
            <a:endParaRPr lang="en-US" sz="1800" b="1" dirty="0" smtClean="0">
              <a:latin typeface="TH SarabunPSK" pitchFamily="34" charset="-34"/>
              <a:ea typeface="Helvetica"/>
              <a:cs typeface="TH SarabunPSK" pitchFamily="34" charset="-34"/>
              <a:sym typeface="Helvetica"/>
            </a:endParaRPr>
          </a:p>
          <a:p>
            <a:pPr marL="342900" indent="-342900">
              <a:buSzPct val="100000"/>
              <a:buFontTx/>
              <a:buAutoNum type="arabicPeriod"/>
              <a:defRPr sz="1800"/>
            </a:pPr>
            <a:r>
              <a:rPr lang="th-TH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คุณภาพ , </a:t>
            </a:r>
            <a:r>
              <a:rPr lang="en-US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Fast track ER to OR		</a:t>
            </a:r>
            <a:r>
              <a:rPr lang="th-TH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	(</a:t>
            </a:r>
            <a:r>
              <a:rPr lang="th-TH" sz="1800" b="1" dirty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7</a:t>
            </a:r>
            <a:r>
              <a:rPr lang="th-TH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)</a:t>
            </a:r>
            <a:endParaRPr lang="en-US" sz="1800" b="1" dirty="0" smtClean="0">
              <a:latin typeface="TH SarabunPSK" pitchFamily="34" charset="-34"/>
              <a:ea typeface="Helvetica"/>
              <a:cs typeface="TH SarabunPSK" pitchFamily="34" charset="-34"/>
              <a:sym typeface="Helvetica"/>
            </a:endParaRPr>
          </a:p>
          <a:p>
            <a:pPr marL="342900" indent="-342900">
              <a:buSzPct val="100000"/>
              <a:buFontTx/>
              <a:buAutoNum type="arabicPeriod"/>
              <a:defRPr sz="1800"/>
            </a:pPr>
            <a:r>
              <a:rPr lang="th-TH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ร้อยละผู้ป่วยนอกที่ได้รับบริการแพทย์</a:t>
            </a:r>
            <a:r>
              <a:rPr lang="th-TH" sz="1800" b="1" dirty="0" err="1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แผย</a:t>
            </a:r>
            <a:r>
              <a:rPr lang="th-TH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ไทย และการแพทย์ทางเลือกที่</a:t>
            </a:r>
            <a:r>
              <a:rPr lang="th-TH" sz="1800" b="1" dirty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ได้มาตรฐาน				(7</a:t>
            </a:r>
            <a:r>
              <a:rPr lang="th-TH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)</a:t>
            </a:r>
          </a:p>
          <a:p>
            <a:pPr marL="342900" indent="-342900">
              <a:buSzPct val="100000"/>
              <a:buFontTx/>
              <a:buAutoNum type="arabicPeriod"/>
              <a:defRPr sz="1800"/>
            </a:pPr>
            <a:r>
              <a:rPr lang="th-TH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รพ.สังกัด </a:t>
            </a:r>
            <a:r>
              <a:rPr lang="th-TH" sz="1800" b="1" dirty="0" err="1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กสธ</a:t>
            </a:r>
            <a:r>
              <a:rPr lang="th-TH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.มีการจัดการขยะมูลฝอยติดเชื้อตามมาตรฐาน	</a:t>
            </a:r>
            <a:r>
              <a:rPr lang="th-TH" sz="1800" b="1" dirty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(7</a:t>
            </a:r>
            <a:r>
              <a:rPr lang="th-TH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)</a:t>
            </a:r>
            <a:endParaRPr lang="th-TH" sz="1800" b="1" dirty="0" smtClean="0">
              <a:latin typeface="TH SarabunPSK" pitchFamily="34" charset="-34"/>
              <a:ea typeface="Helvetica"/>
              <a:cs typeface="TH SarabunPSK" pitchFamily="34" charset="-34"/>
              <a:sym typeface="Helvetica"/>
            </a:endParaRPr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467544" y="116632"/>
            <a:ext cx="8352928" cy="523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th-TH" b="1" dirty="0">
                <a:latin typeface="TH SarabunPSK" pitchFamily="34" charset="-34"/>
                <a:cs typeface="+mj-cs"/>
              </a:rPr>
              <a:t>นโยบาย </a:t>
            </a:r>
            <a:r>
              <a:rPr lang="en-US" b="1" dirty="0" smtClean="0">
                <a:latin typeface="TH SarabunPSK" pitchFamily="34" charset="-34"/>
                <a:cs typeface="+mj-cs"/>
              </a:rPr>
              <a:t>+ KPI </a:t>
            </a:r>
            <a:r>
              <a:rPr lang="th-TH" b="1" dirty="0">
                <a:latin typeface="TH SarabunPSK" pitchFamily="34" charset="-34"/>
                <a:cs typeface="+mj-cs"/>
              </a:rPr>
              <a:t>ยุทธศาสตร์ </a:t>
            </a:r>
            <a:r>
              <a:rPr lang="th-TH" b="1" dirty="0" smtClean="0">
                <a:latin typeface="TH SarabunPSK" pitchFamily="34" charset="-34"/>
                <a:cs typeface="+mj-cs"/>
              </a:rPr>
              <a:t>+ </a:t>
            </a:r>
            <a:r>
              <a:rPr lang="en-US" b="1" dirty="0" smtClean="0">
                <a:latin typeface="TH SarabunPSK" pitchFamily="34" charset="-34"/>
                <a:cs typeface="+mj-cs"/>
              </a:rPr>
              <a:t>KPI</a:t>
            </a:r>
            <a:r>
              <a:rPr lang="th-TH" b="1" dirty="0" smtClean="0">
                <a:latin typeface="TH SarabunPSK" pitchFamily="34" charset="-34"/>
                <a:cs typeface="+mj-cs"/>
              </a:rPr>
              <a:t> กระทรวง สัดส่วน ร้อยละ 50 (100 คะแนน) </a:t>
            </a:r>
            <a:endParaRPr lang="th-TH" dirty="0">
              <a:latin typeface="TH SarabunPSK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2089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907504"/>
          </a:xfrm>
        </p:spPr>
        <p:txBody>
          <a:bodyPr/>
          <a:lstStyle/>
          <a:p>
            <a:r>
              <a:rPr lang="th-TH" sz="4800" b="1" dirty="0" smtClean="0"/>
              <a:t>คะแนนค่าเฉลี่ย </a:t>
            </a:r>
            <a:r>
              <a:rPr lang="en-US" sz="4800" b="1" dirty="0" smtClean="0">
                <a:solidFill>
                  <a:schemeClr val="tx1"/>
                </a:solidFill>
              </a:rPr>
              <a:t>FCT </a:t>
            </a:r>
            <a:r>
              <a:rPr lang="th-TH" sz="4800" b="1" dirty="0" smtClean="0"/>
              <a:t>แยก</a:t>
            </a:r>
            <a:r>
              <a:rPr lang="th-TH" sz="4800" b="1" dirty="0" smtClean="0"/>
              <a:t>รายอำเภอ</a:t>
            </a:r>
            <a:endParaRPr lang="th-TH" sz="4800" b="1" dirty="0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1241717"/>
              </p:ext>
            </p:extLst>
          </p:nvPr>
        </p:nvGraphicFramePr>
        <p:xfrm>
          <a:off x="611560" y="980728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514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907504"/>
          </a:xfrm>
        </p:spPr>
        <p:txBody>
          <a:bodyPr/>
          <a:lstStyle/>
          <a:p>
            <a:r>
              <a:rPr lang="th-TH" sz="4800" b="1" dirty="0" smtClean="0"/>
              <a:t>คะแนนค่าเฉลี่ย </a:t>
            </a:r>
            <a:r>
              <a:rPr lang="th-TH" sz="4800" b="1" dirty="0" smtClean="0">
                <a:solidFill>
                  <a:schemeClr val="tx1"/>
                </a:solidFill>
              </a:rPr>
              <a:t>ควบคุมภายใน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r>
              <a:rPr lang="th-TH" sz="4800" b="1" dirty="0" smtClean="0"/>
              <a:t>แยก</a:t>
            </a:r>
            <a:r>
              <a:rPr lang="th-TH" sz="4800" b="1" dirty="0" smtClean="0"/>
              <a:t>รายอำเภอ</a:t>
            </a:r>
            <a:endParaRPr lang="th-TH" sz="4800" b="1" dirty="0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9346282"/>
              </p:ext>
            </p:extLst>
          </p:nvPr>
        </p:nvGraphicFramePr>
        <p:xfrm>
          <a:off x="611560" y="980728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75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504"/>
          </a:xfrm>
        </p:spPr>
        <p:txBody>
          <a:bodyPr/>
          <a:lstStyle/>
          <a:p>
            <a:r>
              <a:rPr lang="th-TH" b="1" dirty="0" smtClean="0"/>
              <a:t>คะแนน </a:t>
            </a:r>
            <a:r>
              <a:rPr lang="th-TH" b="1" dirty="0" err="1" smtClean="0"/>
              <a:t>คป</a:t>
            </a:r>
            <a:r>
              <a:rPr lang="th-TH" b="1" dirty="0" smtClean="0"/>
              <a:t>สอ.ติดดาว แยกรายอำเภอ</a:t>
            </a:r>
            <a:endParaRPr lang="th-TH" b="1" dirty="0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2111726"/>
              </p:ext>
            </p:extLst>
          </p:nvPr>
        </p:nvGraphicFramePr>
        <p:xfrm>
          <a:off x="395536" y="980728"/>
          <a:ext cx="844562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รูปภาพ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484784"/>
            <a:ext cx="526459" cy="504056"/>
          </a:xfrm>
          <a:prstGeom prst="rect">
            <a:avLst/>
          </a:prstGeom>
        </p:spPr>
      </p:pic>
      <p:pic>
        <p:nvPicPr>
          <p:cNvPr id="26" name="รูปภาพ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276872"/>
            <a:ext cx="526459" cy="504056"/>
          </a:xfrm>
          <a:prstGeom prst="rect">
            <a:avLst/>
          </a:prstGeom>
        </p:spPr>
      </p:pic>
      <p:pic>
        <p:nvPicPr>
          <p:cNvPr id="27" name="รูปภาพ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1" y="3140968"/>
            <a:ext cx="526459" cy="504056"/>
          </a:xfrm>
          <a:prstGeom prst="rect">
            <a:avLst/>
          </a:prstGeom>
        </p:spPr>
      </p:pic>
      <p:pic>
        <p:nvPicPr>
          <p:cNvPr id="28" name="รูปภาพ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4077072"/>
            <a:ext cx="526459" cy="504056"/>
          </a:xfrm>
          <a:prstGeom prst="rect">
            <a:avLst/>
          </a:prstGeom>
        </p:spPr>
      </p:pic>
      <p:pic>
        <p:nvPicPr>
          <p:cNvPr id="29" name="รูปภาพ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2276872"/>
            <a:ext cx="526459" cy="504056"/>
          </a:xfrm>
          <a:prstGeom prst="rect">
            <a:avLst/>
          </a:prstGeom>
        </p:spPr>
      </p:pic>
      <p:pic>
        <p:nvPicPr>
          <p:cNvPr id="30" name="รูปภาพ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1" y="3140968"/>
            <a:ext cx="526459" cy="504056"/>
          </a:xfrm>
          <a:prstGeom prst="rect">
            <a:avLst/>
          </a:prstGeom>
        </p:spPr>
      </p:pic>
      <p:pic>
        <p:nvPicPr>
          <p:cNvPr id="31" name="รูปภาพ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4077072"/>
            <a:ext cx="526459" cy="504056"/>
          </a:xfrm>
          <a:prstGeom prst="rect">
            <a:avLst/>
          </a:prstGeom>
        </p:spPr>
      </p:pic>
      <p:pic>
        <p:nvPicPr>
          <p:cNvPr id="32" name="รูปภาพ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2276872"/>
            <a:ext cx="526459" cy="504056"/>
          </a:xfrm>
          <a:prstGeom prst="rect">
            <a:avLst/>
          </a:prstGeom>
        </p:spPr>
      </p:pic>
      <p:pic>
        <p:nvPicPr>
          <p:cNvPr id="33" name="รูปภาพ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79" y="3140968"/>
            <a:ext cx="526459" cy="504056"/>
          </a:xfrm>
          <a:prstGeom prst="rect">
            <a:avLst/>
          </a:prstGeom>
        </p:spPr>
      </p:pic>
      <p:pic>
        <p:nvPicPr>
          <p:cNvPr id="34" name="รูปภาพ 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077072"/>
            <a:ext cx="526459" cy="504056"/>
          </a:xfrm>
          <a:prstGeom prst="rect">
            <a:avLst/>
          </a:prstGeom>
        </p:spPr>
      </p:pic>
      <p:pic>
        <p:nvPicPr>
          <p:cNvPr id="35" name="รูปภาพ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276872"/>
            <a:ext cx="526459" cy="504056"/>
          </a:xfrm>
          <a:prstGeom prst="rect">
            <a:avLst/>
          </a:prstGeom>
        </p:spPr>
      </p:pic>
      <p:pic>
        <p:nvPicPr>
          <p:cNvPr id="36" name="รูปภาพ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9" y="3140968"/>
            <a:ext cx="526459" cy="504056"/>
          </a:xfrm>
          <a:prstGeom prst="rect">
            <a:avLst/>
          </a:prstGeom>
        </p:spPr>
      </p:pic>
      <p:pic>
        <p:nvPicPr>
          <p:cNvPr id="37" name="รูปภาพ 3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077072"/>
            <a:ext cx="526459" cy="504056"/>
          </a:xfrm>
          <a:prstGeom prst="rect">
            <a:avLst/>
          </a:prstGeom>
        </p:spPr>
      </p:pic>
      <p:pic>
        <p:nvPicPr>
          <p:cNvPr id="38" name="รูปภาพ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2276872"/>
            <a:ext cx="526459" cy="504056"/>
          </a:xfrm>
          <a:prstGeom prst="rect">
            <a:avLst/>
          </a:prstGeom>
        </p:spPr>
      </p:pic>
      <p:pic>
        <p:nvPicPr>
          <p:cNvPr id="39" name="รูปภาพ 3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19" y="3140968"/>
            <a:ext cx="526459" cy="504056"/>
          </a:xfrm>
          <a:prstGeom prst="rect">
            <a:avLst/>
          </a:prstGeom>
        </p:spPr>
      </p:pic>
      <p:pic>
        <p:nvPicPr>
          <p:cNvPr id="40" name="รูปภาพ 3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077072"/>
            <a:ext cx="526459" cy="504056"/>
          </a:xfrm>
          <a:prstGeom prst="rect">
            <a:avLst/>
          </a:prstGeom>
        </p:spPr>
      </p:pic>
      <p:pic>
        <p:nvPicPr>
          <p:cNvPr id="41" name="รูปภาพ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2276872"/>
            <a:ext cx="526459" cy="504056"/>
          </a:xfrm>
          <a:prstGeom prst="rect">
            <a:avLst/>
          </a:prstGeom>
        </p:spPr>
      </p:pic>
      <p:pic>
        <p:nvPicPr>
          <p:cNvPr id="42" name="รูปภาพ 4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7" y="3140968"/>
            <a:ext cx="526459" cy="504056"/>
          </a:xfrm>
          <a:prstGeom prst="rect">
            <a:avLst/>
          </a:prstGeom>
        </p:spPr>
      </p:pic>
      <p:pic>
        <p:nvPicPr>
          <p:cNvPr id="43" name="รูปภาพ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077072"/>
            <a:ext cx="526459" cy="504056"/>
          </a:xfrm>
          <a:prstGeom prst="rect">
            <a:avLst/>
          </a:prstGeom>
        </p:spPr>
      </p:pic>
      <p:pic>
        <p:nvPicPr>
          <p:cNvPr id="45" name="รูปภาพ 4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3140968"/>
            <a:ext cx="526459" cy="504056"/>
          </a:xfrm>
          <a:prstGeom prst="rect">
            <a:avLst/>
          </a:prstGeom>
        </p:spPr>
      </p:pic>
      <p:pic>
        <p:nvPicPr>
          <p:cNvPr id="46" name="รูปภาพ 4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9" y="4077072"/>
            <a:ext cx="526459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0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504"/>
          </a:xfrm>
        </p:spPr>
        <p:txBody>
          <a:bodyPr/>
          <a:lstStyle/>
          <a:p>
            <a:r>
              <a:rPr lang="th-TH" b="1" dirty="0" smtClean="0"/>
              <a:t>คะแนน </a:t>
            </a:r>
            <a:r>
              <a:rPr lang="th-TH" b="1" dirty="0">
                <a:solidFill>
                  <a:schemeClr val="accent2"/>
                </a:solidFill>
              </a:rPr>
              <a:t>นโยบาย นพ.</a:t>
            </a:r>
            <a:r>
              <a:rPr lang="th-TH" b="1" dirty="0" err="1">
                <a:solidFill>
                  <a:schemeClr val="accent2"/>
                </a:solidFill>
              </a:rPr>
              <a:t>สสจ</a:t>
            </a:r>
            <a:r>
              <a:rPr lang="th-TH" b="1" dirty="0">
                <a:solidFill>
                  <a:schemeClr val="accent2"/>
                </a:solidFill>
              </a:rPr>
              <a:t>. </a:t>
            </a:r>
            <a:r>
              <a:rPr lang="th-TH" b="1" dirty="0"/>
              <a:t>แยก</a:t>
            </a:r>
            <a:r>
              <a:rPr lang="th-TH" b="1" dirty="0" smtClean="0"/>
              <a:t>รายอำเภอ</a:t>
            </a:r>
            <a:endParaRPr lang="th-TH" b="1" dirty="0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7605613"/>
              </p:ext>
            </p:extLst>
          </p:nvPr>
        </p:nvGraphicFramePr>
        <p:xfrm>
          <a:off x="395536" y="980728"/>
          <a:ext cx="844562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78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504"/>
          </a:xfrm>
        </p:spPr>
        <p:txBody>
          <a:bodyPr/>
          <a:lstStyle/>
          <a:p>
            <a:r>
              <a:rPr lang="th-TH" sz="4800" b="1" dirty="0" smtClean="0"/>
              <a:t>คะแนน </a:t>
            </a:r>
            <a:r>
              <a:rPr lang="en-US" sz="4800" b="1" dirty="0">
                <a:solidFill>
                  <a:schemeClr val="accent2"/>
                </a:solidFill>
              </a:rPr>
              <a:t>KPI </a:t>
            </a:r>
            <a:r>
              <a:rPr lang="th-TH" sz="4800" b="1" dirty="0">
                <a:solidFill>
                  <a:schemeClr val="accent2"/>
                </a:solidFill>
              </a:rPr>
              <a:t>ยุทธศาสตร์สุขภาพ </a:t>
            </a:r>
            <a:r>
              <a:rPr lang="th-TH" sz="4800" b="1" dirty="0" smtClean="0"/>
              <a:t>แยกรายอำเภอ</a:t>
            </a:r>
            <a:endParaRPr lang="th-TH" sz="4800" b="1" dirty="0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7002946"/>
              </p:ext>
            </p:extLst>
          </p:nvPr>
        </p:nvGraphicFramePr>
        <p:xfrm>
          <a:off x="395536" y="980728"/>
          <a:ext cx="844562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72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504"/>
          </a:xfrm>
        </p:spPr>
        <p:txBody>
          <a:bodyPr/>
          <a:lstStyle/>
          <a:p>
            <a:r>
              <a:rPr lang="th-TH" sz="4800" b="1" dirty="0" smtClean="0"/>
              <a:t>คะแนน </a:t>
            </a:r>
            <a:r>
              <a:rPr lang="en-US" sz="4800" b="1" dirty="0">
                <a:solidFill>
                  <a:schemeClr val="accent2"/>
                </a:solidFill>
              </a:rPr>
              <a:t>KPI </a:t>
            </a:r>
            <a:r>
              <a:rPr lang="th-TH" sz="4800" b="1" dirty="0" smtClean="0">
                <a:solidFill>
                  <a:schemeClr val="accent2"/>
                </a:solidFill>
              </a:rPr>
              <a:t>กระทรวง</a:t>
            </a:r>
            <a:r>
              <a:rPr lang="en-US" sz="4800" b="1" dirty="0" smtClean="0">
                <a:solidFill>
                  <a:schemeClr val="accent2"/>
                </a:solidFill>
              </a:rPr>
              <a:t> </a:t>
            </a:r>
            <a:r>
              <a:rPr lang="th-TH" sz="4800" b="1" dirty="0" smtClean="0"/>
              <a:t>แยกรายอำเภอ</a:t>
            </a:r>
            <a:endParaRPr lang="th-TH" sz="4800" b="1" dirty="0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3138398"/>
              </p:ext>
            </p:extLst>
          </p:nvPr>
        </p:nvGraphicFramePr>
        <p:xfrm>
          <a:off x="395536" y="980728"/>
          <a:ext cx="844562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3511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9036496" cy="907504"/>
          </a:xfrm>
        </p:spPr>
        <p:txBody>
          <a:bodyPr/>
          <a:lstStyle/>
          <a:p>
            <a:r>
              <a:rPr lang="th-TH" sz="4800" b="1" dirty="0" smtClean="0"/>
              <a:t>คะแนน </a:t>
            </a:r>
            <a:r>
              <a:rPr lang="th-TH" sz="4800" b="1" dirty="0" smtClean="0">
                <a:solidFill>
                  <a:schemeClr val="accent2"/>
                </a:solidFill>
              </a:rPr>
              <a:t>ถ่วงน้ำหนัก</a:t>
            </a:r>
            <a:r>
              <a:rPr lang="en-US" sz="4800" b="1" dirty="0" smtClean="0">
                <a:solidFill>
                  <a:schemeClr val="accent2"/>
                </a:solidFill>
              </a:rPr>
              <a:t> KPI + </a:t>
            </a:r>
            <a:r>
              <a:rPr lang="th-TH" sz="4800" b="1" dirty="0" smtClean="0">
                <a:solidFill>
                  <a:schemeClr val="accent2"/>
                </a:solidFill>
              </a:rPr>
              <a:t>นโยบาย</a:t>
            </a:r>
            <a:r>
              <a:rPr lang="en-US" sz="4800" b="1" dirty="0" smtClean="0">
                <a:solidFill>
                  <a:schemeClr val="accent2"/>
                </a:solidFill>
              </a:rPr>
              <a:t> </a:t>
            </a:r>
            <a:r>
              <a:rPr lang="th-TH" sz="4800" b="1" dirty="0" smtClean="0"/>
              <a:t>แยกรายอำเภอ</a:t>
            </a:r>
            <a:endParaRPr lang="th-TH" sz="4800" b="1" dirty="0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0818714"/>
              </p:ext>
            </p:extLst>
          </p:nvPr>
        </p:nvGraphicFramePr>
        <p:xfrm>
          <a:off x="395536" y="980728"/>
          <a:ext cx="844562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7925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504"/>
          </a:xfrm>
        </p:spPr>
        <p:txBody>
          <a:bodyPr/>
          <a:lstStyle/>
          <a:p>
            <a:r>
              <a:rPr lang="th-TH" sz="4800" b="1" dirty="0" smtClean="0"/>
              <a:t>คะแนน </a:t>
            </a:r>
            <a:r>
              <a:rPr lang="en-US" sz="4800" b="1" dirty="0" smtClean="0">
                <a:solidFill>
                  <a:schemeClr val="accent2"/>
                </a:solidFill>
              </a:rPr>
              <a:t>DHS - PCA </a:t>
            </a:r>
            <a:r>
              <a:rPr lang="th-TH" sz="4800" b="1" dirty="0" smtClean="0"/>
              <a:t>แยกรายอำเภอ</a:t>
            </a:r>
            <a:endParaRPr lang="th-TH" sz="4800" b="1" dirty="0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2824757"/>
              </p:ext>
            </p:extLst>
          </p:nvPr>
        </p:nvGraphicFramePr>
        <p:xfrm>
          <a:off x="395536" y="980728"/>
          <a:ext cx="844562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730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535</TotalTime>
  <Words>421</Words>
  <Application>Microsoft Office PowerPoint</Application>
  <PresentationFormat>นำเสนอทางหน้าจอ (4:3)</PresentationFormat>
  <Paragraphs>80</Paragraphs>
  <Slides>31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31</vt:i4>
      </vt:variant>
    </vt:vector>
  </HeadingPairs>
  <TitlesOfParts>
    <vt:vector size="32" baseType="lpstr">
      <vt:lpstr>Executive</vt:lpstr>
      <vt:lpstr>สรุปผลการประเมิน คปสอ.ติดดาว 2559 จังหวัดสระแก้ว</vt:lpstr>
      <vt:lpstr>งานนำเสนอ PowerPoint</vt:lpstr>
      <vt:lpstr>งานนำเสนอ PowerPoint</vt:lpstr>
      <vt:lpstr>คะแนน คปสอ.ติดดาว แยกรายอำเภอ</vt:lpstr>
      <vt:lpstr>คะแนน นโยบาย นพ.สสจ. แยกรายอำเภอ</vt:lpstr>
      <vt:lpstr>คะแนน KPI ยุทธศาสตร์สุขภาพ แยกรายอำเภอ</vt:lpstr>
      <vt:lpstr>คะแนน KPI กระทรวง แยกรายอำเภอ</vt:lpstr>
      <vt:lpstr>คะแนน ถ่วงน้ำหนัก KPI + นโยบาย แยกรายอำเภอ</vt:lpstr>
      <vt:lpstr>คะแนน DHS - PCA แยกรายอำเภอ</vt:lpstr>
      <vt:lpstr>คะแนน นวัตกรรม แยกรายอำเภอ</vt:lpstr>
      <vt:lpstr>คะแนน รพ.สต.ติดดาว แยกรายอำเภอ</vt:lpstr>
      <vt:lpstr> ผลการประเมิน รพ.สต.ติดดาว 2559 จังหวัดสระแก้ว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คะแนนรพ.สต.ติดดาวเฉลี่ยรวม แยกรายอำเภอ</vt:lpstr>
      <vt:lpstr>คะแนนค่าเฉลี่ย DHF แยกรายอำเภอ</vt:lpstr>
      <vt:lpstr>คะแนนค่าเฉลี่ย พัฒนาการเด็ก แยกรายอำเภอ</vt:lpstr>
      <vt:lpstr>คะแนนค่าเฉลี่ย ตำบลจัดการสุขภาพ แยกรายอำเภอ</vt:lpstr>
      <vt:lpstr>คะแนนค่าเฉลี่ย มาตรฐานแพทย์แผนไทย แยกรายอำเภอ</vt:lpstr>
      <vt:lpstr>คะแนนค่าเฉลี่ย QLN แยกรายอำเภอ</vt:lpstr>
      <vt:lpstr>คะแนนค่าเฉลี่ย ข้อมูล 43 แฟ้ม แยกรายอำเภอ</vt:lpstr>
      <vt:lpstr>คะแนนค่าเฉลี่ย FCT แยกรายอำเภอ</vt:lpstr>
      <vt:lpstr>คะแนนค่าเฉลี่ย ควบคุมภายใน แยกรายอำเภอ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nascomp</dc:creator>
  <cp:lastModifiedBy>nascomp</cp:lastModifiedBy>
  <cp:revision>64</cp:revision>
  <dcterms:created xsi:type="dcterms:W3CDTF">2016-08-23T04:21:14Z</dcterms:created>
  <dcterms:modified xsi:type="dcterms:W3CDTF">2016-08-25T10:35:38Z</dcterms:modified>
</cp:coreProperties>
</file>