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94" r:id="rId4"/>
    <p:sldId id="260" r:id="rId5"/>
    <p:sldId id="262" r:id="rId6"/>
    <p:sldId id="265" r:id="rId7"/>
    <p:sldId id="266" r:id="rId8"/>
    <p:sldId id="283" r:id="rId9"/>
    <p:sldId id="286" r:id="rId10"/>
    <p:sldId id="287" r:id="rId11"/>
    <p:sldId id="285" r:id="rId12"/>
    <p:sldId id="288" r:id="rId13"/>
    <p:sldId id="289" r:id="rId14"/>
    <p:sldId id="292" r:id="rId15"/>
    <p:sldId id="272" r:id="rId16"/>
    <p:sldId id="276" r:id="rId17"/>
    <p:sldId id="277" r:id="rId18"/>
    <p:sldId id="278" r:id="rId19"/>
    <p:sldId id="279" r:id="rId20"/>
    <p:sldId id="280" r:id="rId21"/>
    <p:sldId id="295" r:id="rId22"/>
  </p:sldIdLst>
  <p:sldSz cx="9144000" cy="6858000" type="screen4x3"/>
  <p:notesSz cx="9144000" cy="6858000"/>
  <p:embeddedFontLst>
    <p:embeddedFont>
      <p:font typeface="Angsana New" pitchFamily="18" charset="-34"/>
      <p:regular r:id="rId25"/>
      <p:bold r:id="rId26"/>
      <p:italic r:id="rId27"/>
      <p:boldItalic r:id="rId28"/>
    </p:embeddedFont>
    <p:embeddedFont>
      <p:font typeface="Wingdings 2" pitchFamily="18" charset="2"/>
      <p:regular r:id="rId29"/>
    </p:embeddedFont>
    <p:embeddedFont>
      <p:font typeface="Cordia New" pitchFamily="34" charset="-34"/>
      <p:regular r:id="rId30"/>
      <p:bold r:id="rId31"/>
      <p:italic r:id="rId32"/>
      <p:boldItalic r:id="rId33"/>
    </p:embeddedFont>
    <p:embeddedFont>
      <p:font typeface="Franklin Gothic Medium" pitchFamily="34" charset="0"/>
      <p:regular r:id="rId34"/>
      <p: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LilyUPC" pitchFamily="34" charset="-34"/>
      <p:regular r:id="rId40"/>
      <p:bold r:id="rId41"/>
      <p:italic r:id="rId42"/>
      <p:boldItalic r:id="rId43"/>
    </p:embeddedFont>
    <p:embeddedFont>
      <p:font typeface="TH SarabunPSK" pitchFamily="34" charset="-34"/>
      <p:regular r:id="rId44"/>
      <p:bold r:id="rId45"/>
      <p:italic r:id="rId46"/>
      <p:boldItalic r:id="rId47"/>
    </p:embeddedFont>
    <p:embeddedFont>
      <p:font typeface="Franklin Gothic Book" pitchFamily="34" charset="0"/>
      <p:regular r:id="rId48"/>
      <p: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95345"/>
    <a:srgbClr val="8CC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 autoAdjust="0"/>
    <p:restoredTop sz="94660"/>
  </p:normalViewPr>
  <p:slideViewPr>
    <p:cSldViewPr>
      <p:cViewPr>
        <p:scale>
          <a:sx n="76" d="100"/>
          <a:sy n="76" d="100"/>
        </p:scale>
        <p:origin x="-135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12D2F-F672-4280-A1F2-9EAB885C8372}" type="datetimeFigureOut">
              <a:rPr lang="th-TH" smtClean="0"/>
              <a:t>17/03/60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AA8F1-EFF4-4BF7-94AA-9D4945934D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878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91EA3-D551-4370-BFFC-62B9D3DD76F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30CF1-7AF9-495B-B8E9-FECC41F3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30CF1-7AF9-495B-B8E9-FECC41F3F2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D67354-C143-4DB3-81D2-3A441BD3C5D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52C4E5-A503-4FEA-A9FF-B69B4F173D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age.dogilike.com/shareimg/contentimg/2013/tonvet/1-13/donot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1971" r="2927" b="4398"/>
          <a:stretch/>
        </p:blipFill>
        <p:spPr bwMode="auto">
          <a:xfrm>
            <a:off x="0" y="-22853"/>
            <a:ext cx="9144000" cy="68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458200" cy="1222375"/>
          </a:xfrm>
        </p:spPr>
        <p:txBody>
          <a:bodyPr>
            <a:noAutofit/>
          </a:bodyPr>
          <a:lstStyle/>
          <a:p>
            <a:r>
              <a:rPr lang="th-TH" sz="8800" dirty="0"/>
              <a:t>ฟ้าทะลายโจร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458200" cy="914400"/>
          </a:xfrm>
        </p:spPr>
        <p:txBody>
          <a:bodyPr>
            <a:normAutofit/>
          </a:bodyPr>
          <a:lstStyle/>
          <a:p>
            <a:r>
              <a:rPr lang="en-US" sz="3600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sz="36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943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th-TH" sz="2000" b="1" dirty="0">
              <a:solidFill>
                <a:srgbClr val="00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756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ข้อมูลด้านความปลอดภัย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Interaction with drug</a:t>
            </a:r>
          </a:p>
          <a:p>
            <a:pPr lvl="1"/>
            <a:r>
              <a:rPr lang="en-US" b="1" dirty="0">
                <a:latin typeface="TH SarabunPSK" pitchFamily="34" charset="-34"/>
                <a:cs typeface="TH SarabunPSK" pitchFamily="34" charset="-34"/>
              </a:rPr>
              <a:t>IMMUNOSUPPRESSANTS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Azathioprine</a:t>
            </a:r>
          </a:p>
          <a:p>
            <a:pPr lvl="2"/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Basiliximab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Cyclosporine</a:t>
            </a:r>
          </a:p>
          <a:p>
            <a:pPr lvl="2"/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Daclizumab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Tacrolimus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Sirolimus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Prednisone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Corticosteroids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61183" r="44781" b="31394"/>
          <a:stretch/>
        </p:blipFill>
        <p:spPr bwMode="auto">
          <a:xfrm>
            <a:off x="3269673" y="2590800"/>
            <a:ext cx="5486400" cy="79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69673" y="3733800"/>
            <a:ext cx="5486400" cy="20621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Theoretically, </a:t>
            </a:r>
            <a:r>
              <a:rPr lang="en-US" sz="3200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sz="32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might interfere with immunosuppressive drugs because of its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immunostimulant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364893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ข้อมูลด้านความปลอดภัย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with disease</a:t>
            </a:r>
          </a:p>
          <a:p>
            <a:pPr lvl="1"/>
            <a:r>
              <a:rPr lang="en-US" b="1" dirty="0">
                <a:latin typeface="TH SarabunPSK" pitchFamily="34" charset="-34"/>
                <a:cs typeface="TH SarabunPSK" pitchFamily="34" charset="-34"/>
              </a:rPr>
              <a:t>AUTOIMMUNE DISEASES</a:t>
            </a: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Multiple sclerosis</a:t>
            </a: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Systemic lupus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erythematosus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(SLE)</a:t>
            </a: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Rheumatoid arthritis (RA)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267200"/>
            <a:ext cx="7315200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Theoretically, </a:t>
            </a:r>
            <a:r>
              <a:rPr lang="en-US" sz="2800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sz="28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might exacerbate autoimmune diseases by stimulating immune activity</a:t>
            </a:r>
          </a:p>
        </p:txBody>
      </p:sp>
    </p:spTree>
    <p:extLst>
      <p:ext uri="{BB962C8B-B14F-4D97-AF65-F5344CB8AC3E}">
        <p14:creationId xmlns:p14="http://schemas.microsoft.com/office/powerpoint/2010/main" val="115736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ข้อมูลด้านความปลอดภัย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with disease</a:t>
            </a:r>
          </a:p>
          <a:p>
            <a:pPr lvl="1"/>
            <a:r>
              <a:rPr lang="en-US" b="1" dirty="0">
                <a:latin typeface="TH SarabunPSK" pitchFamily="34" charset="-34"/>
                <a:cs typeface="TH SarabunPSK" pitchFamily="34" charset="-34"/>
              </a:rPr>
              <a:t>BLEEDING CONDITIONS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8458200" cy="18158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	In vitro and in vivo evidence suggests that </a:t>
            </a:r>
            <a:r>
              <a:rPr lang="en-US" sz="2800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may inhibit platelet aggregation. Although this has not been observed in humans, theoretically, it may increase the risk of bleeding in patients with bleeding disorders. </a:t>
            </a:r>
          </a:p>
        </p:txBody>
      </p:sp>
    </p:spTree>
    <p:extLst>
      <p:ext uri="{BB962C8B-B14F-4D97-AF65-F5344CB8AC3E}">
        <p14:creationId xmlns:p14="http://schemas.microsoft.com/office/powerpoint/2010/main" val="192123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ข้อมูลด้านความปลอดภัย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with disease</a:t>
            </a:r>
          </a:p>
          <a:p>
            <a:pPr lvl="1"/>
            <a:r>
              <a:rPr lang="en-US" b="1" dirty="0">
                <a:latin typeface="TH SarabunPSK" pitchFamily="34" charset="-34"/>
                <a:cs typeface="TH SarabunPSK" pitchFamily="34" charset="-34"/>
              </a:rPr>
              <a:t>HYPOTENSION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971800"/>
            <a:ext cx="7239000" cy="22467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Animal research suggests that </a:t>
            </a:r>
            <a:r>
              <a:rPr lang="en-US" sz="2800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might reduce blood pressure. Although this has not been observed in clinical research, theoretically, </a:t>
            </a:r>
            <a:r>
              <a:rPr lang="en-US" sz="2800" b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might increase the risk of blood pressure becoming when used by patients with hypotension. Use with caution.</a:t>
            </a:r>
          </a:p>
        </p:txBody>
      </p:sp>
    </p:spTree>
    <p:extLst>
      <p:ext uri="{BB962C8B-B14F-4D97-AF65-F5344CB8AC3E}">
        <p14:creationId xmlns:p14="http://schemas.microsoft.com/office/powerpoint/2010/main" val="147586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6868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แนวทางการใช้ฟ้าทะลายโจร </a:t>
            </a:r>
            <a:br>
              <a:rPr lang="th-TH" sz="80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8000" b="1" dirty="0">
                <a:latin typeface="TH SarabunPSK" pitchFamily="34" charset="-34"/>
                <a:cs typeface="TH SarabunPSK" pitchFamily="34" charset="-34"/>
              </a:rPr>
              <a:t>ในการรักษาโรคหวัด</a:t>
            </a:r>
            <a:r>
              <a:rPr lang="th-TH" sz="8000" dirty="0"/>
              <a:t/>
            </a:r>
            <a:br>
              <a:rPr lang="th-TH" sz="8000" dirty="0"/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12806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t="18925" r="51119" b="9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3948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925" r="14116" b="100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89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แนวทางการใช้ฟ้าทะลายโจร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เกณฑ์การคัดเข้า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(1)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อาการดังต่อไปนี้ มีไข้ ปวดศีรษะ เจ็บคอ  ปวดเมื่อยเนื้อเมื่อยตัว ไอ มีน้ำมูก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ได้รับการวินิจฉัยว่าเป็น โรคหวัด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Common cold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 โดยมีอาการดังต่อไปนี้ มีน้ำมูก เจ็บคอเล็กน้อย ไอ มีไข้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ได้รับการวินิจฉัยว่าเป็น โรคไช้หวัดใหญ่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Influenza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 โดยมีอาการดังต่อไปนี้ ไข้ ปวดศีรษะ มีน้ำมูก เจ็บคอ ปวดเมื่อยเนื้อเมื่อตัว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ได้รับการวินิจฉัยว่าเป็น โรคคออักเสบ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Pharyngotonsillitis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โดยมีอาการดังต่อไปนี้ มีไข้ ต่อมทอนซิลมีจุดหนอง ต่อมน้ำเหลืองข้างลำคอโต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5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แนวทางการใช้ฟ้าทะลายโจร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เกณฑ์การคัดออก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(2)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มีอาการดังโรคต่อไปนี้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pneumonia, otitis media, bronchitis, severe bacterial pharyngitis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หรือก่อนหน้านี้เคยมีประวัติเป็น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Streptococcus group A infection</a:t>
            </a: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ได้รับการวินิจฉัยว่าเป็นโรคคอตีบ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Diphtheria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รับประทานยาต้านเกล็ดเลือด เช่น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Aspirin, Warfarin,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Clopidogrel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Heparin,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Fibrinolytics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เป็นต้น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ข้อควรระวัง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รับประทานยาลดความดัน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รับประทานยากดภูมิคุ้มกัน เช่น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azathioprine,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basiliximab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cyclosporine,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daclizumab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tacrolimus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sirolimus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prednisone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และยา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corticosteroids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อื่นๆ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(glucocorticoids)</a:t>
            </a: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รับประทานยาสมุนไพรและอาหารเสริม เช่น ขิง กระเทียม โสม ขมิ้น น้ำมันปลา โคเอ็นไซม์คิวเทน ฟ้าทะลายโจร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แพ้ยาสมุนไพรฟ้าทะลายโจร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หญิงตั้งครรภ์หรือให้นมบุตร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41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/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ชื่อสมุนไพร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ชื่อสามัญ (ไทย)	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ฟ้าทะลายโจร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  </a:t>
            </a: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	(อังกฤษ)	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common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herb,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creat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chiretta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Indian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snake grass,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kalmegh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kariyat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king of bitters</a:t>
            </a:r>
            <a:r>
              <a:rPr lang="en-US" baseline="30000" dirty="0">
                <a:latin typeface="TH SarabunPSK" pitchFamily="34" charset="-34"/>
                <a:cs typeface="TH SarabunPSK" pitchFamily="34" charset="-34"/>
              </a:rPr>
              <a:t>1-4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ชื่อวิทยาศาตร์		</a:t>
            </a:r>
            <a:r>
              <a:rPr lang="en-US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Burm.f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.)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Wall.ex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Nees</a:t>
            </a:r>
            <a:r>
              <a:rPr lang="en-US" baseline="30000" dirty="0">
                <a:latin typeface="TH SarabunPSK" pitchFamily="34" charset="-34"/>
                <a:cs typeface="TH SarabunPSK" pitchFamily="34" charset="-34"/>
              </a:rPr>
              <a:t>1, 2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ชื่อวงศ์			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Acanthaceae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ชื่อท้องถิ่น		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ซีปังฮี ฟ้าทะลาย น้ำลายพังพอน สามสิบดี หญ้ากันงู ชวง</a:t>
            </a: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			ซิมไน้ ชวนซินเหลียน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808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887"/>
            <a:ext cx="8686800" cy="8382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อาการไม่พึงประสงค์ในใช้ฟ้าทะลายโจร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209800"/>
            <a:ext cx="3505200" cy="434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ไม่รุนแรง</a:t>
            </a:r>
            <a:endParaRPr lang="en-US" sz="2800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ไข้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ผื่นคัน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นอนไม่หลับ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ปวดศีรษะ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ไอ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ท้องอืด 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ผื่น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2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คัน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2223655"/>
            <a:ext cx="3505200" cy="434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h-TH" sz="2800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รุนแรง</a:t>
            </a:r>
            <a:endParaRPr lang="en-US" sz="2800" u="sng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urticaria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anaphylactic shock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Angioedema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หายใจหอบเหนื่อย </a:t>
            </a: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en-US" sz="28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3412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686800" cy="23622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latin typeface="TH SarabunPSK" pitchFamily="34" charset="-34"/>
                <a:cs typeface="TH SarabunPSK" pitchFamily="34" charset="-3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2346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ข้อบ่งใช้</a:t>
            </a:r>
            <a:endParaRPr lang="en-US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1. บรรเทาอาการท้องเสียชนิดที่ไม่เกิดจากการติดเชื้อ เช่น อุจจาระไม่เป็นมูก หรือมีเลือดปน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บรรเทาอาการเจ็บคอ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3. บรรเทาอาการของโรคหวัด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(common cold)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เช่น เจ็บคอ ปวดเมื่อยกล้ามเนื้อ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H SarabunPSK" pitchFamily="34" charset="-34"/>
                <a:cs typeface="TH SarabunPSK" pitchFamily="34" charset="-34"/>
              </a:rPr>
              <a:t>Review Article</a:t>
            </a:r>
            <a:endParaRPr lang="en-US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Efficacy of </a:t>
            </a:r>
            <a:r>
              <a:rPr lang="en-US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Nees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for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pharyngotonsillitis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in adults.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71212"/>
              </p:ext>
            </p:extLst>
          </p:nvPr>
        </p:nvGraphicFramePr>
        <p:xfrm>
          <a:off x="914400" y="2971800"/>
          <a:ext cx="7629056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4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12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5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4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Condition</a:t>
                      </a:r>
                      <a:endParaRPr lang="en-US" sz="27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77134" marR="771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Product</a:t>
                      </a:r>
                      <a:endParaRPr lang="en-US" sz="27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77134" marR="771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Regimen</a:t>
                      </a:r>
                      <a:endParaRPr lang="en-US" sz="27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77134" marR="771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Jadad Score</a:t>
                      </a:r>
                      <a:endParaRPr lang="en-US" sz="27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77134" marR="7713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5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Pharyngotonsillitis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มีอาการไข้ เจ็บคอ</a:t>
                      </a: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27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77134" marR="771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แคปซูลฟ้าทะลายโจร</a:t>
                      </a:r>
                      <a:endParaRPr lang="en-US" sz="27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77134" marR="771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-Paracetamol 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นาน </a:t>
                      </a: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 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</a:t>
                      </a:r>
                      <a:endParaRPr lang="en-US" sz="27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-AP 3 g daily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นาน </a:t>
                      </a: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 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</a:t>
                      </a:r>
                      <a:endParaRPr lang="en-US" sz="270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-AP 6 g daily (1.5 g 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วันละ </a:t>
                      </a: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 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ครั้ง</a:t>
                      </a: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นาน </a:t>
                      </a:r>
                      <a:r>
                        <a:rPr lang="en-US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 </a:t>
                      </a:r>
                      <a:r>
                        <a:rPr lang="th-TH" sz="27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</a:t>
                      </a:r>
                      <a:endParaRPr lang="en-US" sz="27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77134" marR="771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7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7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77134" marR="7713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40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H SarabunPSK" pitchFamily="34" charset="-34"/>
                <a:cs typeface="TH SarabunPSK" pitchFamily="34" charset="-34"/>
              </a:rPr>
              <a:t>Review Article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Use of visual analogue scale measurements (VAS) to assess the effectiveness of standardized </a:t>
            </a:r>
            <a:r>
              <a:rPr lang="en-US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extract SHA-10 in reducing the symptoms of common cold.  A randomized double blind-placebo study.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34403"/>
              </p:ext>
            </p:extLst>
          </p:nvPr>
        </p:nvGraphicFramePr>
        <p:xfrm>
          <a:off x="685800" y="3581400"/>
          <a:ext cx="8153400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5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1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73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Condition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Product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Regimen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Jadad Score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Common cold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ยาเม็ดฟ้าทะลายโจร </a:t>
                      </a: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SHA-10 (Andrographis paniculata SHA-10 extract) </a:t>
                      </a: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(มี </a:t>
                      </a: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andrographolide </a:t>
                      </a: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และ </a:t>
                      </a: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deoxyandrographolide</a:t>
                      </a: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ฟ้าทะลายโจร </a:t>
                      </a: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SHA-10 1,200 </a:t>
                      </a: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มิลลิกรัม</a:t>
                      </a: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 วันละ </a:t>
                      </a: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ครั้ง นาน </a:t>
                      </a:r>
                      <a:r>
                        <a:rPr lang="en-US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4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วัน</a:t>
                      </a:r>
                      <a:endParaRPr lang="en-US" sz="240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400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86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ฤทธิ์ทางเภสัชวิทยาที่สนับสนุนข้อบ่งใช้ตามบัญชียาหลักแห่งชาติ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ฤทธิ์ต้านเชื้อไวรัส</a:t>
            </a:r>
            <a:endParaRPr lang="en-US" dirty="0"/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สาร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14-a-lipoyl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andrographolide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ซึ่งสังเคราะห์มาจาก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andrographolide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มีฤทธิ์ต้านเชื้อไวรัส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influenza A viruses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รวมทั้งเชื้อไวรัสไข้หวัดนกสายพันธุ์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H5N1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กลไกจะเกี่ยวข้องกับการที่สาร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AL-1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ไปมีผลรบกวนสาร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hemagglutinin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ของไวรัส ทำให้เชื้อไม่สามารถจับกับตัวรับของเซลล์ได้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ฤทธิ์ลดการอักเสบ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สารสำคัญในการออกฤทธิ์ลดการอักเสบ คือ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andrographolide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deoxyandrographolide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didehydrodeoxyandrographolide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neoandrographolide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andrograpanin</a:t>
            </a:r>
            <a:r>
              <a:rPr lang="en-US" baseline="30000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lvl="1"/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004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ฤทธิ์ทางเภสัชวิทยาที่สนับสนุนข้อบ่งใช้ตามบัญชียาหลักแห่งชาติ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กลไกการออกฤทธิ์ได้แก่ ยับยั้ง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cytokine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ที่เกี่ยวข้องกับกระบวนการอักเสบ เช่น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tumor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necrosing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factor-</a:t>
            </a:r>
            <a:r>
              <a:rPr lang="en-US" dirty="0">
                <a:latin typeface="TH SarabunPSK" pitchFamily="34" charset="-34"/>
                <a:cs typeface="TH SarabunPSK" pitchFamily="34" charset="-34"/>
                <a:sym typeface="Symbol"/>
              </a:rPr>
              <a:t>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interleukin-6, interleukin-12</a:t>
            </a:r>
            <a:r>
              <a:rPr lang="en-US" dirty="0">
                <a:latin typeface="TH SarabunPSK" pitchFamily="34" charset="-34"/>
                <a:cs typeface="TH SarabunPSK" pitchFamily="34" charset="-34"/>
                <a:sym typeface="Symbol"/>
              </a:rPr>
              <a:t>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,interleukin-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12</a:t>
            </a:r>
            <a:r>
              <a:rPr lang="en-US" dirty="0">
                <a:latin typeface="TH SarabunPSK" pitchFamily="34" charset="-34"/>
                <a:cs typeface="TH SarabunPSK" pitchFamily="34" charset="-34"/>
                <a:sym typeface="Symbol"/>
              </a:rPr>
              <a:t></a:t>
            </a:r>
            <a:r>
              <a:rPr lang="en-US" baseline="30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interleukin-12p70</a:t>
            </a:r>
            <a:endParaRPr lang="en-US" dirty="0"/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ฤทธิ์ลดไข้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lvl="1"/>
            <a:r>
              <a:rPr lang="th-TH" dirty="0">
                <a:latin typeface="TH SarabunPSK" pitchFamily="34" charset="-34"/>
                <a:cs typeface="TH SarabunPSK" pitchFamily="34" charset="-34"/>
              </a:rPr>
              <a:t>จากการศึกษาการใช้ฟ้าทะลายโจรเพื่อรักษาอาการไข้และเจ็บคอเปรียบเทียบกับยาลดไข้พาราเซตามอล พบว่ากลุ่มที่ได้รับฟ้าทะลายโจรขนาด 6 กรัมต่อวัน จะมีอาการไข้และการเจ็บคอลดลงในวันที่ 3 ซึ่งดีกว่ากลุ่มที่ได้รับฟ้าทะลายโจร 3 กรัม/วัน หรือได้รับพาราเซตามอล   แต่การติดตามผลเมื่อหลัง 7 วันพบว่าผลการรักษาไม่ต่างกัน และฟ้าทะลายโจรไม่ให้ผลต้านเชื้อแบคทีเรียที่เป็นสาเหตุของการเจ็บคอ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ข้อมูลด้านความปลอดภัย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with drug</a:t>
            </a:r>
          </a:p>
          <a:p>
            <a:pPr lvl="1"/>
            <a:r>
              <a:rPr lang="en-US" b="1" dirty="0">
                <a:latin typeface="TH SarabunPSK" pitchFamily="34" charset="-34"/>
                <a:cs typeface="TH SarabunPSK" pitchFamily="34" charset="-34"/>
              </a:rPr>
              <a:t>ANTICOAGULANT/ANTIPLATELET DRUGS</a:t>
            </a: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Aspirin</a:t>
            </a: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Warfarin</a:t>
            </a:r>
          </a:p>
          <a:p>
            <a:pPr lvl="2"/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Clopidogrel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en-US" b="1" dirty="0">
                <a:latin typeface="TH SarabunPSK" pitchFamily="34" charset="-34"/>
                <a:cs typeface="TH SarabunPSK" pitchFamily="34" charset="-34"/>
              </a:rPr>
              <a:t>Heparin</a:t>
            </a:r>
          </a:p>
          <a:p>
            <a:pPr lvl="2"/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Fibrinolytics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en-US" b="1" i="1" dirty="0">
              <a:latin typeface="TH SarabunPSK" pitchFamily="34" charset="-34"/>
              <a:cs typeface="TH SarabunPSK" pitchFamily="34" charset="-34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32738" r="45228" b="58928"/>
          <a:stretch/>
        </p:blipFill>
        <p:spPr bwMode="auto">
          <a:xfrm>
            <a:off x="3352800" y="3200400"/>
            <a:ext cx="52287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951274"/>
            <a:ext cx="77724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Theoretically, concomitant use with </a:t>
            </a:r>
            <a:r>
              <a:rPr lang="en-US" sz="3200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sz="32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r>
              <a:rPr lang="en-US" sz="32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might enhance therapeutic effects and increase the risk of bleeding.</a:t>
            </a:r>
          </a:p>
        </p:txBody>
      </p:sp>
    </p:spTree>
    <p:extLst>
      <p:ext uri="{BB962C8B-B14F-4D97-AF65-F5344CB8AC3E}">
        <p14:creationId xmlns:p14="http://schemas.microsoft.com/office/powerpoint/2010/main" val="285295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ข้อมูลด้านความปลอดภัย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with drug</a:t>
            </a:r>
          </a:p>
          <a:p>
            <a:pPr lvl="1"/>
            <a:r>
              <a:rPr lang="en-US" b="1" dirty="0">
                <a:latin typeface="TH SarabunPSK" pitchFamily="34" charset="-34"/>
                <a:cs typeface="TH SarabunPSK" pitchFamily="34" charset="-34"/>
              </a:rPr>
              <a:t>ANTIHYPERTENSIVE DRUGS</a:t>
            </a:r>
          </a:p>
          <a:p>
            <a:pPr lvl="2"/>
            <a:r>
              <a:rPr lang="en-US" sz="2800" b="1" dirty="0" err="1">
                <a:latin typeface="TH SarabunPSK" pitchFamily="34" charset="-34"/>
                <a:cs typeface="TH SarabunPSK" pitchFamily="34" charset="-34"/>
              </a:rPr>
              <a:t>Enalapril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  <a:p>
            <a:pPr lvl="2"/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Losartan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46591" r="43331" b="46429"/>
          <a:stretch/>
        </p:blipFill>
        <p:spPr bwMode="auto">
          <a:xfrm>
            <a:off x="3059637" y="2819400"/>
            <a:ext cx="5703363" cy="71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495800"/>
            <a:ext cx="79248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	Theoretically, concomitant use with </a:t>
            </a:r>
            <a:r>
              <a:rPr lang="en-US" sz="3200" b="1" i="1" dirty="0" err="1">
                <a:latin typeface="TH SarabunPSK" pitchFamily="34" charset="-34"/>
                <a:cs typeface="TH SarabunPSK" pitchFamily="34" charset="-34"/>
              </a:rPr>
              <a:t>andrographis</a:t>
            </a:r>
            <a:r>
              <a:rPr lang="en-US" sz="32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i="1" dirty="0" err="1">
                <a:latin typeface="TH SarabunPSK" pitchFamily="34" charset="-34"/>
                <a:cs typeface="TH SarabunPSK" pitchFamily="34" charset="-34"/>
              </a:rPr>
              <a:t>paniculata</a:t>
            </a:r>
            <a:r>
              <a:rPr lang="en-US" sz="3200" b="1" i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might enhance therapeutic effects and increase the risk of hypotension. </a:t>
            </a:r>
          </a:p>
        </p:txBody>
      </p:sp>
    </p:spTree>
    <p:extLst>
      <p:ext uri="{BB962C8B-B14F-4D97-AF65-F5344CB8AC3E}">
        <p14:creationId xmlns:p14="http://schemas.microsoft.com/office/powerpoint/2010/main" val="987135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609</TotalTime>
  <Words>791</Words>
  <Application>Microsoft Office PowerPoint</Application>
  <PresentationFormat>นำเสนอทางหน้าจอ (4:3)</PresentationFormat>
  <Paragraphs>129</Paragraphs>
  <Slides>21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10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32" baseType="lpstr">
      <vt:lpstr>Arial</vt:lpstr>
      <vt:lpstr>Angsana New</vt:lpstr>
      <vt:lpstr>Wingdings 2</vt:lpstr>
      <vt:lpstr>Cordia New</vt:lpstr>
      <vt:lpstr>Symbol</vt:lpstr>
      <vt:lpstr>Franklin Gothic Medium</vt:lpstr>
      <vt:lpstr>Calibri</vt:lpstr>
      <vt:lpstr>LilyUPC</vt:lpstr>
      <vt:lpstr>TH SarabunPSK</vt:lpstr>
      <vt:lpstr>Franklin Gothic Book</vt:lpstr>
      <vt:lpstr>Trek</vt:lpstr>
      <vt:lpstr>ฟ้าทะลายโจร</vt:lpstr>
      <vt:lpstr>ชื่อสมุนไพร</vt:lpstr>
      <vt:lpstr>ข้อบ่งใช้</vt:lpstr>
      <vt:lpstr>Review Article</vt:lpstr>
      <vt:lpstr>Review Article</vt:lpstr>
      <vt:lpstr>ฤทธิ์ทางเภสัชวิทยาที่สนับสนุนข้อบ่งใช้ตามบัญชียาหลักแห่งชาติ</vt:lpstr>
      <vt:lpstr>ฤทธิ์ทางเภสัชวิทยาที่สนับสนุนข้อบ่งใช้ตามบัญชียาหลักแห่งชาติ</vt:lpstr>
      <vt:lpstr>ข้อมูลด้านความปลอดภัย</vt:lpstr>
      <vt:lpstr>ข้อมูลด้านความปลอดภัย</vt:lpstr>
      <vt:lpstr>ข้อมูลด้านความปลอดภัย</vt:lpstr>
      <vt:lpstr>ข้อมูลด้านความปลอดภัย</vt:lpstr>
      <vt:lpstr>ข้อมูลด้านความปลอดภัย</vt:lpstr>
      <vt:lpstr>ข้อมูลด้านความปลอดภัย</vt:lpstr>
      <vt:lpstr>แนวทางการใช้ฟ้าทะลายโจร  ในการรักษาโรคหวัด </vt:lpstr>
      <vt:lpstr>งานนำเสนอ PowerPoint</vt:lpstr>
      <vt:lpstr>งานนำเสนอ PowerPoint</vt:lpstr>
      <vt:lpstr>แนวทางการใช้ฟ้าทะลายโจร</vt:lpstr>
      <vt:lpstr>แนวทางการใช้ฟ้าทะลายโจร</vt:lpstr>
      <vt:lpstr>ข้อควรระวัง</vt:lpstr>
      <vt:lpstr>อาการไม่พึงประสงค์ในใช้ฟ้าทะลายโจร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 U.</dc:creator>
  <cp:lastModifiedBy>User</cp:lastModifiedBy>
  <cp:revision>44</cp:revision>
  <cp:lastPrinted>2016-11-22T12:59:50Z</cp:lastPrinted>
  <dcterms:created xsi:type="dcterms:W3CDTF">2016-11-22T03:02:11Z</dcterms:created>
  <dcterms:modified xsi:type="dcterms:W3CDTF">2017-03-17T04:28:16Z</dcterms:modified>
</cp:coreProperties>
</file>