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2"/>
  </p:notesMasterIdLst>
  <p:sldIdLst>
    <p:sldId id="267" r:id="rId2"/>
    <p:sldId id="256" r:id="rId3"/>
    <p:sldId id="269" r:id="rId4"/>
    <p:sldId id="273" r:id="rId5"/>
    <p:sldId id="274" r:id="rId6"/>
    <p:sldId id="275" r:id="rId7"/>
    <p:sldId id="276" r:id="rId8"/>
    <p:sldId id="260" r:id="rId9"/>
    <p:sldId id="27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936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th-TH" sz="2800" b="1" i="0" u="none" strike="noStrike" baseline="0" dirty="0" smtClean="0">
                <a:effectLst/>
              </a:rPr>
              <a:t>สรุปผลการรณรงค์คัดกรองพัฒนาการเด็กปฐมวัย 4 ช่วงอายุ (</a:t>
            </a:r>
            <a:r>
              <a:rPr lang="en-US" sz="2800" b="1" i="0" u="none" strike="noStrike" baseline="0" dirty="0" smtClean="0">
                <a:effectLst/>
              </a:rPr>
              <a:t>9, 18, 30, 42 </a:t>
            </a:r>
            <a:r>
              <a:rPr lang="th-TH" sz="2800" b="1" i="0" u="none" strike="noStrike" baseline="0" dirty="0" smtClean="0">
                <a:effectLst/>
              </a:rPr>
              <a:t>เดือน) </a:t>
            </a:r>
            <a:endParaRPr lang="th-TH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สมวัย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89.76</c:v>
                </c:pt>
                <c:pt idx="1">
                  <c:v>89.76</c:v>
                </c:pt>
                <c:pt idx="2">
                  <c:v>92.34</c:v>
                </c:pt>
                <c:pt idx="3">
                  <c:v>52.94</c:v>
                </c:pt>
                <c:pt idx="4">
                  <c:v>62.18</c:v>
                </c:pt>
                <c:pt idx="5">
                  <c:v>75.650000000000006</c:v>
                </c:pt>
                <c:pt idx="6">
                  <c:v>90.1</c:v>
                </c:pt>
                <c:pt idx="7">
                  <c:v>91.03</c:v>
                </c:pt>
                <c:pt idx="8">
                  <c:v>72.73</c:v>
                </c:pt>
                <c:pt idx="9">
                  <c:v>81.03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กระตุ้น 1เดือน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10.24</c:v>
                </c:pt>
                <c:pt idx="1">
                  <c:v>9.76</c:v>
                </c:pt>
                <c:pt idx="2">
                  <c:v>7.66</c:v>
                </c:pt>
                <c:pt idx="3">
                  <c:v>45.75</c:v>
                </c:pt>
                <c:pt idx="4">
                  <c:v>37.22</c:v>
                </c:pt>
                <c:pt idx="5">
                  <c:v>23.48</c:v>
                </c:pt>
                <c:pt idx="6">
                  <c:v>9.9</c:v>
                </c:pt>
                <c:pt idx="7">
                  <c:v>8.9700000000000006</c:v>
                </c:pt>
                <c:pt idx="8">
                  <c:v>26.26</c:v>
                </c:pt>
                <c:pt idx="9">
                  <c:v>18.649999999999999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ส่งต่อ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0.49</c:v>
                </c:pt>
                <c:pt idx="2">
                  <c:v>0</c:v>
                </c:pt>
                <c:pt idx="3">
                  <c:v>1.31</c:v>
                </c:pt>
                <c:pt idx="4">
                  <c:v>0</c:v>
                </c:pt>
                <c:pt idx="5">
                  <c:v>0.87</c:v>
                </c:pt>
                <c:pt idx="6">
                  <c:v>0</c:v>
                </c:pt>
                <c:pt idx="7">
                  <c:v>0</c:v>
                </c:pt>
                <c:pt idx="8">
                  <c:v>1.01</c:v>
                </c:pt>
                <c:pt idx="9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74282496"/>
        <c:axId val="74284032"/>
        <c:axId val="0"/>
      </c:bar3DChart>
      <c:catAx>
        <c:axId val="74282496"/>
        <c:scaling>
          <c:orientation val="minMax"/>
        </c:scaling>
        <c:delete val="0"/>
        <c:axPos val="b"/>
        <c:majorTickMark val="none"/>
        <c:minorTickMark val="none"/>
        <c:tickLblPos val="nextTo"/>
        <c:crossAx val="74284032"/>
        <c:crosses val="autoZero"/>
        <c:auto val="1"/>
        <c:lblAlgn val="ctr"/>
        <c:lblOffset val="100"/>
        <c:noMultiLvlLbl val="0"/>
      </c:catAx>
      <c:valAx>
        <c:axId val="7428403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42824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th-TH" sz="2800" b="1" i="0" u="none" strike="noStrike" baseline="0" dirty="0" smtClean="0">
                <a:effectLst/>
              </a:rPr>
              <a:t>สรุปผลการรณรงค์คัดกรองพัฒนาการเด็กปฐมวัย </a:t>
            </a:r>
            <a:r>
              <a:rPr lang="th-TH" sz="2800" b="1" i="0" u="none" strike="noStrike" baseline="0" dirty="0" smtClean="0">
                <a:effectLst/>
              </a:rPr>
              <a:t>อายุ 9</a:t>
            </a:r>
            <a:r>
              <a:rPr lang="en-US" sz="2800" b="1" i="0" u="none" strike="noStrike" baseline="0" dirty="0" smtClean="0">
                <a:effectLst/>
              </a:rPr>
              <a:t> </a:t>
            </a:r>
            <a:r>
              <a:rPr lang="th-TH" sz="2800" b="1" i="0" u="none" strike="noStrike" baseline="0" dirty="0" smtClean="0">
                <a:effectLst/>
              </a:rPr>
              <a:t>เดือน </a:t>
            </a:r>
            <a:endParaRPr lang="th-TH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สมวัย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88.24</c:v>
                </c:pt>
                <c:pt idx="1">
                  <c:v>90.91</c:v>
                </c:pt>
                <c:pt idx="2">
                  <c:v>97.96</c:v>
                </c:pt>
                <c:pt idx="3">
                  <c:v>71.430000000000007</c:v>
                </c:pt>
                <c:pt idx="4">
                  <c:v>60.87</c:v>
                </c:pt>
                <c:pt idx="5">
                  <c:v>86.96</c:v>
                </c:pt>
                <c:pt idx="6">
                  <c:v>86.96</c:v>
                </c:pt>
                <c:pt idx="7">
                  <c:v>89.47</c:v>
                </c:pt>
                <c:pt idx="8">
                  <c:v>64.290000000000006</c:v>
                </c:pt>
                <c:pt idx="9">
                  <c:v>83.18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กระตุ้น 1เดือน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11.76</c:v>
                </c:pt>
                <c:pt idx="1">
                  <c:v>9.09</c:v>
                </c:pt>
                <c:pt idx="2">
                  <c:v>2.04</c:v>
                </c:pt>
                <c:pt idx="3">
                  <c:v>28.57</c:v>
                </c:pt>
                <c:pt idx="4">
                  <c:v>39.130000000000003</c:v>
                </c:pt>
                <c:pt idx="5">
                  <c:v>13.04</c:v>
                </c:pt>
                <c:pt idx="6">
                  <c:v>13.04</c:v>
                </c:pt>
                <c:pt idx="7">
                  <c:v>10.53</c:v>
                </c:pt>
                <c:pt idx="8">
                  <c:v>35.71</c:v>
                </c:pt>
                <c:pt idx="9">
                  <c:v>16.82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ส่งต่อ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2749696"/>
        <c:axId val="102751232"/>
        <c:axId val="0"/>
      </c:bar3DChart>
      <c:catAx>
        <c:axId val="102749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751232"/>
        <c:crosses val="autoZero"/>
        <c:auto val="1"/>
        <c:lblAlgn val="ctr"/>
        <c:lblOffset val="100"/>
        <c:noMultiLvlLbl val="0"/>
      </c:catAx>
      <c:valAx>
        <c:axId val="10275123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027496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th-TH" sz="2800" b="1" i="0" u="none" strike="noStrike" baseline="0" dirty="0" smtClean="0">
                <a:effectLst/>
              </a:rPr>
              <a:t>สรุปผลการรณรงค์คัดกรองพัฒนาการเด็กปฐมวัย อายุ </a:t>
            </a:r>
            <a:r>
              <a:rPr lang="th-TH" sz="2800" b="1" i="0" u="none" strike="noStrike" baseline="0" dirty="0" smtClean="0">
                <a:effectLst/>
              </a:rPr>
              <a:t>18</a:t>
            </a:r>
            <a:r>
              <a:rPr lang="en-US" sz="2800" b="1" i="0" u="none" strike="noStrike" baseline="0" dirty="0" smtClean="0">
                <a:effectLst/>
              </a:rPr>
              <a:t> </a:t>
            </a:r>
            <a:r>
              <a:rPr lang="th-TH" sz="2800" b="1" i="0" u="none" strike="noStrike" baseline="0" dirty="0" smtClean="0">
                <a:effectLst/>
              </a:rPr>
              <a:t>เดือน </a:t>
            </a:r>
            <a:endParaRPr lang="th-TH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สมวัย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84.81</c:v>
                </c:pt>
                <c:pt idx="1">
                  <c:v>87.04</c:v>
                </c:pt>
                <c:pt idx="2">
                  <c:v>86.05</c:v>
                </c:pt>
                <c:pt idx="3">
                  <c:v>38.64</c:v>
                </c:pt>
                <c:pt idx="4">
                  <c:v>63.41</c:v>
                </c:pt>
                <c:pt idx="5">
                  <c:v>92.59</c:v>
                </c:pt>
                <c:pt idx="6">
                  <c:v>93.02</c:v>
                </c:pt>
                <c:pt idx="7">
                  <c:v>75</c:v>
                </c:pt>
                <c:pt idx="8">
                  <c:v>74.19</c:v>
                </c:pt>
                <c:pt idx="9">
                  <c:v>77.78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กระตุ้น 1เดือน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15.19</c:v>
                </c:pt>
                <c:pt idx="1">
                  <c:v>11.11</c:v>
                </c:pt>
                <c:pt idx="2">
                  <c:v>13.95</c:v>
                </c:pt>
                <c:pt idx="3">
                  <c:v>59.09</c:v>
                </c:pt>
                <c:pt idx="4">
                  <c:v>36.590000000000003</c:v>
                </c:pt>
                <c:pt idx="5">
                  <c:v>7.41</c:v>
                </c:pt>
                <c:pt idx="6">
                  <c:v>6.98</c:v>
                </c:pt>
                <c:pt idx="7">
                  <c:v>25</c:v>
                </c:pt>
                <c:pt idx="8">
                  <c:v>25.81</c:v>
                </c:pt>
                <c:pt idx="9">
                  <c:v>21.69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ส่งต่อ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1.85</c:v>
                </c:pt>
                <c:pt idx="2">
                  <c:v>0</c:v>
                </c:pt>
                <c:pt idx="3">
                  <c:v>2.27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78732672"/>
        <c:axId val="79659776"/>
        <c:axId val="0"/>
      </c:bar3DChart>
      <c:catAx>
        <c:axId val="78732672"/>
        <c:scaling>
          <c:orientation val="minMax"/>
        </c:scaling>
        <c:delete val="0"/>
        <c:axPos val="b"/>
        <c:majorTickMark val="none"/>
        <c:minorTickMark val="none"/>
        <c:tickLblPos val="nextTo"/>
        <c:crossAx val="79659776"/>
        <c:crosses val="autoZero"/>
        <c:auto val="1"/>
        <c:lblAlgn val="ctr"/>
        <c:lblOffset val="100"/>
        <c:noMultiLvlLbl val="0"/>
      </c:catAx>
      <c:valAx>
        <c:axId val="79659776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8732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th-TH" sz="2800" b="1" i="0" u="none" strike="noStrike" baseline="0" dirty="0" smtClean="0">
                <a:effectLst/>
              </a:rPr>
              <a:t>สรุปผลการรณรงค์คัดกรองพัฒนาการเด็กปฐมวัย อายุ </a:t>
            </a:r>
            <a:r>
              <a:rPr lang="th-TH" sz="2800" b="1" i="0" u="none" strike="noStrike" baseline="0" dirty="0" smtClean="0">
                <a:effectLst/>
              </a:rPr>
              <a:t>30</a:t>
            </a:r>
            <a:r>
              <a:rPr lang="en-US" sz="2800" b="1" i="0" u="none" strike="noStrike" baseline="0" dirty="0" smtClean="0">
                <a:effectLst/>
              </a:rPr>
              <a:t> </a:t>
            </a:r>
            <a:r>
              <a:rPr lang="th-TH" sz="2800" b="1" i="0" u="none" strike="noStrike" baseline="0" dirty="0" smtClean="0">
                <a:effectLst/>
              </a:rPr>
              <a:t>เดือน </a:t>
            </a:r>
            <a:endParaRPr lang="th-TH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สมวัย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95.77</c:v>
                </c:pt>
                <c:pt idx="1">
                  <c:v>91.49</c:v>
                </c:pt>
                <c:pt idx="2">
                  <c:v>94.55</c:v>
                </c:pt>
                <c:pt idx="3">
                  <c:v>62.07</c:v>
                </c:pt>
                <c:pt idx="4">
                  <c:v>66.67</c:v>
                </c:pt>
                <c:pt idx="5">
                  <c:v>72.41</c:v>
                </c:pt>
                <c:pt idx="6">
                  <c:v>90.77</c:v>
                </c:pt>
                <c:pt idx="7">
                  <c:v>95.65</c:v>
                </c:pt>
                <c:pt idx="8">
                  <c:v>90</c:v>
                </c:pt>
                <c:pt idx="9">
                  <c:v>85.46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กระตุ้น 1เดือน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4.2300000000000004</c:v>
                </c:pt>
                <c:pt idx="1">
                  <c:v>8.51</c:v>
                </c:pt>
                <c:pt idx="2">
                  <c:v>5.45</c:v>
                </c:pt>
                <c:pt idx="3">
                  <c:v>37.93</c:v>
                </c:pt>
                <c:pt idx="4">
                  <c:v>33.33</c:v>
                </c:pt>
                <c:pt idx="5">
                  <c:v>24.14</c:v>
                </c:pt>
                <c:pt idx="6">
                  <c:v>9.23</c:v>
                </c:pt>
                <c:pt idx="7">
                  <c:v>4.3499999999999996</c:v>
                </c:pt>
                <c:pt idx="8">
                  <c:v>10</c:v>
                </c:pt>
                <c:pt idx="9">
                  <c:v>14.29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ส่งต่อ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3.45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13939200"/>
        <c:axId val="113940736"/>
        <c:axId val="0"/>
      </c:bar3DChart>
      <c:catAx>
        <c:axId val="113939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3940736"/>
        <c:crosses val="autoZero"/>
        <c:auto val="1"/>
        <c:lblAlgn val="ctr"/>
        <c:lblOffset val="100"/>
        <c:noMultiLvlLbl val="0"/>
      </c:catAx>
      <c:valAx>
        <c:axId val="113940736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139392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สรุปผลการรณรงค์คัดกรองพัฒนาการเด็กปฐมวัย อายุ 42</a:t>
            </a:r>
            <a:r>
              <a:rPr lang="en-US"/>
              <a:t> </a:t>
            </a:r>
            <a:r>
              <a:rPr lang="th-TH"/>
              <a:t>เดือน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สมวัย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90.67</c:v>
                </c:pt>
                <c:pt idx="1">
                  <c:v>90</c:v>
                </c:pt>
                <c:pt idx="2">
                  <c:v>90.67</c:v>
                </c:pt>
                <c:pt idx="3">
                  <c:v>46.67</c:v>
                </c:pt>
                <c:pt idx="4">
                  <c:v>56.52</c:v>
                </c:pt>
                <c:pt idx="5">
                  <c:v>58.33</c:v>
                </c:pt>
                <c:pt idx="6">
                  <c:v>88.52</c:v>
                </c:pt>
                <c:pt idx="7">
                  <c:v>100</c:v>
                </c:pt>
                <c:pt idx="8">
                  <c:v>64.709999999999994</c:v>
                </c:pt>
                <c:pt idx="9">
                  <c:v>78.319999999999993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กระตุ้น 1เดือน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9.33</c:v>
                </c:pt>
                <c:pt idx="1">
                  <c:v>10</c:v>
                </c:pt>
                <c:pt idx="2">
                  <c:v>9.33</c:v>
                </c:pt>
                <c:pt idx="3">
                  <c:v>51.11</c:v>
                </c:pt>
                <c:pt idx="4">
                  <c:v>43.48</c:v>
                </c:pt>
                <c:pt idx="5">
                  <c:v>41.67</c:v>
                </c:pt>
                <c:pt idx="6">
                  <c:v>11.48</c:v>
                </c:pt>
                <c:pt idx="7">
                  <c:v>0</c:v>
                </c:pt>
                <c:pt idx="8">
                  <c:v>32.35</c:v>
                </c:pt>
                <c:pt idx="9">
                  <c:v>21.24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ส่งต่อ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2.2200000000000002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2.94</c:v>
                </c:pt>
                <c:pt idx="9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7991040"/>
        <c:axId val="107994112"/>
        <c:axId val="0"/>
      </c:bar3DChart>
      <c:catAx>
        <c:axId val="107991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7994112"/>
        <c:crosses val="autoZero"/>
        <c:auto val="1"/>
        <c:lblAlgn val="ctr"/>
        <c:lblOffset val="100"/>
        <c:noMultiLvlLbl val="0"/>
      </c:catAx>
      <c:valAx>
        <c:axId val="10799411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079910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60812-FB91-4A18-BAA1-DBB809042DD0}" type="datetimeFigureOut">
              <a:rPr lang="th-TH" smtClean="0"/>
              <a:t>21/07/59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3D313-233A-4E90-908E-283DE02C8D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696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925719" y="685728"/>
            <a:ext cx="5006564" cy="342863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013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417" y="404812"/>
            <a:ext cx="10752665" cy="6049962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624416" y="119697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8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สวัสดีค่ะ</a:t>
            </a:r>
          </a:p>
        </p:txBody>
      </p:sp>
    </p:spTree>
    <p:extLst>
      <p:ext uri="{BB962C8B-B14F-4D97-AF65-F5344CB8AC3E}">
        <p14:creationId xmlns:p14="http://schemas.microsoft.com/office/powerpoint/2010/main" val="7951757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73891" y="1267691"/>
            <a:ext cx="12026899" cy="2685473"/>
          </a:xfrm>
        </p:spPr>
        <p:txBody>
          <a:bodyPr/>
          <a:lstStyle/>
          <a:p>
            <a:pPr algn="ctr"/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สรุปผลการ</a:t>
            </a: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รณรงค์</a:t>
            </a:r>
            <a:b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พัฒนาการเด็ก </a:t>
            </a:r>
            <a:b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4-8 กรกฎาคม 2559</a:t>
            </a:r>
            <a:endParaRPr lang="th-TH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73567552"/>
              </p:ext>
            </p:extLst>
          </p:nvPr>
        </p:nvGraphicFramePr>
        <p:xfrm>
          <a:off x="95003" y="95004"/>
          <a:ext cx="11982202" cy="667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80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34313312"/>
              </p:ext>
            </p:extLst>
          </p:nvPr>
        </p:nvGraphicFramePr>
        <p:xfrm>
          <a:off x="95003" y="95004"/>
          <a:ext cx="11982202" cy="667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951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5882053"/>
              </p:ext>
            </p:extLst>
          </p:nvPr>
        </p:nvGraphicFramePr>
        <p:xfrm>
          <a:off x="95003" y="95004"/>
          <a:ext cx="11982202" cy="667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7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07714393"/>
              </p:ext>
            </p:extLst>
          </p:nvPr>
        </p:nvGraphicFramePr>
        <p:xfrm>
          <a:off x="95003" y="95004"/>
          <a:ext cx="11982202" cy="667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7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44804385"/>
              </p:ext>
            </p:extLst>
          </p:nvPr>
        </p:nvGraphicFramePr>
        <p:xfrm>
          <a:off x="95003" y="95004"/>
          <a:ext cx="11982202" cy="667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7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38299" y="0"/>
            <a:ext cx="10553701" cy="977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แนวทางการแก้ไขปัญหา</a:t>
            </a:r>
            <a:br>
              <a:rPr lang="th-TH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เด็กพัฒนาการล่าช้า</a:t>
            </a:r>
            <a:endParaRPr lang="th-TH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65100" y="977900"/>
            <a:ext cx="12026900" cy="5880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(จังหวัด/อำเภอ)  ตรวจสอบข้อมูลทุกเดือน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2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127375" y="1587500"/>
            <a:ext cx="1930400" cy="73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เด็กสงสัยล่าช้า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953622" y="2578481"/>
            <a:ext cx="3505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แจ้งผู้ปกครอง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ส่งเสริมพัฒนาการเด็ก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567543" y="3770095"/>
            <a:ext cx="4023632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ติดตามได้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รพ.สต./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รพช.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รพท.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ตรวจซ้ำ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</a:p>
          <a:p>
            <a:pPr algn="ctr"/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290480" y="1561374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ทำทะเบียน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ที่สถานบริการ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272902" y="4875850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สมวัย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451350" y="4863312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667125" y="5460274"/>
            <a:ext cx="2832099" cy="352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TEDA4I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รพช.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รพท.</a:t>
            </a: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47780" y="6195202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สมวัย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89566" y="6194978"/>
            <a:ext cx="2574471" cy="663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 กระตุ้น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ทีม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FCT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ติดตามเยี่ยม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8624887" y="3813986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ติดตามไม่ได้</a:t>
            </a:r>
          </a:p>
          <a:p>
            <a:pPr algn="ctr"/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.ติดตามที่บ้าน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ตัวเชื่อมต่อตรง 15"/>
          <p:cNvCxnSpPr>
            <a:stCxn id="14" idx="1"/>
            <a:endCxn id="14" idx="3"/>
          </p:cNvCxnSpPr>
          <p:nvPr/>
        </p:nvCxnSpPr>
        <p:spPr>
          <a:xfrm>
            <a:off x="8624887" y="4194986"/>
            <a:ext cx="21463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สี่เหลี่ยมผืนผ้า 16"/>
          <p:cNvSpPr/>
          <p:nvPr/>
        </p:nvSpPr>
        <p:spPr>
          <a:xfrm>
            <a:off x="8839394" y="4793976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ในเขต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0357645" y="4745416"/>
            <a:ext cx="1433512" cy="466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นอกเขต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7551737" y="5444222"/>
            <a:ext cx="2146299" cy="108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ต./อ. ประสานเจ้าของพื้นที่  ติดตามตรวจ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0144126" y="5463895"/>
            <a:ext cx="1920874" cy="583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แจ้ง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ลูกศรเชื่อมต่อแบบตรง 23"/>
          <p:cNvCxnSpPr>
            <a:stCxn id="4" idx="2"/>
          </p:cNvCxnSpPr>
          <p:nvPr/>
        </p:nvCxnSpPr>
        <p:spPr>
          <a:xfrm flipH="1">
            <a:off x="4089400" y="2324100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>
            <a:stCxn id="5" idx="2"/>
          </p:cNvCxnSpPr>
          <p:nvPr/>
        </p:nvCxnSpPr>
        <p:spPr>
          <a:xfrm>
            <a:off x="3706222" y="3340481"/>
            <a:ext cx="1" cy="4069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>
            <a:stCxn id="4" idx="3"/>
          </p:cNvCxnSpPr>
          <p:nvPr/>
        </p:nvCxnSpPr>
        <p:spPr>
          <a:xfrm flipV="1">
            <a:off x="5057775" y="1955437"/>
            <a:ext cx="2206579" cy="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ตัวเชื่อมต่อโค้ง 30"/>
          <p:cNvCxnSpPr/>
          <p:nvPr/>
        </p:nvCxnSpPr>
        <p:spPr>
          <a:xfrm rot="5400000">
            <a:off x="6154983" y="1877132"/>
            <a:ext cx="1827721" cy="2772455"/>
          </a:xfrm>
          <a:prstGeom prst="curvedConnector2">
            <a:avLst/>
          </a:prstGeom>
          <a:ln w="28575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สี่เหลี่ยมผืนผ้า 7"/>
          <p:cNvSpPr/>
          <p:nvPr/>
        </p:nvSpPr>
        <p:spPr>
          <a:xfrm>
            <a:off x="5696811" y="2587109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อสม.ชช.</a:t>
            </a: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week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ลูกศรเชื่อมต่อแบบตรง 31"/>
          <p:cNvCxnSpPr/>
          <p:nvPr/>
        </p:nvCxnSpPr>
        <p:spPr>
          <a:xfrm>
            <a:off x="2672555" y="473473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/>
          <p:nvPr/>
        </p:nvCxnSpPr>
        <p:spPr>
          <a:xfrm>
            <a:off x="5082381" y="473473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2672555" y="4734736"/>
            <a:ext cx="24098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3667125" y="4532095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3443287" y="6062708"/>
            <a:ext cx="30043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>
            <a:off x="5032375" y="5820878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ลูกศรเชื่อมต่อแบบตรง 42"/>
          <p:cNvCxnSpPr/>
          <p:nvPr/>
        </p:nvCxnSpPr>
        <p:spPr>
          <a:xfrm>
            <a:off x="3442493" y="6065143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/>
          <p:cNvCxnSpPr/>
          <p:nvPr/>
        </p:nvCxnSpPr>
        <p:spPr>
          <a:xfrm>
            <a:off x="6446837" y="6065647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สี่เหลี่ยมผืนผ้า 49"/>
          <p:cNvSpPr/>
          <p:nvPr/>
        </p:nvSpPr>
        <p:spPr>
          <a:xfrm>
            <a:off x="9784080" y="6274308"/>
            <a:ext cx="2407920" cy="583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 ประสาน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จว.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เขตอื่น /แจ้งผลกลับ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" name="ลูกศรเชื่อมต่อแบบตรง 50"/>
          <p:cNvCxnSpPr/>
          <p:nvPr/>
        </p:nvCxnSpPr>
        <p:spPr>
          <a:xfrm>
            <a:off x="8127604" y="4696078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>
            <a:off x="11131948" y="4696078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>
            <a:off x="8127604" y="4696078"/>
            <a:ext cx="30043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/>
          <p:nvPr/>
        </p:nvCxnSpPr>
        <p:spPr>
          <a:xfrm>
            <a:off x="9716692" y="4493437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/>
          <p:nvPr/>
        </p:nvCxnSpPr>
        <p:spPr>
          <a:xfrm flipH="1">
            <a:off x="9251022" y="5213228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/>
          <p:nvPr/>
        </p:nvCxnSpPr>
        <p:spPr>
          <a:xfrm flipH="1">
            <a:off x="11128773" y="6054953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กล่องข้อความ 58"/>
          <p:cNvSpPr txBox="1"/>
          <p:nvPr/>
        </p:nvSpPr>
        <p:spPr>
          <a:xfrm>
            <a:off x="10211198" y="909233"/>
            <a:ext cx="19808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th-TH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เด็กกลุ่มเสี่ยงติดตามอย่างใกล้ชิด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การส่งต่อและส่งกลับข้อมูล และการติดตามเด็กดำเนินการอย่างต่อเนื่อง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415246" y="2338251"/>
            <a:ext cx="1515291" cy="1959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1"/>
            <a:endCxn id="6" idx="3"/>
          </p:cNvCxnSpPr>
          <p:nvPr/>
        </p:nvCxnSpPr>
        <p:spPr>
          <a:xfrm rot="10800000" flipH="1">
            <a:off x="1567543" y="4151095"/>
            <a:ext cx="402363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8" idx="2"/>
          </p:cNvCxnSpPr>
          <p:nvPr/>
        </p:nvCxnSpPr>
        <p:spPr>
          <a:xfrm rot="16200000" flipH="1">
            <a:off x="6653203" y="3465866"/>
            <a:ext cx="243177" cy="96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37760" y="3553097"/>
            <a:ext cx="4741817" cy="13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54"/>
          <p:cNvCxnSpPr/>
          <p:nvPr/>
        </p:nvCxnSpPr>
        <p:spPr>
          <a:xfrm flipH="1">
            <a:off x="9690793" y="3576016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ลูกศรเชื่อมต่อแบบตรง 54"/>
          <p:cNvCxnSpPr/>
          <p:nvPr/>
        </p:nvCxnSpPr>
        <p:spPr>
          <a:xfrm flipH="1">
            <a:off x="4909789" y="3536828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ลูกศรเชื่อมต่อแบบตรง 33"/>
          <p:cNvCxnSpPr/>
          <p:nvPr/>
        </p:nvCxnSpPr>
        <p:spPr>
          <a:xfrm>
            <a:off x="5078027" y="5331273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3" idx="1"/>
            <a:endCxn id="13" idx="3"/>
          </p:cNvCxnSpPr>
          <p:nvPr/>
        </p:nvCxnSpPr>
        <p:spPr>
          <a:xfrm rot="10800000" flipH="1">
            <a:off x="4689565" y="6526489"/>
            <a:ext cx="2574471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ลูกศรเชื่อมต่อแบบตรง 54"/>
          <p:cNvCxnSpPr/>
          <p:nvPr/>
        </p:nvCxnSpPr>
        <p:spPr>
          <a:xfrm flipH="1">
            <a:off x="11110290" y="5178394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50"/>
          <p:cNvCxnSpPr/>
          <p:nvPr/>
        </p:nvCxnSpPr>
        <p:spPr>
          <a:xfrm>
            <a:off x="9716919" y="470478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สี่เหลี่ยมผืนผ้า 16"/>
          <p:cNvSpPr/>
          <p:nvPr/>
        </p:nvSpPr>
        <p:spPr>
          <a:xfrm>
            <a:off x="7106194" y="4828809"/>
            <a:ext cx="1607833" cy="5269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ติดตามไม่ได้/ไม่ทราบที่อยู่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rot="5400000">
            <a:off x="5806443" y="5101048"/>
            <a:ext cx="2142304" cy="653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884126" y="4049483"/>
            <a:ext cx="1724297" cy="13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/>
          <p:nvPr/>
        </p:nvCxnSpPr>
        <p:spPr>
          <a:xfrm flipV="1">
            <a:off x="3696789" y="3383280"/>
            <a:ext cx="2142308" cy="195943"/>
          </a:xfrm>
          <a:prstGeom prst="curvedConnector3">
            <a:avLst>
              <a:gd name="adj1" fmla="val 45122"/>
            </a:avLst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สี่เหลี่ยมผืนผ้า 55"/>
          <p:cNvSpPr/>
          <p:nvPr/>
        </p:nvSpPr>
        <p:spPr>
          <a:xfrm>
            <a:off x="890649" y="4781006"/>
            <a:ext cx="1016528" cy="1854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B0F0"/>
                </a:solidFill>
              </a:rPr>
              <a:t>ผู้ปกครองส่งเสริมพัฒนาการในช่วงอายุต่อไป</a:t>
            </a:r>
            <a:endParaRPr lang="th-TH" sz="2000" b="1" dirty="0">
              <a:solidFill>
                <a:srgbClr val="00B0F0"/>
              </a:solidFill>
            </a:endParaRPr>
          </a:p>
        </p:txBody>
      </p:sp>
      <p:cxnSp>
        <p:nvCxnSpPr>
          <p:cNvPr id="66" name="ลูกศรเชื่อมต่อแบบตรง 65"/>
          <p:cNvCxnSpPr/>
          <p:nvPr/>
        </p:nvCxnSpPr>
        <p:spPr>
          <a:xfrm rot="10800000">
            <a:off x="1933303" y="5212080"/>
            <a:ext cx="3135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ลูกศรเชื่อมต่อแบบตรง 72"/>
          <p:cNvCxnSpPr>
            <a:stCxn id="12" idx="1"/>
          </p:cNvCxnSpPr>
          <p:nvPr/>
        </p:nvCxnSpPr>
        <p:spPr>
          <a:xfrm rot="10800000">
            <a:off x="1933304" y="6387738"/>
            <a:ext cx="814477" cy="29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2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76009" y="275181"/>
            <a:ext cx="8683348" cy="1143000"/>
          </a:xfrm>
        </p:spPr>
        <p:txBody>
          <a:bodyPr/>
          <a:lstStyle/>
          <a:p>
            <a:r>
              <a:rPr lang="th-TH" dirty="0" smtClean="0"/>
              <a:t>การติดตาม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79615" y="5902037"/>
            <a:ext cx="8534400" cy="631768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กรณีที่ส่งต่อโดยไม่</a:t>
            </a:r>
            <a:r>
              <a:rPr lang="th-TH" dirty="0" smtClean="0"/>
              <a:t>ต้องกระตุ้น</a:t>
            </a:r>
            <a:r>
              <a:rPr lang="en-US" dirty="0" smtClean="0"/>
              <a:t> </a:t>
            </a:r>
            <a:r>
              <a:rPr lang="th-TH" dirty="0" smtClean="0"/>
              <a:t> </a:t>
            </a:r>
            <a:r>
              <a:rPr lang="th-TH" dirty="0"/>
              <a:t>ได้แก่ </a:t>
            </a:r>
            <a:r>
              <a:rPr lang="en-US" dirty="0"/>
              <a:t>hearing loss, Vision disability, CP, Hydrocephalus, </a:t>
            </a:r>
            <a:r>
              <a:rPr lang="th-TH" dirty="0"/>
              <a:t>กระดูกขาไม่เท่ากัน</a:t>
            </a:r>
            <a:r>
              <a:rPr lang="en-US" dirty="0"/>
              <a:t>, Autism, ADHD, Heart disease </a:t>
            </a:r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781299" y="948690"/>
            <a:ext cx="891836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 smtClean="0"/>
              <a:t>ขอความร่วมมือในการประชาสัมพันธ์  </a:t>
            </a:r>
          </a:p>
          <a:p>
            <a:r>
              <a:rPr lang="th-TH" sz="5400" dirty="0"/>
              <a:t>-</a:t>
            </a:r>
            <a:r>
              <a:rPr lang="th-TH" sz="5400" dirty="0" smtClean="0"/>
              <a:t>ติดตามเด็กที่ไม่อยู่ในช่วงสัปดาห์รณรงค์  หรือป่วย ยังไม่ได้รับการคัดกรอง</a:t>
            </a:r>
          </a:p>
          <a:p>
            <a:r>
              <a:rPr lang="th-TH" sz="5400" dirty="0" smtClean="0"/>
              <a:t>-เด็กที่ต้องได้รับการกระตุ้นจากครอบครัว ผู้เลี้ยงดู </a:t>
            </a:r>
          </a:p>
          <a:p>
            <a:r>
              <a:rPr lang="th-TH" sz="5400" b="1" dirty="0" smtClean="0">
                <a:solidFill>
                  <a:schemeClr val="accent1">
                    <a:lumMod val="75000"/>
                  </a:schemeClr>
                </a:solidFill>
              </a:rPr>
              <a:t>เข้ารับการคัดกรองในสถานบริการใกล้บ้าน ภายใน วันที่ 8 สิงหาคม</a:t>
            </a:r>
          </a:p>
          <a:p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613079923"/>
      </p:ext>
    </p:extLst>
  </p:cSld>
  <p:clrMapOvr>
    <a:masterClrMapping/>
  </p:clrMapOvr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397</TotalTime>
  <Words>301</Words>
  <Application>Microsoft Office PowerPoint</Application>
  <PresentationFormat>กำหนดเอง</PresentationFormat>
  <Paragraphs>50</Paragraphs>
  <Slides>10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สลิปสตรีม</vt:lpstr>
      <vt:lpstr>งานนำเสนอ PowerPoint</vt:lpstr>
      <vt:lpstr>สรุปผลการรณรงค์ พัฒนาการเด็ก  4-8 กรกฎาคม 2559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แนวทางการแก้ไขปัญหา เด็กพัฒนาการล่าช้า</vt:lpstr>
      <vt:lpstr>การติดตาม</vt:lpstr>
      <vt:lpstr>สวัสดีค่ะ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เขตสุขภาพที่ 4</dc:title>
  <dc:creator>AsusPro</dc:creator>
  <cp:lastModifiedBy>nascomp</cp:lastModifiedBy>
  <cp:revision>58</cp:revision>
  <dcterms:created xsi:type="dcterms:W3CDTF">2016-05-23T09:40:28Z</dcterms:created>
  <dcterms:modified xsi:type="dcterms:W3CDTF">2016-07-21T06:45:32Z</dcterms:modified>
</cp:coreProperties>
</file>