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4" r:id="rId13"/>
    <p:sldId id="265" r:id="rId14"/>
    <p:sldId id="266" r:id="rId15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46" autoAdjust="0"/>
  </p:normalViewPr>
  <p:slideViewPr>
    <p:cSldViewPr>
      <p:cViewPr varScale="1">
        <p:scale>
          <a:sx n="46" d="100"/>
          <a:sy n="46" d="100"/>
        </p:scale>
        <p:origin x="-103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075E-5D0A-4D1E-87BD-E3D199CFDFF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74F8E-7378-4779-BD07-500EF0B753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063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0C1F0-7C22-4FCE-AB29-AFE5E620C23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68208-F31D-47AB-9171-724040866B7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181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8208-F31D-47AB-9171-724040866B79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05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8208-F31D-47AB-9171-724040866B79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05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8208-F31D-47AB-9171-724040866B79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053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8208-F31D-47AB-9171-724040866B79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053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8208-F31D-47AB-9171-724040866B79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053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8208-F31D-47AB-9171-724040866B79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053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68208-F31D-47AB-9171-724040866B79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7053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61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424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744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16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588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624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724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72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540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015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242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EF077-9D80-43A6-9881-068A71F46B53}" type="datetimeFigureOut">
              <a:rPr lang="th-TH" smtClean="0"/>
              <a:t>27/03/60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119-B333-4B5F-B6FB-36C8DE70234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9533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latin typeface="Adobe Hebrew" pitchFamily="18" charset="-79"/>
              </a:rPr>
              <a:t>คำสั่งจังหวัดสระแก้วที่ 894 /2560 </a:t>
            </a:r>
            <a:br>
              <a:rPr lang="th-TH" b="1" dirty="0" smtClean="0">
                <a:solidFill>
                  <a:srgbClr val="FFFF00"/>
                </a:solidFill>
                <a:latin typeface="Adobe Hebrew" pitchFamily="18" charset="-79"/>
              </a:rPr>
            </a:br>
            <a:r>
              <a:rPr lang="th-TH" b="1" dirty="0" smtClean="0">
                <a:solidFill>
                  <a:srgbClr val="FFFF00"/>
                </a:solidFill>
                <a:latin typeface="Adobe Hebrew" pitchFamily="18" charset="-79"/>
              </a:rPr>
              <a:t>ลงวันที่  14  มีนาคม  2560</a:t>
            </a:r>
            <a:endParaRPr lang="th-TH" b="1" dirty="0">
              <a:solidFill>
                <a:srgbClr val="FFFF00"/>
              </a:solidFill>
              <a:latin typeface="Adobe Hebrew" pitchFamily="18" charset="-79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064896" cy="410445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rgbClr val="FFFF00"/>
                </a:solidFill>
              </a:rPr>
              <a:t>ยกเลิก</a:t>
            </a:r>
            <a:r>
              <a:rPr lang="th-TH" sz="4000" b="1" dirty="0" smtClean="0">
                <a:solidFill>
                  <a:schemeClr val="tx1"/>
                </a:solidFill>
              </a:rPr>
              <a:t>คำสั่งคำสั่งมอบอำนาจของ ผวจ.สก</a:t>
            </a:r>
            <a:r>
              <a:rPr lang="th-TH" sz="3600" b="1" dirty="0" smtClean="0">
                <a:solidFill>
                  <a:schemeClr val="tx1"/>
                </a:solidFill>
              </a:rPr>
              <a:t>.ที่</a:t>
            </a:r>
            <a:r>
              <a:rPr lang="th-TH" sz="4000" b="1" dirty="0" smtClean="0">
                <a:solidFill>
                  <a:schemeClr val="tx1"/>
                </a:solidFill>
              </a:rPr>
              <a:t> </a:t>
            </a:r>
            <a:r>
              <a:rPr lang="th-TH" sz="4000" b="1" dirty="0">
                <a:solidFill>
                  <a:schemeClr val="tx1"/>
                </a:solidFill>
              </a:rPr>
              <a:t>2364/2556 ลงวันที่  8 พฤศจิกายน  2556 และคำสั่ง</a:t>
            </a:r>
            <a:r>
              <a:rPr lang="th-TH" sz="4000" b="1" dirty="0" err="1">
                <a:solidFill>
                  <a:schemeClr val="tx1"/>
                </a:solidFill>
              </a:rPr>
              <a:t>จ.สก</a:t>
            </a:r>
            <a:r>
              <a:rPr lang="th-TH" sz="4000" b="1" dirty="0">
                <a:solidFill>
                  <a:schemeClr val="tx1"/>
                </a:solidFill>
              </a:rPr>
              <a:t>. ที่ 3148/2559 ลงวันที่  20 </a:t>
            </a:r>
            <a:r>
              <a:rPr lang="th-TH" sz="4000" b="1" dirty="0" err="1">
                <a:solidFill>
                  <a:schemeClr val="tx1"/>
                </a:solidFill>
              </a:rPr>
              <a:t>ตค</a:t>
            </a:r>
            <a:r>
              <a:rPr lang="th-TH" sz="4000" b="1" dirty="0">
                <a:solidFill>
                  <a:schemeClr val="tx1"/>
                </a:solidFill>
              </a:rPr>
              <a:t>.2559 </a:t>
            </a:r>
            <a:endParaRPr lang="th-TH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th-TH" sz="4000" b="1" dirty="0">
                <a:solidFill>
                  <a:schemeClr val="tx1"/>
                </a:solidFill>
              </a:rPr>
              <a:t>คำสั่งเรื่องอื่นนอกเหนือจากที่ยกเลิกแล้วตาม ข้อ 1 ที่ไม่ขัดหรือแย้งกับคำสั่งที่ 894/2556 ให้มีผลใช้บังคับต่อไป</a:t>
            </a:r>
            <a:endParaRPr lang="th-TH" sz="4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เงื่อนไข การมอบอำนาจ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 หนังสือเวียนให้ส่วนราชการในจังหวัดทราบ หรือถือปฏิบัติ หากเป็นเรื่องสำคัญให้แจ้งรอง ผวจ.ที่รับผิดชอบทุกเรื่อง</a:t>
            </a:r>
          </a:p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หนังสือที่มีไปถึงอำเภอให้แจ้งถึงนายอำเภอไม่ควรแจ้งถึงส่วนราชการประจำอำเภอโดยตรง</a:t>
            </a:r>
          </a:p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ในกรณีเร่งด่วน 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หากมีหนังสือค้าง เกิน 2 วัน ทำการ ให้ส่วนราชการที่เกี่ยวข้องนำเสนอ ผวจ.สั่งการ หรือผู้รักษาราชการแทนสั่งการ</a:t>
            </a:r>
            <a:endParaRPr lang="th-TH" sz="4000" b="1" kern="12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67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เงื่อนไข การมอบอำนาจ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 ให้จัดทำรายงานผลการปฏิบัติราชการแทน เพื่อติดตามประเมินผล เสนอผ่านสำนักงานจังหวัด ปีงบประมาณละ 2 ครั้ง (15 </a:t>
            </a:r>
            <a:r>
              <a:rPr lang="th-TH" sz="4000" b="1" kern="1200" dirty="0" err="1" smtClean="0">
                <a:solidFill>
                  <a:schemeClr val="tx1"/>
                </a:solidFill>
                <a:effectLst/>
              </a:rPr>
              <a:t>เมย</a:t>
            </a:r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.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 และ 15 </a:t>
            </a:r>
            <a:r>
              <a:rPr lang="th-TH" sz="4000" b="1" kern="1200" baseline="0" dirty="0" err="1" smtClean="0">
                <a:solidFill>
                  <a:schemeClr val="tx1"/>
                </a:solidFill>
                <a:effectLst/>
              </a:rPr>
              <a:t>ตค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.)</a:t>
            </a:r>
          </a:p>
          <a:p>
            <a:pPr rtl="0" eaLnBrk="1" latinLnBrk="0" hangingPunct="1"/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ให้หัวหน้าส่วนราชการ รายงานการปฏิบัติราชการแทน ให้ ผวจ.ทราบ ทุกวันที่  25  ของทุกเดือน ยกเว้น กรณีเร่งด่วน ให้รายงานให้ทราบทันที</a:t>
            </a:r>
          </a:p>
        </p:txBody>
      </p:sp>
    </p:spTree>
    <p:extLst>
      <p:ext uri="{BB962C8B-B14F-4D97-AF65-F5344CB8AC3E}">
        <p14:creationId xmlns:p14="http://schemas.microsoft.com/office/powerpoint/2010/main" val="18771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</a:rPr>
              <a:t>ปัญหา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877272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th-TH" sz="4000" b="1" u="sng" kern="1200" dirty="0" smtClean="0">
                <a:solidFill>
                  <a:schemeClr val="tx1"/>
                </a:solidFill>
                <a:effectLst/>
              </a:rPr>
              <a:t>กรณีรพ.อรัญ </a:t>
            </a:r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ได้ประสาน </a:t>
            </a:r>
            <a:r>
              <a:rPr lang="th-TH" sz="4000" b="1" kern="1200" dirty="0" err="1" smtClean="0">
                <a:solidFill>
                  <a:schemeClr val="tx1"/>
                </a:solidFill>
                <a:effectLst/>
              </a:rPr>
              <a:t>สนง</a:t>
            </a:r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 จ.สก.แล้ว  ให้จัดทำ</a:t>
            </a:r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หนังสือรายงาน </a:t>
            </a:r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ผวจ. </a:t>
            </a:r>
            <a:r>
              <a:rPr lang="th-TH" sz="4000" b="1" kern="1200" dirty="0" smtClean="0">
                <a:solidFill>
                  <a:srgbClr val="FFFF00"/>
                </a:solidFill>
                <a:effectLst/>
              </a:rPr>
              <a:t>(หารือ ผวจ.)</a:t>
            </a:r>
            <a:endParaRPr lang="th-TH" sz="4000" b="1" kern="1200" dirty="0" smtClean="0">
              <a:solidFill>
                <a:srgbClr val="FFFF00"/>
              </a:solidFill>
              <a:effectLst/>
            </a:endParaRPr>
          </a:p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 ไม่</a:t>
            </a:r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มอบอำนาจการจัดหาให้ ผอ.รพ.</a:t>
            </a:r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สต. </a:t>
            </a:r>
            <a:r>
              <a:rPr lang="th-TH" sz="4000" b="1" kern="1200" dirty="0" smtClean="0">
                <a:solidFill>
                  <a:srgbClr val="FFFF00"/>
                </a:solidFill>
                <a:effectLst/>
              </a:rPr>
              <a:t>(หารือ ผวจ.)</a:t>
            </a:r>
            <a:endParaRPr lang="th-TH" sz="4000" b="1" kern="1200" dirty="0" smtClean="0">
              <a:solidFill>
                <a:srgbClr val="FFFF00"/>
              </a:solidFill>
              <a:effectLst/>
            </a:endParaRPr>
          </a:p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การพิจารณากรณีการอนุโลม การยกเว้น การผ่อนผัน ไม่ต้องปฏิบัติตามกฎหมาย กฎ ระเบียบ มติ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 หรือคำสั่งใด ๆ ไม่ว่าทั้งหมดหรือบางส่วน </a:t>
            </a:r>
            <a:r>
              <a:rPr lang="th-TH" sz="4000" b="1" dirty="0" smtClean="0">
                <a:solidFill>
                  <a:srgbClr val="FFFF00"/>
                </a:solidFill>
              </a:rPr>
              <a:t>(อะไรบ้าง</a:t>
            </a:r>
            <a:r>
              <a:rPr lang="th-TH" sz="4000" b="1" kern="1200" baseline="0" dirty="0" smtClean="0">
                <a:solidFill>
                  <a:srgbClr val="FFFF00"/>
                </a:solidFill>
                <a:effectLst/>
              </a:rPr>
              <a:t>???)</a:t>
            </a:r>
            <a:endParaRPr lang="th-TH" sz="4000" b="1" kern="1200" baseline="0" dirty="0" smtClean="0">
              <a:solidFill>
                <a:srgbClr val="FFFF00"/>
              </a:solidFill>
              <a:effectLst/>
            </a:endParaRPr>
          </a:p>
          <a:p>
            <a:pPr rtl="0" eaLnBrk="1" latinLnBrk="0" hangingPunct="1"/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การดำเนินการทางวินัย </a:t>
            </a:r>
            <a:r>
              <a:rPr lang="th-TH" sz="4000" b="1" u="sng" kern="1200" baseline="0" dirty="0" smtClean="0">
                <a:solidFill>
                  <a:schemeClr val="tx1"/>
                </a:solidFill>
                <a:effectLst/>
              </a:rPr>
              <a:t>เฉพาะการพิจารณาสั่งลงโทษ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ทางวินัยข้าราชการ ถือเป็นการจำกัดอำนาจที่มอบให้รอง ผวจ. 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หรือไม่ </a:t>
            </a:r>
            <a:r>
              <a:rPr lang="th-TH" sz="4000" b="1" kern="1200" baseline="0" dirty="0" smtClean="0">
                <a:solidFill>
                  <a:srgbClr val="FFFF00"/>
                </a:solidFill>
                <a:effectLst/>
              </a:rPr>
              <a:t>(หารือ ผวจ.)</a:t>
            </a:r>
            <a:endParaRPr lang="th-TH" sz="4000" b="1" kern="1200" baseline="0" dirty="0" smtClean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38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</a:rPr>
              <a:t>ปัญหา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ความขัดแย้งของเนื้อหาในคำสั่ง ข้อ 3.7 (ผวจ.สงวนไว้</a:t>
            </a:r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th-TH" sz="4400" b="1" kern="1200" baseline="0" dirty="0" smtClean="0">
                <a:solidFill>
                  <a:srgbClr val="FFFF00"/>
                </a:solidFill>
                <a:effectLst/>
              </a:rPr>
              <a:t>(หารือ ผวจ. ว่า สงวนกรณีใด)</a:t>
            </a:r>
            <a:endParaRPr lang="th-TH" sz="4400" dirty="0" smtClean="0">
              <a:solidFill>
                <a:srgbClr val="FFFF00"/>
              </a:solidFill>
              <a:effectLst/>
            </a:endParaRPr>
          </a:p>
          <a:p>
            <a:pPr rtl="0" eaLnBrk="1" latinLnBrk="0" hangingPunct="1"/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ปัญหาการลงนามในหนังสือราชการในฐานะผู้ปฏิบัติราชการแทน ผวจ. </a:t>
            </a:r>
            <a:r>
              <a:rPr lang="th-TH" sz="4400" b="1" kern="1200" baseline="0" dirty="0" smtClean="0">
                <a:solidFill>
                  <a:srgbClr val="FFFF00"/>
                </a:solidFill>
                <a:effectLst/>
              </a:rPr>
              <a:t>(อะไรบ้างที่ต้องเสนอ รอง ผวจ. หรือ ผวจ.)</a:t>
            </a:r>
            <a:endParaRPr lang="th-TH" sz="5400" dirty="0" smtClean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16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</a:rPr>
              <a:t>ปัญหา (ไม่มีฐานอำนาจในการมอบ)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อนุญาตให้ใช้รถยนต์ส่วนกลางออกนอกเขตจังหวัด ที่ตั้ง  </a:t>
            </a:r>
            <a:r>
              <a:rPr lang="th-TH" sz="44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สนง</a:t>
            </a:r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หรือใช้ข้ามคืน ??</a:t>
            </a:r>
          </a:p>
          <a:p>
            <a:pPr rtl="0" eaLnBrk="1" latinLnBrk="0" hangingPunct="1"/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การสั่งให้อยู่ปฏิบัติงานนอกเวลาราชการ และอนุมัติให้เบิกจ่ายค่าอาหารทำการนอกเวลา (</a:t>
            </a:r>
            <a:r>
              <a:rPr lang="th-TH" sz="4400" b="1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คสป</a:t>
            </a:r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625/50)</a:t>
            </a:r>
          </a:p>
          <a:p>
            <a:pPr rtl="0" eaLnBrk="1" latinLnBrk="0" hangingPunct="1"/>
            <a:r>
              <a:rPr lang="th-TH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การอนุมัติใช้รถยนต์ราชการปฏิบัติราชการ ในและนอกเขตจังหวัด กรณี </a:t>
            </a:r>
            <a:r>
              <a:rPr lang="en-US" sz="44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 ??</a:t>
            </a:r>
          </a:p>
        </p:txBody>
      </p:sp>
    </p:spTree>
    <p:extLst>
      <p:ext uri="{BB962C8B-B14F-4D97-AF65-F5344CB8AC3E}">
        <p14:creationId xmlns:p14="http://schemas.microsoft.com/office/powerpoint/2010/main" val="27927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 eaLnBrk="1" fontAlgn="auto" latinLnBrk="0" hangingPunct="1"/>
            <a:r>
              <a:rPr lang="th-TH" sz="4400" b="1" kern="1200" dirty="0" smtClean="0">
                <a:solidFill>
                  <a:srgbClr val="FFFF00"/>
                </a:solidFill>
                <a:effectLst/>
                <a:latin typeface="+mj-lt"/>
                <a:ea typeface="+mj-ea"/>
                <a:cs typeface="+mj-cs"/>
              </a:rPr>
              <a:t>นายธรรมศักดิ์ </a:t>
            </a:r>
            <a:r>
              <a:rPr lang="th-TH" sz="4400" b="1" kern="1200" dirty="0" err="1" smtClean="0">
                <a:solidFill>
                  <a:srgbClr val="FFFF00"/>
                </a:solidFill>
                <a:effectLst/>
                <a:latin typeface="+mj-lt"/>
                <a:ea typeface="+mj-ea"/>
                <a:cs typeface="+mj-cs"/>
              </a:rPr>
              <a:t>รัตนธัญญา</a:t>
            </a:r>
            <a:r>
              <a:rPr lang="th-TH" sz="4400" b="1" kern="1200" dirty="0" smtClean="0">
                <a:solidFill>
                  <a:srgbClr val="FFFF00"/>
                </a:solidFill>
                <a:effectLst/>
              </a:rPr>
              <a:t> เป็นผู้กำกับและสั่งปฏิบัติราชการ สำนักงานสาธารณสุขจังหวัดสระแก้ว  </a:t>
            </a:r>
            <a:endParaRPr lang="th-TH" sz="44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4400" b="1" dirty="0" smtClean="0"/>
              <a:t>2.1 การสั่ง การอนุญาต การอนุมัติ การปฏิบัติ</a:t>
            </a:r>
            <a:r>
              <a:rPr lang="th-TH" sz="4400" b="1" dirty="0"/>
              <a:t>ราชการแทน </a:t>
            </a:r>
            <a:r>
              <a:rPr lang="th-TH" sz="4400" b="1" dirty="0" smtClean="0"/>
              <a:t>โดยดูแล</a:t>
            </a:r>
            <a:r>
              <a:rPr lang="th-TH" sz="4400" b="1" dirty="0"/>
              <a:t>ทั้ง</a:t>
            </a:r>
            <a:r>
              <a:rPr lang="th-TH" sz="4400" b="1" dirty="0" smtClean="0"/>
              <a:t>กระบวนการ (</a:t>
            </a:r>
            <a:r>
              <a:rPr lang="th-TH" sz="4400" b="1" dirty="0"/>
              <a:t>คือ กำกับดูแลการจัดทำยุทธศาสตร์ แผนงานโครงการ การปฏิบัติตามแวน การประเมินผล การประชาสัมพันธ์ผลการปฏิบัติงาน</a:t>
            </a:r>
            <a:r>
              <a:rPr lang="th-TH" sz="4400" b="1" dirty="0" smtClean="0"/>
              <a:t>)</a:t>
            </a:r>
          </a:p>
          <a:p>
            <a:pPr marL="0" indent="0">
              <a:buNone/>
            </a:pPr>
            <a:r>
              <a:rPr lang="th-TH" sz="4400" b="1" dirty="0" smtClean="0"/>
              <a:t>2.2  การจัดหาทุกวิธียกเว้นวิธีพิเศษ  เต็มวงเงินตามอำนาจของผู้ว่าราชการจังหวัด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17375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solidFill>
                  <a:srgbClr val="FFFF00"/>
                </a:solidFill>
              </a:rPr>
              <a:t>นายธรรมศักดิ์ </a:t>
            </a:r>
            <a:r>
              <a:rPr lang="th-TH" b="1" dirty="0" err="1">
                <a:solidFill>
                  <a:srgbClr val="FFFF00"/>
                </a:solidFill>
              </a:rPr>
              <a:t>รัตน</a:t>
            </a:r>
            <a:r>
              <a:rPr lang="th-TH" b="1" dirty="0" err="1" smtClean="0">
                <a:solidFill>
                  <a:srgbClr val="FFFF00"/>
                </a:solidFill>
              </a:rPr>
              <a:t>ธัญญา</a:t>
            </a:r>
            <a:r>
              <a:rPr lang="th-TH" b="1" dirty="0" smtClean="0">
                <a:solidFill>
                  <a:srgbClr val="FFFF00"/>
                </a:solidFill>
              </a:rPr>
              <a:t> (ต่อ)</a:t>
            </a:r>
            <a:endParaRPr lang="th-TH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 smtClean="0"/>
              <a:t>2.3</a:t>
            </a:r>
            <a:r>
              <a:rPr lang="th-TH" sz="4000" b="1" dirty="0" smtClean="0"/>
              <a:t> บรรจุ  แต่งตั้ง  โยกย้าย เลื่อนเงินเดือน การพิจารณาความดีความชอบ การประเมินผลการปฏิบัติราชการ การดำเนินการทางวินัย   ข้าราชการ</a:t>
            </a:r>
            <a:r>
              <a:rPr lang="th-TH" sz="4000" b="1" dirty="0" err="1" smtClean="0"/>
              <a:t>พลเรือน</a:t>
            </a:r>
            <a:r>
              <a:rPr lang="th-TH" sz="4000" b="1" dirty="0" smtClean="0"/>
              <a:t>สามัญ </a:t>
            </a:r>
            <a:r>
              <a:rPr lang="th-TH" sz="4000" b="1" dirty="0" smtClean="0">
                <a:solidFill>
                  <a:srgbClr val="FFFF00"/>
                </a:solidFill>
              </a:rPr>
              <a:t>ประเภททั่วไป</a:t>
            </a:r>
            <a:r>
              <a:rPr lang="th-TH" sz="4000" b="1" dirty="0" smtClean="0"/>
              <a:t>ระดับ</a:t>
            </a:r>
            <a:r>
              <a:rPr lang="th-TH" sz="4000" b="1" dirty="0" err="1" smtClean="0"/>
              <a:t>ปฎิบัติงาน</a:t>
            </a:r>
            <a:r>
              <a:rPr lang="th-TH" sz="4000" b="1" dirty="0" smtClean="0"/>
              <a:t> ถึง อาวุโส  </a:t>
            </a:r>
            <a:r>
              <a:rPr lang="th-TH" sz="4000" b="1" dirty="0" smtClean="0">
                <a:solidFill>
                  <a:srgbClr val="FFFF00"/>
                </a:solidFill>
              </a:rPr>
              <a:t>ประเภทวิชาการ </a:t>
            </a:r>
            <a:r>
              <a:rPr lang="th-TH" sz="4000" b="1" dirty="0" smtClean="0"/>
              <a:t>ระดับปฏิบัติการ ถึง ชำนาญการ ลูกจ้างประจำ  ลูกจ้างชั่วคราว และพนักงานราชการ นอกจากนั้น (</a:t>
            </a:r>
            <a:r>
              <a:rPr lang="th-TH" sz="4000" b="1" dirty="0" smtClean="0">
                <a:solidFill>
                  <a:srgbClr val="FFFF00"/>
                </a:solidFill>
              </a:rPr>
              <a:t>ระดับทักษะพิเศษเป็นและชำนาญการพิเศษขึ้นไป เป็นอำนาจของ ผวจ.สก.) </a:t>
            </a:r>
          </a:p>
          <a:p>
            <a:endParaRPr lang="th-TH" b="1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15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มอบอำนาจให้ นพ.</a:t>
            </a:r>
            <a:r>
              <a:rPr lang="th-TH" dirty="0" err="1" smtClean="0">
                <a:solidFill>
                  <a:srgbClr val="FFFF00"/>
                </a:solidFill>
              </a:rPr>
              <a:t>สสจ</a:t>
            </a:r>
            <a:r>
              <a:rPr lang="th-TH" dirty="0" smtClean="0">
                <a:solidFill>
                  <a:srgbClr val="FFFF00"/>
                </a:solidFill>
              </a:rPr>
              <a:t>.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600" b="1" dirty="0" smtClean="0"/>
              <a:t>การสั่งการอนุญาต การอนุมัติ การปฏิบัติราชการหรือการดำเนินการอื่น ที่เป็นอำนาจหน้าที่ปกติของส่วนราชการนั้น  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        1</a:t>
            </a:r>
            <a:r>
              <a:rPr lang="th-TH" sz="3600" b="1" dirty="0" smtClean="0">
                <a:solidFill>
                  <a:srgbClr val="FFFF00"/>
                </a:solidFill>
              </a:rPr>
              <a:t>. </a:t>
            </a:r>
            <a:r>
              <a:rPr lang="th-TH" sz="3600" b="1" u="sng" dirty="0" smtClean="0">
                <a:solidFill>
                  <a:srgbClr val="FFFF00"/>
                </a:solidFill>
              </a:rPr>
              <a:t>เต็ม</a:t>
            </a:r>
            <a:r>
              <a:rPr lang="th-TH" sz="3600" b="1" dirty="0" smtClean="0">
                <a:solidFill>
                  <a:srgbClr val="FFFF00"/>
                </a:solidFill>
              </a:rPr>
              <a:t>ตามอำนาจหน้าที่ของผู้ว่าราชการ</a:t>
            </a:r>
          </a:p>
          <a:p>
            <a:pPr marL="0" indent="0">
              <a:buNone/>
            </a:pPr>
            <a:r>
              <a:rPr lang="th-TH" sz="3600" b="1" dirty="0"/>
              <a:t> </a:t>
            </a:r>
            <a:r>
              <a:rPr lang="th-TH" sz="3600" b="1" dirty="0" smtClean="0"/>
              <a:t>         </a:t>
            </a:r>
            <a:r>
              <a:rPr lang="th-TH" sz="3600" b="1" dirty="0" smtClean="0">
                <a:solidFill>
                  <a:srgbClr val="FFFF00"/>
                </a:solidFill>
              </a:rPr>
              <a:t>2. </a:t>
            </a:r>
            <a:r>
              <a:rPr lang="th-TH" sz="3600" b="1" u="sng" dirty="0" smtClean="0">
                <a:solidFill>
                  <a:srgbClr val="FFFF00"/>
                </a:solidFill>
              </a:rPr>
              <a:t>เต็ม</a:t>
            </a:r>
            <a:r>
              <a:rPr lang="th-TH" sz="3600" b="1" dirty="0" smtClean="0">
                <a:solidFill>
                  <a:srgbClr val="FFFF00"/>
                </a:solidFill>
              </a:rPr>
              <a:t>ตามอำนาจหน้าที่ ที่ผู้ว่าราชการจังหวัด ได้รับมอบจาก กระทรวง  ทบวง  กรม   หรือหน่วยงานที่มีชื่อเรียกอย่างอื่น</a:t>
            </a:r>
          </a:p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</a:rPr>
              <a:t> </a:t>
            </a:r>
            <a:r>
              <a:rPr lang="th-TH" sz="3600" b="1" u="sng" dirty="0" smtClean="0">
                <a:solidFill>
                  <a:srgbClr val="FFFF00"/>
                </a:solidFill>
              </a:rPr>
              <a:t>ยกเว้น</a:t>
            </a:r>
            <a:r>
              <a:rPr lang="th-TH" sz="3600" dirty="0" smtClean="0">
                <a:solidFill>
                  <a:srgbClr val="FFFF00"/>
                </a:solidFill>
              </a:rPr>
              <a:t>  </a:t>
            </a:r>
            <a:r>
              <a:rPr lang="th-TH" sz="3600" dirty="0" smtClean="0"/>
              <a:t>อำนาจอาจที่เกี่ยวกับการอนุโลม การยกเว้น  การผ่อนผันให้ไม่ต้องปฏิบัติตามกฎหมาย  กฎ  ระเบียบ  ข้อบังคับ  มติ  หรือคำสั่งใด ๆ ไม่ว่าทั้งหมดหรือบางส่วน รวมทั้งอำนาจหน้าที่ในเรื่องนโยบาย </a:t>
            </a:r>
            <a:r>
              <a:rPr lang="th-TH" sz="3600" b="1" dirty="0" smtClean="0"/>
              <a:t>ให้เสนอผู้ว่าราชการจังหวัด</a:t>
            </a:r>
            <a:r>
              <a:rPr lang="th-TH" sz="3600" dirty="0" smtClean="0"/>
              <a:t>พิจารณา </a:t>
            </a:r>
          </a:p>
        </p:txBody>
      </p:sp>
    </p:spTree>
    <p:extLst>
      <p:ext uri="{BB962C8B-B14F-4D97-AF65-F5344CB8AC3E}">
        <p14:creationId xmlns:p14="http://schemas.microsoft.com/office/powerpoint/2010/main" val="13377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มอบอำนาจ การจัดหาทุกวิธี  ยกเว้นวิธีพิเศษ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877272"/>
          </a:xfrm>
        </p:spPr>
        <p:txBody>
          <a:bodyPr>
            <a:normAutofit fontScale="92500" lnSpcReduction="20000"/>
          </a:bodyPr>
          <a:lstStyle/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 smtClean="0"/>
              <a:t>   </a:t>
            </a:r>
            <a:endParaRPr lang="th-TH" dirty="0" smtClean="0"/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</a:t>
            </a:r>
          </a:p>
          <a:p>
            <a:pPr marL="0" indent="0">
              <a:buNone/>
            </a:pPr>
            <a:r>
              <a:rPr lang="th-TH" sz="3600" b="1" dirty="0" smtClean="0"/>
              <a:t>        </a:t>
            </a:r>
            <a:r>
              <a:rPr lang="th-TH" sz="3900" b="1" dirty="0" smtClean="0"/>
              <a:t>โดย</a:t>
            </a:r>
            <a:r>
              <a:rPr lang="th-TH" sz="3900" b="1" dirty="0" smtClean="0"/>
              <a:t>มีอำนาจดำเนินการทุกขั้นตอน  รวมทั้งการเปลี่ยนแปลง </a:t>
            </a:r>
            <a:r>
              <a:rPr lang="th-TH" sz="3900" b="1" dirty="0" smtClean="0"/>
              <a:t> แก้ไข </a:t>
            </a:r>
            <a:r>
              <a:rPr lang="th-TH" sz="3900" b="1" dirty="0" smtClean="0"/>
              <a:t>สัญญา อนุมัติคืนหลักประกัน </a:t>
            </a:r>
            <a:r>
              <a:rPr lang="th-TH" sz="3900" b="1" dirty="0" smtClean="0"/>
              <a:t> </a:t>
            </a:r>
            <a:r>
              <a:rPr lang="th-TH" sz="3900" b="1" dirty="0" smtClean="0">
                <a:solidFill>
                  <a:srgbClr val="FFFF00"/>
                </a:solidFill>
              </a:rPr>
              <a:t>(ดูเรื่องการสงวนอำนาจไว้</a:t>
            </a:r>
            <a:r>
              <a:rPr lang="th-TH" sz="3900" b="1" dirty="0" smtClean="0">
                <a:solidFill>
                  <a:srgbClr val="FFFF00"/>
                </a:solidFill>
              </a:rPr>
              <a:t> </a:t>
            </a:r>
            <a:r>
              <a:rPr lang="th-TH" sz="3900" b="1" dirty="0" smtClean="0">
                <a:solidFill>
                  <a:srgbClr val="FFFF00"/>
                </a:solidFill>
              </a:rPr>
              <a:t>ตาม  ข้อ  3.7 ด้วย)</a:t>
            </a:r>
            <a:endParaRPr lang="th-TH" sz="3900" b="1" dirty="0" smtClean="0">
              <a:solidFill>
                <a:srgbClr val="FFFF00"/>
              </a:solidFill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68200"/>
              </p:ext>
            </p:extLst>
          </p:nvPr>
        </p:nvGraphicFramePr>
        <p:xfrm>
          <a:off x="683568" y="1196752"/>
          <a:ext cx="8064897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539535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ตำแหน่ง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/>
                        <a:t>  </a:t>
                      </a:r>
                      <a:r>
                        <a:rPr lang="th-TH" sz="3200" dirty="0" err="1" smtClean="0"/>
                        <a:t>งป</a:t>
                      </a:r>
                      <a:r>
                        <a:rPr lang="th-TH" sz="3200" dirty="0" smtClean="0"/>
                        <a:t>ม.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 </a:t>
                      </a:r>
                      <a:r>
                        <a:rPr lang="th-TH" baseline="0" dirty="0" smtClean="0"/>
                        <a:t> </a:t>
                      </a:r>
                      <a:r>
                        <a:rPr lang="th-TH" sz="3200" dirty="0" smtClean="0"/>
                        <a:t>บำรุง</a:t>
                      </a:r>
                      <a:endParaRPr lang="th-TH" sz="3200" dirty="0"/>
                    </a:p>
                  </a:txBody>
                  <a:tcPr/>
                </a:tc>
              </a:tr>
              <a:tr h="539533"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นพ.</a:t>
                      </a:r>
                      <a:r>
                        <a:rPr lang="th-TH" sz="3600" b="1" dirty="0" err="1" smtClean="0"/>
                        <a:t>สสจ</a:t>
                      </a:r>
                      <a:r>
                        <a:rPr lang="th-TH" sz="3600" b="1" dirty="0" smtClean="0"/>
                        <a:t>.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 10  ล้านบาท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10  ล้านบาท</a:t>
                      </a:r>
                      <a:endParaRPr lang="th-TH" sz="3600" b="1" dirty="0"/>
                    </a:p>
                  </a:txBody>
                  <a:tcPr/>
                </a:tc>
              </a:tr>
              <a:tr h="539533"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ผอ. </a:t>
                      </a:r>
                      <a:r>
                        <a:rPr lang="th-TH" sz="3600" b="1" dirty="0" err="1" smtClean="0"/>
                        <a:t>รพร</a:t>
                      </a:r>
                      <a:r>
                        <a:rPr lang="th-TH" sz="3600" b="1" dirty="0" smtClean="0"/>
                        <a:t>.สก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 10  ล้านบาท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10  ล้านบาท</a:t>
                      </a:r>
                      <a:endParaRPr lang="th-TH" sz="3600" b="1" dirty="0"/>
                    </a:p>
                  </a:txBody>
                  <a:tcPr/>
                </a:tc>
              </a:tr>
              <a:tr h="539533"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ผอ.</a:t>
                      </a:r>
                      <a:r>
                        <a:rPr lang="th-TH" sz="3600" b="1" dirty="0" err="1" smtClean="0"/>
                        <a:t>รพช</a:t>
                      </a:r>
                      <a:r>
                        <a:rPr lang="th-TH" sz="3600" b="1" dirty="0" smtClean="0"/>
                        <a:t>.    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  3   ล้านบาท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 1   ล้านบาท</a:t>
                      </a:r>
                      <a:endParaRPr lang="th-TH" sz="3600" b="1" dirty="0"/>
                    </a:p>
                  </a:txBody>
                  <a:tcPr/>
                </a:tc>
              </a:tr>
              <a:tr h="539533">
                <a:tc>
                  <a:txBody>
                    <a:bodyPr/>
                    <a:lstStyle/>
                    <a:p>
                      <a:r>
                        <a:rPr lang="th-TH" sz="3600" b="1" dirty="0" err="1" smtClean="0"/>
                        <a:t>สสอ</a:t>
                      </a:r>
                      <a:r>
                        <a:rPr lang="th-TH" sz="3600" b="1" dirty="0" smtClean="0"/>
                        <a:t>.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 </a:t>
                      </a:r>
                      <a:r>
                        <a:rPr lang="th-TH" sz="3600" b="1" dirty="0" smtClean="0"/>
                        <a:t> 3   </a:t>
                      </a:r>
                      <a:r>
                        <a:rPr lang="th-TH" sz="3600" b="1" dirty="0" smtClean="0"/>
                        <a:t>ล้านบาท</a:t>
                      </a:r>
                      <a:endParaRPr lang="th-TH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/>
                        <a:t> 1   ล้านบาท</a:t>
                      </a:r>
                      <a:endParaRPr lang="th-TH" sz="3600" b="1" dirty="0"/>
                    </a:p>
                  </a:txBody>
                  <a:tcPr/>
                </a:tc>
              </a:tr>
              <a:tr h="539533">
                <a:tc>
                  <a:txBody>
                    <a:bodyPr/>
                    <a:lstStyle/>
                    <a:p>
                      <a:r>
                        <a:rPr lang="th-TH" sz="3600" b="1" dirty="0" smtClean="0">
                          <a:solidFill>
                            <a:srgbClr val="FF0000"/>
                          </a:solidFill>
                        </a:rPr>
                        <a:t>ผอ. รพ.สต.</a:t>
                      </a:r>
                      <a:endParaRPr lang="th-TH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>
                          <a:solidFill>
                            <a:srgbClr val="FF0000"/>
                          </a:solidFill>
                        </a:rPr>
                        <a:t>       </a:t>
                      </a:r>
                      <a:r>
                        <a:rPr lang="th-TH" sz="3600" b="1" dirty="0" smtClean="0">
                          <a:solidFill>
                            <a:srgbClr val="FF0000"/>
                          </a:solidFill>
                        </a:rPr>
                        <a:t>ไม่มอบ</a:t>
                      </a:r>
                      <a:endParaRPr lang="th-TH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dirty="0" smtClean="0">
                          <a:solidFill>
                            <a:srgbClr val="FF0000"/>
                          </a:solidFill>
                        </a:rPr>
                        <a:t>      </a:t>
                      </a:r>
                      <a:r>
                        <a:rPr lang="th-TH" sz="3600" b="1" dirty="0" smtClean="0">
                          <a:solidFill>
                            <a:srgbClr val="FF0000"/>
                          </a:solidFill>
                        </a:rPr>
                        <a:t>ไม่มอบ</a:t>
                      </a:r>
                      <a:endParaRPr lang="th-TH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1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</a:rPr>
              <a:t>มอบอำนาจการจัดหาให้นายอำเภอ</a:t>
            </a:r>
            <a:endParaRPr lang="th-TH" b="1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th-TH" sz="4000" dirty="0" smtClean="0"/>
              <a:t> </a:t>
            </a:r>
            <a:r>
              <a:rPr lang="th-TH" sz="4400" b="1" i="1" u="sng" dirty="0" smtClean="0">
                <a:solidFill>
                  <a:srgbClr val="FFFF00"/>
                </a:solidFill>
              </a:rPr>
              <a:t>การสั่งซื้อ  สั่งจ้างของ ผอ.รพ.สต. ในสังกัด</a:t>
            </a:r>
            <a:r>
              <a:rPr lang="th-TH" sz="4400" b="1" u="sng" dirty="0" smtClean="0">
                <a:solidFill>
                  <a:srgbClr val="FF0000"/>
                </a:solidFill>
              </a:rPr>
              <a:t> </a:t>
            </a:r>
            <a:r>
              <a:rPr lang="th-TH" sz="4400" b="1" dirty="0" smtClean="0"/>
              <a:t>ทุกวิธี/ทุกขั้นตอน</a:t>
            </a:r>
            <a:r>
              <a:rPr lang="th-TH" sz="4400" b="1" baseline="0" dirty="0" smtClean="0"/>
              <a:t> และการดำเนินการอื่น ๆ ตามหมวด ๒  ส่วนที่ ๒ และส่วนที่  7 ของระเบียบสำนักนายกรัฐมนตรีว่าด้วยการพัสดุ และประกาศสำนักนายกรัฐมนตรี  ด้วยเงินบำรุงของหน่วยบริการสาธารณสุข</a:t>
            </a:r>
            <a:r>
              <a:rPr lang="th-TH" sz="4400" b="1" dirty="0" smtClean="0"/>
              <a:t> ฯ </a:t>
            </a:r>
            <a:r>
              <a:rPr lang="th-TH" sz="4400" b="1" i="1" dirty="0" smtClean="0">
                <a:solidFill>
                  <a:srgbClr val="FFFF00"/>
                </a:solidFill>
              </a:rPr>
              <a:t>ครั้งหนึ่งในวงเงินไม่เกิน  5 ล้านบาท</a:t>
            </a:r>
            <a:r>
              <a:rPr lang="th-TH" sz="4400" b="1" dirty="0" smtClean="0">
                <a:solidFill>
                  <a:srgbClr val="FFFF00"/>
                </a:solidFill>
              </a:rPr>
              <a:t> </a:t>
            </a:r>
            <a:r>
              <a:rPr lang="th-TH" sz="4400" b="1" u="sng" dirty="0" smtClean="0"/>
              <a:t>ยกเว้น วิธีพิเศษ</a:t>
            </a:r>
            <a:r>
              <a:rPr lang="th-TH" sz="4400" b="1" u="sng" baseline="0" dirty="0" smtClean="0"/>
              <a:t>  </a:t>
            </a:r>
          </a:p>
          <a:p>
            <a:r>
              <a:rPr lang="th-TH" sz="4000" dirty="0" smtClean="0">
                <a:solidFill>
                  <a:srgbClr val="FFFF00"/>
                </a:solidFill>
              </a:rPr>
              <a:t>หมวด 2 (การจัดหา) ,ส่วนที่ ๒ (การซื้อจ้าง), ส่วนที่ 7 (สัญญาและหลักประกัน</a:t>
            </a:r>
            <a:r>
              <a:rPr lang="th-TH" sz="4000" dirty="0" smtClean="0">
                <a:solidFill>
                  <a:srgbClr val="FFFF00"/>
                </a:solidFill>
              </a:rPr>
              <a:t>) (</a:t>
            </a:r>
            <a:r>
              <a:rPr lang="th-TH" sz="4000" b="1" u="sng" dirty="0" smtClean="0"/>
              <a:t>มีปัญหาในทางปฏิบัติของ </a:t>
            </a:r>
            <a:r>
              <a:rPr lang="th-TH" sz="4000" b="1" u="sng" dirty="0" err="1" smtClean="0"/>
              <a:t>สสอ</a:t>
            </a:r>
            <a:r>
              <a:rPr lang="th-TH" sz="4000" b="1" u="sng" dirty="0" smtClean="0"/>
              <a:t>.)</a:t>
            </a:r>
            <a:endParaRPr lang="th-TH" sz="4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899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FF00"/>
                </a:solidFill>
              </a:rPr>
              <a:t>มอบอำนาจให้ ผอ.</a:t>
            </a:r>
            <a:r>
              <a:rPr lang="th-TH" b="1" dirty="0" err="1" smtClean="0">
                <a:solidFill>
                  <a:srgbClr val="FFFF00"/>
                </a:solidFill>
              </a:rPr>
              <a:t>รพร</a:t>
            </a:r>
            <a:r>
              <a:rPr lang="th-TH" b="1" dirty="0" smtClean="0">
                <a:solidFill>
                  <a:srgbClr val="FFFF00"/>
                </a:solidFill>
              </a:rPr>
              <a:t>. และ ผอ.</a:t>
            </a:r>
            <a:r>
              <a:rPr lang="th-TH" b="1" dirty="0" err="1" smtClean="0">
                <a:solidFill>
                  <a:srgbClr val="FFFF00"/>
                </a:solidFill>
              </a:rPr>
              <a:t>รพช</a:t>
            </a:r>
            <a:r>
              <a:rPr lang="th-TH" b="1" dirty="0" smtClean="0">
                <a:solidFill>
                  <a:srgbClr val="FFFF00"/>
                </a:solidFill>
              </a:rPr>
              <a:t>. </a:t>
            </a:r>
            <a:r>
              <a:rPr lang="th-TH" b="1" u="sng" dirty="0" smtClean="0">
                <a:solidFill>
                  <a:srgbClr val="FFFF00"/>
                </a:solidFill>
              </a:rPr>
              <a:t>(ไม่มี รพ.อรัญฯ)</a:t>
            </a:r>
            <a:endParaRPr lang="th-TH" b="1" u="sng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256584"/>
          </a:xfrm>
        </p:spPr>
        <p:txBody>
          <a:bodyPr>
            <a:noAutofit/>
          </a:bodyPr>
          <a:lstStyle/>
          <a:p>
            <a:r>
              <a:rPr lang="th-TH" sz="4000" dirty="0" smtClean="0"/>
              <a:t> </a:t>
            </a:r>
            <a:r>
              <a:rPr lang="th-TH" sz="4000" b="1" dirty="0" smtClean="0"/>
              <a:t>การอนุญาต  การอนุมัติ การเดินทางไปราชการใน</a:t>
            </a:r>
          </a:p>
          <a:p>
            <a:pPr marL="0" indent="0">
              <a:buNone/>
            </a:pPr>
            <a:r>
              <a:rPr lang="th-TH" sz="4000" b="1" dirty="0" smtClean="0"/>
              <a:t>ราชอาณาจักร  </a:t>
            </a:r>
            <a:r>
              <a:rPr lang="th-TH" sz="4000" b="1" u="sng" baseline="0" dirty="0" smtClean="0"/>
              <a:t>รวมทั้งออกนอกเขตจังหวัด </a:t>
            </a:r>
          </a:p>
          <a:p>
            <a:r>
              <a:rPr lang="th-TH" sz="4000" b="1" u="sng" baseline="0" dirty="0" smtClean="0"/>
              <a:t>การอนุมัติให้แลกเปลี่ยน ยืม ยาและเวชภัณฑ์ วัสดุ</a:t>
            </a:r>
          </a:p>
          <a:p>
            <a:pPr marL="0" indent="0">
              <a:buNone/>
            </a:pPr>
            <a:r>
              <a:rPr lang="th-TH" sz="4000" b="1" u="sng" baseline="0" dirty="0" smtClean="0"/>
              <a:t>อุปกรณ์ ครุภัณฑ์ ในการรักษาพยาบาลแก่หน่วยบริการ </a:t>
            </a:r>
          </a:p>
          <a:p>
            <a:r>
              <a:rPr lang="th-TH" sz="4000" b="1" dirty="0" smtClean="0"/>
              <a:t>การอนุญาตให้ข้าราชการ พนักงานราชการ ลูกจ้างใน</a:t>
            </a:r>
          </a:p>
          <a:p>
            <a:pPr marL="0" indent="0">
              <a:buNone/>
            </a:pPr>
            <a:r>
              <a:rPr lang="th-TH" sz="4000" b="1" dirty="0" smtClean="0"/>
              <a:t>สังกัดลา  ป่วย  กิจส่วนตัว คลอดบุตร พักผ่อน  ที่เป็นอำนาจของ ผวจ.</a:t>
            </a:r>
            <a:r>
              <a:rPr lang="th-TH" sz="4000" b="1" dirty="0" smtClean="0"/>
              <a:t>สก. </a:t>
            </a:r>
            <a:r>
              <a:rPr lang="th-TH" sz="4000" b="1" u="sng" dirty="0" smtClean="0">
                <a:solidFill>
                  <a:srgbClr val="FFFF00"/>
                </a:solidFill>
              </a:rPr>
              <a:t>รพ.อรัญฯอยู่ระหว่างขอรับมอบจาก ผวจ.</a:t>
            </a:r>
            <a:endParaRPr lang="th-TH" sz="40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8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มอบอำนาจให้ ผอ.</a:t>
            </a:r>
            <a:r>
              <a:rPr lang="th-TH" dirty="0" err="1" smtClean="0">
                <a:solidFill>
                  <a:srgbClr val="FFFF00"/>
                </a:solidFill>
              </a:rPr>
              <a:t>รพร</a:t>
            </a:r>
            <a:r>
              <a:rPr lang="th-TH" dirty="0" smtClean="0">
                <a:solidFill>
                  <a:srgbClr val="FFFF00"/>
                </a:solidFill>
              </a:rPr>
              <a:t>. และ ผอ.</a:t>
            </a:r>
            <a:r>
              <a:rPr lang="th-TH" dirty="0" err="1" smtClean="0">
                <a:solidFill>
                  <a:srgbClr val="FFFF00"/>
                </a:solidFill>
              </a:rPr>
              <a:t>รพช</a:t>
            </a:r>
            <a:r>
              <a:rPr lang="th-TH" dirty="0" smtClean="0">
                <a:solidFill>
                  <a:srgbClr val="FFFF00"/>
                </a:solidFill>
              </a:rPr>
              <a:t>. 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การอนุญาตให้ใช้รถยนต์ส่วนกลางออกนอกเขตจังหวัด ที่ตั้ง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  </a:t>
            </a:r>
            <a:r>
              <a:rPr lang="th-TH" sz="4000" b="1" kern="1200" baseline="0" dirty="0" err="1" smtClean="0">
                <a:solidFill>
                  <a:schemeClr val="tx1"/>
                </a:solidFill>
                <a:effectLst/>
              </a:rPr>
              <a:t>สนง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. หรือใช้ข้ามคืน 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?? </a:t>
            </a:r>
            <a:r>
              <a:rPr lang="th-TH" sz="4000" b="1" kern="1200" baseline="0" dirty="0" smtClean="0">
                <a:solidFill>
                  <a:srgbClr val="FFFF00"/>
                </a:solidFill>
                <a:effectLst/>
              </a:rPr>
              <a:t>(ไม่ทราบฐานอำนาจ)</a:t>
            </a:r>
            <a:endParaRPr lang="th-TH" sz="4000" b="1" dirty="0" smtClean="0">
              <a:solidFill>
                <a:srgbClr val="FFFF00"/>
              </a:solidFill>
              <a:effectLst/>
            </a:endParaRPr>
          </a:p>
          <a:p>
            <a:pPr rtl="0" eaLnBrk="1" latinLnBrk="0" hangingPunct="1"/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การสั่งให้อยู่ปฏิบัติงานนอกเวลาราชการ และอนุมัติให้เบิกจ่าย</a:t>
            </a:r>
            <a:r>
              <a:rPr lang="th-TH" sz="4000" b="1" u="sng" kern="1200" baseline="0" dirty="0" smtClean="0">
                <a:solidFill>
                  <a:schemeClr val="tx1"/>
                </a:solidFill>
                <a:effectLst/>
              </a:rPr>
              <a:t>ค่าอาหารทำการนอกเวลา </a:t>
            </a:r>
            <a:r>
              <a:rPr lang="th-TH" sz="4000" b="1" u="sng" kern="1200" baseline="0" dirty="0" smtClean="0">
                <a:solidFill>
                  <a:srgbClr val="FFFF00"/>
                </a:solidFill>
                <a:effectLst/>
              </a:rPr>
              <a:t>(</a:t>
            </a:r>
            <a:r>
              <a:rPr lang="th-TH" sz="4000" b="1" u="sng" kern="1200" baseline="0" dirty="0" err="1" smtClean="0">
                <a:solidFill>
                  <a:srgbClr val="FFFF00"/>
                </a:solidFill>
                <a:effectLst/>
              </a:rPr>
              <a:t>คสป</a:t>
            </a:r>
            <a:r>
              <a:rPr lang="th-TH" sz="4000" b="1" u="sng" kern="1200" baseline="0" dirty="0" smtClean="0">
                <a:solidFill>
                  <a:srgbClr val="FFFF00"/>
                </a:solidFill>
                <a:effectLst/>
              </a:rPr>
              <a:t> </a:t>
            </a:r>
            <a:r>
              <a:rPr lang="th-TH" sz="4000" b="1" u="sng" kern="1200" baseline="0" dirty="0" smtClean="0">
                <a:solidFill>
                  <a:srgbClr val="FFFF00"/>
                </a:solidFill>
                <a:effectLst/>
              </a:rPr>
              <a:t>625/50 ปลัด มอบแล้ว)</a:t>
            </a:r>
            <a:endParaRPr lang="th-TH" sz="4400" b="1" dirty="0" smtClean="0">
              <a:solidFill>
                <a:srgbClr val="FFFF00"/>
              </a:solidFill>
              <a:effectLst/>
            </a:endParaRPr>
          </a:p>
          <a:p>
            <a:pPr rtl="0" eaLnBrk="1" latinLnBrk="0" hangingPunct="1"/>
            <a:r>
              <a:rPr lang="th-TH" sz="4000" b="1" u="sng" kern="1200" baseline="0" dirty="0" smtClean="0">
                <a:solidFill>
                  <a:schemeClr val="tx1"/>
                </a:solidFill>
                <a:effectLst/>
              </a:rPr>
              <a:t>การอนุมัติใช้รถยนต์ราชการปฏิบัติราชการ ในและนอกเขตจังหวัด กรณี </a:t>
            </a:r>
            <a:r>
              <a:rPr lang="en-US" sz="4000" b="1" u="sng" kern="1200" baseline="0" dirty="0" smtClean="0">
                <a:solidFill>
                  <a:schemeClr val="tx1"/>
                </a:solidFill>
                <a:effectLst/>
              </a:rPr>
              <a:t>REFER </a:t>
            </a:r>
            <a:r>
              <a:rPr lang="th-TH" sz="4000" b="1" u="sng" kern="1200" baseline="0" dirty="0" smtClean="0">
                <a:solidFill>
                  <a:srgbClr val="FFFF00"/>
                </a:solidFill>
                <a:effectLst/>
              </a:rPr>
              <a:t>?? (ไม่ทราบฐานอำนาจ)</a:t>
            </a:r>
            <a:endParaRPr lang="th-TH" sz="4400" b="1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20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FFFF00"/>
                </a:solidFill>
              </a:rPr>
              <a:t>เงื่อนไข การมอบอำนาจ</a:t>
            </a: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328592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ต้องรายงานการจัดหาที่มีมูลค่า</a:t>
            </a:r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 1 ล้านบาทขึ้นไป เมื่อจัดส่งให้หน่วยงานที่เกี่ยวข้องตามระเบียบแล้ว ให้จังหวัดทราบ พร้อมรายงานประจำเดือน</a:t>
            </a:r>
          </a:p>
          <a:p>
            <a:pPr rtl="0" eaLnBrk="1" latinLnBrk="0" hangingPunct="1"/>
            <a:r>
              <a:rPr lang="th-TH" sz="4000" b="1" kern="1200" baseline="0" dirty="0" smtClean="0">
                <a:solidFill>
                  <a:schemeClr val="tx1"/>
                </a:solidFill>
                <a:effectLst/>
              </a:rPr>
              <a:t>กรณี รอง ผวจ.ท่านใดไม่อยู่ ให้เสนอรอง ผวจ.ท่านท่านอื่น สั่งการแทน และต้องรายงาน รอง ผวจ.ที่รับผิดชอบทราบ โดยเร็ว</a:t>
            </a:r>
          </a:p>
          <a:p>
            <a:pPr rtl="0" eaLnBrk="1" latinLnBrk="0" hangingPunct="1"/>
            <a:r>
              <a:rPr lang="th-TH" sz="4000" b="1" kern="1200" dirty="0" smtClean="0">
                <a:solidFill>
                  <a:schemeClr val="tx1"/>
                </a:solidFill>
                <a:effectLst/>
              </a:rPr>
              <a:t>เรื่องที่พิจารณาแล้วเห็นว่าสำคัญ อาจเสนอผวจ. พิจารณา</a:t>
            </a:r>
          </a:p>
        </p:txBody>
      </p:sp>
    </p:spTree>
    <p:extLst>
      <p:ext uri="{BB962C8B-B14F-4D97-AF65-F5344CB8AC3E}">
        <p14:creationId xmlns:p14="http://schemas.microsoft.com/office/powerpoint/2010/main" val="3176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1046</Words>
  <Application>Microsoft Office PowerPoint</Application>
  <PresentationFormat>นำเสนอทางหน้าจอ (4:3)</PresentationFormat>
  <Paragraphs>86</Paragraphs>
  <Slides>14</Slides>
  <Notes>7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ชุดรูปแบบของ Office</vt:lpstr>
      <vt:lpstr>คำสั่งจังหวัดสระแก้วที่ 894 /2560  ลงวันที่  14  มีนาคม  2560</vt:lpstr>
      <vt:lpstr>นายธรรมศักดิ์ รัตนธัญญา เป็นผู้กำกับและสั่งปฏิบัติราชการ สำนักงานสาธารณสุขจังหวัดสระแก้ว  </vt:lpstr>
      <vt:lpstr>นายธรรมศักดิ์ รัตนธัญญา (ต่อ)</vt:lpstr>
      <vt:lpstr>มอบอำนาจให้ นพ.สสจ.</vt:lpstr>
      <vt:lpstr>มอบอำนาจ การจัดหาทุกวิธี  ยกเว้นวิธีพิเศษ</vt:lpstr>
      <vt:lpstr>มอบอำนาจการจัดหาให้นายอำเภอ</vt:lpstr>
      <vt:lpstr>มอบอำนาจให้ ผอ.รพร. และ ผอ.รพช. (ไม่มี รพ.อรัญฯ)</vt:lpstr>
      <vt:lpstr>มอบอำนาจให้ ผอ.รพร. และ ผอ.รพช. </vt:lpstr>
      <vt:lpstr>เงื่อนไข การมอบอำนาจ</vt:lpstr>
      <vt:lpstr>เงื่อนไข การมอบอำนาจ</vt:lpstr>
      <vt:lpstr>เงื่อนไข การมอบอำนาจ</vt:lpstr>
      <vt:lpstr>ปัญหา</vt:lpstr>
      <vt:lpstr>ปัญหา</vt:lpstr>
      <vt:lpstr>ปัญหา (ไม่มีฐานอำนาจในการมอบ)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คำสั่งจังหวัดสระแก้วที่ 894 /2560  ลงวันที่  14  มีนาคม  2560</dc:title>
  <dc:creator>User</dc:creator>
  <cp:lastModifiedBy>User</cp:lastModifiedBy>
  <cp:revision>27</cp:revision>
  <cp:lastPrinted>2017-03-27T02:48:46Z</cp:lastPrinted>
  <dcterms:created xsi:type="dcterms:W3CDTF">2017-03-20T02:05:33Z</dcterms:created>
  <dcterms:modified xsi:type="dcterms:W3CDTF">2017-03-27T03:32:04Z</dcterms:modified>
</cp:coreProperties>
</file>