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4" r:id="rId4"/>
    <p:sldId id="259" r:id="rId5"/>
    <p:sldId id="263" r:id="rId6"/>
    <p:sldId id="272" r:id="rId7"/>
    <p:sldId id="266" r:id="rId8"/>
    <p:sldId id="260" r:id="rId9"/>
    <p:sldId id="261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ownloads\55709_&#3619;&#3634;&#3618;&#3591;&#3634;&#3609;&#3585;&#3634;&#3619;&#3651;&#3594;&#3657;&#3618;&#3634;%20Rabies%20vaccine%20&#3649;&#3621;&#3632;%20ERIG%20&#3611;&#3637;&#3591;&#3610;%20256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Present%20Palnfin\&#3605;&#3633;&#3604;&#3627;&#3609;&#3637;&#3657;&#3626;&#3641;&#3597;%20&#3621;&#3641;&#3585;&#3627;&#3609;&#3637;&#3657;&#3588;&#3657;&#3634;&#3591;&#3594;&#3635;&#3619;&#3632;&#3607;&#3640;&#3585;&#3626;&#3636;&#3607;&#3608;&#3636;%20%20&#3611;&#3637;6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6618547681556"/>
          <c:y val="5.1400554097404488E-2"/>
          <c:w val="0.84978937007874056"/>
          <c:h val="0.7401525496142277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Sheet1!$D$26:$D$31</c:f>
              <c:strCache>
                <c:ptCount val="6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</c:strCache>
            </c:strRef>
          </c:cat>
          <c:val>
            <c:numRef>
              <c:f>Sheet1!$E$26:$E$31</c:f>
              <c:numCache>
                <c:formatCode>General</c:formatCode>
                <c:ptCount val="6"/>
                <c:pt idx="0">
                  <c:v>16500</c:v>
                </c:pt>
                <c:pt idx="1">
                  <c:v>5500</c:v>
                </c:pt>
                <c:pt idx="2">
                  <c:v>51660</c:v>
                </c:pt>
                <c:pt idx="3">
                  <c:v>64500</c:v>
                </c:pt>
                <c:pt idx="4">
                  <c:v>82650</c:v>
                </c:pt>
                <c:pt idx="5">
                  <c:v>59350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730688"/>
        <c:axId val="222569216"/>
      </c:barChart>
      <c:catAx>
        <c:axId val="221730688"/>
        <c:scaling>
          <c:orientation val="minMax"/>
        </c:scaling>
        <c:delete val="0"/>
        <c:axPos val="b"/>
        <c:majorTickMark val="out"/>
        <c:minorTickMark val="none"/>
        <c:tickLblPos val="nextTo"/>
        <c:crossAx val="222569216"/>
        <c:crosses val="autoZero"/>
        <c:auto val="1"/>
        <c:lblAlgn val="ctr"/>
        <c:lblOffset val="100"/>
        <c:noMultiLvlLbl val="0"/>
      </c:catAx>
      <c:valAx>
        <c:axId val="222569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1730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Sheet2!$B$2:$B$5</c:f>
              <c:strCache>
                <c:ptCount val="4"/>
                <c:pt idx="0">
                  <c:v>พรบ OP</c:v>
                </c:pt>
                <c:pt idx="1">
                  <c:v>พรบ IP</c:v>
                </c:pt>
                <c:pt idx="2">
                  <c:v>ต่างชาติ OP</c:v>
                </c:pt>
                <c:pt idx="3">
                  <c:v>ต่างชาติ IP</c:v>
                </c:pt>
              </c:strCache>
            </c:strRef>
          </c:cat>
          <c:val>
            <c:numRef>
              <c:f>Sheet2!$C$2:$C$5</c:f>
              <c:numCache>
                <c:formatCode>#,##0</c:formatCode>
                <c:ptCount val="4"/>
                <c:pt idx="0">
                  <c:v>448776</c:v>
                </c:pt>
                <c:pt idx="1">
                  <c:v>346675</c:v>
                </c:pt>
                <c:pt idx="2">
                  <c:v>154258</c:v>
                </c:pt>
                <c:pt idx="3">
                  <c:v>246503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003390559786551"/>
          <c:y val="7.9938387140301492E-2"/>
          <c:w val="0.25855790500725456"/>
          <c:h val="0.82174791395528035"/>
        </c:manualLayout>
      </c:layout>
      <c:overlay val="0"/>
      <c:txPr>
        <a:bodyPr/>
        <a:lstStyle/>
        <a:p>
          <a:pPr>
            <a:defRPr sz="3200" b="1">
              <a:effectLst/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1BEA22-D680-4C7C-8768-1164A8ABBFE9}" type="datetimeFigureOut">
              <a:rPr lang="th-TH" smtClean="0"/>
              <a:pPr/>
              <a:t>29/03/61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BA807D-AD39-4962-81B7-CC9273D65BCE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992888" cy="1944216"/>
          </a:xfrm>
        </p:spPr>
        <p:txBody>
          <a:bodyPr>
            <a:noAutofit/>
          </a:bodyPr>
          <a:lstStyle/>
          <a:p>
            <a:pPr algn="ctr"/>
            <a:r>
              <a:rPr lang="th-TH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แผนทางการเงิน </a:t>
            </a:r>
            <a:r>
              <a:rPr lang="th-TH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Plan Fin</a:t>
            </a:r>
            <a:r>
              <a:rPr lang="th-TH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br>
              <a:rPr lang="th-TH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รอบครึ่งปี 2561</a:t>
            </a:r>
            <a:endParaRPr lang="th-TH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โรงพยาบาลตาพระยา  จังหวัดสระแก้ว</a:t>
            </a:r>
            <a:endParaRPr lang="th-TH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34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1440160"/>
          </a:xfr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Problem : </a:t>
            </a:r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ตัดหนี้สูญ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ชำระเงินเอง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)=</a:t>
            </a:r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1,196,212 </a:t>
            </a:r>
            <a:b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endParaRPr lang="th-TH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แผนภูมิ 2"/>
          <p:cNvGraphicFramePr/>
          <p:nvPr>
            <p:extLst>
              <p:ext uri="{D42A27DB-BD31-4B8C-83A1-F6EECF244321}">
                <p14:modId xmlns:p14="http://schemas.microsoft.com/office/powerpoint/2010/main" val="3397945610"/>
              </p:ext>
            </p:extLst>
          </p:nvPr>
        </p:nvGraphicFramePr>
        <p:xfrm>
          <a:off x="827584" y="2057400"/>
          <a:ext cx="7272808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Purpose</a:t>
            </a:r>
            <a:endParaRPr lang="th-TH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1249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i="1" dirty="0" smtClean="0">
                <a:latin typeface="TH SarabunPSK" pitchFamily="34" charset="-34"/>
                <a:cs typeface="TH SarabunPSK" pitchFamily="34" charset="-34"/>
              </a:rPr>
              <a:t>ลูกหนี้รายเก่า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มูลค่าการชำระหนี้คงค้างเพิ่มขึ้น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≥ 15%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ของยอดภายในสิ้นปีงบ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2561</a:t>
            </a: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i="1" dirty="0" smtClean="0">
                <a:latin typeface="TH SarabunPSK" pitchFamily="34" charset="-34"/>
                <a:cs typeface="TH SarabunPSK" pitchFamily="34" charset="-34"/>
              </a:rPr>
              <a:t>ลูกหนี้รายใหม่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เกิดลูกหนี้ค้างจ่ายปีงบ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2561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น้อยกว่ายอดปีงบ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Process</a:t>
            </a:r>
            <a:endParaRPr lang="th-TH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ลูกหนี้สูญรายเก่า</a:t>
            </a:r>
            <a:endParaRPr lang="th-TH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4040188" cy="4226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ทำบัญชีลูกหนี้รายบุคคล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จัดระบบทวงหนี้ในรายค้างชำระ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มีระบบเตือนการชำระหนี้ก่อนการรับบริการครั้งใหม่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ป้องกันลูกหนี้สูญรายใหม่</a:t>
            </a:r>
            <a:endParaRPr lang="th-TH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4226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ตรวจสอบสิทธิ์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100%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ทุกครั้งก่อนให้บริการ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ในรายที่สิทธิ์ไม่ชัดเจนให้ถือเป็นชำระเงินเองไว้ก่อน</a:t>
            </a: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พิจารณาระบบเงินมัดจำในกรณีผู้ป่วย 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จัดระบบห้องเก็บให้เอื้อต่อการชำระเงินค่ารักษาในผู้ป่วยชำระเงินเองที่ไม่มีอาการฉุกเฉิน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Performance</a:t>
            </a:r>
            <a:endParaRPr lang="th-TH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4637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400" b="1" i="1" dirty="0" smtClean="0">
                <a:latin typeface="TH SarabunPSK" pitchFamily="34" charset="-34"/>
                <a:cs typeface="TH SarabunPSK" pitchFamily="34" charset="-34"/>
              </a:rPr>
              <a:t>ลูกหนี้รายเก่า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ติดตามผลการเรียกเก็บในทุกกองทุน </a:t>
            </a:r>
          </a:p>
          <a:p>
            <a:r>
              <a:rPr lang="th-TH" sz="4400" b="1" i="1" dirty="0" smtClean="0">
                <a:latin typeface="TH SarabunPSK" pitchFamily="34" charset="-34"/>
                <a:cs typeface="TH SarabunPSK" pitchFamily="34" charset="-34"/>
              </a:rPr>
              <a:t>ลูกหนี้รายใหม่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รายงานผลการเกิดลูกหนี้รายใหม่ พร้อมสาเหตุของการค้างชำระ หรือ เรียกเก็บไม่ได้</a:t>
            </a:r>
          </a:p>
          <a:p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โดยงานประกันและรายงานในที่ประชุม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CFO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ทุกเดือน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04056" y="2570600"/>
            <a:ext cx="7772400" cy="1362456"/>
          </a:xfrm>
        </p:spPr>
        <p:txBody>
          <a:bodyPr/>
          <a:lstStyle/>
          <a:p>
            <a:pPr algn="ctr"/>
            <a:r>
              <a:rPr lang="th-TH" sz="9600" dirty="0" smtClean="0">
                <a:latin typeface="TH SarabunPSK" pitchFamily="34" charset="-34"/>
                <a:cs typeface="TH SarabunPSK" pitchFamily="34" charset="-34"/>
              </a:rPr>
              <a:t>ขอบคุณครับ</a:t>
            </a:r>
            <a:endParaRPr lang="th-TH" sz="9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ด้านรายได้ สาเหตุที่ปรับแผนลดลง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384376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ปรับลด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P06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รายได้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ค่ารักษาเบิกต้น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สังกัด</a:t>
            </a:r>
          </a:p>
          <a:p>
            <a:pPr marL="0" indent="0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และ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P61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รายได้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ค่ารักษา </a:t>
            </a:r>
            <a:r>
              <a:rPr lang="th-TH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endPara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เนื่องจาก ผลการดำเนินงานจริง 4 เดือนไม่เป็นไปตามเป้าหมายและผู้มารับบริการชำระเงินสด  และนำใบเสร็จไปเบิกต้นสังกัดเอง </a:t>
            </a:r>
          </a:p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ปรับลด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P12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รายได้อื่น</a:t>
            </a:r>
          </a:p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เนื่องจากลดมูลค่าอาคารแพทย์แผนไทยที่จะได้รับบริจาค มูลค่า 600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000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บาท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77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548680"/>
            <a:ext cx="8856985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4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ด้านค่าใช้จ่าย </a:t>
            </a:r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สาเหตุที่ปรับ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แผนเพิ่ม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ปรับเพิ่ม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P14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ต้นทุนยา</a:t>
            </a:r>
          </a:p>
          <a:p>
            <a:pPr marL="0" indent="0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เพิ่มกลุ่มยาจิตเวช 	จำนวน 150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000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บาท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Feasibility study</a:t>
            </a:r>
            <a:r>
              <a:rPr lang="th-TH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Rabies/ERIG 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จำนวน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383,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000 บาท</a:t>
            </a:r>
          </a:p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ปรับเพิ่ม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P241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หนี้สูญและหนี้สงสัยจะสูญ</a:t>
            </a:r>
          </a:p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เนื่องจากตอนต้นปีงบประมาณ61 มีการขออนุมัติตัดหนี้สูญ กรณีต่างชาติชำระเงินเอง ปี58-59 จำนวน 1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XX,XXX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บาท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40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42493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76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มูลค่าการสั่งชื้อ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Rabies vaccine/ERIG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82" y="1628800"/>
            <a:ext cx="65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บาท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แผนภูมิ 6"/>
          <p:cNvGraphicFramePr/>
          <p:nvPr>
            <p:extLst>
              <p:ext uri="{D42A27DB-BD31-4B8C-83A1-F6EECF244321}">
                <p14:modId xmlns:p14="http://schemas.microsoft.com/office/powerpoint/2010/main" val="1814686985"/>
              </p:ext>
            </p:extLst>
          </p:nvPr>
        </p:nvGraphicFramePr>
        <p:xfrm>
          <a:off x="323528" y="2057400"/>
          <a:ext cx="8352928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8" y="1628800"/>
            <a:ext cx="882148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4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ผลลัพธ์หลังการปรับแผนทางการเงิน</a:t>
            </a:r>
            <a:b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Plan fin 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 1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1.มี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EBITDA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เป็นบวก</a:t>
            </a:r>
          </a:p>
          <a:p>
            <a:pPr marL="0" indent="0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2.ลงทุนไม่เกิน 20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%EBITDA</a:t>
            </a:r>
          </a:p>
          <a:p>
            <a:pPr marL="0" indent="0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3.อัตราส่วน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NWC 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เหลือหลัง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ลงทุน&gt;20%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EBITDA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ต่อรายจ่าย : เดือน</a:t>
            </a:r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คาดการณ์ว่า ณ 30 กันยายน 2561 </a:t>
            </a:r>
          </a:p>
          <a:p>
            <a:pPr marL="0" indent="0">
              <a:buNone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ระดับภาวะวิกฤต 0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A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10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237</Words>
  <Application>Microsoft Office PowerPoint</Application>
  <PresentationFormat>นำเสนอทางหน้าจอ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ไหลเวียน</vt:lpstr>
      <vt:lpstr>แผนทางการเงิน (Plan Fin) รอบครึ่งปี 2561</vt:lpstr>
      <vt:lpstr>งานนำเสนอ PowerPoint</vt:lpstr>
      <vt:lpstr>ด้านรายได้ สาเหตุที่ปรับแผนลดลง</vt:lpstr>
      <vt:lpstr>งานนำเสนอ PowerPoint</vt:lpstr>
      <vt:lpstr>ด้านค่าใช้จ่าย สาเหตุที่ปรับแผนเพิ่ม</vt:lpstr>
      <vt:lpstr>งานนำเสนอ PowerPoint</vt:lpstr>
      <vt:lpstr>มูลค่าการสั่งชื้อ Rabies vaccine/ERIG</vt:lpstr>
      <vt:lpstr>งานนำเสนอ PowerPoint</vt:lpstr>
      <vt:lpstr>ผลลัพธ์หลังการปรับแผนทางการเงิน </vt:lpstr>
      <vt:lpstr> Problem : ตัดหนี้สูญ (ชำระเงินเอง)=1,196,212  </vt:lpstr>
      <vt:lpstr>Purpose</vt:lpstr>
      <vt:lpstr>Process</vt:lpstr>
      <vt:lpstr>Performance</vt:lpstr>
      <vt:lpstr>ขอบคุณครับ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แผนทางการเงิน Plan Fin</dc:title>
  <dc:creator>NB31</dc:creator>
  <cp:lastModifiedBy>NB31</cp:lastModifiedBy>
  <cp:revision>41</cp:revision>
  <dcterms:created xsi:type="dcterms:W3CDTF">2018-03-26T12:54:07Z</dcterms:created>
  <dcterms:modified xsi:type="dcterms:W3CDTF">2018-03-29T02:24:00Z</dcterms:modified>
</cp:coreProperties>
</file>