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notesMasterIdLst>
    <p:notesMasterId r:id="rId11"/>
  </p:notesMasterIdLst>
  <p:sldIdLst>
    <p:sldId id="267" r:id="rId2"/>
    <p:sldId id="256" r:id="rId3"/>
    <p:sldId id="257" r:id="rId4"/>
    <p:sldId id="258" r:id="rId5"/>
    <p:sldId id="263" r:id="rId6"/>
    <p:sldId id="266" r:id="rId7"/>
    <p:sldId id="260" r:id="rId8"/>
    <p:sldId id="261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936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60812-FB91-4A18-BAA1-DBB809042DD0}" type="datetimeFigureOut">
              <a:rPr lang="th-TH" smtClean="0"/>
              <a:t>24/06/59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3D313-233A-4E90-908E-283DE02C8D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696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925719" y="685728"/>
            <a:ext cx="5006564" cy="342863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8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7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19"/>
            <a:ext cx="6439049" cy="489472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3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2" descr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01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-73891" y="1267691"/>
            <a:ext cx="12026899" cy="2685473"/>
          </a:xfrm>
        </p:spPr>
        <p:txBody>
          <a:bodyPr/>
          <a:lstStyle/>
          <a:p>
            <a:pPr algn="ctr"/>
            <a:r>
              <a:rPr lang="th-TH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</a:t>
            </a:r>
            <a: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รณรงค์</a:t>
            </a:r>
            <a:b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พัฒนาการเด็ก </a:t>
            </a:r>
            <a:b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4-8 กรกฎาคม 2559</a:t>
            </a:r>
            <a:endParaRPr lang="th-TH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1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82600" y="0"/>
            <a:ext cx="11379200" cy="7366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จำนวนกลุ่มเป้าหมาย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5" name="ตัวแทนเนื้อหา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9491522"/>
              </p:ext>
            </p:extLst>
          </p:nvPr>
        </p:nvGraphicFramePr>
        <p:xfrm>
          <a:off x="285009" y="835752"/>
          <a:ext cx="11661566" cy="6022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03194"/>
                <a:gridCol w="1849604"/>
                <a:gridCol w="1852192"/>
                <a:gridCol w="1852192"/>
                <a:gridCol w="1852192"/>
                <a:gridCol w="1852192"/>
              </a:tblGrid>
              <a:tr h="9386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n-cs"/>
                        </a:rPr>
                        <a:t>อำเภอ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เด็กอายุ </a:t>
                      </a:r>
                      <a:endParaRPr lang="en-US" sz="1400">
                        <a:effectLst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9 </a:t>
                      </a:r>
                      <a:r>
                        <a:rPr lang="th-TH" sz="2400">
                          <a:effectLst/>
                          <a:cs typeface="+mn-cs"/>
                        </a:rPr>
                        <a:t>เดือน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เด็กอายุ </a:t>
                      </a:r>
                      <a:endParaRPr lang="en-US" sz="1400">
                        <a:effectLst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18 </a:t>
                      </a:r>
                      <a:r>
                        <a:rPr lang="th-TH" sz="2400">
                          <a:effectLst/>
                          <a:cs typeface="+mn-cs"/>
                        </a:rPr>
                        <a:t>เดือน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เด็กอายุ </a:t>
                      </a:r>
                      <a:endParaRPr lang="en-US" sz="1400">
                        <a:effectLst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30 </a:t>
                      </a:r>
                      <a:r>
                        <a:rPr lang="th-TH" sz="2400">
                          <a:effectLst/>
                          <a:cs typeface="+mn-cs"/>
                        </a:rPr>
                        <a:t>เดือน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เด็กอายุ </a:t>
                      </a:r>
                      <a:endParaRPr lang="en-US" sz="1400">
                        <a:effectLst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42 </a:t>
                      </a:r>
                      <a:r>
                        <a:rPr lang="th-TH" sz="2400">
                          <a:effectLst/>
                          <a:cs typeface="+mn-cs"/>
                        </a:rPr>
                        <a:t>เดือน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รวม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</a:tr>
              <a:tr h="512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เมืองสระแก้ว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75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93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86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93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347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512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อรัญประเทศ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234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512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วัฒนานคร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80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251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512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วังน้ำเย็น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196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512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cs typeface="+mn-cs"/>
                        </a:rPr>
                        <a:t>ตาพระยา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72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228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512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เขาฉกรรจ์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32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133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512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คลองหาด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70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69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218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512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โคกสูง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15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25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88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5127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วังสมบูรณ์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21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38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137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  <a:tr h="468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cs typeface="+mn-cs"/>
                        </a:rPr>
                        <a:t>รวม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389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434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486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cs typeface="+mn-cs"/>
                        </a:rPr>
                        <a:t>523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cs typeface="+mn-cs"/>
                        </a:rPr>
                        <a:t>1832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n-cs"/>
                      </a:endParaRPr>
                    </a:p>
                  </a:txBody>
                  <a:tcPr marL="63654" marR="6365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241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436914" y="0"/>
            <a:ext cx="10755086" cy="129441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แนวทางการรณรงค์  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4 - 8 </a:t>
            </a:r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กรกฎาคม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2559</a:t>
            </a:r>
            <a:endParaRPr lang="th-TH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863348" y="1767765"/>
            <a:ext cx="10924902" cy="46303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:</a:t>
            </a:r>
            <a:r>
              <a:rPr lang="th-TH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เตรียมความพร้อม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ตรวจสอบกลุ่มเป้าหมาย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  , แจ้งพื้นที่ให้ทราบ </a:t>
            </a:r>
            <a:endParaRPr lang="en-US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เตรียมเครื่องมือ อุปกรณ์ หนังสือคู่มือ สถานที่ตรวจ (ห้องที่เหมาะสม)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ทบทวนทักษะในกลุ่มเจ้าหน้าที่สาธารณสุข (ข้อที่มีปัญหามากๆ) 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พัฒนาทักษะครูพี่เลี้ยง  </a:t>
            </a:r>
            <a:r>
              <a:rPr lang="th-TH" sz="24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อส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ม. /ครูศูนย์เด็กเล็ก / ครูโรงเรียนอนุบาล (เพิ่มเติม)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ประชาสัมพันธ์ + แจ้งหน่วยงานที่เกี่ยวข้องทราบ</a:t>
            </a:r>
          </a:p>
          <a:p>
            <a:pPr marL="0" indent="0"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คณะกรมการจังหวัด และ คณะอนุกรรมการส่งเสริมการพัฒนาเด็กปฐมวัย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ให้ รพ.สต. </a:t>
            </a: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ทำแผนรณรงค์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(ระดับอำเภอและระดับจังหวัดให้การสนับสนุน)</a:t>
            </a:r>
          </a:p>
          <a:p>
            <a:pPr>
              <a:buNone/>
            </a:pPr>
            <a:r>
              <a:rPr lang="th-TH" sz="2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เน้นทำแผนอย่างละเอียด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 </a:t>
            </a:r>
            <a:r>
              <a:rPr lang="th-TH" sz="24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วดป.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จำนวน.สถานที่ตรวจ.ผู้ตรวจ.ทีมพี่เลี้ยง</a:t>
            </a:r>
          </a:p>
        </p:txBody>
      </p:sp>
    </p:spTree>
    <p:extLst>
      <p:ext uri="{BB962C8B-B14F-4D97-AF65-F5344CB8AC3E}">
        <p14:creationId xmlns:p14="http://schemas.microsoft.com/office/powerpoint/2010/main" val="273397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4395" y="0"/>
            <a:ext cx="11467605" cy="1377538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แนวทางการรณรงค์  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4 - 8 </a:t>
            </a:r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กรกฎาคม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2559</a:t>
            </a:r>
            <a:endParaRPr lang="th-TH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829128" y="1720277"/>
            <a:ext cx="10579099" cy="46303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: </a:t>
            </a:r>
            <a:r>
              <a:rPr lang="th-TH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ดำเนินการตามแผน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ตรวจคัดกรอง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กลุ่มเป้าหมาย 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รูปแบบ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ลงแขก / จับคู่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Buddy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ช่วยกันในโซน  ฯลฯ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บันทึกข้อมูลในโปรแกรม43 แฟ้ม/</a:t>
            </a:r>
            <a:r>
              <a:rPr lang="en-US" sz="2400" b="1" dirty="0" err="1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specailPP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ทุกวัน และทำทะเบียนติดตามเด็กสงสัยล่าทุกราย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CPM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อำเภอ ตรวจสอบข้อมูล ก่อนส่งรายงานให้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จังหวัด 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CPM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จังหวัด ตรวจสอบอีกครั้ง ก่อน 15 ก.ค.59 </a:t>
            </a:r>
          </a:p>
        </p:txBody>
      </p:sp>
    </p:spTree>
    <p:extLst>
      <p:ext uri="{BB962C8B-B14F-4D97-AF65-F5344CB8AC3E}">
        <p14:creationId xmlns:p14="http://schemas.microsoft.com/office/powerpoint/2010/main" val="273397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12900" y="0"/>
            <a:ext cx="10579100" cy="9779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แนวทางการรณรงค์  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4 - 8 </a:t>
            </a:r>
            <a:r>
              <a:rPr lang="th-TH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กรกฎาคม </a:t>
            </a:r>
            <a:r>
              <a:rPr lang="en-US" dirty="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2559</a:t>
            </a:r>
            <a:endParaRPr lang="th-TH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612900" y="1280890"/>
            <a:ext cx="10579099" cy="46303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: </a:t>
            </a:r>
            <a:r>
              <a:rPr lang="th-TH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สะท้อนข้อมูลกลับสู่พื้นที่ และหน่วยงานที่เกี่ยวข้อง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กรรมการจังหวัด/อำเภอ (ประชุมหัวหน้าส่วนราชการ)</a:t>
            </a:r>
          </a:p>
          <a:p>
            <a:pPr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2.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คณะอนุกรรมการส่งเสริมพัฒนาการเด็กปฐมวัย 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ระดับจังหวัด/อำเภอ (เลขา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4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กระทรวงหลัก)</a:t>
            </a: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en-US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 </a:t>
            </a: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แกนนำในชุมชน /ภาคเอกชนในพื้นที่ </a:t>
            </a:r>
          </a:p>
          <a:p>
            <a:pPr>
              <a:buNone/>
            </a:pPr>
            <a:endParaRPr lang="th-TH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r>
              <a:rPr lang="th-TH" sz="24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en-US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en-US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buNone/>
            </a:pPr>
            <a:endParaRPr lang="th-TH" sz="24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397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38299" y="0"/>
            <a:ext cx="10553701" cy="9779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แนวทางการแก้ไขปัญหา</a:t>
            </a:r>
            <a:br>
              <a:rPr lang="th-TH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เด็กพัฒนาการล่าช้า</a:t>
            </a:r>
            <a:endParaRPr lang="th-TH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65100" y="977900"/>
            <a:ext cx="12026900" cy="5880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(จังหวัด/อำเภอ)  ตรวจสอบข้อมูลทุกเดือน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h-TH" sz="2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127375" y="1587500"/>
            <a:ext cx="1930400" cy="73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เด็กสงสัยล่าช้า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953622" y="2578481"/>
            <a:ext cx="3505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แจ้งผู้ปกครอง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ส่งเสริมพัฒนาการเด็ก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567543" y="3770095"/>
            <a:ext cx="4023632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ติดตามได้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รพ.สต./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รพช.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รพท.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ตรวจซ้ำ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</a:p>
          <a:p>
            <a:pPr algn="ctr"/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290480" y="1561374"/>
            <a:ext cx="21463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ทำทะเบียน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ที่สถานบริการ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272902" y="4875850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สมวัย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451350" y="4863312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ล่าช้า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667125" y="5460274"/>
            <a:ext cx="2832099" cy="352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TEDA4I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รพช.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รพท.</a:t>
            </a:r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47780" y="6195202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สมวัย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689566" y="6194978"/>
            <a:ext cx="2574471" cy="663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ล่าช้า กระตุ้น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ทีม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FCT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ติดตามเยี่ยม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8624887" y="3813986"/>
            <a:ext cx="21463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ติดตามไม่ได้</a:t>
            </a:r>
          </a:p>
          <a:p>
            <a:pPr algn="ctr"/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จนท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.ติดตามที่บ้าน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6" name="ตัวเชื่อมต่อตรง 15"/>
          <p:cNvCxnSpPr>
            <a:stCxn id="14" idx="1"/>
            <a:endCxn id="14" idx="3"/>
          </p:cNvCxnSpPr>
          <p:nvPr/>
        </p:nvCxnSpPr>
        <p:spPr>
          <a:xfrm>
            <a:off x="8624887" y="4194986"/>
            <a:ext cx="21463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สี่เหลี่ยมผืนผ้า 16"/>
          <p:cNvSpPr/>
          <p:nvPr/>
        </p:nvSpPr>
        <p:spPr>
          <a:xfrm>
            <a:off x="8839394" y="4793976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ในเขต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10357645" y="4745416"/>
            <a:ext cx="1433512" cy="466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นอกเขต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7551737" y="5444222"/>
            <a:ext cx="2146299" cy="108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ต./อ. ประสานเจ้าของพื้นที่  ติดตามตรวจ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10144126" y="5463895"/>
            <a:ext cx="1920874" cy="583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แจ้ง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เขต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4" name="ลูกศรเชื่อมต่อแบบตรง 23"/>
          <p:cNvCxnSpPr>
            <a:stCxn id="4" idx="2"/>
          </p:cNvCxnSpPr>
          <p:nvPr/>
        </p:nvCxnSpPr>
        <p:spPr>
          <a:xfrm flipH="1">
            <a:off x="4089400" y="2324100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>
            <a:stCxn id="5" idx="2"/>
          </p:cNvCxnSpPr>
          <p:nvPr/>
        </p:nvCxnSpPr>
        <p:spPr>
          <a:xfrm>
            <a:off x="3706222" y="3340481"/>
            <a:ext cx="1" cy="4069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>
            <a:stCxn id="4" idx="3"/>
          </p:cNvCxnSpPr>
          <p:nvPr/>
        </p:nvCxnSpPr>
        <p:spPr>
          <a:xfrm flipV="1">
            <a:off x="5057775" y="1955437"/>
            <a:ext cx="2206579" cy="3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ตัวเชื่อมต่อโค้ง 30"/>
          <p:cNvCxnSpPr/>
          <p:nvPr/>
        </p:nvCxnSpPr>
        <p:spPr>
          <a:xfrm rot="5400000">
            <a:off x="6154983" y="1877132"/>
            <a:ext cx="1827721" cy="2772455"/>
          </a:xfrm>
          <a:prstGeom prst="curvedConnector2">
            <a:avLst/>
          </a:prstGeom>
          <a:ln w="28575">
            <a:solidFill>
              <a:srgbClr val="00B050"/>
            </a:solidFill>
            <a:prstDash val="dash"/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สี่เหลี่ยมผืนผ้า 7"/>
          <p:cNvSpPr/>
          <p:nvPr/>
        </p:nvSpPr>
        <p:spPr>
          <a:xfrm>
            <a:off x="5696811" y="2587109"/>
            <a:ext cx="21463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แจ้ง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อสม.ชช.</a:t>
            </a:r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week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ลูกศรเชื่อมต่อแบบตรง 31"/>
          <p:cNvCxnSpPr/>
          <p:nvPr/>
        </p:nvCxnSpPr>
        <p:spPr>
          <a:xfrm>
            <a:off x="2672555" y="4734736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ลูกศรเชื่อมต่อแบบตรง 33"/>
          <p:cNvCxnSpPr/>
          <p:nvPr/>
        </p:nvCxnSpPr>
        <p:spPr>
          <a:xfrm>
            <a:off x="5082381" y="4734736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/>
          <p:cNvCxnSpPr/>
          <p:nvPr/>
        </p:nvCxnSpPr>
        <p:spPr>
          <a:xfrm>
            <a:off x="2672555" y="4734736"/>
            <a:ext cx="24098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/>
          <p:nvPr/>
        </p:nvCxnSpPr>
        <p:spPr>
          <a:xfrm>
            <a:off x="3667125" y="4532095"/>
            <a:ext cx="0" cy="2026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/>
          <p:nvPr/>
        </p:nvCxnSpPr>
        <p:spPr>
          <a:xfrm>
            <a:off x="3443287" y="6062708"/>
            <a:ext cx="30043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/>
          <p:nvPr/>
        </p:nvCxnSpPr>
        <p:spPr>
          <a:xfrm>
            <a:off x="5032375" y="5820878"/>
            <a:ext cx="0" cy="2026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ลูกศรเชื่อมต่อแบบตรง 42"/>
          <p:cNvCxnSpPr/>
          <p:nvPr/>
        </p:nvCxnSpPr>
        <p:spPr>
          <a:xfrm>
            <a:off x="3442493" y="6065143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ลูกศรเชื่อมต่อแบบตรง 43"/>
          <p:cNvCxnSpPr/>
          <p:nvPr/>
        </p:nvCxnSpPr>
        <p:spPr>
          <a:xfrm>
            <a:off x="6446837" y="6065647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สี่เหลี่ยมผืนผ้า 49"/>
          <p:cNvSpPr/>
          <p:nvPr/>
        </p:nvSpPr>
        <p:spPr>
          <a:xfrm>
            <a:off x="9784080" y="6274308"/>
            <a:ext cx="2407920" cy="583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เขต ประสาน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จว.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เขตอื่น /แจ้งผลกลับ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1" name="ลูกศรเชื่อมต่อแบบตรง 50"/>
          <p:cNvCxnSpPr/>
          <p:nvPr/>
        </p:nvCxnSpPr>
        <p:spPr>
          <a:xfrm>
            <a:off x="8127604" y="4696078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ลูกศรเชื่อมต่อแบบตรง 51"/>
          <p:cNvCxnSpPr/>
          <p:nvPr/>
        </p:nvCxnSpPr>
        <p:spPr>
          <a:xfrm>
            <a:off x="11131948" y="4696078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ตัวเชื่อมต่อตรง 52"/>
          <p:cNvCxnSpPr/>
          <p:nvPr/>
        </p:nvCxnSpPr>
        <p:spPr>
          <a:xfrm>
            <a:off x="8127604" y="4696078"/>
            <a:ext cx="30043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ตัวเชื่อมต่อตรง 53"/>
          <p:cNvCxnSpPr/>
          <p:nvPr/>
        </p:nvCxnSpPr>
        <p:spPr>
          <a:xfrm>
            <a:off x="9716692" y="4493437"/>
            <a:ext cx="0" cy="2026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ลูกศรเชื่อมต่อแบบตรง 54"/>
          <p:cNvCxnSpPr/>
          <p:nvPr/>
        </p:nvCxnSpPr>
        <p:spPr>
          <a:xfrm flipH="1">
            <a:off x="9251022" y="5213228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ลูกศรเชื่อมต่อแบบตรง 56"/>
          <p:cNvCxnSpPr/>
          <p:nvPr/>
        </p:nvCxnSpPr>
        <p:spPr>
          <a:xfrm flipH="1">
            <a:off x="11128773" y="6054953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กล่องข้อความ 58"/>
          <p:cNvSpPr txBox="1"/>
          <p:nvPr/>
        </p:nvSpPr>
        <p:spPr>
          <a:xfrm>
            <a:off x="10211198" y="909233"/>
            <a:ext cx="19808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lang="en-US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th-TH" b="1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เด็กกลุ่มเสี่ยงติดตามอย่างใกล้ชิด</a:t>
            </a:r>
          </a:p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การส่งต่อและส่งกลับข้อมูล และการติดตามเด็กดำเนินการอย่างต่อเนื่อง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4415246" y="2338251"/>
            <a:ext cx="1515291" cy="1959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1"/>
            <a:endCxn id="6" idx="3"/>
          </p:cNvCxnSpPr>
          <p:nvPr/>
        </p:nvCxnSpPr>
        <p:spPr>
          <a:xfrm rot="10800000" flipH="1">
            <a:off x="1567543" y="4151095"/>
            <a:ext cx="402363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8" idx="2"/>
          </p:cNvCxnSpPr>
          <p:nvPr/>
        </p:nvCxnSpPr>
        <p:spPr>
          <a:xfrm rot="16200000" flipH="1">
            <a:off x="6653203" y="3465866"/>
            <a:ext cx="243177" cy="96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937760" y="3553097"/>
            <a:ext cx="4741817" cy="130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ลูกศรเชื่อมต่อแบบตรง 54"/>
          <p:cNvCxnSpPr/>
          <p:nvPr/>
        </p:nvCxnSpPr>
        <p:spPr>
          <a:xfrm flipH="1">
            <a:off x="9690793" y="3576016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ลูกศรเชื่อมต่อแบบตรง 54"/>
          <p:cNvCxnSpPr/>
          <p:nvPr/>
        </p:nvCxnSpPr>
        <p:spPr>
          <a:xfrm flipH="1">
            <a:off x="4909789" y="3536828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ลูกศรเชื่อมต่อแบบตรง 33"/>
          <p:cNvCxnSpPr/>
          <p:nvPr/>
        </p:nvCxnSpPr>
        <p:spPr>
          <a:xfrm>
            <a:off x="5078027" y="5331273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3" idx="1"/>
            <a:endCxn id="13" idx="3"/>
          </p:cNvCxnSpPr>
          <p:nvPr/>
        </p:nvCxnSpPr>
        <p:spPr>
          <a:xfrm rot="10800000" flipH="1">
            <a:off x="4689565" y="6526489"/>
            <a:ext cx="2574471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ลูกศรเชื่อมต่อแบบตรง 54"/>
          <p:cNvCxnSpPr/>
          <p:nvPr/>
        </p:nvCxnSpPr>
        <p:spPr>
          <a:xfrm flipH="1">
            <a:off x="11110290" y="5178394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ลูกศรเชื่อมต่อแบบตรง 50"/>
          <p:cNvCxnSpPr/>
          <p:nvPr/>
        </p:nvCxnSpPr>
        <p:spPr>
          <a:xfrm>
            <a:off x="9716919" y="4704786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สี่เหลี่ยมผืนผ้า 16"/>
          <p:cNvSpPr/>
          <p:nvPr/>
        </p:nvSpPr>
        <p:spPr>
          <a:xfrm>
            <a:off x="7106194" y="4828809"/>
            <a:ext cx="1607833" cy="52696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ติดตามไม่ได้/ไม่ทราบที่อยู่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rot="5400000">
            <a:off x="5806443" y="5101048"/>
            <a:ext cx="2142304" cy="653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884126" y="4049483"/>
            <a:ext cx="1724297" cy="13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urved Connector 75"/>
          <p:cNvCxnSpPr/>
          <p:nvPr/>
        </p:nvCxnSpPr>
        <p:spPr>
          <a:xfrm flipV="1">
            <a:off x="3696789" y="3383280"/>
            <a:ext cx="2142308" cy="195943"/>
          </a:xfrm>
          <a:prstGeom prst="curvedConnector3">
            <a:avLst>
              <a:gd name="adj1" fmla="val 45122"/>
            </a:avLst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สี่เหลี่ยมผืนผ้า 55"/>
          <p:cNvSpPr/>
          <p:nvPr/>
        </p:nvSpPr>
        <p:spPr>
          <a:xfrm>
            <a:off x="1018903" y="4781006"/>
            <a:ext cx="888274" cy="1854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B0F0"/>
                </a:solidFill>
              </a:rPr>
              <a:t>ผู้ปกครองส่งเสริมพัฒนาการในช่วงอายุต่อไป</a:t>
            </a:r>
            <a:endParaRPr lang="th-TH" sz="2000" b="1" dirty="0">
              <a:solidFill>
                <a:srgbClr val="00B0F0"/>
              </a:solidFill>
            </a:endParaRPr>
          </a:p>
        </p:txBody>
      </p:sp>
      <p:cxnSp>
        <p:nvCxnSpPr>
          <p:cNvPr id="66" name="ลูกศรเชื่อมต่อแบบตรง 65"/>
          <p:cNvCxnSpPr/>
          <p:nvPr/>
        </p:nvCxnSpPr>
        <p:spPr>
          <a:xfrm rot="10800000">
            <a:off x="1933303" y="5212080"/>
            <a:ext cx="3135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ลูกศรเชื่อมต่อแบบตรง 72"/>
          <p:cNvCxnSpPr>
            <a:stCxn id="12" idx="1"/>
          </p:cNvCxnSpPr>
          <p:nvPr/>
        </p:nvCxnSpPr>
        <p:spPr>
          <a:xfrm rot="10800000">
            <a:off x="1933304" y="6387738"/>
            <a:ext cx="814477" cy="29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23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922792" y="224710"/>
            <a:ext cx="10287072" cy="1037593"/>
          </a:xfrm>
          <a:prstGeom prst="rect">
            <a:avLst/>
          </a:prstGeom>
          <a:solidFill>
            <a:srgbClr val="FFC000"/>
          </a:solidFill>
        </p:spPr>
        <p:txBody>
          <a:bodyPr wrap="square" lIns="113157" tIns="56579" rIns="113157" bIns="56579" rtlCol="0">
            <a:spAutoFit/>
          </a:bodyPr>
          <a:lstStyle/>
          <a:p>
            <a:r>
              <a:rPr lang="th-TH" sz="6000" dirty="0" smtClean="0"/>
              <a:t>ข้อ</a:t>
            </a:r>
            <a:r>
              <a:rPr lang="th-TH" sz="6000" dirty="0"/>
              <a:t>เน้นย้ำจากรองปลัด </a:t>
            </a:r>
            <a:r>
              <a:rPr lang="th-TH" sz="6000" dirty="0" err="1"/>
              <a:t>สธ</a:t>
            </a:r>
            <a:r>
              <a:rPr lang="th-TH" sz="6000" dirty="0"/>
              <a:t>.ในการคัดกรอง</a:t>
            </a:r>
            <a:r>
              <a:rPr lang="th-TH" sz="6000" dirty="0" smtClean="0"/>
              <a:t>พัฒนาการ</a:t>
            </a:r>
            <a:endParaRPr lang="th-TH" sz="6000" b="1" dirty="0">
              <a:solidFill>
                <a:schemeClr val="bg1"/>
              </a:solidFill>
            </a:endParaRPr>
          </a:p>
        </p:txBody>
      </p:sp>
      <p:sp>
        <p:nvSpPr>
          <p:cNvPr id="2" name="ตัวแทนเนื้อหา 1"/>
          <p:cNvSpPr>
            <a:spLocks noGrp="1"/>
          </p:cNvSpPr>
          <p:nvPr>
            <p:ph sz="quarter" idx="13"/>
          </p:nvPr>
        </p:nvSpPr>
        <p:spPr>
          <a:xfrm>
            <a:off x="546265" y="1262303"/>
            <a:ext cx="10984675" cy="5471006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1.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การคัดกรองพัฒนาการเด็กอายุ 9,18,30,42 เดือน  ใช้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DSPM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เท่านั้น ไม่ว่าเด็กจะเป็นกลุ่มเสี่ยง(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LBW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หรือ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Birth Asphyxia)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เน้นคุณภาพการคัดกรองพัฒนาการเด็กอายุ 9,18,30,42 เดือน  ซึ่งเป็นการ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Screening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มิใช่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surveillance 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ต้องคัดกรองโดย </a:t>
            </a:r>
            <a:r>
              <a:rPr lang="th-TH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จนท.สธ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.เท่านั้น   </a:t>
            </a:r>
            <a:endParaRPr lang="th-TH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" indent="0">
              <a:buNone/>
            </a:pP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th-TH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ย้ำ</a:t>
            </a:r>
            <a:r>
              <a:rPr lang="th-TH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ว่าห้าม </a:t>
            </a:r>
            <a:r>
              <a:rPr lang="th-TH" sz="2400" u="sng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อส</a:t>
            </a:r>
            <a:r>
              <a:rPr lang="th-TH" sz="2400" u="sng" dirty="0">
                <a:latin typeface="Tahoma" pitchFamily="34" charset="0"/>
                <a:ea typeface="Tahoma" pitchFamily="34" charset="0"/>
                <a:cs typeface="Tahoma" pitchFamily="34" charset="0"/>
              </a:rPr>
              <a:t>ม. พ่อแม่ ผู้ปกครอง คัดกรอง</a:t>
            </a:r>
          </a:p>
          <a:p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คัดกรองครั้งแรก (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DSPM1)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บันทึกผลตามความจริง ใน 43 แฟ้ม –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special PP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และ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มีทะเบียนติดตามนัดประเมินพัฒนาการซ้ำ 1 เดือน (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DSPM2)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แล้วจึงบันทึกผลครั้งที่ 2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4.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หลังการรณรงค์ ต้องมีการสอบข้อมูล ตรวจวิเคราะห์และตรวจคุณภาพข้อมูลทุกระดับ และจัดส่งให้ทัน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Date line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ภายในวันที่ 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15/7/59</a:t>
            </a:r>
          </a:p>
          <a:p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5.กิจกรรม</a:t>
            </a:r>
            <a:r>
              <a:rPr lang="th-TH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วันที่ 4</a:t>
            </a:r>
            <a:r>
              <a:rPr lang="th-TH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กค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 ขอความร่วมมือ รพสต./รพ.ทุกแห่ง ถ่าย</a:t>
            </a:r>
            <a:r>
              <a:rPr lang="th-TH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คริป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1-3นาที พร้อมตั้งชื่อไฟล์ตามชื่อสถานบริการ ส่งที่ </a:t>
            </a:r>
            <a:r>
              <a:rPr lang="th-TH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สตป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 /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j_aeww@hotmail.com </a:t>
            </a:r>
            <a:r>
              <a:rPr lang="th-TH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หรือ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mchsakeao@gmail.com</a:t>
            </a:r>
            <a:endParaRPr lang="th-TH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Shape 2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4417" y="404812"/>
            <a:ext cx="10752665" cy="6049962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624416" y="119697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8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สวัสดีค่ะ</a:t>
            </a:r>
          </a:p>
        </p:txBody>
      </p:sp>
    </p:spTree>
    <p:extLst>
      <p:ext uri="{BB962C8B-B14F-4D97-AF65-F5344CB8AC3E}">
        <p14:creationId xmlns:p14="http://schemas.microsoft.com/office/powerpoint/2010/main" val="7951757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สลิปสตรีม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สลิปสตรี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สลิปสตรี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265</TotalTime>
  <Words>659</Words>
  <Application>Microsoft Office PowerPoint</Application>
  <PresentationFormat>กำหนดเอง</PresentationFormat>
  <Paragraphs>138</Paragraphs>
  <Slides>9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สลิปสตรีม</vt:lpstr>
      <vt:lpstr>งานนำเสนอ PowerPoint</vt:lpstr>
      <vt:lpstr>แนวทางการรณรงค์ พัฒนาการเด็ก  4-8 กรกฎาคม 2559</vt:lpstr>
      <vt:lpstr>จำนวนกลุ่มเป้าหมาย</vt:lpstr>
      <vt:lpstr>แนวทางการรณรงค์    4 - 8 กรกฎาคม 2559</vt:lpstr>
      <vt:lpstr>แนวทางการรณรงค์    4 - 8 กรกฎาคม 2559</vt:lpstr>
      <vt:lpstr>แนวทางการรณรงค์   4 - 8 กรกฎาคม 2559</vt:lpstr>
      <vt:lpstr>แนวทางการแก้ไขปัญหา เด็กพัฒนาการล่าช้า</vt:lpstr>
      <vt:lpstr>งานนำเสนอ PowerPoint</vt:lpstr>
      <vt:lpstr>สวัสดีค่ะ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เขตสุขภาพที่ 4</dc:title>
  <dc:creator>AsusPro</dc:creator>
  <cp:lastModifiedBy>nascomp</cp:lastModifiedBy>
  <cp:revision>50</cp:revision>
  <dcterms:created xsi:type="dcterms:W3CDTF">2016-05-23T09:40:28Z</dcterms:created>
  <dcterms:modified xsi:type="dcterms:W3CDTF">2016-06-24T06:56:13Z</dcterms:modified>
</cp:coreProperties>
</file>