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4"/>
  </p:notesMasterIdLst>
  <p:sldIdLst>
    <p:sldId id="256" r:id="rId2"/>
    <p:sldId id="265" r:id="rId3"/>
    <p:sldId id="258" r:id="rId4"/>
    <p:sldId id="276" r:id="rId5"/>
    <p:sldId id="273" r:id="rId6"/>
    <p:sldId id="275" r:id="rId7"/>
    <p:sldId id="257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996633"/>
    <a:srgbClr val="CC9900"/>
    <a:srgbClr val="CC66FF"/>
    <a:srgbClr val="F3C05B"/>
    <a:srgbClr val="82C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24E63-9B12-4A58-8167-97A1C060ADBB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C71F8-CBB9-4F0F-ADEB-8F75270E372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706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4246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9644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55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342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784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2100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9063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7747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EC71F8-CBB9-4F0F-ADEB-8F75270E3724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417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527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914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29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148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741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2519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6181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2346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368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390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200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426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122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520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373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260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2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5C760-D219-4703-9751-C8CEA67FB126}" type="datetimeFigureOut">
              <a:rPr lang="th-TH" smtClean="0"/>
              <a:t>22/02/64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3FF5E8-ADD2-4237-B2EE-177F0FFEC5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5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xmlns="" id="{7F80CEA0-42E0-4347-A774-D53FB70AF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020" y="1778102"/>
            <a:ext cx="10026771" cy="1716656"/>
          </a:xfr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l"/>
            <a:r>
              <a:rPr lang="th-TH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การเลื่อนข้าราชการเพื่อแต่งตั้งให้ดำรงตำแหน่งประเภททั่วไป ระดับชำนาญงาน</a:t>
            </a:r>
          </a:p>
          <a:p>
            <a:pPr algn="l"/>
            <a:r>
              <a:rPr lang="th-TH" sz="2800" b="1" i="0" u="none" strike="noStrike" baseline="0" dirty="0">
                <a:solidFill>
                  <a:srgbClr val="001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ตามหลักเกณฑ์หนังสือ สานักงาน ก.พ. ที่ นร1006/ ว 34ลงวันที่ 27ต.ค. 2547</a:t>
            </a:r>
            <a:endParaRPr lang="th-TH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xmlns="" id="{BADB02D7-8928-4094-94AE-85040FF3219D}"/>
              </a:ext>
            </a:extLst>
          </p:cNvPr>
          <p:cNvSpPr txBox="1"/>
          <p:nvPr/>
        </p:nvSpPr>
        <p:spPr>
          <a:xfrm>
            <a:off x="3845765" y="4386740"/>
            <a:ext cx="6778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นางสาวยุภาพรรณ  </a:t>
            </a:r>
            <a:r>
              <a:rPr lang="th-TH" sz="5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วรร</a:t>
            </a:r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ณชัยวงศ์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xmlns="" id="{D733E744-E602-4B26-A277-2F7D7DC10FEB}"/>
              </a:ext>
            </a:extLst>
          </p:cNvPr>
          <p:cNvSpPr txBox="1"/>
          <p:nvPr/>
        </p:nvSpPr>
        <p:spPr>
          <a:xfrm>
            <a:off x="4403607" y="5328522"/>
            <a:ext cx="47921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chemeClr val="accent5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25 กุมภาพันธ์ 2564</a:t>
            </a:r>
          </a:p>
        </p:txBody>
      </p:sp>
    </p:spTree>
    <p:extLst>
      <p:ext uri="{BB962C8B-B14F-4D97-AF65-F5344CB8AC3E}">
        <p14:creationId xmlns:p14="http://schemas.microsoft.com/office/powerpoint/2010/main" val="2348730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xmlns="" id="{239E4FBA-80B0-4319-A60A-35D74BF56B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35" b="3771"/>
          <a:stretch/>
        </p:blipFill>
        <p:spPr>
          <a:xfrm>
            <a:off x="3498660" y="77638"/>
            <a:ext cx="6214683" cy="6711351"/>
          </a:xfrm>
          <a:prstGeom prst="rect">
            <a:avLst/>
          </a:prstGeom>
        </p:spPr>
      </p:pic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84391A5B-C5FF-4F5A-9BB2-59A02B5C9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8684" y="161925"/>
            <a:ext cx="1761065" cy="53340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ผลงานเด่น</a:t>
            </a:r>
          </a:p>
        </p:txBody>
      </p:sp>
    </p:spTree>
    <p:extLst>
      <p:ext uri="{BB962C8B-B14F-4D97-AF65-F5344CB8AC3E}">
        <p14:creationId xmlns:p14="http://schemas.microsoft.com/office/powerpoint/2010/main" val="9576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395D3F4F-C2D1-48E6-8A23-467972F01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34" y="329365"/>
            <a:ext cx="2453194" cy="642234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ผลงานเด่น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xmlns="" id="{507DC62C-D6FB-47FA-86AC-3D2EFE03E652}"/>
              </a:ext>
            </a:extLst>
          </p:cNvPr>
          <p:cNvSpPr/>
          <p:nvPr/>
        </p:nvSpPr>
        <p:spPr>
          <a:xfrm>
            <a:off x="3690039" y="533692"/>
            <a:ext cx="4059065" cy="62484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96633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ดำเนินการอะไร กับใคร ที่ไหน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วัดผลอย่างไร (ได้อะไร)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อุปสรรค ปัญหา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       แนวทางแก้ไข</a:t>
            </a:r>
          </a:p>
          <a:p>
            <a:endParaRPr lang="th-TH" sz="24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ข้อเสนอต่อไปควรทำอะไร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xmlns="" id="{AFF68729-E411-4030-99C6-0C23AD8878BE}"/>
              </a:ext>
            </a:extLst>
          </p:cNvPr>
          <p:cNvSpPr txBox="1"/>
          <p:nvPr/>
        </p:nvSpPr>
        <p:spPr>
          <a:xfrm>
            <a:off x="4126559" y="650482"/>
            <a:ext cx="3048001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ผลสำเร็จของงาน โครงการ</a:t>
            </a:r>
          </a:p>
        </p:txBody>
      </p:sp>
      <p:cxnSp>
        <p:nvCxnSpPr>
          <p:cNvPr id="13" name="ลูกศรเชื่อมต่อแบบตรง 12">
            <a:extLst>
              <a:ext uri="{FF2B5EF4-FFF2-40B4-BE49-F238E27FC236}">
                <a16:creationId xmlns:a16="http://schemas.microsoft.com/office/drawing/2014/main" xmlns="" id="{0F5B031B-4EC3-43DC-B814-46DC99467349}"/>
              </a:ext>
            </a:extLst>
          </p:cNvPr>
          <p:cNvCxnSpPr>
            <a:cxnSpLocks/>
          </p:cNvCxnSpPr>
          <p:nvPr/>
        </p:nvCxnSpPr>
        <p:spPr>
          <a:xfrm>
            <a:off x="4644966" y="1675670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>
            <a:extLst>
              <a:ext uri="{FF2B5EF4-FFF2-40B4-BE49-F238E27FC236}">
                <a16:creationId xmlns:a16="http://schemas.microsoft.com/office/drawing/2014/main" xmlns="" id="{9D021CED-BF11-4BAF-B030-C47A7AB4E902}"/>
              </a:ext>
            </a:extLst>
          </p:cNvPr>
          <p:cNvCxnSpPr>
            <a:cxnSpLocks/>
          </p:cNvCxnSpPr>
          <p:nvPr/>
        </p:nvCxnSpPr>
        <p:spPr>
          <a:xfrm>
            <a:off x="4644966" y="2425387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>
            <a:extLst>
              <a:ext uri="{FF2B5EF4-FFF2-40B4-BE49-F238E27FC236}">
                <a16:creationId xmlns:a16="http://schemas.microsoft.com/office/drawing/2014/main" xmlns="" id="{5991B5FF-A484-465E-9F6C-A36DCB187900}"/>
              </a:ext>
            </a:extLst>
          </p:cNvPr>
          <p:cNvCxnSpPr>
            <a:cxnSpLocks/>
          </p:cNvCxnSpPr>
          <p:nvPr/>
        </p:nvCxnSpPr>
        <p:spPr>
          <a:xfrm>
            <a:off x="4664016" y="3138707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>
            <a:extLst>
              <a:ext uri="{FF2B5EF4-FFF2-40B4-BE49-F238E27FC236}">
                <a16:creationId xmlns:a16="http://schemas.microsoft.com/office/drawing/2014/main" xmlns="" id="{C6B9194F-815A-4432-B3FE-3490F0E0FD95}"/>
              </a:ext>
            </a:extLst>
          </p:cNvPr>
          <p:cNvCxnSpPr>
            <a:cxnSpLocks/>
          </p:cNvCxnSpPr>
          <p:nvPr/>
        </p:nvCxnSpPr>
        <p:spPr>
          <a:xfrm>
            <a:off x="4654491" y="3869594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>
            <a:extLst>
              <a:ext uri="{FF2B5EF4-FFF2-40B4-BE49-F238E27FC236}">
                <a16:creationId xmlns:a16="http://schemas.microsoft.com/office/drawing/2014/main" xmlns="" id="{DE8EFC1A-8084-4B84-892A-F7B13FD48016}"/>
              </a:ext>
            </a:extLst>
          </p:cNvPr>
          <p:cNvCxnSpPr>
            <a:cxnSpLocks/>
          </p:cNvCxnSpPr>
          <p:nvPr/>
        </p:nvCxnSpPr>
        <p:spPr>
          <a:xfrm>
            <a:off x="4664016" y="4604924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>
            <a:extLst>
              <a:ext uri="{FF2B5EF4-FFF2-40B4-BE49-F238E27FC236}">
                <a16:creationId xmlns:a16="http://schemas.microsoft.com/office/drawing/2014/main" xmlns="" id="{7BDA411A-7206-454F-9AA9-06867A58896D}"/>
              </a:ext>
            </a:extLst>
          </p:cNvPr>
          <p:cNvCxnSpPr>
            <a:cxnSpLocks/>
          </p:cNvCxnSpPr>
          <p:nvPr/>
        </p:nvCxnSpPr>
        <p:spPr>
          <a:xfrm>
            <a:off x="4665286" y="5385339"/>
            <a:ext cx="0" cy="330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>
            <a:extLst>
              <a:ext uri="{FF2B5EF4-FFF2-40B4-BE49-F238E27FC236}">
                <a16:creationId xmlns:a16="http://schemas.microsoft.com/office/drawing/2014/main" xmlns="" id="{4BB1BD80-D2E8-4FA7-AC99-A3A449DF5240}"/>
              </a:ext>
            </a:extLst>
          </p:cNvPr>
          <p:cNvCxnSpPr/>
          <p:nvPr/>
        </p:nvCxnSpPr>
        <p:spPr>
          <a:xfrm>
            <a:off x="5055080" y="5169330"/>
            <a:ext cx="370935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62" name="กลุ่ม 61">
            <a:extLst>
              <a:ext uri="{FF2B5EF4-FFF2-40B4-BE49-F238E27FC236}">
                <a16:creationId xmlns:a16="http://schemas.microsoft.com/office/drawing/2014/main" xmlns="" id="{79CFC5BB-CB06-40F9-BC4B-65F995FA259C}"/>
              </a:ext>
            </a:extLst>
          </p:cNvPr>
          <p:cNvGrpSpPr/>
          <p:nvPr/>
        </p:nvGrpSpPr>
        <p:grpSpPr>
          <a:xfrm>
            <a:off x="3343908" y="2025446"/>
            <a:ext cx="570679" cy="1762868"/>
            <a:chOff x="1696264" y="2508525"/>
            <a:chExt cx="505806" cy="1545889"/>
          </a:xfrm>
        </p:grpSpPr>
        <p:sp>
          <p:nvSpPr>
            <p:cNvPr id="56" name="ลูกศร: โค้งขวา 55">
              <a:extLst>
                <a:ext uri="{FF2B5EF4-FFF2-40B4-BE49-F238E27FC236}">
                  <a16:creationId xmlns:a16="http://schemas.microsoft.com/office/drawing/2014/main" xmlns="" id="{216CBF15-AF87-4ECA-8724-4947CDDA9062}"/>
                </a:ext>
              </a:extLst>
            </p:cNvPr>
            <p:cNvSpPr/>
            <p:nvPr/>
          </p:nvSpPr>
          <p:spPr>
            <a:xfrm>
              <a:off x="1696264" y="2612043"/>
              <a:ext cx="505806" cy="1442371"/>
            </a:xfrm>
            <a:prstGeom prst="curvedRightArrow">
              <a:avLst>
                <a:gd name="adj1" fmla="val 0"/>
                <a:gd name="adj2" fmla="val 50000"/>
                <a:gd name="adj3" fmla="val 2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  <p:sp>
          <p:nvSpPr>
            <p:cNvPr id="61" name="ลูกศร: โค้งขวา 60">
              <a:extLst>
                <a:ext uri="{FF2B5EF4-FFF2-40B4-BE49-F238E27FC236}">
                  <a16:creationId xmlns:a16="http://schemas.microsoft.com/office/drawing/2014/main" xmlns="" id="{FE6FBB0D-45AE-4328-9F69-FC04DC9B4848}"/>
                </a:ext>
              </a:extLst>
            </p:cNvPr>
            <p:cNvSpPr/>
            <p:nvPr/>
          </p:nvSpPr>
          <p:spPr>
            <a:xfrm rot="10800000" flipH="1">
              <a:off x="1696264" y="2508525"/>
              <a:ext cx="505806" cy="1442372"/>
            </a:xfrm>
            <a:prstGeom prst="curvedRightArrow">
              <a:avLst>
                <a:gd name="adj1" fmla="val 0"/>
                <a:gd name="adj2" fmla="val 50000"/>
                <a:gd name="adj3" fmla="val 2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265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BEF2A263-B1C5-47E0-BF20-6D15384E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540" y="2581304"/>
            <a:ext cx="6466416" cy="1471104"/>
          </a:xfrm>
        </p:spPr>
        <p:txBody>
          <a:bodyPr>
            <a:noAutofit/>
          </a:bodyPr>
          <a:lstStyle/>
          <a:p>
            <a:r>
              <a:rPr lang="th-TH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  ถาม            ตอบ</a:t>
            </a:r>
          </a:p>
        </p:txBody>
      </p:sp>
      <p:sp>
        <p:nvSpPr>
          <p:cNvPr id="4" name="ลูกศร: ซ้าย-ขวา 3">
            <a:extLst>
              <a:ext uri="{FF2B5EF4-FFF2-40B4-BE49-F238E27FC236}">
                <a16:creationId xmlns:a16="http://schemas.microsoft.com/office/drawing/2014/main" xmlns="" id="{A6B2FDD6-336D-4A61-B2DA-546A483F5B3D}"/>
              </a:ext>
            </a:extLst>
          </p:cNvPr>
          <p:cNvSpPr/>
          <p:nvPr/>
        </p:nvSpPr>
        <p:spPr>
          <a:xfrm>
            <a:off x="4666891" y="2674188"/>
            <a:ext cx="1765540" cy="927340"/>
          </a:xfrm>
          <a:prstGeom prst="left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924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B9337232-ADC1-4824-A2B9-DCE09FEB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613" y="1161691"/>
            <a:ext cx="8596668" cy="13208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(งาน จ.)  คือ ใคร </a:t>
            </a:r>
            <a:r>
              <a:rPr lang="en-US" sz="8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8BC16D61-8852-4B6D-A457-369141FD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998" y="3635707"/>
            <a:ext cx="8596668" cy="1320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h-TH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อยากให้พูดเรื่องอะไร </a:t>
            </a:r>
            <a:r>
              <a:rPr lang="th-TH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2899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ลูกศร: ลง 11">
            <a:extLst>
              <a:ext uri="{FF2B5EF4-FFF2-40B4-BE49-F238E27FC236}">
                <a16:creationId xmlns:a16="http://schemas.microsoft.com/office/drawing/2014/main" xmlns="" id="{C4C56E1B-C57C-47AD-8A3E-107C47AF7E9D}"/>
              </a:ext>
            </a:extLst>
          </p:cNvPr>
          <p:cNvSpPr/>
          <p:nvPr/>
        </p:nvSpPr>
        <p:spPr>
          <a:xfrm>
            <a:off x="5625279" y="2107535"/>
            <a:ext cx="388189" cy="500331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xmlns="" id="{3B832BA9-B59B-4E45-B919-6F90D629C891}"/>
              </a:ext>
            </a:extLst>
          </p:cNvPr>
          <p:cNvSpPr/>
          <p:nvPr/>
        </p:nvSpPr>
        <p:spPr>
          <a:xfrm>
            <a:off x="4123623" y="1488743"/>
            <a:ext cx="3391502" cy="497831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ปฏิบัติงาน</a:t>
            </a:r>
          </a:p>
        </p:txBody>
      </p:sp>
      <p:sp>
        <p:nvSpPr>
          <p:cNvPr id="17" name="สี่เหลี่ยมผืนผ้า: มุมมน 16">
            <a:extLst>
              <a:ext uri="{FF2B5EF4-FFF2-40B4-BE49-F238E27FC236}">
                <a16:creationId xmlns:a16="http://schemas.microsoft.com/office/drawing/2014/main" xmlns="" id="{70C671AF-A823-4801-B621-8B97EFD3E689}"/>
              </a:ext>
            </a:extLst>
          </p:cNvPr>
          <p:cNvSpPr/>
          <p:nvPr/>
        </p:nvSpPr>
        <p:spPr>
          <a:xfrm>
            <a:off x="3960438" y="2688190"/>
            <a:ext cx="3766752" cy="68761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ชำนาญงาน</a:t>
            </a:r>
          </a:p>
        </p:txBody>
      </p:sp>
      <p:sp>
        <p:nvSpPr>
          <p:cNvPr id="18" name="สี่เหลี่ยมผืนผ้า: มุมมน 17">
            <a:extLst>
              <a:ext uri="{FF2B5EF4-FFF2-40B4-BE49-F238E27FC236}">
                <a16:creationId xmlns:a16="http://schemas.microsoft.com/office/drawing/2014/main" xmlns="" id="{6699A77A-EA78-4C48-B9A9-F8366BB65121}"/>
              </a:ext>
            </a:extLst>
          </p:cNvPr>
          <p:cNvSpPr/>
          <p:nvPr/>
        </p:nvSpPr>
        <p:spPr>
          <a:xfrm>
            <a:off x="3851568" y="4115031"/>
            <a:ext cx="3984492" cy="738997"/>
          </a:xfrm>
          <a:prstGeom prst="roundRect">
            <a:avLst/>
          </a:prstGeom>
          <a:gradFill flip="none" rotWithShape="1">
            <a:gsLst>
              <a:gs pos="0">
                <a:srgbClr val="FF99FF">
                  <a:shade val="30000"/>
                  <a:satMod val="115000"/>
                </a:srgbClr>
              </a:gs>
              <a:gs pos="50000">
                <a:srgbClr val="FF99FF">
                  <a:shade val="67500"/>
                  <a:satMod val="115000"/>
                </a:srgbClr>
              </a:gs>
              <a:gs pos="100000">
                <a:srgbClr val="FF99FF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อาวุโส</a:t>
            </a:r>
          </a:p>
        </p:txBody>
      </p:sp>
      <p:sp>
        <p:nvSpPr>
          <p:cNvPr id="19" name="สี่เหลี่ยมผืนผ้า: มุมมน 18">
            <a:extLst>
              <a:ext uri="{FF2B5EF4-FFF2-40B4-BE49-F238E27FC236}">
                <a16:creationId xmlns:a16="http://schemas.microsoft.com/office/drawing/2014/main" xmlns="" id="{A7E2909C-7AC8-4335-8538-C46E05E174FE}"/>
              </a:ext>
            </a:extLst>
          </p:cNvPr>
          <p:cNvSpPr/>
          <p:nvPr/>
        </p:nvSpPr>
        <p:spPr>
          <a:xfrm>
            <a:off x="3772993" y="5515304"/>
            <a:ext cx="4302231" cy="859614"/>
          </a:xfrm>
          <a:prstGeom prst="roundRect">
            <a:avLst/>
          </a:prstGeom>
          <a:gradFill flip="none" rotWithShape="1">
            <a:gsLst>
              <a:gs pos="0">
                <a:srgbClr val="F3C05B">
                  <a:shade val="30000"/>
                  <a:satMod val="115000"/>
                </a:srgbClr>
              </a:gs>
              <a:gs pos="50000">
                <a:srgbClr val="F3C05B">
                  <a:shade val="67500"/>
                  <a:satMod val="115000"/>
                </a:srgbClr>
              </a:gs>
              <a:gs pos="100000">
                <a:srgbClr val="F3C05B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/>
              <a:t>ทักษะพิเศษ</a:t>
            </a:r>
          </a:p>
        </p:txBody>
      </p:sp>
      <p:sp>
        <p:nvSpPr>
          <p:cNvPr id="22" name="ม้วนกระดาษ: แนวตั้ง 21">
            <a:extLst>
              <a:ext uri="{FF2B5EF4-FFF2-40B4-BE49-F238E27FC236}">
                <a16:creationId xmlns:a16="http://schemas.microsoft.com/office/drawing/2014/main" xmlns="" id="{7CD1DF44-A52D-4837-8105-BBE44A719E10}"/>
              </a:ext>
            </a:extLst>
          </p:cNvPr>
          <p:cNvSpPr/>
          <p:nvPr/>
        </p:nvSpPr>
        <p:spPr>
          <a:xfrm>
            <a:off x="293297" y="307111"/>
            <a:ext cx="2581649" cy="1817676"/>
          </a:xfrm>
          <a:prstGeom prst="verticalScroll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/>
              <a:t>ประเภททั่วไป</a:t>
            </a:r>
          </a:p>
        </p:txBody>
      </p:sp>
      <p:pic>
        <p:nvPicPr>
          <p:cNvPr id="24" name="รูปภาพ 23">
            <a:extLst>
              <a:ext uri="{FF2B5EF4-FFF2-40B4-BE49-F238E27FC236}">
                <a16:creationId xmlns:a16="http://schemas.microsoft.com/office/drawing/2014/main" xmlns="" id="{79A151B5-F8EB-4CC3-A778-CAAEB9CAC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58" y="4583052"/>
            <a:ext cx="2143125" cy="2143125"/>
          </a:xfrm>
          <a:prstGeom prst="rect">
            <a:avLst/>
          </a:prstGeom>
        </p:spPr>
      </p:pic>
      <p:sp>
        <p:nvSpPr>
          <p:cNvPr id="25" name="ลูกศร: ลง 24">
            <a:extLst>
              <a:ext uri="{FF2B5EF4-FFF2-40B4-BE49-F238E27FC236}">
                <a16:creationId xmlns:a16="http://schemas.microsoft.com/office/drawing/2014/main" xmlns="" id="{08853D0D-6642-481A-B549-98A399BA01E6}"/>
              </a:ext>
            </a:extLst>
          </p:cNvPr>
          <p:cNvSpPr/>
          <p:nvPr/>
        </p:nvSpPr>
        <p:spPr>
          <a:xfrm>
            <a:off x="5625278" y="3543611"/>
            <a:ext cx="388189" cy="500331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: ลง 25">
            <a:extLst>
              <a:ext uri="{FF2B5EF4-FFF2-40B4-BE49-F238E27FC236}">
                <a16:creationId xmlns:a16="http://schemas.microsoft.com/office/drawing/2014/main" xmlns="" id="{F61C5083-7662-4A21-AA55-ACC5214327F9}"/>
              </a:ext>
            </a:extLst>
          </p:cNvPr>
          <p:cNvSpPr/>
          <p:nvPr/>
        </p:nvSpPr>
        <p:spPr>
          <a:xfrm>
            <a:off x="5628472" y="4944556"/>
            <a:ext cx="388189" cy="500331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404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3166" y="176461"/>
            <a:ext cx="10375676" cy="753980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มาตรฐานกำหนดตำแหน่ง </a:t>
            </a:r>
            <a:r>
              <a:rPr lang="th-TH" sz="4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เจ้าพนักงานสาธารณสุข</a:t>
            </a:r>
            <a:endParaRPr lang="th-TH" sz="4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4590" y="925349"/>
            <a:ext cx="11274036" cy="1545136"/>
          </a:xfrm>
          <a:solidFill>
            <a:schemeClr val="accent4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ลักษณะงาน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สาธารณสุขผสมผสาน รักษาพยาบาลเบื้องต้น ฟื้นฟู ควบคุม ป้องกัน ส่งเสริม สุขาภิบาล แม่และเด็ก วางแผนครอบครัว อนามัยโรงเรียน สิ่งแวดล้อม ภูมิคุ้มกันโรค สุขศึกษา โภชนาการ 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ทันต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ระบาดวิทยา เผยแพร่ สาธิต ให้ความรู้ ผู้นำ ชุมชน 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อสม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ประชาชน สนับสนุนงานที่เกี่ยวข้อง วิจัย สำรวจ (คุ้มครองผู้บริโภค)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144380" y="3577387"/>
            <a:ext cx="3465094" cy="312821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ปฏิบัติงาน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-ทำงานตามแนวทาง แบบอย่าง ขั้นตอน วิธีการ    ที่ชัดเจนภายใต้การกำกับ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-งานอื่นๆที่ได้รับมองหมาย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890211" y="3160292"/>
            <a:ext cx="3408947" cy="354530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u="sng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ชำนาญงาน</a:t>
            </a:r>
          </a:p>
          <a:p>
            <a:r>
              <a:rPr lang="th-TH" sz="3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-หัวหน้างาน ต้องกำกับ ตรวจสอบผู้ร่วมงาน</a:t>
            </a:r>
          </a:p>
          <a:p>
            <a:r>
              <a:rPr lang="th-TH" sz="3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-งานอื่นๆที่ได้รับมอบหมาย</a:t>
            </a:r>
            <a:endParaRPr lang="th-TH" sz="3600" b="1" dirty="0">
              <a:solidFill>
                <a:sysClr val="windowText" lastClr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7620000" y="2516572"/>
            <a:ext cx="4010527" cy="4189025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อาวุโส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-หัวหน้างาน กำกับ ตรวจสอบ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-ประสบการณ์ ชำนาญงาน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ค่อนข้างสูง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-รับผิดชอบหลากหลาย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-ต้องตัดสินใจ แก้ปัญ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ห</a:t>
            </a:r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างาน 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ที่ค่อนข้างยากมาก</a:t>
            </a:r>
          </a:p>
          <a:p>
            <a:r>
              <a:rPr lang="th-TH" sz="32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32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งานอื่นๆที่ได้รับมอบหมาย</a:t>
            </a:r>
          </a:p>
          <a:p>
            <a:endParaRPr lang="th-TH" sz="3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507" y="2516571"/>
            <a:ext cx="3994483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หน้าที่ความรับผิดชอบหลัก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9648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8801" y="0"/>
            <a:ext cx="1194647" cy="3429000"/>
          </a:xfrm>
          <a:custGeom>
            <a:avLst/>
            <a:gdLst/>
            <a:ahLst/>
            <a:cxnLst/>
            <a:rect l="l" t="t" r="r" b="b"/>
            <a:pathLst>
              <a:path w="895985" h="2571750">
                <a:moveTo>
                  <a:pt x="0" y="2571750"/>
                </a:moveTo>
                <a:lnTo>
                  <a:pt x="13766" y="2231085"/>
                </a:lnTo>
                <a:lnTo>
                  <a:pt x="54353" y="1898005"/>
                </a:lnTo>
                <a:lnTo>
                  <a:pt x="120692" y="1573577"/>
                </a:lnTo>
                <a:lnTo>
                  <a:pt x="211714" y="1258872"/>
                </a:lnTo>
                <a:lnTo>
                  <a:pt x="326350" y="954958"/>
                </a:lnTo>
                <a:lnTo>
                  <a:pt x="463532" y="662904"/>
                </a:lnTo>
                <a:lnTo>
                  <a:pt x="622191" y="383779"/>
                </a:lnTo>
                <a:lnTo>
                  <a:pt x="801258" y="118652"/>
                </a:lnTo>
                <a:lnTo>
                  <a:pt x="895401" y="0"/>
                </a:lnTo>
              </a:path>
            </a:pathLst>
          </a:custGeom>
          <a:ln w="9144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" name="object 3"/>
          <p:cNvSpPr/>
          <p:nvPr/>
        </p:nvSpPr>
        <p:spPr>
          <a:xfrm>
            <a:off x="10439331" y="0"/>
            <a:ext cx="1194647" cy="6858000"/>
          </a:xfrm>
          <a:custGeom>
            <a:avLst/>
            <a:gdLst/>
            <a:ahLst/>
            <a:cxnLst/>
            <a:rect l="l" t="t" r="r" b="b"/>
            <a:pathLst>
              <a:path w="895984" h="5143500">
                <a:moveTo>
                  <a:pt x="0" y="0"/>
                </a:moveTo>
                <a:lnTo>
                  <a:pt x="94143" y="118652"/>
                </a:lnTo>
                <a:lnTo>
                  <a:pt x="273210" y="383779"/>
                </a:lnTo>
                <a:lnTo>
                  <a:pt x="431869" y="662904"/>
                </a:lnTo>
                <a:lnTo>
                  <a:pt x="569051" y="954958"/>
                </a:lnTo>
                <a:lnTo>
                  <a:pt x="683687" y="1258872"/>
                </a:lnTo>
                <a:lnTo>
                  <a:pt x="774709" y="1573577"/>
                </a:lnTo>
                <a:lnTo>
                  <a:pt x="841048" y="1898005"/>
                </a:lnTo>
                <a:lnTo>
                  <a:pt x="881635" y="2231085"/>
                </a:lnTo>
                <a:lnTo>
                  <a:pt x="895401" y="2571750"/>
                </a:lnTo>
                <a:lnTo>
                  <a:pt x="881635" y="2912414"/>
                </a:lnTo>
                <a:lnTo>
                  <a:pt x="841048" y="3245494"/>
                </a:lnTo>
                <a:lnTo>
                  <a:pt x="774709" y="3569922"/>
                </a:lnTo>
                <a:lnTo>
                  <a:pt x="683687" y="3884627"/>
                </a:lnTo>
                <a:lnTo>
                  <a:pt x="569051" y="4188541"/>
                </a:lnTo>
                <a:lnTo>
                  <a:pt x="431869" y="4480595"/>
                </a:lnTo>
                <a:lnTo>
                  <a:pt x="273210" y="4759720"/>
                </a:lnTo>
                <a:lnTo>
                  <a:pt x="94143" y="5024847"/>
                </a:lnTo>
                <a:lnTo>
                  <a:pt x="1" y="5143498"/>
                </a:lnTo>
              </a:path>
            </a:pathLst>
          </a:custGeom>
          <a:ln w="9144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" name="object 4"/>
          <p:cNvSpPr/>
          <p:nvPr/>
        </p:nvSpPr>
        <p:spPr>
          <a:xfrm>
            <a:off x="558801" y="3429000"/>
            <a:ext cx="1194647" cy="3429000"/>
          </a:xfrm>
          <a:custGeom>
            <a:avLst/>
            <a:gdLst/>
            <a:ahLst/>
            <a:cxnLst/>
            <a:rect l="l" t="t" r="r" b="b"/>
            <a:pathLst>
              <a:path w="895985" h="2571750">
                <a:moveTo>
                  <a:pt x="895399" y="2571748"/>
                </a:moveTo>
                <a:lnTo>
                  <a:pt x="801258" y="2453097"/>
                </a:lnTo>
                <a:lnTo>
                  <a:pt x="622191" y="2187970"/>
                </a:lnTo>
                <a:lnTo>
                  <a:pt x="463532" y="1908845"/>
                </a:lnTo>
                <a:lnTo>
                  <a:pt x="326350" y="1616791"/>
                </a:lnTo>
                <a:lnTo>
                  <a:pt x="211714" y="1312877"/>
                </a:lnTo>
                <a:lnTo>
                  <a:pt x="120692" y="998172"/>
                </a:lnTo>
                <a:lnTo>
                  <a:pt x="54353" y="673744"/>
                </a:lnTo>
                <a:lnTo>
                  <a:pt x="13766" y="340664"/>
                </a:lnTo>
                <a:lnTo>
                  <a:pt x="0" y="0"/>
                </a:lnTo>
              </a:path>
            </a:pathLst>
          </a:custGeom>
          <a:ln w="9143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0" name="object 10"/>
          <p:cNvSpPr/>
          <p:nvPr/>
        </p:nvSpPr>
        <p:spPr>
          <a:xfrm>
            <a:off x="11110975" y="6628384"/>
            <a:ext cx="42333" cy="230293"/>
          </a:xfrm>
          <a:custGeom>
            <a:avLst/>
            <a:gdLst/>
            <a:ahLst/>
            <a:cxnLst/>
            <a:rect l="l" t="t" r="r" b="b"/>
            <a:pathLst>
              <a:path w="31750" h="172720">
                <a:moveTo>
                  <a:pt x="31580" y="172211"/>
                </a:moveTo>
                <a:lnTo>
                  <a:pt x="24944" y="154626"/>
                </a:lnTo>
                <a:lnTo>
                  <a:pt x="14220" y="117561"/>
                </a:lnTo>
                <a:lnTo>
                  <a:pt x="6404" y="79351"/>
                </a:lnTo>
                <a:lnTo>
                  <a:pt x="1622" y="40122"/>
                </a:lnTo>
                <a:lnTo>
                  <a:pt x="0" y="0"/>
                </a:lnTo>
              </a:path>
            </a:pathLst>
          </a:custGeom>
          <a:ln w="9144">
            <a:solidFill>
              <a:srgbClr val="EC4900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1" name="object 11"/>
          <p:cNvSpPr/>
          <p:nvPr/>
        </p:nvSpPr>
        <p:spPr>
          <a:xfrm>
            <a:off x="989583" y="5933439"/>
            <a:ext cx="530860" cy="530860"/>
          </a:xfrm>
          <a:custGeom>
            <a:avLst/>
            <a:gdLst/>
            <a:ahLst/>
            <a:cxnLst/>
            <a:rect l="l" t="t" r="r" b="b"/>
            <a:pathLst>
              <a:path w="398144" h="398145">
                <a:moveTo>
                  <a:pt x="198881" y="0"/>
                </a:moveTo>
                <a:lnTo>
                  <a:pt x="151087" y="5779"/>
                </a:lnTo>
                <a:lnTo>
                  <a:pt x="107483" y="22198"/>
                </a:lnTo>
                <a:lnTo>
                  <a:pt x="69421" y="47900"/>
                </a:lnTo>
                <a:lnTo>
                  <a:pt x="38371" y="81423"/>
                </a:lnTo>
                <a:lnTo>
                  <a:pt x="15628" y="121466"/>
                </a:lnTo>
                <a:lnTo>
                  <a:pt x="2602" y="166621"/>
                </a:lnTo>
                <a:lnTo>
                  <a:pt x="0" y="198882"/>
                </a:lnTo>
                <a:lnTo>
                  <a:pt x="659" y="215193"/>
                </a:lnTo>
                <a:lnTo>
                  <a:pt x="10138" y="261745"/>
                </a:lnTo>
                <a:lnTo>
                  <a:pt x="29796" y="303645"/>
                </a:lnTo>
                <a:lnTo>
                  <a:pt x="58250" y="339513"/>
                </a:lnTo>
                <a:lnTo>
                  <a:pt x="94118" y="367967"/>
                </a:lnTo>
                <a:lnTo>
                  <a:pt x="136018" y="387625"/>
                </a:lnTo>
                <a:lnTo>
                  <a:pt x="182570" y="397104"/>
                </a:lnTo>
                <a:lnTo>
                  <a:pt x="198881" y="397764"/>
                </a:lnTo>
                <a:lnTo>
                  <a:pt x="215193" y="397104"/>
                </a:lnTo>
                <a:lnTo>
                  <a:pt x="261745" y="387625"/>
                </a:lnTo>
                <a:lnTo>
                  <a:pt x="303645" y="367967"/>
                </a:lnTo>
                <a:lnTo>
                  <a:pt x="311157" y="362893"/>
                </a:lnTo>
                <a:lnTo>
                  <a:pt x="194893" y="362893"/>
                </a:lnTo>
                <a:lnTo>
                  <a:pt x="180269" y="361896"/>
                </a:lnTo>
                <a:lnTo>
                  <a:pt x="138891" y="351626"/>
                </a:lnTo>
                <a:lnTo>
                  <a:pt x="102419" y="331600"/>
                </a:lnTo>
                <a:lnTo>
                  <a:pt x="72348" y="303315"/>
                </a:lnTo>
                <a:lnTo>
                  <a:pt x="50174" y="268265"/>
                </a:lnTo>
                <a:lnTo>
                  <a:pt x="37390" y="227947"/>
                </a:lnTo>
                <a:lnTo>
                  <a:pt x="34823" y="198882"/>
                </a:lnTo>
                <a:lnTo>
                  <a:pt x="35260" y="186825"/>
                </a:lnTo>
                <a:lnTo>
                  <a:pt x="43595" y="146060"/>
                </a:lnTo>
                <a:lnTo>
                  <a:pt x="61660" y="109661"/>
                </a:lnTo>
                <a:lnTo>
                  <a:pt x="88334" y="78997"/>
                </a:lnTo>
                <a:lnTo>
                  <a:pt x="122492" y="55438"/>
                </a:lnTo>
                <a:lnTo>
                  <a:pt x="163011" y="40355"/>
                </a:lnTo>
                <a:lnTo>
                  <a:pt x="208768" y="35116"/>
                </a:lnTo>
                <a:lnTo>
                  <a:pt x="311521" y="35116"/>
                </a:lnTo>
                <a:lnTo>
                  <a:pt x="303645" y="29796"/>
                </a:lnTo>
                <a:lnTo>
                  <a:pt x="261745" y="10138"/>
                </a:lnTo>
                <a:lnTo>
                  <a:pt x="215193" y="659"/>
                </a:lnTo>
                <a:lnTo>
                  <a:pt x="198881" y="0"/>
                </a:lnTo>
                <a:close/>
              </a:path>
              <a:path w="398144" h="398145">
                <a:moveTo>
                  <a:pt x="311521" y="35116"/>
                </a:moveTo>
                <a:lnTo>
                  <a:pt x="208768" y="35116"/>
                </a:lnTo>
                <a:lnTo>
                  <a:pt x="222929" y="36578"/>
                </a:lnTo>
                <a:lnTo>
                  <a:pt x="236708" y="39226"/>
                </a:lnTo>
                <a:lnTo>
                  <a:pt x="275229" y="53836"/>
                </a:lnTo>
                <a:lnTo>
                  <a:pt x="308439" y="77498"/>
                </a:lnTo>
                <a:lnTo>
                  <a:pt x="334936" y="108996"/>
                </a:lnTo>
                <a:lnTo>
                  <a:pt x="353318" y="147110"/>
                </a:lnTo>
                <a:lnTo>
                  <a:pt x="362185" y="190622"/>
                </a:lnTo>
                <a:lnTo>
                  <a:pt x="362783" y="206116"/>
                </a:lnTo>
                <a:lnTo>
                  <a:pt x="361528" y="220484"/>
                </a:lnTo>
                <a:lnTo>
                  <a:pt x="350677" y="261092"/>
                </a:lnTo>
                <a:lnTo>
                  <a:pt x="330237" y="296831"/>
                </a:lnTo>
                <a:lnTo>
                  <a:pt x="301547" y="326257"/>
                </a:lnTo>
                <a:lnTo>
                  <a:pt x="265947" y="347928"/>
                </a:lnTo>
                <a:lnTo>
                  <a:pt x="224775" y="360401"/>
                </a:lnTo>
                <a:lnTo>
                  <a:pt x="194893" y="362893"/>
                </a:lnTo>
                <a:lnTo>
                  <a:pt x="311157" y="362893"/>
                </a:lnTo>
                <a:lnTo>
                  <a:pt x="349890" y="328313"/>
                </a:lnTo>
                <a:lnTo>
                  <a:pt x="375565" y="290280"/>
                </a:lnTo>
                <a:lnTo>
                  <a:pt x="391984" y="246676"/>
                </a:lnTo>
                <a:lnTo>
                  <a:pt x="397764" y="198882"/>
                </a:lnTo>
                <a:lnTo>
                  <a:pt x="397104" y="182570"/>
                </a:lnTo>
                <a:lnTo>
                  <a:pt x="387625" y="136018"/>
                </a:lnTo>
                <a:lnTo>
                  <a:pt x="367967" y="94118"/>
                </a:lnTo>
                <a:lnTo>
                  <a:pt x="339513" y="58250"/>
                </a:lnTo>
                <a:lnTo>
                  <a:pt x="316340" y="38371"/>
                </a:lnTo>
                <a:lnTo>
                  <a:pt x="311521" y="35116"/>
                </a:lnTo>
                <a:close/>
              </a:path>
            </a:pathLst>
          </a:custGeom>
          <a:solidFill>
            <a:srgbClr val="64BA47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5" name="object 15"/>
          <p:cNvSpPr/>
          <p:nvPr/>
        </p:nvSpPr>
        <p:spPr>
          <a:xfrm>
            <a:off x="10769739" y="299584"/>
            <a:ext cx="406400" cy="405553"/>
          </a:xfrm>
          <a:custGeom>
            <a:avLst/>
            <a:gdLst/>
            <a:ahLst/>
            <a:cxnLst/>
            <a:rect l="l" t="t" r="r" b="b"/>
            <a:pathLst>
              <a:path w="304800" h="304165">
                <a:moveTo>
                  <a:pt x="138015" y="0"/>
                </a:moveTo>
                <a:lnTo>
                  <a:pt x="96490" y="9871"/>
                </a:lnTo>
                <a:lnTo>
                  <a:pt x="60256" y="30241"/>
                </a:lnTo>
                <a:lnTo>
                  <a:pt x="31042" y="59377"/>
                </a:lnTo>
                <a:lnTo>
                  <a:pt x="10578" y="95551"/>
                </a:lnTo>
                <a:lnTo>
                  <a:pt x="594" y="137033"/>
                </a:lnTo>
                <a:lnTo>
                  <a:pt x="0" y="156241"/>
                </a:lnTo>
                <a:lnTo>
                  <a:pt x="63" y="158963"/>
                </a:lnTo>
                <a:lnTo>
                  <a:pt x="7746" y="199955"/>
                </a:lnTo>
                <a:lnTo>
                  <a:pt x="25932" y="236276"/>
                </a:lnTo>
                <a:lnTo>
                  <a:pt x="53321" y="266340"/>
                </a:lnTo>
                <a:lnTo>
                  <a:pt x="88613" y="288562"/>
                </a:lnTo>
                <a:lnTo>
                  <a:pt x="130509" y="301358"/>
                </a:lnTo>
                <a:lnTo>
                  <a:pt x="161466" y="303868"/>
                </a:lnTo>
                <a:lnTo>
                  <a:pt x="175388" y="302394"/>
                </a:lnTo>
                <a:lnTo>
                  <a:pt x="214508" y="290703"/>
                </a:lnTo>
                <a:lnTo>
                  <a:pt x="248449" y="269042"/>
                </a:lnTo>
                <a:lnTo>
                  <a:pt x="275661" y="238611"/>
                </a:lnTo>
                <a:lnTo>
                  <a:pt x="290772" y="210301"/>
                </a:lnTo>
                <a:lnTo>
                  <a:pt x="143658" y="210301"/>
                </a:lnTo>
                <a:lnTo>
                  <a:pt x="129966" y="206590"/>
                </a:lnTo>
                <a:lnTo>
                  <a:pt x="99851" y="179256"/>
                </a:lnTo>
                <a:lnTo>
                  <a:pt x="93113" y="151740"/>
                </a:lnTo>
                <a:lnTo>
                  <a:pt x="93174" y="149018"/>
                </a:lnTo>
                <a:lnTo>
                  <a:pt x="107871" y="113645"/>
                </a:lnTo>
                <a:lnTo>
                  <a:pt x="145345" y="94550"/>
                </a:lnTo>
                <a:lnTo>
                  <a:pt x="162130" y="93368"/>
                </a:lnTo>
                <a:lnTo>
                  <a:pt x="292745" y="93368"/>
                </a:lnTo>
                <a:lnTo>
                  <a:pt x="290483" y="87987"/>
                </a:lnTo>
                <a:lnTo>
                  <a:pt x="268506" y="54610"/>
                </a:lnTo>
                <a:lnTo>
                  <a:pt x="237760" y="27899"/>
                </a:lnTo>
                <a:lnTo>
                  <a:pt x="199331" y="9368"/>
                </a:lnTo>
                <a:lnTo>
                  <a:pt x="154303" y="530"/>
                </a:lnTo>
                <a:lnTo>
                  <a:pt x="138015" y="0"/>
                </a:lnTo>
                <a:close/>
              </a:path>
              <a:path w="304800" h="304165">
                <a:moveTo>
                  <a:pt x="292745" y="93368"/>
                </a:moveTo>
                <a:lnTo>
                  <a:pt x="162130" y="93368"/>
                </a:lnTo>
                <a:lnTo>
                  <a:pt x="175528" y="97293"/>
                </a:lnTo>
                <a:lnTo>
                  <a:pt x="187393" y="104143"/>
                </a:lnTo>
                <a:lnTo>
                  <a:pt x="197322" y="113547"/>
                </a:lnTo>
                <a:lnTo>
                  <a:pt x="204911" y="125136"/>
                </a:lnTo>
                <a:lnTo>
                  <a:pt x="209756" y="138540"/>
                </a:lnTo>
                <a:lnTo>
                  <a:pt x="211454" y="153387"/>
                </a:lnTo>
                <a:lnTo>
                  <a:pt x="209561" y="166647"/>
                </a:lnTo>
                <a:lnTo>
                  <a:pt x="187157" y="198232"/>
                </a:lnTo>
                <a:lnTo>
                  <a:pt x="143658" y="210301"/>
                </a:lnTo>
                <a:lnTo>
                  <a:pt x="290772" y="210301"/>
                </a:lnTo>
                <a:lnTo>
                  <a:pt x="301844" y="171665"/>
                </a:lnTo>
                <a:lnTo>
                  <a:pt x="304267" y="140243"/>
                </a:lnTo>
                <a:lnTo>
                  <a:pt x="302604" y="126517"/>
                </a:lnTo>
                <a:lnTo>
                  <a:pt x="299726" y="113194"/>
                </a:lnTo>
                <a:lnTo>
                  <a:pt x="295672" y="100332"/>
                </a:lnTo>
                <a:lnTo>
                  <a:pt x="292745" y="93368"/>
                </a:lnTo>
                <a:close/>
              </a:path>
            </a:pathLst>
          </a:custGeom>
          <a:solidFill>
            <a:srgbClr val="64BA47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1" name="object 21"/>
          <p:cNvSpPr/>
          <p:nvPr/>
        </p:nvSpPr>
        <p:spPr>
          <a:xfrm>
            <a:off x="1042416" y="186943"/>
            <a:ext cx="9966960" cy="172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3" name="object 23"/>
          <p:cNvSpPr/>
          <p:nvPr/>
        </p:nvSpPr>
        <p:spPr>
          <a:xfrm>
            <a:off x="1105407" y="223519"/>
            <a:ext cx="9840976" cy="1601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4" name="object 24"/>
          <p:cNvSpPr txBox="1"/>
          <p:nvPr/>
        </p:nvSpPr>
        <p:spPr>
          <a:xfrm>
            <a:off x="1105407" y="223519"/>
            <a:ext cx="9841653" cy="984885"/>
          </a:xfrm>
          <a:prstGeom prst="rect">
            <a:avLst/>
          </a:prstGeom>
          <a:ln w="9143">
            <a:solidFill>
              <a:srgbClr val="52A4B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62268" marR="449569" indent="-5080" algn="ctr"/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การเลื่อนข้าราชการ</a:t>
            </a:r>
            <a:r>
              <a:rPr lang="th-TH" sz="3200" b="1" dirty="0">
                <a:solidFill>
                  <a:srgbClr val="001F5F"/>
                </a:solidFill>
                <a:latin typeface="TH SarabunPSK"/>
                <a:cs typeface="TH SarabunPSK"/>
              </a:rPr>
              <a:t>ให้ดำรงตำ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แหน่</a:t>
            </a:r>
            <a:r>
              <a:rPr sz="3200" b="1" spc="7" dirty="0" err="1">
                <a:solidFill>
                  <a:srgbClr val="001F5F"/>
                </a:solidFill>
                <a:latin typeface="TH SarabunPSK"/>
                <a:cs typeface="TH SarabunPSK"/>
              </a:rPr>
              <a:t>ง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ประเภท</a:t>
            </a:r>
            <a:r>
              <a:rPr sz="3200" b="1" spc="7" dirty="0" err="1">
                <a:solidFill>
                  <a:srgbClr val="001F5F"/>
                </a:solidFill>
                <a:latin typeface="TH SarabunPSK"/>
                <a:cs typeface="TH SarabunPSK"/>
              </a:rPr>
              <a:t>ท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ั่วไป</a:t>
            </a:r>
            <a:r>
              <a:rPr sz="3200" b="1" spc="-27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ระดับ</a:t>
            </a:r>
            <a:r>
              <a:rPr lang="th-TH" sz="3200" b="1" dirty="0">
                <a:solidFill>
                  <a:srgbClr val="001F5F"/>
                </a:solidFill>
                <a:latin typeface="TH SarabunPSK"/>
                <a:cs typeface="TH SarabunPSK"/>
              </a:rPr>
              <a:t>ชำนาญ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งาน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endParaRPr lang="th-TH" sz="3200" b="1" dirty="0">
              <a:solidFill>
                <a:srgbClr val="001F5F"/>
              </a:solidFill>
              <a:latin typeface="TH SarabunPSK"/>
              <a:cs typeface="TH SarabunPSK"/>
            </a:endParaRPr>
          </a:p>
          <a:p>
            <a:pPr marL="462268" marR="449569" indent="-5080" algn="ctr"/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ตา</a:t>
            </a:r>
            <a:r>
              <a:rPr sz="3200" b="1" spc="-13" dirty="0" err="1">
                <a:solidFill>
                  <a:srgbClr val="001F5F"/>
                </a:solidFill>
                <a:latin typeface="TH SarabunPSK"/>
                <a:cs typeface="TH SarabunPSK"/>
              </a:rPr>
              <a:t>ม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หลัก</a:t>
            </a:r>
            <a:r>
              <a:rPr sz="3200" b="1" spc="7" dirty="0" err="1">
                <a:solidFill>
                  <a:srgbClr val="001F5F"/>
                </a:solidFill>
                <a:latin typeface="TH SarabunPSK"/>
                <a:cs typeface="TH SarabunPSK"/>
              </a:rPr>
              <a:t>เ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กณ</a:t>
            </a:r>
            <a:r>
              <a:rPr sz="3200" b="1" spc="-13" dirty="0" err="1">
                <a:solidFill>
                  <a:srgbClr val="001F5F"/>
                </a:solidFill>
                <a:latin typeface="TH SarabunPSK"/>
                <a:cs typeface="TH SarabunPSK"/>
              </a:rPr>
              <a:t>ฑ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์ห</a:t>
            </a:r>
            <a:r>
              <a:rPr sz="3200" b="1" spc="7" dirty="0" err="1">
                <a:solidFill>
                  <a:srgbClr val="001F5F"/>
                </a:solidFill>
                <a:latin typeface="TH SarabunPSK"/>
                <a:cs typeface="TH SarabunPSK"/>
              </a:rPr>
              <a:t>น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ังสืองาน</a:t>
            </a:r>
            <a:r>
              <a:rPr sz="3200" b="1" spc="7" dirty="0">
                <a:solidFill>
                  <a:srgbClr val="001F5F"/>
                </a:solidFill>
                <a:latin typeface="TH SarabunPSK"/>
                <a:cs typeface="TH SarabunPSK"/>
              </a:rPr>
              <a:t> ก</a:t>
            </a:r>
            <a:r>
              <a:rPr sz="3200" b="1" spc="-7" dirty="0">
                <a:solidFill>
                  <a:srgbClr val="001F5F"/>
                </a:solidFill>
                <a:latin typeface="TH SarabunPSK"/>
                <a:cs typeface="TH SarabunPSK"/>
              </a:rPr>
              <a:t>.พ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.</a:t>
            </a:r>
            <a:r>
              <a:rPr sz="3200" b="1" spc="20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ที่</a:t>
            </a:r>
            <a:r>
              <a:rPr sz="3200" b="1" spc="-13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นร</a:t>
            </a:r>
            <a:r>
              <a:rPr sz="3200" b="1" spc="-20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100</a:t>
            </a:r>
            <a:r>
              <a:rPr sz="3200" b="1" spc="7" dirty="0">
                <a:solidFill>
                  <a:srgbClr val="001F5F"/>
                </a:solidFill>
                <a:latin typeface="TH SarabunPSK"/>
                <a:cs typeface="TH SarabunPSK"/>
              </a:rPr>
              <a:t>6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/</a:t>
            </a:r>
            <a:r>
              <a:rPr sz="3200" b="1" spc="-7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ว 34 ลงวัน</a:t>
            </a:r>
            <a:r>
              <a:rPr sz="3200" b="1" spc="7" dirty="0">
                <a:solidFill>
                  <a:srgbClr val="001F5F"/>
                </a:solidFill>
                <a:latin typeface="TH SarabunPSK"/>
                <a:cs typeface="TH SarabunPSK"/>
              </a:rPr>
              <a:t>ท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ี่</a:t>
            </a:r>
            <a:r>
              <a:rPr sz="3200" b="1" spc="-67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27 </a:t>
            </a:r>
            <a:r>
              <a:rPr sz="3200" b="1" dirty="0" err="1">
                <a:solidFill>
                  <a:srgbClr val="001F5F"/>
                </a:solidFill>
                <a:latin typeface="TH SarabunPSK"/>
                <a:cs typeface="TH SarabunPSK"/>
              </a:rPr>
              <a:t>ต</a:t>
            </a:r>
            <a:r>
              <a:rPr sz="3200" b="1" spc="-7" dirty="0" err="1">
                <a:solidFill>
                  <a:srgbClr val="001F5F"/>
                </a:solidFill>
                <a:latin typeface="TH SarabunPSK"/>
                <a:cs typeface="TH SarabunPSK"/>
              </a:rPr>
              <a:t>.</a:t>
            </a:r>
            <a:r>
              <a:rPr sz="3200" b="1" spc="7" dirty="0" err="1">
                <a:solidFill>
                  <a:srgbClr val="001F5F"/>
                </a:solidFill>
                <a:latin typeface="TH SarabunPSK"/>
                <a:cs typeface="TH SarabunPSK"/>
              </a:rPr>
              <a:t>ค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.</a:t>
            </a:r>
            <a:r>
              <a:rPr sz="3200" b="1" spc="-13" dirty="0">
                <a:solidFill>
                  <a:srgbClr val="001F5F"/>
                </a:solidFill>
                <a:latin typeface="TH SarabunPSK"/>
                <a:cs typeface="TH SarabunPSK"/>
              </a:rPr>
              <a:t> </a:t>
            </a:r>
            <a:r>
              <a:rPr sz="3200" b="1" dirty="0">
                <a:solidFill>
                  <a:srgbClr val="001F5F"/>
                </a:solidFill>
                <a:latin typeface="TH SarabunPSK"/>
                <a:cs typeface="TH SarabunPSK"/>
              </a:rPr>
              <a:t>2547</a:t>
            </a:r>
            <a:endParaRPr sz="3200" dirty="0">
              <a:latin typeface="TH SarabunPSK"/>
              <a:cs typeface="TH SarabunPSK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42416" y="2054351"/>
            <a:ext cx="4596384" cy="7416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7" name="object 27"/>
          <p:cNvSpPr/>
          <p:nvPr/>
        </p:nvSpPr>
        <p:spPr>
          <a:xfrm>
            <a:off x="1745488" y="1999488"/>
            <a:ext cx="3903472" cy="9672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8" name="object 28"/>
          <p:cNvSpPr/>
          <p:nvPr/>
        </p:nvSpPr>
        <p:spPr>
          <a:xfrm>
            <a:off x="1105406" y="2090928"/>
            <a:ext cx="6956028" cy="930655"/>
          </a:xfrm>
          <a:custGeom>
            <a:avLst/>
            <a:gdLst/>
            <a:ahLst/>
            <a:cxnLst/>
            <a:rect l="l" t="t" r="r" b="b"/>
            <a:pathLst>
              <a:path w="3352800" h="462280">
                <a:moveTo>
                  <a:pt x="0" y="461771"/>
                </a:moveTo>
                <a:lnTo>
                  <a:pt x="3352800" y="461771"/>
                </a:lnTo>
                <a:lnTo>
                  <a:pt x="3352800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solidFill>
            <a:srgbClr val="DDECEF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9" name="object 29"/>
          <p:cNvSpPr/>
          <p:nvPr/>
        </p:nvSpPr>
        <p:spPr>
          <a:xfrm>
            <a:off x="1105407" y="2090928"/>
            <a:ext cx="4470400" cy="616373"/>
          </a:xfrm>
          <a:custGeom>
            <a:avLst/>
            <a:gdLst/>
            <a:ahLst/>
            <a:cxnLst/>
            <a:rect l="l" t="t" r="r" b="b"/>
            <a:pathLst>
              <a:path w="3352800" h="462280">
                <a:moveTo>
                  <a:pt x="0" y="461771"/>
                </a:moveTo>
                <a:lnTo>
                  <a:pt x="3352800" y="461771"/>
                </a:lnTo>
                <a:lnTo>
                  <a:pt x="3352800" y="0"/>
                </a:lnTo>
                <a:lnTo>
                  <a:pt x="0" y="0"/>
                </a:lnTo>
                <a:lnTo>
                  <a:pt x="0" y="461771"/>
                </a:lnTo>
                <a:close/>
              </a:path>
            </a:pathLst>
          </a:custGeom>
          <a:ln w="9144">
            <a:solidFill>
              <a:srgbClr val="DDECEF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0" name="object 30"/>
          <p:cNvSpPr txBox="1"/>
          <p:nvPr/>
        </p:nvSpPr>
        <p:spPr>
          <a:xfrm>
            <a:off x="2030477" y="2197177"/>
            <a:ext cx="333502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/>
            <a:r>
              <a:rPr lang="th-TH" sz="3200" b="1" dirty="0">
                <a:latin typeface="TH SarabunPSK"/>
                <a:cs typeface="TH SarabunPSK"/>
              </a:rPr>
              <a:t>คุณสมบัติในการดำรงตำแหน่ง</a:t>
            </a:r>
            <a:endParaRPr sz="3200" b="1" dirty="0">
              <a:latin typeface="TH SarabunPSK"/>
              <a:cs typeface="TH SarabunPS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50696" y="2102103"/>
            <a:ext cx="587587" cy="571500"/>
          </a:xfrm>
          <a:custGeom>
            <a:avLst/>
            <a:gdLst/>
            <a:ahLst/>
            <a:cxnLst/>
            <a:rect l="l" t="t" r="r" b="b"/>
            <a:pathLst>
              <a:path w="440690" h="428625">
                <a:moveTo>
                  <a:pt x="220218" y="0"/>
                </a:moveTo>
                <a:lnTo>
                  <a:pt x="167295" y="6224"/>
                </a:lnTo>
                <a:lnTo>
                  <a:pt x="119013" y="23903"/>
                </a:lnTo>
                <a:lnTo>
                  <a:pt x="76900" y="51549"/>
                </a:lnTo>
                <a:lnTo>
                  <a:pt x="42487" y="87672"/>
                </a:lnTo>
                <a:lnTo>
                  <a:pt x="17305" y="130784"/>
                </a:lnTo>
                <a:lnTo>
                  <a:pt x="2882" y="179394"/>
                </a:lnTo>
                <a:lnTo>
                  <a:pt x="0" y="214122"/>
                </a:lnTo>
                <a:lnTo>
                  <a:pt x="729" y="231680"/>
                </a:lnTo>
                <a:lnTo>
                  <a:pt x="11226" y="281793"/>
                </a:lnTo>
                <a:lnTo>
                  <a:pt x="32992" y="326903"/>
                </a:lnTo>
                <a:lnTo>
                  <a:pt x="64498" y="365521"/>
                </a:lnTo>
                <a:lnTo>
                  <a:pt x="104214" y="396158"/>
                </a:lnTo>
                <a:lnTo>
                  <a:pt x="150610" y="417326"/>
                </a:lnTo>
                <a:lnTo>
                  <a:pt x="202156" y="427534"/>
                </a:lnTo>
                <a:lnTo>
                  <a:pt x="220218" y="428244"/>
                </a:lnTo>
                <a:lnTo>
                  <a:pt x="238285" y="427534"/>
                </a:lnTo>
                <a:lnTo>
                  <a:pt x="289840" y="417326"/>
                </a:lnTo>
                <a:lnTo>
                  <a:pt x="336238" y="396158"/>
                </a:lnTo>
                <a:lnTo>
                  <a:pt x="375951" y="365521"/>
                </a:lnTo>
                <a:lnTo>
                  <a:pt x="407452" y="326903"/>
                </a:lnTo>
                <a:lnTo>
                  <a:pt x="429213" y="281793"/>
                </a:lnTo>
                <a:lnTo>
                  <a:pt x="439706" y="231680"/>
                </a:lnTo>
                <a:lnTo>
                  <a:pt x="440436" y="214122"/>
                </a:lnTo>
                <a:lnTo>
                  <a:pt x="439706" y="196563"/>
                </a:lnTo>
                <a:lnTo>
                  <a:pt x="429213" y="146450"/>
                </a:lnTo>
                <a:lnTo>
                  <a:pt x="407452" y="101340"/>
                </a:lnTo>
                <a:lnTo>
                  <a:pt x="375951" y="62722"/>
                </a:lnTo>
                <a:lnTo>
                  <a:pt x="336238" y="32085"/>
                </a:lnTo>
                <a:lnTo>
                  <a:pt x="289840" y="10917"/>
                </a:lnTo>
                <a:lnTo>
                  <a:pt x="238285" y="709"/>
                </a:lnTo>
                <a:lnTo>
                  <a:pt x="22021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2" name="object 32"/>
          <p:cNvSpPr/>
          <p:nvPr/>
        </p:nvSpPr>
        <p:spPr>
          <a:xfrm>
            <a:off x="1419679" y="2274079"/>
            <a:ext cx="249767" cy="56727"/>
          </a:xfrm>
          <a:custGeom>
            <a:avLst/>
            <a:gdLst/>
            <a:ahLst/>
            <a:cxnLst/>
            <a:rect l="l" t="t" r="r" b="b"/>
            <a:pathLst>
              <a:path w="187325" h="42544">
                <a:moveTo>
                  <a:pt x="15444" y="0"/>
                </a:moveTo>
                <a:lnTo>
                  <a:pt x="4347" y="8038"/>
                </a:lnTo>
                <a:lnTo>
                  <a:pt x="119" y="20761"/>
                </a:lnTo>
                <a:lnTo>
                  <a:pt x="0" y="21556"/>
                </a:lnTo>
                <a:lnTo>
                  <a:pt x="3566" y="32545"/>
                </a:lnTo>
                <a:lnTo>
                  <a:pt x="13769" y="40019"/>
                </a:lnTo>
                <a:lnTo>
                  <a:pt x="30559" y="42099"/>
                </a:lnTo>
                <a:lnTo>
                  <a:pt x="41556" y="34040"/>
                </a:lnTo>
                <a:lnTo>
                  <a:pt x="45865" y="20761"/>
                </a:lnTo>
                <a:lnTo>
                  <a:pt x="42320" y="9710"/>
                </a:lnTo>
                <a:lnTo>
                  <a:pt x="32151" y="2146"/>
                </a:lnTo>
                <a:lnTo>
                  <a:pt x="15444" y="0"/>
                </a:lnTo>
                <a:close/>
              </a:path>
              <a:path w="187325" h="42544">
                <a:moveTo>
                  <a:pt x="156546" y="0"/>
                </a:moveTo>
                <a:lnTo>
                  <a:pt x="145448" y="8038"/>
                </a:lnTo>
                <a:lnTo>
                  <a:pt x="141215" y="20764"/>
                </a:lnTo>
                <a:lnTo>
                  <a:pt x="141097" y="21557"/>
                </a:lnTo>
                <a:lnTo>
                  <a:pt x="144667" y="32546"/>
                </a:lnTo>
                <a:lnTo>
                  <a:pt x="154873" y="40019"/>
                </a:lnTo>
                <a:lnTo>
                  <a:pt x="171659" y="42099"/>
                </a:lnTo>
                <a:lnTo>
                  <a:pt x="182656" y="34042"/>
                </a:lnTo>
                <a:lnTo>
                  <a:pt x="186962" y="20764"/>
                </a:lnTo>
                <a:lnTo>
                  <a:pt x="183421" y="9712"/>
                </a:lnTo>
                <a:lnTo>
                  <a:pt x="173256" y="2146"/>
                </a:lnTo>
                <a:lnTo>
                  <a:pt x="156546" y="0"/>
                </a:lnTo>
                <a:close/>
              </a:path>
            </a:pathLst>
          </a:custGeom>
          <a:solidFill>
            <a:srgbClr val="CDCD00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3" name="object 33"/>
          <p:cNvSpPr/>
          <p:nvPr/>
        </p:nvSpPr>
        <p:spPr>
          <a:xfrm>
            <a:off x="1419674" y="2274079"/>
            <a:ext cx="61807" cy="56727"/>
          </a:xfrm>
          <a:custGeom>
            <a:avLst/>
            <a:gdLst/>
            <a:ahLst/>
            <a:cxnLst/>
            <a:rect l="l" t="t" r="r" b="b"/>
            <a:pathLst>
              <a:path w="46355" h="42544">
                <a:moveTo>
                  <a:pt x="0" y="21132"/>
                </a:moveTo>
                <a:lnTo>
                  <a:pt x="4351" y="8038"/>
                </a:lnTo>
                <a:lnTo>
                  <a:pt x="15448" y="0"/>
                </a:lnTo>
                <a:lnTo>
                  <a:pt x="32155" y="2146"/>
                </a:lnTo>
                <a:lnTo>
                  <a:pt x="42324" y="9710"/>
                </a:lnTo>
                <a:lnTo>
                  <a:pt x="45869" y="20761"/>
                </a:lnTo>
                <a:lnTo>
                  <a:pt x="41560" y="34040"/>
                </a:lnTo>
                <a:lnTo>
                  <a:pt x="30563" y="42099"/>
                </a:lnTo>
                <a:lnTo>
                  <a:pt x="13773" y="40019"/>
                </a:lnTo>
                <a:lnTo>
                  <a:pt x="3570" y="32545"/>
                </a:lnTo>
                <a:lnTo>
                  <a:pt x="4" y="21556"/>
                </a:lnTo>
                <a:lnTo>
                  <a:pt x="0" y="21132"/>
                </a:lnTo>
                <a:close/>
              </a:path>
            </a:pathLst>
          </a:custGeom>
          <a:ln w="25907">
            <a:solidFill>
              <a:srgbClr val="285D87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4" name="object 34"/>
          <p:cNvSpPr/>
          <p:nvPr/>
        </p:nvSpPr>
        <p:spPr>
          <a:xfrm>
            <a:off x="1607803" y="2274079"/>
            <a:ext cx="61807" cy="56727"/>
          </a:xfrm>
          <a:custGeom>
            <a:avLst/>
            <a:gdLst/>
            <a:ahLst/>
            <a:cxnLst/>
            <a:rect l="l" t="t" r="r" b="b"/>
            <a:pathLst>
              <a:path w="46355" h="42544">
                <a:moveTo>
                  <a:pt x="0" y="21132"/>
                </a:moveTo>
                <a:lnTo>
                  <a:pt x="4355" y="8038"/>
                </a:lnTo>
                <a:lnTo>
                  <a:pt x="15453" y="0"/>
                </a:lnTo>
                <a:lnTo>
                  <a:pt x="32163" y="2146"/>
                </a:lnTo>
                <a:lnTo>
                  <a:pt x="42328" y="9712"/>
                </a:lnTo>
                <a:lnTo>
                  <a:pt x="45869" y="20764"/>
                </a:lnTo>
                <a:lnTo>
                  <a:pt x="41563" y="34042"/>
                </a:lnTo>
                <a:lnTo>
                  <a:pt x="30566" y="42099"/>
                </a:lnTo>
                <a:lnTo>
                  <a:pt x="13780" y="40019"/>
                </a:lnTo>
                <a:lnTo>
                  <a:pt x="3574" y="32546"/>
                </a:lnTo>
                <a:lnTo>
                  <a:pt x="4" y="21557"/>
                </a:lnTo>
                <a:lnTo>
                  <a:pt x="0" y="21132"/>
                </a:lnTo>
                <a:close/>
              </a:path>
            </a:pathLst>
          </a:custGeom>
          <a:ln w="25908">
            <a:solidFill>
              <a:srgbClr val="285D87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5" name="object 35"/>
          <p:cNvSpPr/>
          <p:nvPr/>
        </p:nvSpPr>
        <p:spPr>
          <a:xfrm>
            <a:off x="1385180" y="2512061"/>
            <a:ext cx="318347" cy="53340"/>
          </a:xfrm>
          <a:custGeom>
            <a:avLst/>
            <a:gdLst/>
            <a:ahLst/>
            <a:cxnLst/>
            <a:rect l="l" t="t" r="r" b="b"/>
            <a:pathLst>
              <a:path w="238759" h="40005">
                <a:moveTo>
                  <a:pt x="0" y="0"/>
                </a:moveTo>
                <a:lnTo>
                  <a:pt x="35798" y="20353"/>
                </a:lnTo>
                <a:lnTo>
                  <a:pt x="71586" y="33524"/>
                </a:lnTo>
                <a:lnTo>
                  <a:pt x="119287" y="39909"/>
                </a:lnTo>
                <a:lnTo>
                  <a:pt x="131210" y="39510"/>
                </a:lnTo>
                <a:lnTo>
                  <a:pt x="178893" y="29932"/>
                </a:lnTo>
                <a:lnTo>
                  <a:pt x="214647" y="14367"/>
                </a:lnTo>
                <a:lnTo>
                  <a:pt x="226564" y="7582"/>
                </a:lnTo>
                <a:lnTo>
                  <a:pt x="238480" y="0"/>
                </a:lnTo>
              </a:path>
            </a:pathLst>
          </a:custGeom>
          <a:ln w="25908">
            <a:solidFill>
              <a:srgbClr val="285D87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6" name="object 36"/>
          <p:cNvSpPr/>
          <p:nvPr/>
        </p:nvSpPr>
        <p:spPr>
          <a:xfrm>
            <a:off x="1250696" y="2102103"/>
            <a:ext cx="587587" cy="571500"/>
          </a:xfrm>
          <a:custGeom>
            <a:avLst/>
            <a:gdLst/>
            <a:ahLst/>
            <a:cxnLst/>
            <a:rect l="l" t="t" r="r" b="b"/>
            <a:pathLst>
              <a:path w="440690" h="428625">
                <a:moveTo>
                  <a:pt x="0" y="214122"/>
                </a:moveTo>
                <a:lnTo>
                  <a:pt x="6399" y="162672"/>
                </a:lnTo>
                <a:lnTo>
                  <a:pt x="24579" y="115729"/>
                </a:lnTo>
                <a:lnTo>
                  <a:pt x="53008" y="74781"/>
                </a:lnTo>
                <a:lnTo>
                  <a:pt x="90158" y="41318"/>
                </a:lnTo>
                <a:lnTo>
                  <a:pt x="134497" y="16829"/>
                </a:lnTo>
                <a:lnTo>
                  <a:pt x="184496" y="2803"/>
                </a:lnTo>
                <a:lnTo>
                  <a:pt x="220218" y="0"/>
                </a:lnTo>
                <a:lnTo>
                  <a:pt x="238285" y="709"/>
                </a:lnTo>
                <a:lnTo>
                  <a:pt x="289840" y="10917"/>
                </a:lnTo>
                <a:lnTo>
                  <a:pt x="336238" y="32085"/>
                </a:lnTo>
                <a:lnTo>
                  <a:pt x="375951" y="62722"/>
                </a:lnTo>
                <a:lnTo>
                  <a:pt x="407452" y="101340"/>
                </a:lnTo>
                <a:lnTo>
                  <a:pt x="429213" y="146450"/>
                </a:lnTo>
                <a:lnTo>
                  <a:pt x="439706" y="196563"/>
                </a:lnTo>
                <a:lnTo>
                  <a:pt x="440436" y="214122"/>
                </a:lnTo>
                <a:lnTo>
                  <a:pt x="439706" y="231680"/>
                </a:lnTo>
                <a:lnTo>
                  <a:pt x="429213" y="281793"/>
                </a:lnTo>
                <a:lnTo>
                  <a:pt x="407452" y="326903"/>
                </a:lnTo>
                <a:lnTo>
                  <a:pt x="375951" y="365521"/>
                </a:lnTo>
                <a:lnTo>
                  <a:pt x="336238" y="396158"/>
                </a:lnTo>
                <a:lnTo>
                  <a:pt x="289840" y="417326"/>
                </a:lnTo>
                <a:lnTo>
                  <a:pt x="238285" y="427534"/>
                </a:lnTo>
                <a:lnTo>
                  <a:pt x="220218" y="428244"/>
                </a:lnTo>
                <a:lnTo>
                  <a:pt x="202156" y="427534"/>
                </a:lnTo>
                <a:lnTo>
                  <a:pt x="150610" y="417326"/>
                </a:lnTo>
                <a:lnTo>
                  <a:pt x="104214" y="396158"/>
                </a:lnTo>
                <a:lnTo>
                  <a:pt x="64498" y="365521"/>
                </a:lnTo>
                <a:lnTo>
                  <a:pt x="32992" y="326903"/>
                </a:lnTo>
                <a:lnTo>
                  <a:pt x="11226" y="281793"/>
                </a:lnTo>
                <a:lnTo>
                  <a:pt x="729" y="231680"/>
                </a:lnTo>
                <a:lnTo>
                  <a:pt x="0" y="214122"/>
                </a:lnTo>
                <a:close/>
              </a:path>
            </a:pathLst>
          </a:custGeom>
          <a:ln w="25908">
            <a:solidFill>
              <a:srgbClr val="285D87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graphicFrame>
        <p:nvGraphicFramePr>
          <p:cNvPr id="25" name="object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166609"/>
              </p:ext>
            </p:extLst>
          </p:nvPr>
        </p:nvGraphicFramePr>
        <p:xfrm>
          <a:off x="1106137" y="2928790"/>
          <a:ext cx="9840076" cy="3773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9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94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marL="236854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H SarabunPSK"/>
                          <a:cs typeface="TH SarabunPSK"/>
                        </a:rPr>
                        <a:t>คุณวุฒิ</a:t>
                      </a:r>
                      <a:endParaRPr sz="24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DDECEF"/>
                    </a:solidFill>
                  </a:tcPr>
                </a:tc>
                <a:tc>
                  <a:txBody>
                    <a:bodyPr/>
                    <a:lstStyle/>
                    <a:p>
                      <a:pPr marL="333375" marR="214629" algn="ctr">
                        <a:lnSpc>
                          <a:spcPct val="100000"/>
                        </a:lnSpc>
                      </a:pPr>
                      <a:r>
                        <a:rPr lang="th-TH" sz="2400" b="1" dirty="0">
                          <a:latin typeface="TH SarabunPSK"/>
                          <a:cs typeface="TH SarabunPSK"/>
                        </a:rPr>
                        <a:t>ระยะเวลาดำรงตำแหน่งตามมาตรฐานกำหนดตำแหน่ง</a:t>
                      </a:r>
                      <a:endParaRPr sz="2400" b="1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DDECEF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338455" indent="-3175">
                        <a:lnSpc>
                          <a:spcPct val="100000"/>
                        </a:lnSpc>
                      </a:pPr>
                      <a:r>
                        <a:rPr sz="2400" b="1" dirty="0" err="1">
                          <a:latin typeface="TH SarabunPSK"/>
                          <a:cs typeface="TH SarabunPSK"/>
                        </a:rPr>
                        <a:t>ระยะ</a:t>
                      </a:r>
                      <a:r>
                        <a:rPr sz="2400" b="1" spc="-10" dirty="0" err="1">
                          <a:latin typeface="TH SarabunPSK"/>
                          <a:cs typeface="TH SarabunPSK"/>
                        </a:rPr>
                        <a:t>เ</a:t>
                      </a:r>
                      <a:r>
                        <a:rPr sz="2400" b="1" dirty="0" err="1">
                          <a:latin typeface="TH SarabunPSK"/>
                          <a:cs typeface="TH SarabunPSK"/>
                        </a:rPr>
                        <a:t>วลา</a:t>
                      </a:r>
                      <a:r>
                        <a:rPr lang="th-TH" sz="2400" b="1" dirty="0">
                          <a:latin typeface="TH SarabunPSK"/>
                          <a:cs typeface="TH SarabunPSK"/>
                        </a:rPr>
                        <a:t>ขั้นต่ำ</a:t>
                      </a:r>
                      <a:r>
                        <a:rPr sz="2400" b="1" dirty="0">
                          <a:latin typeface="TH SarabunPSK"/>
                          <a:cs typeface="TH SarabunPSK"/>
                        </a:rPr>
                        <a:t>(ตาม</a:t>
                      </a:r>
                      <a:r>
                        <a:rPr sz="2400" b="1" spc="-10" dirty="0"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>
                          <a:latin typeface="TH SarabunPSK"/>
                          <a:cs typeface="TH SarabunPSK"/>
                        </a:rPr>
                        <a:t>ว 34</a:t>
                      </a:r>
                      <a:r>
                        <a:rPr sz="2400" b="1" spc="-5" dirty="0">
                          <a:latin typeface="TH SarabunPSK"/>
                          <a:cs typeface="TH SarabunPSK"/>
                        </a:rPr>
                        <a:t>/</a:t>
                      </a:r>
                      <a:r>
                        <a:rPr sz="2400" b="1" spc="5" dirty="0">
                          <a:latin typeface="TH SarabunPSK"/>
                          <a:cs typeface="TH SarabunPSK"/>
                        </a:rPr>
                        <a:t>4</a:t>
                      </a:r>
                      <a:r>
                        <a:rPr sz="2400" b="1" dirty="0">
                          <a:latin typeface="TH SarabunPSK"/>
                          <a:cs typeface="TH SarabunPSK"/>
                        </a:rPr>
                        <a:t>7)</a:t>
                      </a:r>
                      <a:endParaRPr sz="2400" dirty="0"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DD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34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ปวช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400" b="1" spc="5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ห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ือป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ร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ะก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ศนี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บัตรศึกษ</a:t>
                      </a:r>
                      <a:r>
                        <a:rPr lang="th-TH" sz="2400" b="1" spc="-10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ตอนป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ล</a:t>
                      </a:r>
                      <a:r>
                        <a:rPr lang="th-TH" sz="2400" b="1" spc="-10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ย</a:t>
                      </a:r>
                      <a:r>
                        <a:rPr sz="2400" b="1" spc="4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(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วิ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ชา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อ</a:t>
                      </a:r>
                      <a:r>
                        <a:rPr lang="th-TH" sz="2400" b="1" spc="-10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ชีพ</a:t>
                      </a:r>
                      <a:r>
                        <a:rPr sz="2400" b="1" spc="15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)</a:t>
                      </a: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solidFill>
                      <a:srgbClr val="56A7B5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6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solidFill>
                      <a:srgbClr val="56A7B5"/>
                    </a:solidFill>
                  </a:tcPr>
                </a:tc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8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T w="12700">
                      <a:solidFill>
                        <a:srgbClr val="56A7B5"/>
                      </a:solidFill>
                      <a:prstDash val="solid"/>
                    </a:lnT>
                    <a:solidFill>
                      <a:srgbClr val="56A7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64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ปว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ท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400" b="1" spc="5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หรืออนุ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ป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ริญญ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spc="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2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ปี 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หรือ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เท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ียบได้</a:t>
                      </a:r>
                      <a:r>
                        <a:rPr sz="2400" b="1" spc="5" dirty="0" err="1">
                          <a:effectLst/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ม่ต</a:t>
                      </a:r>
                      <a:r>
                        <a:rPr lang="th-TH" sz="2400" b="1" dirty="0" err="1">
                          <a:effectLst/>
                          <a:latin typeface="TH SarabunPSK"/>
                          <a:cs typeface="TH SarabunPSK"/>
                        </a:rPr>
                        <a:t>่ำก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ว่า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นี้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solidFill>
                      <a:srgbClr val="DDECEF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5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solidFill>
                      <a:srgbClr val="DDECEF"/>
                    </a:solidFill>
                  </a:tcPr>
                </a:tc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7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solidFill>
                      <a:srgbClr val="DD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8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ปวส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sz="2400" b="1" spc="5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หรืออนุ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ป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ริญญ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า</a:t>
                      </a:r>
                      <a:r>
                        <a:rPr sz="2400" b="1" spc="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3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ปี 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หรือ</a:t>
                      </a:r>
                      <a:r>
                        <a:rPr sz="2400" b="1" spc="-10" dirty="0" err="1">
                          <a:effectLst/>
                          <a:latin typeface="TH SarabunPSK"/>
                          <a:cs typeface="TH SarabunPSK"/>
                        </a:rPr>
                        <a:t>เท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ียบได้</a:t>
                      </a:r>
                      <a:r>
                        <a:rPr sz="2400" b="1" spc="5" dirty="0" err="1">
                          <a:effectLst/>
                          <a:latin typeface="TH SarabunPSK"/>
                          <a:cs typeface="TH SarabunPSK"/>
                        </a:rPr>
                        <a:t>ไ</a:t>
                      </a:r>
                      <a:r>
                        <a:rPr sz="2400" b="1" dirty="0" err="1">
                          <a:effectLst/>
                          <a:latin typeface="TH SarabunPSK"/>
                          <a:cs typeface="TH SarabunPSK"/>
                        </a:rPr>
                        <a:t>ม่ต</a:t>
                      </a:r>
                      <a:r>
                        <a:rPr lang="th-TH" sz="2400" b="1" dirty="0" err="1">
                          <a:effectLst/>
                          <a:latin typeface="TH SarabunPSK"/>
                          <a:cs typeface="TH SarabunPSK"/>
                        </a:rPr>
                        <a:t>่ำก</a:t>
                      </a:r>
                      <a:r>
                        <a:rPr lang="th-TH" sz="2400" b="1" dirty="0">
                          <a:effectLst/>
                          <a:latin typeface="TH SarabunPSK"/>
                          <a:cs typeface="TH SarabunPSK"/>
                        </a:rPr>
                        <a:t>ว่านี้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56A7B5"/>
                    </a:solidFill>
                  </a:tcPr>
                </a:tc>
                <a:tc>
                  <a:txBody>
                    <a:bodyPr/>
                    <a:lstStyle/>
                    <a:p>
                      <a:pPr marL="11176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4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56A7B5"/>
                    </a:solidFill>
                  </a:tcPr>
                </a:tc>
                <a:tc>
                  <a:txBody>
                    <a:bodyPr/>
                    <a:lstStyle/>
                    <a:p>
                      <a:pPr marR="11811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effectLst/>
                          <a:latin typeface="TH SarabunPSK"/>
                          <a:cs typeface="TH SarabunPSK"/>
                        </a:rPr>
                        <a:t>6</a:t>
                      </a:r>
                      <a:r>
                        <a:rPr sz="2400" b="1" spc="-10" dirty="0">
                          <a:effectLst/>
                          <a:latin typeface="TH SarabunPSK"/>
                          <a:cs typeface="TH SarabunPSK"/>
                        </a:rPr>
                        <a:t> </a:t>
                      </a:r>
                      <a:r>
                        <a:rPr sz="2400" b="1" spc="-5" dirty="0">
                          <a:effectLst/>
                          <a:latin typeface="TH SarabunPSK"/>
                          <a:cs typeface="TH SarabunPSK"/>
                        </a:rPr>
                        <a:t>ปี</a:t>
                      </a:r>
                      <a:endParaRPr sz="2400" b="1" dirty="0"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0" marR="0" marT="0" marB="0">
                    <a:lnB w="12700">
                      <a:solidFill>
                        <a:srgbClr val="56A7B5"/>
                      </a:solidFill>
                      <a:prstDash val="solid"/>
                    </a:lnB>
                    <a:solidFill>
                      <a:srgbClr val="56A7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8801" y="0"/>
            <a:ext cx="1194647" cy="3429000"/>
          </a:xfrm>
          <a:custGeom>
            <a:avLst/>
            <a:gdLst/>
            <a:ahLst/>
            <a:cxnLst/>
            <a:rect l="l" t="t" r="r" b="b"/>
            <a:pathLst>
              <a:path w="895985" h="2571750">
                <a:moveTo>
                  <a:pt x="0" y="2571750"/>
                </a:moveTo>
                <a:lnTo>
                  <a:pt x="13766" y="2231085"/>
                </a:lnTo>
                <a:lnTo>
                  <a:pt x="54353" y="1898005"/>
                </a:lnTo>
                <a:lnTo>
                  <a:pt x="120692" y="1573577"/>
                </a:lnTo>
                <a:lnTo>
                  <a:pt x="211714" y="1258872"/>
                </a:lnTo>
                <a:lnTo>
                  <a:pt x="326350" y="954958"/>
                </a:lnTo>
                <a:lnTo>
                  <a:pt x="463532" y="662904"/>
                </a:lnTo>
                <a:lnTo>
                  <a:pt x="622191" y="383779"/>
                </a:lnTo>
                <a:lnTo>
                  <a:pt x="801258" y="118652"/>
                </a:lnTo>
                <a:lnTo>
                  <a:pt x="895401" y="0"/>
                </a:lnTo>
              </a:path>
            </a:pathLst>
          </a:custGeom>
          <a:ln w="9144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" name="object 3"/>
          <p:cNvSpPr/>
          <p:nvPr/>
        </p:nvSpPr>
        <p:spPr>
          <a:xfrm>
            <a:off x="10439331" y="0"/>
            <a:ext cx="1194647" cy="6858000"/>
          </a:xfrm>
          <a:custGeom>
            <a:avLst/>
            <a:gdLst/>
            <a:ahLst/>
            <a:cxnLst/>
            <a:rect l="l" t="t" r="r" b="b"/>
            <a:pathLst>
              <a:path w="895984" h="5143500">
                <a:moveTo>
                  <a:pt x="0" y="0"/>
                </a:moveTo>
                <a:lnTo>
                  <a:pt x="94143" y="118652"/>
                </a:lnTo>
                <a:lnTo>
                  <a:pt x="273210" y="383779"/>
                </a:lnTo>
                <a:lnTo>
                  <a:pt x="431869" y="662904"/>
                </a:lnTo>
                <a:lnTo>
                  <a:pt x="569051" y="954958"/>
                </a:lnTo>
                <a:lnTo>
                  <a:pt x="683687" y="1258872"/>
                </a:lnTo>
                <a:lnTo>
                  <a:pt x="774709" y="1573577"/>
                </a:lnTo>
                <a:lnTo>
                  <a:pt x="841048" y="1898005"/>
                </a:lnTo>
                <a:lnTo>
                  <a:pt x="881635" y="2231085"/>
                </a:lnTo>
                <a:lnTo>
                  <a:pt x="895401" y="2571750"/>
                </a:lnTo>
                <a:lnTo>
                  <a:pt x="881635" y="2912414"/>
                </a:lnTo>
                <a:lnTo>
                  <a:pt x="841048" y="3245494"/>
                </a:lnTo>
                <a:lnTo>
                  <a:pt x="774709" y="3569922"/>
                </a:lnTo>
                <a:lnTo>
                  <a:pt x="683687" y="3884627"/>
                </a:lnTo>
                <a:lnTo>
                  <a:pt x="569051" y="4188541"/>
                </a:lnTo>
                <a:lnTo>
                  <a:pt x="431869" y="4480595"/>
                </a:lnTo>
                <a:lnTo>
                  <a:pt x="273210" y="4759720"/>
                </a:lnTo>
                <a:lnTo>
                  <a:pt x="94143" y="5024847"/>
                </a:lnTo>
                <a:lnTo>
                  <a:pt x="1" y="5143498"/>
                </a:lnTo>
              </a:path>
            </a:pathLst>
          </a:custGeom>
          <a:ln w="9144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" name="object 4"/>
          <p:cNvSpPr/>
          <p:nvPr/>
        </p:nvSpPr>
        <p:spPr>
          <a:xfrm>
            <a:off x="558801" y="3429000"/>
            <a:ext cx="1194647" cy="3429000"/>
          </a:xfrm>
          <a:custGeom>
            <a:avLst/>
            <a:gdLst/>
            <a:ahLst/>
            <a:cxnLst/>
            <a:rect l="l" t="t" r="r" b="b"/>
            <a:pathLst>
              <a:path w="895985" h="2571750">
                <a:moveTo>
                  <a:pt x="895399" y="2571748"/>
                </a:moveTo>
                <a:lnTo>
                  <a:pt x="801258" y="2453097"/>
                </a:lnTo>
                <a:lnTo>
                  <a:pt x="622191" y="2187970"/>
                </a:lnTo>
                <a:lnTo>
                  <a:pt x="463532" y="1908845"/>
                </a:lnTo>
                <a:lnTo>
                  <a:pt x="326350" y="1616791"/>
                </a:lnTo>
                <a:lnTo>
                  <a:pt x="211714" y="1312877"/>
                </a:lnTo>
                <a:lnTo>
                  <a:pt x="120692" y="998172"/>
                </a:lnTo>
                <a:lnTo>
                  <a:pt x="54353" y="673744"/>
                </a:lnTo>
                <a:lnTo>
                  <a:pt x="13766" y="340664"/>
                </a:lnTo>
                <a:lnTo>
                  <a:pt x="0" y="0"/>
                </a:lnTo>
              </a:path>
            </a:pathLst>
          </a:custGeom>
          <a:ln w="9143">
            <a:solidFill>
              <a:srgbClr val="A0BDCC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6" name="object 6"/>
          <p:cNvSpPr/>
          <p:nvPr/>
        </p:nvSpPr>
        <p:spPr>
          <a:xfrm>
            <a:off x="10940453" y="5197856"/>
            <a:ext cx="595207" cy="597745"/>
          </a:xfrm>
          <a:custGeom>
            <a:avLst/>
            <a:gdLst/>
            <a:ahLst/>
            <a:cxnLst/>
            <a:rect l="l" t="t" r="r" b="b"/>
            <a:pathLst>
              <a:path w="446404" h="448310">
                <a:moveTo>
                  <a:pt x="223142" y="0"/>
                </a:moveTo>
                <a:lnTo>
                  <a:pt x="169485" y="6511"/>
                </a:lnTo>
                <a:lnTo>
                  <a:pt x="120533" y="25006"/>
                </a:lnTo>
                <a:lnTo>
                  <a:pt x="77838" y="53928"/>
                </a:lnTo>
                <a:lnTo>
                  <a:pt x="42950" y="91721"/>
                </a:lnTo>
                <a:lnTo>
                  <a:pt x="17420" y="136827"/>
                </a:lnTo>
                <a:lnTo>
                  <a:pt x="2798" y="187690"/>
                </a:lnTo>
                <a:lnTo>
                  <a:pt x="0" y="227101"/>
                </a:lnTo>
                <a:lnTo>
                  <a:pt x="616" y="242401"/>
                </a:lnTo>
                <a:lnTo>
                  <a:pt x="11257" y="294836"/>
                </a:lnTo>
                <a:lnTo>
                  <a:pt x="33324" y="342034"/>
                </a:lnTo>
                <a:lnTo>
                  <a:pt x="65265" y="382438"/>
                </a:lnTo>
                <a:lnTo>
                  <a:pt x="105530" y="414490"/>
                </a:lnTo>
                <a:lnTo>
                  <a:pt x="152568" y="436634"/>
                </a:lnTo>
                <a:lnTo>
                  <a:pt x="204829" y="447313"/>
                </a:lnTo>
                <a:lnTo>
                  <a:pt x="223142" y="448056"/>
                </a:lnTo>
                <a:lnTo>
                  <a:pt x="241454" y="447313"/>
                </a:lnTo>
                <a:lnTo>
                  <a:pt x="293715" y="436634"/>
                </a:lnTo>
                <a:lnTo>
                  <a:pt x="340753" y="414490"/>
                </a:lnTo>
                <a:lnTo>
                  <a:pt x="381019" y="382438"/>
                </a:lnTo>
                <a:lnTo>
                  <a:pt x="396770" y="364633"/>
                </a:lnTo>
                <a:lnTo>
                  <a:pt x="213523" y="364633"/>
                </a:lnTo>
                <a:lnTo>
                  <a:pt x="199144" y="362905"/>
                </a:lnTo>
                <a:lnTo>
                  <a:pt x="159220" y="349503"/>
                </a:lnTo>
                <a:lnTo>
                  <a:pt x="125686" y="325363"/>
                </a:lnTo>
                <a:lnTo>
                  <a:pt x="100573" y="292528"/>
                </a:lnTo>
                <a:lnTo>
                  <a:pt x="85906" y="253040"/>
                </a:lnTo>
                <a:lnTo>
                  <a:pt x="82934" y="224028"/>
                </a:lnTo>
                <a:lnTo>
                  <a:pt x="83026" y="218881"/>
                </a:lnTo>
                <a:lnTo>
                  <a:pt x="90569" y="178335"/>
                </a:lnTo>
                <a:lnTo>
                  <a:pt x="109275" y="142789"/>
                </a:lnTo>
                <a:lnTo>
                  <a:pt x="137814" y="114049"/>
                </a:lnTo>
                <a:lnTo>
                  <a:pt x="174854" y="93922"/>
                </a:lnTo>
                <a:lnTo>
                  <a:pt x="219065" y="84214"/>
                </a:lnTo>
                <a:lnTo>
                  <a:pt x="235166" y="83607"/>
                </a:lnTo>
                <a:lnTo>
                  <a:pt x="396916" y="83607"/>
                </a:lnTo>
                <a:lnTo>
                  <a:pt x="392667" y="78234"/>
                </a:lnTo>
                <a:lnTo>
                  <a:pt x="355004" y="43225"/>
                </a:lnTo>
                <a:lnTo>
                  <a:pt x="310051" y="17605"/>
                </a:lnTo>
                <a:lnTo>
                  <a:pt x="259359" y="2932"/>
                </a:lnTo>
                <a:lnTo>
                  <a:pt x="241454" y="742"/>
                </a:lnTo>
                <a:lnTo>
                  <a:pt x="223142" y="0"/>
                </a:lnTo>
                <a:close/>
              </a:path>
              <a:path w="446404" h="448310">
                <a:moveTo>
                  <a:pt x="396916" y="83607"/>
                </a:moveTo>
                <a:lnTo>
                  <a:pt x="235166" y="83607"/>
                </a:lnTo>
                <a:lnTo>
                  <a:pt x="249314" y="85550"/>
                </a:lnTo>
                <a:lnTo>
                  <a:pt x="262977" y="88878"/>
                </a:lnTo>
                <a:lnTo>
                  <a:pt x="300324" y="106496"/>
                </a:lnTo>
                <a:lnTo>
                  <a:pt x="330682" y="134120"/>
                </a:lnTo>
                <a:lnTo>
                  <a:pt x="352090" y="169901"/>
                </a:lnTo>
                <a:lnTo>
                  <a:pt x="362584" y="211990"/>
                </a:lnTo>
                <a:lnTo>
                  <a:pt x="363317" y="227101"/>
                </a:lnTo>
                <a:lnTo>
                  <a:pt x="362311" y="241243"/>
                </a:lnTo>
                <a:lnTo>
                  <a:pt x="351310" y="280875"/>
                </a:lnTo>
                <a:lnTo>
                  <a:pt x="329472" y="314880"/>
                </a:lnTo>
                <a:lnTo>
                  <a:pt x="298256" y="341408"/>
                </a:lnTo>
                <a:lnTo>
                  <a:pt x="259120" y="358609"/>
                </a:lnTo>
                <a:lnTo>
                  <a:pt x="213523" y="364633"/>
                </a:lnTo>
                <a:lnTo>
                  <a:pt x="396770" y="364633"/>
                </a:lnTo>
                <a:lnTo>
                  <a:pt x="421489" y="326980"/>
                </a:lnTo>
                <a:lnTo>
                  <a:pt x="439920" y="277863"/>
                </a:lnTo>
                <a:lnTo>
                  <a:pt x="446408" y="224028"/>
                </a:lnTo>
                <a:lnTo>
                  <a:pt x="445668" y="205654"/>
                </a:lnTo>
                <a:lnTo>
                  <a:pt x="435026" y="153219"/>
                </a:lnTo>
                <a:lnTo>
                  <a:pt x="412960" y="106021"/>
                </a:lnTo>
                <a:lnTo>
                  <a:pt x="403333" y="91721"/>
                </a:lnTo>
                <a:lnTo>
                  <a:pt x="396916" y="83607"/>
                </a:lnTo>
                <a:close/>
              </a:path>
            </a:pathLst>
          </a:custGeom>
          <a:solidFill>
            <a:srgbClr val="F8BA00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8" name="object 8"/>
          <p:cNvSpPr/>
          <p:nvPr/>
        </p:nvSpPr>
        <p:spPr>
          <a:xfrm>
            <a:off x="558800" y="914749"/>
            <a:ext cx="248920" cy="252307"/>
          </a:xfrm>
          <a:custGeom>
            <a:avLst/>
            <a:gdLst/>
            <a:ahLst/>
            <a:cxnLst/>
            <a:rect l="l" t="t" r="r" b="b"/>
            <a:pathLst>
              <a:path w="186690" h="189230">
                <a:moveTo>
                  <a:pt x="86686" y="0"/>
                </a:moveTo>
                <a:lnTo>
                  <a:pt x="46583" y="12538"/>
                </a:lnTo>
                <a:lnTo>
                  <a:pt x="16552" y="40585"/>
                </a:lnTo>
                <a:lnTo>
                  <a:pt x="1118" y="79581"/>
                </a:lnTo>
                <a:lnTo>
                  <a:pt x="0" y="94225"/>
                </a:lnTo>
                <a:lnTo>
                  <a:pt x="494" y="103984"/>
                </a:lnTo>
                <a:lnTo>
                  <a:pt x="13740" y="143278"/>
                </a:lnTo>
                <a:lnTo>
                  <a:pt x="42186" y="172585"/>
                </a:lnTo>
                <a:lnTo>
                  <a:pt x="82003" y="187580"/>
                </a:lnTo>
                <a:lnTo>
                  <a:pt x="97140" y="188651"/>
                </a:lnTo>
                <a:lnTo>
                  <a:pt x="110553" y="187177"/>
                </a:lnTo>
                <a:lnTo>
                  <a:pt x="146406" y="171681"/>
                </a:lnTo>
                <a:lnTo>
                  <a:pt x="172757" y="141326"/>
                </a:lnTo>
                <a:lnTo>
                  <a:pt x="185852" y="98363"/>
                </a:lnTo>
                <a:lnTo>
                  <a:pt x="186623" y="81630"/>
                </a:lnTo>
                <a:lnTo>
                  <a:pt x="183788" y="68103"/>
                </a:lnTo>
                <a:lnTo>
                  <a:pt x="164338" y="32852"/>
                </a:lnTo>
                <a:lnTo>
                  <a:pt x="130921" y="8787"/>
                </a:lnTo>
                <a:lnTo>
                  <a:pt x="86686" y="0"/>
                </a:lnTo>
                <a:close/>
              </a:path>
            </a:pathLst>
          </a:custGeom>
          <a:solidFill>
            <a:srgbClr val="BACD00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9" name="object 9"/>
          <p:cNvSpPr/>
          <p:nvPr/>
        </p:nvSpPr>
        <p:spPr>
          <a:xfrm>
            <a:off x="11110976" y="5976112"/>
            <a:ext cx="1081193" cy="652779"/>
          </a:xfrm>
          <a:custGeom>
            <a:avLst/>
            <a:gdLst/>
            <a:ahLst/>
            <a:cxnLst/>
            <a:rect l="l" t="t" r="r" b="b"/>
            <a:pathLst>
              <a:path w="810895" h="489585">
                <a:moveTo>
                  <a:pt x="0" y="489203"/>
                </a:moveTo>
                <a:lnTo>
                  <a:pt x="1622" y="449081"/>
                </a:lnTo>
                <a:lnTo>
                  <a:pt x="6404" y="409852"/>
                </a:lnTo>
                <a:lnTo>
                  <a:pt x="14220" y="371642"/>
                </a:lnTo>
                <a:lnTo>
                  <a:pt x="24944" y="334577"/>
                </a:lnTo>
                <a:lnTo>
                  <a:pt x="38451" y="298783"/>
                </a:lnTo>
                <a:lnTo>
                  <a:pt x="73306" y="231512"/>
                </a:lnTo>
                <a:lnTo>
                  <a:pt x="117777" y="170835"/>
                </a:lnTo>
                <a:lnTo>
                  <a:pt x="170856" y="117760"/>
                </a:lnTo>
                <a:lnTo>
                  <a:pt x="231534" y="73294"/>
                </a:lnTo>
                <a:lnTo>
                  <a:pt x="298805" y="38444"/>
                </a:lnTo>
                <a:lnTo>
                  <a:pt x="334597" y="24939"/>
                </a:lnTo>
                <a:lnTo>
                  <a:pt x="371659" y="14217"/>
                </a:lnTo>
                <a:lnTo>
                  <a:pt x="409864" y="6402"/>
                </a:lnTo>
                <a:lnTo>
                  <a:pt x="449088" y="1621"/>
                </a:lnTo>
                <a:lnTo>
                  <a:pt x="489203" y="0"/>
                </a:lnTo>
                <a:lnTo>
                  <a:pt x="529319" y="1621"/>
                </a:lnTo>
                <a:lnTo>
                  <a:pt x="568543" y="6402"/>
                </a:lnTo>
                <a:lnTo>
                  <a:pt x="606748" y="14217"/>
                </a:lnTo>
                <a:lnTo>
                  <a:pt x="643810" y="24939"/>
                </a:lnTo>
                <a:lnTo>
                  <a:pt x="679602" y="38444"/>
                </a:lnTo>
                <a:lnTo>
                  <a:pt x="746873" y="73294"/>
                </a:lnTo>
                <a:lnTo>
                  <a:pt x="807551" y="117760"/>
                </a:lnTo>
                <a:lnTo>
                  <a:pt x="810768" y="120739"/>
                </a:lnTo>
              </a:path>
            </a:pathLst>
          </a:custGeom>
          <a:ln w="9144">
            <a:solidFill>
              <a:srgbClr val="EC4900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0" name="object 10"/>
          <p:cNvSpPr/>
          <p:nvPr/>
        </p:nvSpPr>
        <p:spPr>
          <a:xfrm>
            <a:off x="11110975" y="6628384"/>
            <a:ext cx="42333" cy="230293"/>
          </a:xfrm>
          <a:custGeom>
            <a:avLst/>
            <a:gdLst/>
            <a:ahLst/>
            <a:cxnLst/>
            <a:rect l="l" t="t" r="r" b="b"/>
            <a:pathLst>
              <a:path w="31750" h="172720">
                <a:moveTo>
                  <a:pt x="31580" y="172211"/>
                </a:moveTo>
                <a:lnTo>
                  <a:pt x="24944" y="154626"/>
                </a:lnTo>
                <a:lnTo>
                  <a:pt x="14220" y="117561"/>
                </a:lnTo>
                <a:lnTo>
                  <a:pt x="6404" y="79351"/>
                </a:lnTo>
                <a:lnTo>
                  <a:pt x="1622" y="40122"/>
                </a:lnTo>
                <a:lnTo>
                  <a:pt x="0" y="0"/>
                </a:lnTo>
              </a:path>
            </a:pathLst>
          </a:custGeom>
          <a:ln w="9144">
            <a:solidFill>
              <a:srgbClr val="EC4900"/>
            </a:solidFill>
            <a:prstDash val="dash"/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1" name="object 11"/>
          <p:cNvSpPr/>
          <p:nvPr/>
        </p:nvSpPr>
        <p:spPr>
          <a:xfrm>
            <a:off x="989583" y="5933439"/>
            <a:ext cx="530860" cy="530860"/>
          </a:xfrm>
          <a:custGeom>
            <a:avLst/>
            <a:gdLst/>
            <a:ahLst/>
            <a:cxnLst/>
            <a:rect l="l" t="t" r="r" b="b"/>
            <a:pathLst>
              <a:path w="398144" h="398145">
                <a:moveTo>
                  <a:pt x="198881" y="0"/>
                </a:moveTo>
                <a:lnTo>
                  <a:pt x="151087" y="5779"/>
                </a:lnTo>
                <a:lnTo>
                  <a:pt x="107483" y="22198"/>
                </a:lnTo>
                <a:lnTo>
                  <a:pt x="69421" y="47900"/>
                </a:lnTo>
                <a:lnTo>
                  <a:pt x="38371" y="81423"/>
                </a:lnTo>
                <a:lnTo>
                  <a:pt x="15628" y="121466"/>
                </a:lnTo>
                <a:lnTo>
                  <a:pt x="2602" y="166621"/>
                </a:lnTo>
                <a:lnTo>
                  <a:pt x="0" y="198882"/>
                </a:lnTo>
                <a:lnTo>
                  <a:pt x="659" y="215193"/>
                </a:lnTo>
                <a:lnTo>
                  <a:pt x="10138" y="261745"/>
                </a:lnTo>
                <a:lnTo>
                  <a:pt x="29796" y="303645"/>
                </a:lnTo>
                <a:lnTo>
                  <a:pt x="58250" y="339513"/>
                </a:lnTo>
                <a:lnTo>
                  <a:pt x="94118" y="367967"/>
                </a:lnTo>
                <a:lnTo>
                  <a:pt x="136018" y="387625"/>
                </a:lnTo>
                <a:lnTo>
                  <a:pt x="182570" y="397104"/>
                </a:lnTo>
                <a:lnTo>
                  <a:pt x="198881" y="397764"/>
                </a:lnTo>
                <a:lnTo>
                  <a:pt x="215193" y="397104"/>
                </a:lnTo>
                <a:lnTo>
                  <a:pt x="261745" y="387625"/>
                </a:lnTo>
                <a:lnTo>
                  <a:pt x="303645" y="367967"/>
                </a:lnTo>
                <a:lnTo>
                  <a:pt x="311157" y="362893"/>
                </a:lnTo>
                <a:lnTo>
                  <a:pt x="194893" y="362893"/>
                </a:lnTo>
                <a:lnTo>
                  <a:pt x="180269" y="361896"/>
                </a:lnTo>
                <a:lnTo>
                  <a:pt x="138891" y="351626"/>
                </a:lnTo>
                <a:lnTo>
                  <a:pt x="102419" y="331600"/>
                </a:lnTo>
                <a:lnTo>
                  <a:pt x="72348" y="303315"/>
                </a:lnTo>
                <a:lnTo>
                  <a:pt x="50174" y="268265"/>
                </a:lnTo>
                <a:lnTo>
                  <a:pt x="37390" y="227947"/>
                </a:lnTo>
                <a:lnTo>
                  <a:pt x="34823" y="198882"/>
                </a:lnTo>
                <a:lnTo>
                  <a:pt x="35260" y="186825"/>
                </a:lnTo>
                <a:lnTo>
                  <a:pt x="43595" y="146060"/>
                </a:lnTo>
                <a:lnTo>
                  <a:pt x="61660" y="109661"/>
                </a:lnTo>
                <a:lnTo>
                  <a:pt x="88334" y="78997"/>
                </a:lnTo>
                <a:lnTo>
                  <a:pt x="122492" y="55438"/>
                </a:lnTo>
                <a:lnTo>
                  <a:pt x="163011" y="40355"/>
                </a:lnTo>
                <a:lnTo>
                  <a:pt x="208768" y="35116"/>
                </a:lnTo>
                <a:lnTo>
                  <a:pt x="311521" y="35116"/>
                </a:lnTo>
                <a:lnTo>
                  <a:pt x="303645" y="29796"/>
                </a:lnTo>
                <a:lnTo>
                  <a:pt x="261745" y="10138"/>
                </a:lnTo>
                <a:lnTo>
                  <a:pt x="215193" y="659"/>
                </a:lnTo>
                <a:lnTo>
                  <a:pt x="198881" y="0"/>
                </a:lnTo>
                <a:close/>
              </a:path>
              <a:path w="398144" h="398145">
                <a:moveTo>
                  <a:pt x="311521" y="35116"/>
                </a:moveTo>
                <a:lnTo>
                  <a:pt x="208768" y="35116"/>
                </a:lnTo>
                <a:lnTo>
                  <a:pt x="222929" y="36578"/>
                </a:lnTo>
                <a:lnTo>
                  <a:pt x="236708" y="39226"/>
                </a:lnTo>
                <a:lnTo>
                  <a:pt x="275229" y="53836"/>
                </a:lnTo>
                <a:lnTo>
                  <a:pt x="308439" y="77498"/>
                </a:lnTo>
                <a:lnTo>
                  <a:pt x="334936" y="108996"/>
                </a:lnTo>
                <a:lnTo>
                  <a:pt x="353318" y="147110"/>
                </a:lnTo>
                <a:lnTo>
                  <a:pt x="362185" y="190622"/>
                </a:lnTo>
                <a:lnTo>
                  <a:pt x="362783" y="206116"/>
                </a:lnTo>
                <a:lnTo>
                  <a:pt x="361528" y="220484"/>
                </a:lnTo>
                <a:lnTo>
                  <a:pt x="350677" y="261092"/>
                </a:lnTo>
                <a:lnTo>
                  <a:pt x="330237" y="296831"/>
                </a:lnTo>
                <a:lnTo>
                  <a:pt x="301547" y="326257"/>
                </a:lnTo>
                <a:lnTo>
                  <a:pt x="265947" y="347928"/>
                </a:lnTo>
                <a:lnTo>
                  <a:pt x="224775" y="360401"/>
                </a:lnTo>
                <a:lnTo>
                  <a:pt x="194893" y="362893"/>
                </a:lnTo>
                <a:lnTo>
                  <a:pt x="311157" y="362893"/>
                </a:lnTo>
                <a:lnTo>
                  <a:pt x="349890" y="328313"/>
                </a:lnTo>
                <a:lnTo>
                  <a:pt x="375565" y="290280"/>
                </a:lnTo>
                <a:lnTo>
                  <a:pt x="391984" y="246676"/>
                </a:lnTo>
                <a:lnTo>
                  <a:pt x="397764" y="198882"/>
                </a:lnTo>
                <a:lnTo>
                  <a:pt x="397104" y="182570"/>
                </a:lnTo>
                <a:lnTo>
                  <a:pt x="387625" y="136018"/>
                </a:lnTo>
                <a:lnTo>
                  <a:pt x="367967" y="94118"/>
                </a:lnTo>
                <a:lnTo>
                  <a:pt x="339513" y="58250"/>
                </a:lnTo>
                <a:lnTo>
                  <a:pt x="316340" y="38371"/>
                </a:lnTo>
                <a:lnTo>
                  <a:pt x="311521" y="35116"/>
                </a:lnTo>
                <a:close/>
              </a:path>
            </a:pathLst>
          </a:custGeom>
          <a:solidFill>
            <a:srgbClr val="64BA47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15" name="object 15"/>
          <p:cNvSpPr/>
          <p:nvPr/>
        </p:nvSpPr>
        <p:spPr>
          <a:xfrm>
            <a:off x="10769739" y="299584"/>
            <a:ext cx="406400" cy="405553"/>
          </a:xfrm>
          <a:custGeom>
            <a:avLst/>
            <a:gdLst/>
            <a:ahLst/>
            <a:cxnLst/>
            <a:rect l="l" t="t" r="r" b="b"/>
            <a:pathLst>
              <a:path w="304800" h="304165">
                <a:moveTo>
                  <a:pt x="138015" y="0"/>
                </a:moveTo>
                <a:lnTo>
                  <a:pt x="96490" y="9871"/>
                </a:lnTo>
                <a:lnTo>
                  <a:pt x="60256" y="30241"/>
                </a:lnTo>
                <a:lnTo>
                  <a:pt x="31042" y="59377"/>
                </a:lnTo>
                <a:lnTo>
                  <a:pt x="10578" y="95551"/>
                </a:lnTo>
                <a:lnTo>
                  <a:pt x="594" y="137033"/>
                </a:lnTo>
                <a:lnTo>
                  <a:pt x="0" y="156241"/>
                </a:lnTo>
                <a:lnTo>
                  <a:pt x="63" y="158963"/>
                </a:lnTo>
                <a:lnTo>
                  <a:pt x="7746" y="199955"/>
                </a:lnTo>
                <a:lnTo>
                  <a:pt x="25932" y="236276"/>
                </a:lnTo>
                <a:lnTo>
                  <a:pt x="53321" y="266340"/>
                </a:lnTo>
                <a:lnTo>
                  <a:pt x="88613" y="288562"/>
                </a:lnTo>
                <a:lnTo>
                  <a:pt x="130509" y="301358"/>
                </a:lnTo>
                <a:lnTo>
                  <a:pt x="161466" y="303868"/>
                </a:lnTo>
                <a:lnTo>
                  <a:pt x="175388" y="302394"/>
                </a:lnTo>
                <a:lnTo>
                  <a:pt x="214508" y="290703"/>
                </a:lnTo>
                <a:lnTo>
                  <a:pt x="248449" y="269042"/>
                </a:lnTo>
                <a:lnTo>
                  <a:pt x="275661" y="238611"/>
                </a:lnTo>
                <a:lnTo>
                  <a:pt x="290772" y="210301"/>
                </a:lnTo>
                <a:lnTo>
                  <a:pt x="143658" y="210301"/>
                </a:lnTo>
                <a:lnTo>
                  <a:pt x="129966" y="206590"/>
                </a:lnTo>
                <a:lnTo>
                  <a:pt x="99851" y="179256"/>
                </a:lnTo>
                <a:lnTo>
                  <a:pt x="93113" y="151740"/>
                </a:lnTo>
                <a:lnTo>
                  <a:pt x="93174" y="149018"/>
                </a:lnTo>
                <a:lnTo>
                  <a:pt x="107871" y="113645"/>
                </a:lnTo>
                <a:lnTo>
                  <a:pt x="145345" y="94550"/>
                </a:lnTo>
                <a:lnTo>
                  <a:pt x="162130" y="93368"/>
                </a:lnTo>
                <a:lnTo>
                  <a:pt x="292745" y="93368"/>
                </a:lnTo>
                <a:lnTo>
                  <a:pt x="290483" y="87987"/>
                </a:lnTo>
                <a:lnTo>
                  <a:pt x="268506" y="54610"/>
                </a:lnTo>
                <a:lnTo>
                  <a:pt x="237760" y="27899"/>
                </a:lnTo>
                <a:lnTo>
                  <a:pt x="199331" y="9368"/>
                </a:lnTo>
                <a:lnTo>
                  <a:pt x="154303" y="530"/>
                </a:lnTo>
                <a:lnTo>
                  <a:pt x="138015" y="0"/>
                </a:lnTo>
                <a:close/>
              </a:path>
              <a:path w="304800" h="304165">
                <a:moveTo>
                  <a:pt x="292745" y="93368"/>
                </a:moveTo>
                <a:lnTo>
                  <a:pt x="162130" y="93368"/>
                </a:lnTo>
                <a:lnTo>
                  <a:pt x="175528" y="97293"/>
                </a:lnTo>
                <a:lnTo>
                  <a:pt x="187393" y="104143"/>
                </a:lnTo>
                <a:lnTo>
                  <a:pt x="197322" y="113547"/>
                </a:lnTo>
                <a:lnTo>
                  <a:pt x="204911" y="125136"/>
                </a:lnTo>
                <a:lnTo>
                  <a:pt x="209756" y="138540"/>
                </a:lnTo>
                <a:lnTo>
                  <a:pt x="211454" y="153387"/>
                </a:lnTo>
                <a:lnTo>
                  <a:pt x="209561" y="166647"/>
                </a:lnTo>
                <a:lnTo>
                  <a:pt x="187157" y="198232"/>
                </a:lnTo>
                <a:lnTo>
                  <a:pt x="143658" y="210301"/>
                </a:lnTo>
                <a:lnTo>
                  <a:pt x="290772" y="210301"/>
                </a:lnTo>
                <a:lnTo>
                  <a:pt x="301844" y="171665"/>
                </a:lnTo>
                <a:lnTo>
                  <a:pt x="304267" y="140243"/>
                </a:lnTo>
                <a:lnTo>
                  <a:pt x="302604" y="126517"/>
                </a:lnTo>
                <a:lnTo>
                  <a:pt x="299726" y="113194"/>
                </a:lnTo>
                <a:lnTo>
                  <a:pt x="295672" y="100332"/>
                </a:lnTo>
                <a:lnTo>
                  <a:pt x="292745" y="93368"/>
                </a:lnTo>
                <a:close/>
              </a:path>
            </a:pathLst>
          </a:custGeom>
          <a:solidFill>
            <a:srgbClr val="64BA47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1" name="object 21"/>
          <p:cNvSpPr/>
          <p:nvPr/>
        </p:nvSpPr>
        <p:spPr>
          <a:xfrm>
            <a:off x="1044448" y="1560576"/>
            <a:ext cx="10924032" cy="13573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2" name="object 22"/>
          <p:cNvSpPr/>
          <p:nvPr/>
        </p:nvSpPr>
        <p:spPr>
          <a:xfrm>
            <a:off x="989583" y="1528063"/>
            <a:ext cx="11104879" cy="1231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3" name="object 23"/>
          <p:cNvSpPr/>
          <p:nvPr/>
        </p:nvSpPr>
        <p:spPr>
          <a:xfrm>
            <a:off x="1107441" y="1597151"/>
            <a:ext cx="10798047" cy="12313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4" name="object 24"/>
          <p:cNvSpPr/>
          <p:nvPr/>
        </p:nvSpPr>
        <p:spPr>
          <a:xfrm>
            <a:off x="1107440" y="1597151"/>
            <a:ext cx="10798387" cy="1231900"/>
          </a:xfrm>
          <a:custGeom>
            <a:avLst/>
            <a:gdLst/>
            <a:ahLst/>
            <a:cxnLst/>
            <a:rect l="l" t="t" r="r" b="b"/>
            <a:pathLst>
              <a:path w="8098790" h="923925">
                <a:moveTo>
                  <a:pt x="0" y="923544"/>
                </a:moveTo>
                <a:lnTo>
                  <a:pt x="8098535" y="923544"/>
                </a:lnTo>
                <a:lnTo>
                  <a:pt x="8098535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ln w="9144">
            <a:solidFill>
              <a:srgbClr val="88AA3D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5" name="object 25"/>
          <p:cNvSpPr txBox="1"/>
          <p:nvPr/>
        </p:nvSpPr>
        <p:spPr>
          <a:xfrm>
            <a:off x="1232341" y="1695103"/>
            <a:ext cx="10545233" cy="820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8067" marR="6773" indent="-2351981"/>
            <a:r>
              <a:rPr sz="2667" b="1" dirty="0">
                <a:latin typeface="TH SarabunPSK"/>
                <a:cs typeface="TH SarabunPSK"/>
              </a:rPr>
              <a:t>นา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ชริ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ทร์ </a:t>
            </a:r>
            <a:r>
              <a:rPr sz="2667" b="1" spc="-7" dirty="0" err="1">
                <a:latin typeface="TH SarabunPSK"/>
                <a:cs typeface="TH SarabunPSK"/>
              </a:rPr>
              <a:t>นน</a:t>
            </a:r>
            <a:r>
              <a:rPr sz="2667" b="1" dirty="0" err="1">
                <a:latin typeface="TH SarabunPSK"/>
                <a:cs typeface="TH SarabunPSK"/>
              </a:rPr>
              <a:t>ทะ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</a:t>
            </a:r>
            <a:r>
              <a:rPr lang="th-TH" sz="2667" b="1" dirty="0">
                <a:latin typeface="TH SarabunPSK"/>
                <a:cs typeface="TH SarabunPSK"/>
              </a:rPr>
              <a:t>ำ</a:t>
            </a:r>
            <a:r>
              <a:rPr sz="2667" b="1" dirty="0" err="1">
                <a:latin typeface="TH SarabunPSK"/>
                <a:cs typeface="TH SarabunPSK"/>
              </a:rPr>
              <a:t>แหน่งเจ้า</a:t>
            </a:r>
            <a:r>
              <a:rPr sz="2667" b="1" spc="-13" dirty="0" err="1">
                <a:latin typeface="TH SarabunPSK"/>
                <a:cs typeface="TH SarabunPSK"/>
              </a:rPr>
              <a:t>พ</a:t>
            </a:r>
            <a:r>
              <a:rPr sz="2667" b="1" dirty="0" err="1">
                <a:latin typeface="TH SarabunPSK"/>
                <a:cs typeface="TH SarabunPSK"/>
              </a:rPr>
              <a:t>นั</a:t>
            </a:r>
            <a:r>
              <a:rPr sz="2667" b="1" spc="-13" dirty="0" err="1">
                <a:latin typeface="TH SarabunPSK"/>
                <a:cs typeface="TH SarabunPSK"/>
              </a:rPr>
              <a:t>ก</a:t>
            </a:r>
            <a:r>
              <a:rPr sz="2667" b="1" dirty="0" err="1">
                <a:latin typeface="TH SarabunPSK"/>
                <a:cs typeface="TH SarabunPSK"/>
              </a:rPr>
              <a:t>งา</a:t>
            </a:r>
            <a:r>
              <a:rPr sz="2667" b="1" spc="-13" dirty="0" err="1">
                <a:latin typeface="TH SarabunPSK"/>
                <a:cs typeface="TH SarabunPSK"/>
              </a:rPr>
              <a:t>น</a:t>
            </a:r>
            <a:r>
              <a:rPr sz="2667" b="1" dirty="0" err="1">
                <a:latin typeface="TH SarabunPSK"/>
                <a:cs typeface="TH SarabunPSK"/>
              </a:rPr>
              <a:t>สาธารณ</a:t>
            </a:r>
            <a:r>
              <a:rPr sz="2667" b="1" spc="7" dirty="0" err="1">
                <a:latin typeface="TH SarabunPSK"/>
                <a:cs typeface="TH SarabunPSK"/>
              </a:rPr>
              <a:t>ส</a:t>
            </a:r>
            <a:r>
              <a:rPr sz="2667" b="1" dirty="0" err="1">
                <a:latin typeface="TH SarabunPSK"/>
                <a:cs typeface="TH SarabunPSK"/>
              </a:rPr>
              <a:t>ุข</a:t>
            </a:r>
            <a:r>
              <a:rPr sz="2667" b="1" spc="-3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ปฏิ</a:t>
            </a:r>
            <a:r>
              <a:rPr sz="2667" b="1" spc="-13" dirty="0">
                <a:latin typeface="TH SarabunPSK"/>
                <a:cs typeface="TH SarabunPSK"/>
              </a:rPr>
              <a:t>บ</a:t>
            </a:r>
            <a:r>
              <a:rPr sz="2667" b="1" dirty="0">
                <a:latin typeface="TH SarabunPSK"/>
                <a:cs typeface="TH SarabunPSK"/>
              </a:rPr>
              <a:t>ัติงาน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วุฒิ</a:t>
            </a:r>
            <a:r>
              <a:rPr sz="2667" b="1" spc="-13" dirty="0">
                <a:latin typeface="TH SarabunPSK"/>
                <a:cs typeface="TH SarabunPSK"/>
              </a:rPr>
              <a:t>ป</a:t>
            </a:r>
            <a:r>
              <a:rPr sz="2667" b="1" dirty="0">
                <a:latin typeface="TH SarabunPSK"/>
                <a:cs typeface="TH SarabunPSK"/>
              </a:rPr>
              <a:t>ระกาศ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ีย</a:t>
            </a:r>
            <a:r>
              <a:rPr sz="2667" b="1" spc="-13" dirty="0">
                <a:latin typeface="TH SarabunPSK"/>
                <a:cs typeface="TH SarabunPSK"/>
              </a:rPr>
              <a:t>บ</a:t>
            </a:r>
            <a:r>
              <a:rPr sz="2667" b="1" dirty="0">
                <a:latin typeface="TH SarabunPSK"/>
                <a:cs typeface="TH SarabunPSK"/>
              </a:rPr>
              <a:t>ัตรวิชา</a:t>
            </a:r>
            <a:r>
              <a:rPr sz="2667" b="1" spc="-13" dirty="0">
                <a:latin typeface="TH SarabunPSK"/>
                <a:cs typeface="TH SarabunPSK"/>
              </a:rPr>
              <a:t>ช</a:t>
            </a:r>
            <a:r>
              <a:rPr sz="2667" b="1" dirty="0">
                <a:latin typeface="TH SarabunPSK"/>
                <a:cs typeface="TH SarabunPSK"/>
              </a:rPr>
              <a:t>ีพ</a:t>
            </a:r>
            <a:r>
              <a:rPr sz="2667" b="1" spc="-13" dirty="0">
                <a:latin typeface="TH SarabunPSK"/>
                <a:cs typeface="TH SarabunPSK"/>
              </a:rPr>
              <a:t>ช</a:t>
            </a:r>
            <a:r>
              <a:rPr sz="2667" b="1" dirty="0">
                <a:latin typeface="TH SarabunPSK"/>
                <a:cs typeface="TH SarabunPSK"/>
              </a:rPr>
              <a:t>ั้นสูงสาธารณสุข</a:t>
            </a:r>
            <a:r>
              <a:rPr sz="2667" b="1" spc="-13" dirty="0">
                <a:latin typeface="TH SarabunPSK"/>
                <a:cs typeface="TH SarabunPSK"/>
              </a:rPr>
              <a:t>ศ</a:t>
            </a:r>
            <a:r>
              <a:rPr sz="2667" b="1" dirty="0">
                <a:latin typeface="TH SarabunPSK"/>
                <a:cs typeface="TH SarabunPSK"/>
              </a:rPr>
              <a:t>าส</a:t>
            </a:r>
            <a:r>
              <a:rPr sz="2667" b="1" spc="7" dirty="0">
                <a:latin typeface="TH SarabunPSK"/>
                <a:cs typeface="TH SarabunPSK"/>
              </a:rPr>
              <a:t>ต</a:t>
            </a:r>
            <a:r>
              <a:rPr sz="2667" b="1" dirty="0">
                <a:latin typeface="TH SarabunPSK"/>
                <a:cs typeface="TH SarabunPSK"/>
              </a:rPr>
              <a:t>ร์ (สาธารณ</a:t>
            </a:r>
            <a:r>
              <a:rPr sz="2667" b="1" spc="13" dirty="0">
                <a:latin typeface="TH SarabunPSK"/>
                <a:cs typeface="TH SarabunPSK"/>
              </a:rPr>
              <a:t>ส</a:t>
            </a:r>
            <a:r>
              <a:rPr sz="2667" b="1" dirty="0">
                <a:latin typeface="TH SarabunPSK"/>
                <a:cs typeface="TH SarabunPSK"/>
              </a:rPr>
              <a:t>ุขชุมช</a:t>
            </a:r>
            <a:r>
              <a:rPr sz="2667" b="1" spc="-27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)</a:t>
            </a:r>
            <a:r>
              <a:rPr sz="2667" b="1" spc="-40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ได้รับการ</a:t>
            </a:r>
            <a:r>
              <a:rPr sz="2667" b="1" spc="-13" dirty="0">
                <a:latin typeface="TH SarabunPSK"/>
                <a:cs typeface="TH SarabunPSK"/>
              </a:rPr>
              <a:t>บ</a:t>
            </a:r>
            <a:r>
              <a:rPr sz="2667" b="1" dirty="0">
                <a:latin typeface="TH SarabunPSK"/>
                <a:cs typeface="TH SarabunPSK"/>
              </a:rPr>
              <a:t>รรจุเป็น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ขร</a:t>
            </a:r>
            <a:r>
              <a:rPr sz="2667" b="1" spc="-13" dirty="0">
                <a:latin typeface="TH SarabunPSK"/>
                <a:cs typeface="TH SarabunPSK"/>
              </a:rPr>
              <a:t>ก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วั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ที่ </a:t>
            </a:r>
            <a:r>
              <a:rPr sz="2667" b="1" spc="-7" dirty="0">
                <a:latin typeface="TH SarabunPSK"/>
                <a:cs typeface="TH SarabunPSK"/>
              </a:rPr>
              <a:t>1</a:t>
            </a:r>
            <a:r>
              <a:rPr sz="2667" b="1" dirty="0">
                <a:latin typeface="TH SarabunPSK"/>
                <a:cs typeface="TH SarabunPSK"/>
              </a:rPr>
              <a:t>8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เ</a:t>
            </a:r>
            <a:r>
              <a:rPr sz="2667" b="1" spc="7" dirty="0">
                <a:latin typeface="TH SarabunPSK"/>
                <a:cs typeface="TH SarabunPSK"/>
              </a:rPr>
              <a:t>ม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 59</a:t>
            </a:r>
            <a:endParaRPr sz="2667" dirty="0">
              <a:latin typeface="TH SarabunPSK"/>
              <a:cs typeface="TH SarabunPSK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08455" y="208281"/>
            <a:ext cx="10798387" cy="1347892"/>
          </a:xfrm>
          <a:custGeom>
            <a:avLst/>
            <a:gdLst/>
            <a:ahLst/>
            <a:cxnLst/>
            <a:rect l="l" t="t" r="r" b="b"/>
            <a:pathLst>
              <a:path w="8098790" h="1010919">
                <a:moveTo>
                  <a:pt x="4506341" y="743203"/>
                </a:moveTo>
                <a:lnTo>
                  <a:pt x="3592195" y="743203"/>
                </a:lnTo>
                <a:lnTo>
                  <a:pt x="4049268" y="1010412"/>
                </a:lnTo>
                <a:lnTo>
                  <a:pt x="4506341" y="743203"/>
                </a:lnTo>
                <a:close/>
              </a:path>
              <a:path w="8098790" h="1010919">
                <a:moveTo>
                  <a:pt x="4325747" y="656589"/>
                </a:moveTo>
                <a:lnTo>
                  <a:pt x="3772789" y="656589"/>
                </a:lnTo>
                <a:lnTo>
                  <a:pt x="3772789" y="743203"/>
                </a:lnTo>
                <a:lnTo>
                  <a:pt x="4325747" y="743203"/>
                </a:lnTo>
                <a:lnTo>
                  <a:pt x="4325747" y="656589"/>
                </a:lnTo>
                <a:close/>
              </a:path>
              <a:path w="8098790" h="1010919">
                <a:moveTo>
                  <a:pt x="8098535" y="0"/>
                </a:moveTo>
                <a:lnTo>
                  <a:pt x="0" y="0"/>
                </a:lnTo>
                <a:lnTo>
                  <a:pt x="0" y="656589"/>
                </a:lnTo>
                <a:lnTo>
                  <a:pt x="8098535" y="656589"/>
                </a:lnTo>
                <a:lnTo>
                  <a:pt x="8098535" y="0"/>
                </a:lnTo>
                <a:close/>
              </a:path>
            </a:pathLst>
          </a:custGeom>
          <a:solidFill>
            <a:srgbClr val="8AAB42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7" name="object 27"/>
          <p:cNvSpPr/>
          <p:nvPr/>
        </p:nvSpPr>
        <p:spPr>
          <a:xfrm>
            <a:off x="1108455" y="208281"/>
            <a:ext cx="10798387" cy="1347892"/>
          </a:xfrm>
          <a:custGeom>
            <a:avLst/>
            <a:gdLst/>
            <a:ahLst/>
            <a:cxnLst/>
            <a:rect l="l" t="t" r="r" b="b"/>
            <a:pathLst>
              <a:path w="8098790" h="1010919">
                <a:moveTo>
                  <a:pt x="0" y="0"/>
                </a:moveTo>
                <a:lnTo>
                  <a:pt x="8098535" y="0"/>
                </a:lnTo>
                <a:lnTo>
                  <a:pt x="8098535" y="656589"/>
                </a:lnTo>
                <a:lnTo>
                  <a:pt x="4325747" y="656589"/>
                </a:lnTo>
                <a:lnTo>
                  <a:pt x="4325747" y="743203"/>
                </a:lnTo>
                <a:lnTo>
                  <a:pt x="4506341" y="743203"/>
                </a:lnTo>
                <a:lnTo>
                  <a:pt x="4049268" y="1010412"/>
                </a:lnTo>
                <a:lnTo>
                  <a:pt x="3592195" y="743203"/>
                </a:lnTo>
                <a:lnTo>
                  <a:pt x="3772789" y="743203"/>
                </a:lnTo>
                <a:lnTo>
                  <a:pt x="3772789" y="656589"/>
                </a:lnTo>
                <a:lnTo>
                  <a:pt x="0" y="656589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647C2D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28" name="object 28"/>
          <p:cNvSpPr txBox="1"/>
          <p:nvPr/>
        </p:nvSpPr>
        <p:spPr>
          <a:xfrm>
            <a:off x="1291674" y="239411"/>
            <a:ext cx="10430087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/>
            <a:r>
              <a:rPr sz="3200" b="1" dirty="0" err="1">
                <a:latin typeface="TH SarabunPSK"/>
                <a:cs typeface="TH SarabunPSK"/>
              </a:rPr>
              <a:t>การประเมิน</a:t>
            </a:r>
            <a:r>
              <a:rPr sz="3200" b="1" spc="7" dirty="0" err="1">
                <a:latin typeface="TH SarabunPSK"/>
                <a:cs typeface="TH SarabunPSK"/>
              </a:rPr>
              <a:t>เ</a:t>
            </a:r>
            <a:r>
              <a:rPr sz="3200" b="1" dirty="0" err="1">
                <a:latin typeface="TH SarabunPSK"/>
                <a:cs typeface="TH SarabunPSK"/>
              </a:rPr>
              <a:t>พื่อแต่งตั้งให้</a:t>
            </a:r>
            <a:r>
              <a:rPr lang="th-TH" sz="3200" b="1" dirty="0">
                <a:latin typeface="TH SarabunPSK"/>
                <a:cs typeface="TH SarabunPSK"/>
              </a:rPr>
              <a:t>ดำรงตำแหน่ง</a:t>
            </a:r>
            <a:r>
              <a:rPr sz="3200" b="1" spc="7" dirty="0" err="1">
                <a:latin typeface="TH SarabunPSK"/>
                <a:cs typeface="TH SarabunPSK"/>
              </a:rPr>
              <a:t>เ</a:t>
            </a:r>
            <a:r>
              <a:rPr sz="3200" b="1" dirty="0" err="1">
                <a:latin typeface="TH SarabunPSK"/>
                <a:cs typeface="TH SarabunPSK"/>
              </a:rPr>
              <a:t>จ้าพนักงานสาธารณสุข</a:t>
            </a:r>
            <a:r>
              <a:rPr lang="th-TH" sz="3200" b="1" dirty="0">
                <a:latin typeface="TH SarabunPSK"/>
                <a:cs typeface="TH SarabunPSK"/>
              </a:rPr>
              <a:t>ชำนาญงาน</a:t>
            </a:r>
            <a:r>
              <a:rPr sz="3200" b="1" spc="60" dirty="0">
                <a:latin typeface="TH SarabunPSK"/>
                <a:cs typeface="TH SarabunPSK"/>
              </a:rPr>
              <a:t> </a:t>
            </a:r>
            <a:r>
              <a:rPr sz="3200" b="1" dirty="0">
                <a:latin typeface="TH SarabunPSK"/>
                <a:cs typeface="TH SarabunPSK"/>
              </a:rPr>
              <a:t>ขรก</a:t>
            </a:r>
            <a:r>
              <a:rPr sz="3200" b="1" spc="-7" dirty="0">
                <a:latin typeface="TH SarabunPSK"/>
                <a:cs typeface="TH SarabunPSK"/>
              </a:rPr>
              <a:t>.</a:t>
            </a:r>
            <a:r>
              <a:rPr sz="3200" b="1" dirty="0">
                <a:latin typeface="TH SarabunPSK"/>
                <a:cs typeface="TH SarabunPSK"/>
              </a:rPr>
              <a:t>ที่มาจา</a:t>
            </a:r>
            <a:r>
              <a:rPr sz="3200" b="1" spc="-13" dirty="0">
                <a:latin typeface="TH SarabunPSK"/>
                <a:cs typeface="TH SarabunPSK"/>
              </a:rPr>
              <a:t>ก</a:t>
            </a:r>
            <a:r>
              <a:rPr sz="3200" b="1" dirty="0">
                <a:latin typeface="TH SarabunPSK"/>
                <a:cs typeface="TH SarabunPSK"/>
              </a:rPr>
              <a:t>การเป็น</a:t>
            </a:r>
            <a:r>
              <a:rPr sz="3200" b="1" spc="20" dirty="0">
                <a:latin typeface="TH SarabunPSK"/>
                <a:cs typeface="TH SarabunPSK"/>
              </a:rPr>
              <a:t> </a:t>
            </a:r>
            <a:r>
              <a:rPr sz="3200" b="1" dirty="0">
                <a:latin typeface="TH SarabunPSK"/>
                <a:cs typeface="TH SarabunPSK"/>
              </a:rPr>
              <a:t>พ</a:t>
            </a:r>
            <a:r>
              <a:rPr sz="3200" b="1" spc="-13" dirty="0">
                <a:latin typeface="TH SarabunPSK"/>
                <a:cs typeface="TH SarabunPSK"/>
              </a:rPr>
              <a:t>ก</a:t>
            </a:r>
            <a:r>
              <a:rPr sz="3200" b="1" dirty="0">
                <a:latin typeface="TH SarabunPSK"/>
                <a:cs typeface="TH SarabunPSK"/>
              </a:rPr>
              <a:t>ส.</a:t>
            </a:r>
            <a:endParaRPr sz="3200" dirty="0">
              <a:latin typeface="TH SarabunPSK"/>
              <a:cs typeface="TH SarabunPSK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" y="0"/>
            <a:ext cx="1232340" cy="1662853"/>
          </a:xfrm>
          <a:custGeom>
            <a:avLst/>
            <a:gdLst/>
            <a:ahLst/>
            <a:cxnLst/>
            <a:rect l="l" t="t" r="r" b="b"/>
            <a:pathLst>
              <a:path w="1124585" h="1247140">
                <a:moveTo>
                  <a:pt x="421296" y="937133"/>
                </a:moveTo>
                <a:lnTo>
                  <a:pt x="242633" y="937133"/>
                </a:lnTo>
                <a:lnTo>
                  <a:pt x="255816" y="1246886"/>
                </a:lnTo>
                <a:lnTo>
                  <a:pt x="421296" y="937133"/>
                </a:lnTo>
              </a:path>
              <a:path w="1124585" h="1247140">
                <a:moveTo>
                  <a:pt x="654701" y="885189"/>
                </a:moveTo>
                <a:lnTo>
                  <a:pt x="449046" y="885189"/>
                </a:lnTo>
                <a:lnTo>
                  <a:pt x="625767" y="1069213"/>
                </a:lnTo>
                <a:lnTo>
                  <a:pt x="654701" y="885189"/>
                </a:lnTo>
              </a:path>
              <a:path w="1124585" h="1247140">
                <a:moveTo>
                  <a:pt x="0" y="289530"/>
                </a:moveTo>
                <a:lnTo>
                  <a:pt x="0" y="460151"/>
                </a:lnTo>
                <a:lnTo>
                  <a:pt x="23385" y="517778"/>
                </a:lnTo>
                <a:lnTo>
                  <a:pt x="0" y="518937"/>
                </a:lnTo>
                <a:lnTo>
                  <a:pt x="0" y="837377"/>
                </a:lnTo>
                <a:lnTo>
                  <a:pt x="69988" y="841121"/>
                </a:lnTo>
                <a:lnTo>
                  <a:pt x="0" y="986210"/>
                </a:lnTo>
                <a:lnTo>
                  <a:pt x="0" y="1013421"/>
                </a:lnTo>
                <a:lnTo>
                  <a:pt x="242633" y="937133"/>
                </a:lnTo>
                <a:lnTo>
                  <a:pt x="421296" y="937133"/>
                </a:lnTo>
                <a:lnTo>
                  <a:pt x="449046" y="885189"/>
                </a:lnTo>
                <a:lnTo>
                  <a:pt x="654701" y="885189"/>
                </a:lnTo>
                <a:lnTo>
                  <a:pt x="663448" y="829563"/>
                </a:lnTo>
                <a:lnTo>
                  <a:pt x="926136" y="829563"/>
                </a:lnTo>
                <a:lnTo>
                  <a:pt x="822426" y="734949"/>
                </a:lnTo>
                <a:lnTo>
                  <a:pt x="1104760" y="643382"/>
                </a:lnTo>
                <a:lnTo>
                  <a:pt x="850772" y="488569"/>
                </a:lnTo>
                <a:lnTo>
                  <a:pt x="936575" y="409701"/>
                </a:lnTo>
                <a:lnTo>
                  <a:pt x="189128" y="409701"/>
                </a:lnTo>
                <a:lnTo>
                  <a:pt x="0" y="289530"/>
                </a:lnTo>
              </a:path>
              <a:path w="1124585" h="1247140">
                <a:moveTo>
                  <a:pt x="926136" y="829563"/>
                </a:moveTo>
                <a:lnTo>
                  <a:pt x="663448" y="829563"/>
                </a:lnTo>
                <a:lnTo>
                  <a:pt x="1124508" y="1010538"/>
                </a:lnTo>
                <a:lnTo>
                  <a:pt x="926136" y="829563"/>
                </a:lnTo>
              </a:path>
              <a:path w="1124585" h="1247140">
                <a:moveTo>
                  <a:pt x="201612" y="99567"/>
                </a:moveTo>
                <a:lnTo>
                  <a:pt x="189128" y="409701"/>
                </a:lnTo>
                <a:lnTo>
                  <a:pt x="936575" y="409701"/>
                </a:lnTo>
                <a:lnTo>
                  <a:pt x="970841" y="378205"/>
                </a:lnTo>
                <a:lnTo>
                  <a:pt x="714578" y="378205"/>
                </a:lnTo>
                <a:lnTo>
                  <a:pt x="717714" y="356488"/>
                </a:lnTo>
                <a:lnTo>
                  <a:pt x="403821" y="356488"/>
                </a:lnTo>
                <a:lnTo>
                  <a:pt x="201612" y="99567"/>
                </a:lnTo>
              </a:path>
              <a:path w="1124585" h="1247140">
                <a:moveTo>
                  <a:pt x="1055814" y="300100"/>
                </a:moveTo>
                <a:lnTo>
                  <a:pt x="714578" y="378205"/>
                </a:lnTo>
                <a:lnTo>
                  <a:pt x="970841" y="378205"/>
                </a:lnTo>
                <a:lnTo>
                  <a:pt x="1055814" y="300100"/>
                </a:lnTo>
              </a:path>
              <a:path w="1124585" h="1247140">
                <a:moveTo>
                  <a:pt x="497711" y="0"/>
                </a:moveTo>
                <a:lnTo>
                  <a:pt x="477648" y="0"/>
                </a:lnTo>
                <a:lnTo>
                  <a:pt x="403821" y="356488"/>
                </a:lnTo>
                <a:lnTo>
                  <a:pt x="717714" y="356488"/>
                </a:lnTo>
                <a:lnTo>
                  <a:pt x="726463" y="295910"/>
                </a:lnTo>
                <a:lnTo>
                  <a:pt x="575144" y="295910"/>
                </a:lnTo>
                <a:lnTo>
                  <a:pt x="497711" y="0"/>
                </a:lnTo>
              </a:path>
              <a:path w="1124585" h="1247140">
                <a:moveTo>
                  <a:pt x="746163" y="159512"/>
                </a:moveTo>
                <a:lnTo>
                  <a:pt x="575144" y="295910"/>
                </a:lnTo>
                <a:lnTo>
                  <a:pt x="726463" y="295910"/>
                </a:lnTo>
                <a:lnTo>
                  <a:pt x="746163" y="159512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0" name="object 30"/>
          <p:cNvSpPr/>
          <p:nvPr/>
        </p:nvSpPr>
        <p:spPr>
          <a:xfrm>
            <a:off x="0" y="1180252"/>
            <a:ext cx="599440" cy="482600"/>
          </a:xfrm>
          <a:custGeom>
            <a:avLst/>
            <a:gdLst/>
            <a:ahLst/>
            <a:cxnLst/>
            <a:rect l="l" t="t" r="r" b="b"/>
            <a:pathLst>
              <a:path w="449580" h="361950">
                <a:moveTo>
                  <a:pt x="449046" y="0"/>
                </a:moveTo>
                <a:lnTo>
                  <a:pt x="255816" y="361696"/>
                </a:lnTo>
                <a:lnTo>
                  <a:pt x="242633" y="51943"/>
                </a:lnTo>
                <a:lnTo>
                  <a:pt x="0" y="128231"/>
                </a:lnTo>
              </a:path>
            </a:pathLst>
          </a:custGeom>
          <a:ln w="25400">
            <a:solidFill>
              <a:srgbClr val="8AAB42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1" name="object 31"/>
          <p:cNvSpPr/>
          <p:nvPr/>
        </p:nvSpPr>
        <p:spPr>
          <a:xfrm>
            <a:off x="1" y="1116503"/>
            <a:ext cx="93980" cy="198967"/>
          </a:xfrm>
          <a:custGeom>
            <a:avLst/>
            <a:gdLst/>
            <a:ahLst/>
            <a:cxnLst/>
            <a:rect l="l" t="t" r="r" b="b"/>
            <a:pathLst>
              <a:path w="70485" h="149225">
                <a:moveTo>
                  <a:pt x="0" y="148833"/>
                </a:moveTo>
                <a:lnTo>
                  <a:pt x="69988" y="3743"/>
                </a:lnTo>
                <a:lnTo>
                  <a:pt x="0" y="0"/>
                </a:lnTo>
              </a:path>
            </a:pathLst>
          </a:custGeom>
          <a:ln w="25400">
            <a:solidFill>
              <a:srgbClr val="8AAB42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2" name="object 32"/>
          <p:cNvSpPr/>
          <p:nvPr/>
        </p:nvSpPr>
        <p:spPr>
          <a:xfrm>
            <a:off x="1" y="613535"/>
            <a:ext cx="31327" cy="78740"/>
          </a:xfrm>
          <a:custGeom>
            <a:avLst/>
            <a:gdLst/>
            <a:ahLst/>
            <a:cxnLst/>
            <a:rect l="l" t="t" r="r" b="b"/>
            <a:pathLst>
              <a:path w="23495" h="59054">
                <a:moveTo>
                  <a:pt x="0" y="58786"/>
                </a:moveTo>
                <a:lnTo>
                  <a:pt x="23385" y="57627"/>
                </a:lnTo>
                <a:lnTo>
                  <a:pt x="0" y="0"/>
                </a:lnTo>
              </a:path>
            </a:pathLst>
          </a:custGeom>
          <a:ln w="25400">
            <a:solidFill>
              <a:srgbClr val="8AAB42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3" name="object 33"/>
          <p:cNvSpPr/>
          <p:nvPr/>
        </p:nvSpPr>
        <p:spPr>
          <a:xfrm>
            <a:off x="1" y="1"/>
            <a:ext cx="637540" cy="546945"/>
          </a:xfrm>
          <a:custGeom>
            <a:avLst/>
            <a:gdLst/>
            <a:ahLst/>
            <a:cxnLst/>
            <a:rect l="l" t="t" r="r" b="b"/>
            <a:pathLst>
              <a:path w="478155" h="410209">
                <a:moveTo>
                  <a:pt x="0" y="289530"/>
                </a:moveTo>
                <a:lnTo>
                  <a:pt x="189128" y="409701"/>
                </a:lnTo>
                <a:lnTo>
                  <a:pt x="201612" y="99567"/>
                </a:lnTo>
                <a:lnTo>
                  <a:pt x="403821" y="356488"/>
                </a:lnTo>
                <a:lnTo>
                  <a:pt x="477648" y="0"/>
                </a:lnTo>
              </a:path>
            </a:pathLst>
          </a:custGeom>
          <a:ln w="25400">
            <a:solidFill>
              <a:srgbClr val="8AAB42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4" name="object 34"/>
          <p:cNvSpPr/>
          <p:nvPr/>
        </p:nvSpPr>
        <p:spPr>
          <a:xfrm>
            <a:off x="598729" y="0"/>
            <a:ext cx="624670" cy="1438625"/>
          </a:xfrm>
          <a:custGeom>
            <a:avLst/>
            <a:gdLst/>
            <a:ahLst/>
            <a:cxnLst/>
            <a:rect l="l" t="t" r="r" b="b"/>
            <a:pathLst>
              <a:path w="675640" h="1069340">
                <a:moveTo>
                  <a:pt x="48664" y="0"/>
                </a:moveTo>
                <a:lnTo>
                  <a:pt x="126098" y="295910"/>
                </a:lnTo>
                <a:lnTo>
                  <a:pt x="297116" y="159512"/>
                </a:lnTo>
                <a:lnTo>
                  <a:pt x="265531" y="378205"/>
                </a:lnTo>
                <a:lnTo>
                  <a:pt x="606767" y="300100"/>
                </a:lnTo>
                <a:lnTo>
                  <a:pt x="401726" y="488569"/>
                </a:lnTo>
                <a:lnTo>
                  <a:pt x="655713" y="643382"/>
                </a:lnTo>
                <a:lnTo>
                  <a:pt x="373380" y="734949"/>
                </a:lnTo>
                <a:lnTo>
                  <a:pt x="675462" y="1010538"/>
                </a:lnTo>
                <a:lnTo>
                  <a:pt x="214401" y="829563"/>
                </a:lnTo>
                <a:lnTo>
                  <a:pt x="176720" y="1069213"/>
                </a:lnTo>
                <a:lnTo>
                  <a:pt x="0" y="885189"/>
                </a:lnTo>
              </a:path>
            </a:pathLst>
          </a:custGeom>
          <a:ln w="25400">
            <a:solidFill>
              <a:srgbClr val="8AAB42"/>
            </a:solidFill>
          </a:ln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5" name="object 35"/>
          <p:cNvSpPr/>
          <p:nvPr/>
        </p:nvSpPr>
        <p:spPr>
          <a:xfrm>
            <a:off x="264990" y="610955"/>
            <a:ext cx="693420" cy="458893"/>
          </a:xfrm>
          <a:custGeom>
            <a:avLst/>
            <a:gdLst/>
            <a:ahLst/>
            <a:cxnLst/>
            <a:rect l="l" t="t" r="r" b="b"/>
            <a:pathLst>
              <a:path w="520065" h="344170">
                <a:moveTo>
                  <a:pt x="18345" y="245110"/>
                </a:moveTo>
                <a:lnTo>
                  <a:pt x="11103" y="255270"/>
                </a:lnTo>
                <a:lnTo>
                  <a:pt x="7826" y="269240"/>
                </a:lnTo>
                <a:lnTo>
                  <a:pt x="9163" y="280670"/>
                </a:lnTo>
                <a:lnTo>
                  <a:pt x="14602" y="293370"/>
                </a:lnTo>
                <a:lnTo>
                  <a:pt x="21557" y="302260"/>
                </a:lnTo>
                <a:lnTo>
                  <a:pt x="32588" y="312420"/>
                </a:lnTo>
                <a:lnTo>
                  <a:pt x="37172" y="316230"/>
                </a:lnTo>
                <a:lnTo>
                  <a:pt x="41122" y="321310"/>
                </a:lnTo>
                <a:lnTo>
                  <a:pt x="44437" y="327660"/>
                </a:lnTo>
                <a:lnTo>
                  <a:pt x="47650" y="332740"/>
                </a:lnTo>
                <a:lnTo>
                  <a:pt x="50698" y="339090"/>
                </a:lnTo>
                <a:lnTo>
                  <a:pt x="53543" y="344170"/>
                </a:lnTo>
                <a:lnTo>
                  <a:pt x="67538" y="336550"/>
                </a:lnTo>
                <a:lnTo>
                  <a:pt x="65722" y="334010"/>
                </a:lnTo>
                <a:lnTo>
                  <a:pt x="64719" y="328930"/>
                </a:lnTo>
                <a:lnTo>
                  <a:pt x="64598" y="322580"/>
                </a:lnTo>
                <a:lnTo>
                  <a:pt x="65001" y="320040"/>
                </a:lnTo>
                <a:lnTo>
                  <a:pt x="53886" y="320040"/>
                </a:lnTo>
                <a:lnTo>
                  <a:pt x="39217" y="298450"/>
                </a:lnTo>
                <a:lnTo>
                  <a:pt x="33185" y="292100"/>
                </a:lnTo>
                <a:lnTo>
                  <a:pt x="29171" y="287020"/>
                </a:lnTo>
                <a:lnTo>
                  <a:pt x="25297" y="280670"/>
                </a:lnTo>
                <a:lnTo>
                  <a:pt x="21892" y="267970"/>
                </a:lnTo>
                <a:lnTo>
                  <a:pt x="24726" y="257810"/>
                </a:lnTo>
                <a:lnTo>
                  <a:pt x="45037" y="257810"/>
                </a:lnTo>
                <a:lnTo>
                  <a:pt x="49725" y="247650"/>
                </a:lnTo>
                <a:lnTo>
                  <a:pt x="36703" y="247650"/>
                </a:lnTo>
                <a:lnTo>
                  <a:pt x="18345" y="245110"/>
                </a:lnTo>
                <a:close/>
              </a:path>
              <a:path w="520065" h="344170">
                <a:moveTo>
                  <a:pt x="70286" y="293370"/>
                </a:moveTo>
                <a:lnTo>
                  <a:pt x="60553" y="293370"/>
                </a:lnTo>
                <a:lnTo>
                  <a:pt x="58521" y="297180"/>
                </a:lnTo>
                <a:lnTo>
                  <a:pt x="56832" y="302260"/>
                </a:lnTo>
                <a:lnTo>
                  <a:pt x="54152" y="313690"/>
                </a:lnTo>
                <a:lnTo>
                  <a:pt x="53619" y="317500"/>
                </a:lnTo>
                <a:lnTo>
                  <a:pt x="53886" y="320040"/>
                </a:lnTo>
                <a:lnTo>
                  <a:pt x="65001" y="320040"/>
                </a:lnTo>
                <a:lnTo>
                  <a:pt x="66211" y="312420"/>
                </a:lnTo>
                <a:lnTo>
                  <a:pt x="70155" y="294640"/>
                </a:lnTo>
                <a:lnTo>
                  <a:pt x="70286" y="293370"/>
                </a:lnTo>
                <a:close/>
              </a:path>
              <a:path w="520065" h="344170">
                <a:moveTo>
                  <a:pt x="79142" y="242570"/>
                </a:moveTo>
                <a:lnTo>
                  <a:pt x="52069" y="242570"/>
                </a:lnTo>
                <a:lnTo>
                  <a:pt x="59562" y="243840"/>
                </a:lnTo>
                <a:lnTo>
                  <a:pt x="65963" y="248920"/>
                </a:lnTo>
                <a:lnTo>
                  <a:pt x="71259" y="259080"/>
                </a:lnTo>
                <a:lnTo>
                  <a:pt x="103758" y="316230"/>
                </a:lnTo>
                <a:lnTo>
                  <a:pt x="117538" y="308610"/>
                </a:lnTo>
                <a:lnTo>
                  <a:pt x="83825" y="248920"/>
                </a:lnTo>
                <a:lnTo>
                  <a:pt x="79142" y="242570"/>
                </a:lnTo>
                <a:close/>
              </a:path>
              <a:path w="520065" h="344170">
                <a:moveTo>
                  <a:pt x="54203" y="261620"/>
                </a:moveTo>
                <a:lnTo>
                  <a:pt x="49999" y="261620"/>
                </a:lnTo>
                <a:lnTo>
                  <a:pt x="41998" y="266700"/>
                </a:lnTo>
                <a:lnTo>
                  <a:pt x="39420" y="270510"/>
                </a:lnTo>
                <a:lnTo>
                  <a:pt x="37083" y="278130"/>
                </a:lnTo>
                <a:lnTo>
                  <a:pt x="37617" y="283210"/>
                </a:lnTo>
                <a:lnTo>
                  <a:pt x="39852" y="287020"/>
                </a:lnTo>
                <a:lnTo>
                  <a:pt x="41744" y="289560"/>
                </a:lnTo>
                <a:lnTo>
                  <a:pt x="44627" y="292100"/>
                </a:lnTo>
                <a:lnTo>
                  <a:pt x="52374" y="295910"/>
                </a:lnTo>
                <a:lnTo>
                  <a:pt x="56387" y="295910"/>
                </a:lnTo>
                <a:lnTo>
                  <a:pt x="60553" y="293370"/>
                </a:lnTo>
                <a:lnTo>
                  <a:pt x="70286" y="293370"/>
                </a:lnTo>
                <a:lnTo>
                  <a:pt x="70944" y="287020"/>
                </a:lnTo>
                <a:lnTo>
                  <a:pt x="53797" y="287020"/>
                </a:lnTo>
                <a:lnTo>
                  <a:pt x="49872" y="285750"/>
                </a:lnTo>
                <a:lnTo>
                  <a:pt x="48348" y="284480"/>
                </a:lnTo>
                <a:lnTo>
                  <a:pt x="46202" y="280670"/>
                </a:lnTo>
                <a:lnTo>
                  <a:pt x="45948" y="278130"/>
                </a:lnTo>
                <a:lnTo>
                  <a:pt x="47053" y="274320"/>
                </a:lnTo>
                <a:lnTo>
                  <a:pt x="48298" y="273050"/>
                </a:lnTo>
                <a:lnTo>
                  <a:pt x="52146" y="270510"/>
                </a:lnTo>
                <a:lnTo>
                  <a:pt x="68516" y="270510"/>
                </a:lnTo>
                <a:lnTo>
                  <a:pt x="66281" y="266700"/>
                </a:lnTo>
                <a:lnTo>
                  <a:pt x="62966" y="264160"/>
                </a:lnTo>
                <a:lnTo>
                  <a:pt x="54203" y="261620"/>
                </a:lnTo>
                <a:close/>
              </a:path>
              <a:path w="520065" h="344170">
                <a:moveTo>
                  <a:pt x="68516" y="270510"/>
                </a:moveTo>
                <a:lnTo>
                  <a:pt x="54089" y="270510"/>
                </a:lnTo>
                <a:lnTo>
                  <a:pt x="56057" y="271780"/>
                </a:lnTo>
                <a:lnTo>
                  <a:pt x="58013" y="271780"/>
                </a:lnTo>
                <a:lnTo>
                  <a:pt x="59537" y="273050"/>
                </a:lnTo>
                <a:lnTo>
                  <a:pt x="60617" y="274320"/>
                </a:lnTo>
                <a:lnTo>
                  <a:pt x="61683" y="276860"/>
                </a:lnTo>
                <a:lnTo>
                  <a:pt x="61950" y="279400"/>
                </a:lnTo>
                <a:lnTo>
                  <a:pt x="60832" y="283210"/>
                </a:lnTo>
                <a:lnTo>
                  <a:pt x="59588" y="284480"/>
                </a:lnTo>
                <a:lnTo>
                  <a:pt x="57670" y="285750"/>
                </a:lnTo>
                <a:lnTo>
                  <a:pt x="55740" y="285750"/>
                </a:lnTo>
                <a:lnTo>
                  <a:pt x="53797" y="287020"/>
                </a:lnTo>
                <a:lnTo>
                  <a:pt x="70944" y="287020"/>
                </a:lnTo>
                <a:lnTo>
                  <a:pt x="71470" y="281940"/>
                </a:lnTo>
                <a:lnTo>
                  <a:pt x="68516" y="270510"/>
                </a:lnTo>
                <a:close/>
              </a:path>
              <a:path w="520065" h="344170">
                <a:moveTo>
                  <a:pt x="166316" y="198120"/>
                </a:moveTo>
                <a:lnTo>
                  <a:pt x="144706" y="198120"/>
                </a:lnTo>
                <a:lnTo>
                  <a:pt x="152488" y="204470"/>
                </a:lnTo>
                <a:lnTo>
                  <a:pt x="170726" y="237490"/>
                </a:lnTo>
                <a:lnTo>
                  <a:pt x="168236" y="238760"/>
                </a:lnTo>
                <a:lnTo>
                  <a:pt x="166598" y="240030"/>
                </a:lnTo>
                <a:lnTo>
                  <a:pt x="161861" y="242570"/>
                </a:lnTo>
                <a:lnTo>
                  <a:pt x="158775" y="246380"/>
                </a:lnTo>
                <a:lnTo>
                  <a:pt x="155892" y="256540"/>
                </a:lnTo>
                <a:lnTo>
                  <a:pt x="156502" y="261620"/>
                </a:lnTo>
                <a:lnTo>
                  <a:pt x="175691" y="276860"/>
                </a:lnTo>
                <a:lnTo>
                  <a:pt x="180594" y="275590"/>
                </a:lnTo>
                <a:lnTo>
                  <a:pt x="185331" y="273050"/>
                </a:lnTo>
                <a:lnTo>
                  <a:pt x="190372" y="270510"/>
                </a:lnTo>
                <a:lnTo>
                  <a:pt x="193662" y="266700"/>
                </a:lnTo>
                <a:lnTo>
                  <a:pt x="194049" y="265430"/>
                </a:lnTo>
                <a:lnTo>
                  <a:pt x="175856" y="265430"/>
                </a:lnTo>
                <a:lnTo>
                  <a:pt x="171246" y="264160"/>
                </a:lnTo>
                <a:lnTo>
                  <a:pt x="169506" y="262890"/>
                </a:lnTo>
                <a:lnTo>
                  <a:pt x="167195" y="257810"/>
                </a:lnTo>
                <a:lnTo>
                  <a:pt x="166941" y="256540"/>
                </a:lnTo>
                <a:lnTo>
                  <a:pt x="168249" y="251460"/>
                </a:lnTo>
                <a:lnTo>
                  <a:pt x="169621" y="250190"/>
                </a:lnTo>
                <a:lnTo>
                  <a:pt x="173761" y="247650"/>
                </a:lnTo>
                <a:lnTo>
                  <a:pt x="194640" y="247650"/>
                </a:lnTo>
                <a:lnTo>
                  <a:pt x="166316" y="198120"/>
                </a:lnTo>
                <a:close/>
              </a:path>
              <a:path w="520065" h="344170">
                <a:moveTo>
                  <a:pt x="194640" y="247650"/>
                </a:moveTo>
                <a:lnTo>
                  <a:pt x="175958" y="247650"/>
                </a:lnTo>
                <a:lnTo>
                  <a:pt x="180568" y="248920"/>
                </a:lnTo>
                <a:lnTo>
                  <a:pt x="182308" y="250190"/>
                </a:lnTo>
                <a:lnTo>
                  <a:pt x="183464" y="251460"/>
                </a:lnTo>
                <a:lnTo>
                  <a:pt x="184619" y="254000"/>
                </a:lnTo>
                <a:lnTo>
                  <a:pt x="184873" y="256540"/>
                </a:lnTo>
                <a:lnTo>
                  <a:pt x="183565" y="260350"/>
                </a:lnTo>
                <a:lnTo>
                  <a:pt x="182194" y="262890"/>
                </a:lnTo>
                <a:lnTo>
                  <a:pt x="178054" y="265430"/>
                </a:lnTo>
                <a:lnTo>
                  <a:pt x="194049" y="265430"/>
                </a:lnTo>
                <a:lnTo>
                  <a:pt x="195211" y="261620"/>
                </a:lnTo>
                <a:lnTo>
                  <a:pt x="196761" y="255270"/>
                </a:lnTo>
                <a:lnTo>
                  <a:pt x="196087" y="250190"/>
                </a:lnTo>
                <a:lnTo>
                  <a:pt x="194640" y="247650"/>
                </a:lnTo>
                <a:close/>
              </a:path>
              <a:path w="520065" h="344170">
                <a:moveTo>
                  <a:pt x="45037" y="257810"/>
                </a:moveTo>
                <a:lnTo>
                  <a:pt x="24726" y="257810"/>
                </a:lnTo>
                <a:lnTo>
                  <a:pt x="43865" y="260350"/>
                </a:lnTo>
                <a:lnTo>
                  <a:pt x="45037" y="257810"/>
                </a:lnTo>
                <a:close/>
              </a:path>
              <a:path w="520065" h="344170">
                <a:moveTo>
                  <a:pt x="55054" y="228600"/>
                </a:moveTo>
                <a:lnTo>
                  <a:pt x="43141" y="231140"/>
                </a:lnTo>
                <a:lnTo>
                  <a:pt x="36703" y="247650"/>
                </a:lnTo>
                <a:lnTo>
                  <a:pt x="49725" y="247650"/>
                </a:lnTo>
                <a:lnTo>
                  <a:pt x="52069" y="242570"/>
                </a:lnTo>
                <a:lnTo>
                  <a:pt x="79142" y="242570"/>
                </a:lnTo>
                <a:lnTo>
                  <a:pt x="75396" y="237490"/>
                </a:lnTo>
                <a:lnTo>
                  <a:pt x="65805" y="231140"/>
                </a:lnTo>
                <a:lnTo>
                  <a:pt x="55054" y="228600"/>
                </a:lnTo>
                <a:close/>
              </a:path>
              <a:path w="520065" h="344170">
                <a:moveTo>
                  <a:pt x="137357" y="182880"/>
                </a:moveTo>
                <a:lnTo>
                  <a:pt x="103039" y="203200"/>
                </a:lnTo>
                <a:lnTo>
                  <a:pt x="96971" y="227330"/>
                </a:lnTo>
                <a:lnTo>
                  <a:pt x="101218" y="240030"/>
                </a:lnTo>
                <a:lnTo>
                  <a:pt x="114554" y="232410"/>
                </a:lnTo>
                <a:lnTo>
                  <a:pt x="111328" y="227330"/>
                </a:lnTo>
                <a:lnTo>
                  <a:pt x="110705" y="220980"/>
                </a:lnTo>
                <a:lnTo>
                  <a:pt x="113043" y="214630"/>
                </a:lnTo>
                <a:lnTo>
                  <a:pt x="118722" y="207010"/>
                </a:lnTo>
                <a:lnTo>
                  <a:pt x="133359" y="198120"/>
                </a:lnTo>
                <a:lnTo>
                  <a:pt x="166316" y="198120"/>
                </a:lnTo>
                <a:lnTo>
                  <a:pt x="162684" y="191770"/>
                </a:lnTo>
                <a:lnTo>
                  <a:pt x="152898" y="185420"/>
                </a:lnTo>
                <a:lnTo>
                  <a:pt x="137357" y="182880"/>
                </a:lnTo>
                <a:close/>
              </a:path>
              <a:path w="520065" h="344170">
                <a:moveTo>
                  <a:pt x="218135" y="173990"/>
                </a:moveTo>
                <a:lnTo>
                  <a:pt x="213245" y="175260"/>
                </a:lnTo>
                <a:lnTo>
                  <a:pt x="208508" y="177800"/>
                </a:lnTo>
                <a:lnTo>
                  <a:pt x="203022" y="180340"/>
                </a:lnTo>
                <a:lnTo>
                  <a:pt x="199809" y="185420"/>
                </a:lnTo>
                <a:lnTo>
                  <a:pt x="197942" y="195580"/>
                </a:lnTo>
                <a:lnTo>
                  <a:pt x="198958" y="200660"/>
                </a:lnTo>
                <a:lnTo>
                  <a:pt x="214464" y="228600"/>
                </a:lnTo>
                <a:lnTo>
                  <a:pt x="218770" y="236220"/>
                </a:lnTo>
                <a:lnTo>
                  <a:pt x="225285" y="240030"/>
                </a:lnTo>
                <a:lnTo>
                  <a:pt x="234052" y="240030"/>
                </a:lnTo>
                <a:lnTo>
                  <a:pt x="245508" y="238760"/>
                </a:lnTo>
                <a:lnTo>
                  <a:pt x="258339" y="232410"/>
                </a:lnTo>
                <a:lnTo>
                  <a:pt x="267803" y="226060"/>
                </a:lnTo>
                <a:lnTo>
                  <a:pt x="235355" y="226060"/>
                </a:lnTo>
                <a:lnTo>
                  <a:pt x="227380" y="219710"/>
                </a:lnTo>
                <a:lnTo>
                  <a:pt x="223532" y="212090"/>
                </a:lnTo>
                <a:lnTo>
                  <a:pt x="225780" y="212090"/>
                </a:lnTo>
                <a:lnTo>
                  <a:pt x="227114" y="210820"/>
                </a:lnTo>
                <a:lnTo>
                  <a:pt x="231851" y="208280"/>
                </a:lnTo>
                <a:lnTo>
                  <a:pt x="234937" y="204470"/>
                </a:lnTo>
                <a:lnTo>
                  <a:pt x="235297" y="203200"/>
                </a:lnTo>
                <a:lnTo>
                  <a:pt x="217754" y="203200"/>
                </a:lnTo>
                <a:lnTo>
                  <a:pt x="213144" y="201930"/>
                </a:lnTo>
                <a:lnTo>
                  <a:pt x="211404" y="200660"/>
                </a:lnTo>
                <a:lnTo>
                  <a:pt x="210248" y="198120"/>
                </a:lnTo>
                <a:lnTo>
                  <a:pt x="209092" y="196850"/>
                </a:lnTo>
                <a:lnTo>
                  <a:pt x="208838" y="194310"/>
                </a:lnTo>
                <a:lnTo>
                  <a:pt x="210146" y="190500"/>
                </a:lnTo>
                <a:lnTo>
                  <a:pt x="211518" y="187960"/>
                </a:lnTo>
                <a:lnTo>
                  <a:pt x="215658" y="185420"/>
                </a:lnTo>
                <a:lnTo>
                  <a:pt x="235029" y="185420"/>
                </a:lnTo>
                <a:lnTo>
                  <a:pt x="232054" y="180340"/>
                </a:lnTo>
                <a:lnTo>
                  <a:pt x="228206" y="177800"/>
                </a:lnTo>
                <a:lnTo>
                  <a:pt x="218135" y="173990"/>
                </a:lnTo>
                <a:close/>
              </a:path>
              <a:path w="520065" h="344170">
                <a:moveTo>
                  <a:pt x="252493" y="148590"/>
                </a:moveTo>
                <a:lnTo>
                  <a:pt x="232562" y="148590"/>
                </a:lnTo>
                <a:lnTo>
                  <a:pt x="236918" y="151130"/>
                </a:lnTo>
                <a:lnTo>
                  <a:pt x="239648" y="156210"/>
                </a:lnTo>
                <a:lnTo>
                  <a:pt x="265148" y="204470"/>
                </a:lnTo>
                <a:lnTo>
                  <a:pt x="260959" y="213360"/>
                </a:lnTo>
                <a:lnTo>
                  <a:pt x="247866" y="223520"/>
                </a:lnTo>
                <a:lnTo>
                  <a:pt x="235355" y="226060"/>
                </a:lnTo>
                <a:lnTo>
                  <a:pt x="267803" y="226060"/>
                </a:lnTo>
                <a:lnTo>
                  <a:pt x="269696" y="224790"/>
                </a:lnTo>
                <a:lnTo>
                  <a:pt x="277355" y="215900"/>
                </a:lnTo>
                <a:lnTo>
                  <a:pt x="282244" y="208280"/>
                </a:lnTo>
                <a:lnTo>
                  <a:pt x="282549" y="200660"/>
                </a:lnTo>
                <a:lnTo>
                  <a:pt x="278244" y="193040"/>
                </a:lnTo>
                <a:lnTo>
                  <a:pt x="252493" y="148590"/>
                </a:lnTo>
                <a:close/>
              </a:path>
              <a:path w="520065" h="344170">
                <a:moveTo>
                  <a:pt x="18897" y="181610"/>
                </a:moveTo>
                <a:lnTo>
                  <a:pt x="14300" y="181610"/>
                </a:lnTo>
                <a:lnTo>
                  <a:pt x="9715" y="184150"/>
                </a:lnTo>
                <a:lnTo>
                  <a:pt x="5422" y="186690"/>
                </a:lnTo>
                <a:lnTo>
                  <a:pt x="2616" y="190500"/>
                </a:lnTo>
                <a:lnTo>
                  <a:pt x="1308" y="195580"/>
                </a:lnTo>
                <a:lnTo>
                  <a:pt x="0" y="199390"/>
                </a:lnTo>
                <a:lnTo>
                  <a:pt x="546" y="204470"/>
                </a:lnTo>
                <a:lnTo>
                  <a:pt x="6083" y="214630"/>
                </a:lnTo>
                <a:lnTo>
                  <a:pt x="11036" y="217170"/>
                </a:lnTo>
                <a:lnTo>
                  <a:pt x="22482" y="218440"/>
                </a:lnTo>
                <a:lnTo>
                  <a:pt x="32874" y="215900"/>
                </a:lnTo>
                <a:lnTo>
                  <a:pt x="47949" y="208280"/>
                </a:lnTo>
                <a:lnTo>
                  <a:pt x="17907" y="208280"/>
                </a:lnTo>
                <a:lnTo>
                  <a:pt x="13982" y="207010"/>
                </a:lnTo>
                <a:lnTo>
                  <a:pt x="12458" y="205740"/>
                </a:lnTo>
                <a:lnTo>
                  <a:pt x="10312" y="201930"/>
                </a:lnTo>
                <a:lnTo>
                  <a:pt x="10032" y="199390"/>
                </a:lnTo>
                <a:lnTo>
                  <a:pt x="11061" y="195580"/>
                </a:lnTo>
                <a:lnTo>
                  <a:pt x="12280" y="194310"/>
                </a:lnTo>
                <a:lnTo>
                  <a:pt x="16128" y="191770"/>
                </a:lnTo>
                <a:lnTo>
                  <a:pt x="34114" y="191770"/>
                </a:lnTo>
                <a:lnTo>
                  <a:pt x="31508" y="186690"/>
                </a:lnTo>
                <a:lnTo>
                  <a:pt x="28067" y="184150"/>
                </a:lnTo>
                <a:lnTo>
                  <a:pt x="18897" y="181610"/>
                </a:lnTo>
                <a:close/>
              </a:path>
              <a:path w="520065" h="344170">
                <a:moveTo>
                  <a:pt x="34114" y="191770"/>
                </a:moveTo>
                <a:lnTo>
                  <a:pt x="18135" y="191770"/>
                </a:lnTo>
                <a:lnTo>
                  <a:pt x="20205" y="193040"/>
                </a:lnTo>
                <a:lnTo>
                  <a:pt x="22288" y="193040"/>
                </a:lnTo>
                <a:lnTo>
                  <a:pt x="23863" y="194310"/>
                </a:lnTo>
                <a:lnTo>
                  <a:pt x="24942" y="196850"/>
                </a:lnTo>
                <a:lnTo>
                  <a:pt x="26009" y="198120"/>
                </a:lnTo>
                <a:lnTo>
                  <a:pt x="26238" y="200660"/>
                </a:lnTo>
                <a:lnTo>
                  <a:pt x="25603" y="201930"/>
                </a:lnTo>
                <a:lnTo>
                  <a:pt x="24980" y="204470"/>
                </a:lnTo>
                <a:lnTo>
                  <a:pt x="23698" y="205740"/>
                </a:lnTo>
                <a:lnTo>
                  <a:pt x="19850" y="208280"/>
                </a:lnTo>
                <a:lnTo>
                  <a:pt x="47949" y="208280"/>
                </a:lnTo>
                <a:lnTo>
                  <a:pt x="55309" y="201930"/>
                </a:lnTo>
                <a:lnTo>
                  <a:pt x="35458" y="201930"/>
                </a:lnTo>
                <a:lnTo>
                  <a:pt x="36601" y="199390"/>
                </a:lnTo>
                <a:lnTo>
                  <a:pt x="36068" y="195580"/>
                </a:lnTo>
                <a:lnTo>
                  <a:pt x="34114" y="191770"/>
                </a:lnTo>
                <a:close/>
              </a:path>
              <a:path w="520065" h="344170">
                <a:moveTo>
                  <a:pt x="235029" y="185420"/>
                </a:moveTo>
                <a:lnTo>
                  <a:pt x="217855" y="185420"/>
                </a:lnTo>
                <a:lnTo>
                  <a:pt x="222465" y="186690"/>
                </a:lnTo>
                <a:lnTo>
                  <a:pt x="224205" y="187960"/>
                </a:lnTo>
                <a:lnTo>
                  <a:pt x="225361" y="190500"/>
                </a:lnTo>
                <a:lnTo>
                  <a:pt x="226517" y="191770"/>
                </a:lnTo>
                <a:lnTo>
                  <a:pt x="226771" y="194310"/>
                </a:lnTo>
                <a:lnTo>
                  <a:pt x="225463" y="199390"/>
                </a:lnTo>
                <a:lnTo>
                  <a:pt x="224104" y="200660"/>
                </a:lnTo>
                <a:lnTo>
                  <a:pt x="219951" y="203200"/>
                </a:lnTo>
                <a:lnTo>
                  <a:pt x="235297" y="203200"/>
                </a:lnTo>
                <a:lnTo>
                  <a:pt x="237820" y="194310"/>
                </a:lnTo>
                <a:lnTo>
                  <a:pt x="237261" y="189230"/>
                </a:lnTo>
                <a:lnTo>
                  <a:pt x="235029" y="185420"/>
                </a:lnTo>
                <a:close/>
              </a:path>
              <a:path w="520065" h="344170">
                <a:moveTo>
                  <a:pt x="60693" y="153670"/>
                </a:moveTo>
                <a:lnTo>
                  <a:pt x="50616" y="172720"/>
                </a:lnTo>
                <a:lnTo>
                  <a:pt x="50001" y="184150"/>
                </a:lnTo>
                <a:lnTo>
                  <a:pt x="44948" y="194310"/>
                </a:lnTo>
                <a:lnTo>
                  <a:pt x="35458" y="201930"/>
                </a:lnTo>
                <a:lnTo>
                  <a:pt x="55309" y="201930"/>
                </a:lnTo>
                <a:lnTo>
                  <a:pt x="56781" y="200660"/>
                </a:lnTo>
                <a:lnTo>
                  <a:pt x="62472" y="190500"/>
                </a:lnTo>
                <a:lnTo>
                  <a:pt x="65020" y="179070"/>
                </a:lnTo>
                <a:lnTo>
                  <a:pt x="64427" y="167640"/>
                </a:lnTo>
                <a:lnTo>
                  <a:pt x="60693" y="153670"/>
                </a:lnTo>
                <a:close/>
              </a:path>
              <a:path w="520065" h="344170">
                <a:moveTo>
                  <a:pt x="287731" y="96520"/>
                </a:moveTo>
                <a:lnTo>
                  <a:pt x="266001" y="121920"/>
                </a:lnTo>
                <a:lnTo>
                  <a:pt x="267182" y="128270"/>
                </a:lnTo>
                <a:lnTo>
                  <a:pt x="271176" y="134620"/>
                </a:lnTo>
                <a:lnTo>
                  <a:pt x="280177" y="144780"/>
                </a:lnTo>
                <a:lnTo>
                  <a:pt x="292341" y="148590"/>
                </a:lnTo>
                <a:lnTo>
                  <a:pt x="287921" y="154940"/>
                </a:lnTo>
                <a:lnTo>
                  <a:pt x="287693" y="161290"/>
                </a:lnTo>
                <a:lnTo>
                  <a:pt x="291668" y="168910"/>
                </a:lnTo>
                <a:lnTo>
                  <a:pt x="303209" y="186690"/>
                </a:lnTo>
                <a:lnTo>
                  <a:pt x="311282" y="191770"/>
                </a:lnTo>
                <a:lnTo>
                  <a:pt x="321537" y="191770"/>
                </a:lnTo>
                <a:lnTo>
                  <a:pt x="334289" y="189230"/>
                </a:lnTo>
                <a:lnTo>
                  <a:pt x="349854" y="181610"/>
                </a:lnTo>
                <a:lnTo>
                  <a:pt x="354254" y="177800"/>
                </a:lnTo>
                <a:lnTo>
                  <a:pt x="319281" y="177800"/>
                </a:lnTo>
                <a:lnTo>
                  <a:pt x="311391" y="171450"/>
                </a:lnTo>
                <a:lnTo>
                  <a:pt x="304203" y="158750"/>
                </a:lnTo>
                <a:lnTo>
                  <a:pt x="303618" y="156210"/>
                </a:lnTo>
                <a:lnTo>
                  <a:pt x="304266" y="149860"/>
                </a:lnTo>
                <a:lnTo>
                  <a:pt x="305612" y="148590"/>
                </a:lnTo>
                <a:lnTo>
                  <a:pt x="307987" y="147320"/>
                </a:lnTo>
                <a:lnTo>
                  <a:pt x="323761" y="138430"/>
                </a:lnTo>
                <a:lnTo>
                  <a:pt x="297751" y="138430"/>
                </a:lnTo>
                <a:lnTo>
                  <a:pt x="293522" y="137160"/>
                </a:lnTo>
                <a:lnTo>
                  <a:pt x="289191" y="132080"/>
                </a:lnTo>
                <a:lnTo>
                  <a:pt x="291376" y="132080"/>
                </a:lnTo>
                <a:lnTo>
                  <a:pt x="293662" y="130810"/>
                </a:lnTo>
                <a:lnTo>
                  <a:pt x="296037" y="129540"/>
                </a:lnTo>
                <a:lnTo>
                  <a:pt x="300621" y="127000"/>
                </a:lnTo>
                <a:lnTo>
                  <a:pt x="303504" y="123190"/>
                </a:lnTo>
                <a:lnTo>
                  <a:pt x="285584" y="123190"/>
                </a:lnTo>
                <a:lnTo>
                  <a:pt x="283502" y="121920"/>
                </a:lnTo>
                <a:lnTo>
                  <a:pt x="281889" y="120650"/>
                </a:lnTo>
                <a:lnTo>
                  <a:pt x="279577" y="116840"/>
                </a:lnTo>
                <a:lnTo>
                  <a:pt x="279285" y="114300"/>
                </a:lnTo>
                <a:lnTo>
                  <a:pt x="280466" y="110490"/>
                </a:lnTo>
                <a:lnTo>
                  <a:pt x="281800" y="109220"/>
                </a:lnTo>
                <a:lnTo>
                  <a:pt x="285940" y="106680"/>
                </a:lnTo>
                <a:lnTo>
                  <a:pt x="303047" y="106680"/>
                </a:lnTo>
                <a:lnTo>
                  <a:pt x="300570" y="101600"/>
                </a:lnTo>
                <a:lnTo>
                  <a:pt x="297014" y="99060"/>
                </a:lnTo>
                <a:lnTo>
                  <a:pt x="287731" y="96520"/>
                </a:lnTo>
                <a:close/>
              </a:path>
              <a:path w="520065" h="344170">
                <a:moveTo>
                  <a:pt x="223713" y="134620"/>
                </a:moveTo>
                <a:lnTo>
                  <a:pt x="187085" y="154940"/>
                </a:lnTo>
                <a:lnTo>
                  <a:pt x="178229" y="173990"/>
                </a:lnTo>
                <a:lnTo>
                  <a:pt x="180454" y="185420"/>
                </a:lnTo>
                <a:lnTo>
                  <a:pt x="193136" y="172720"/>
                </a:lnTo>
                <a:lnTo>
                  <a:pt x="198026" y="162560"/>
                </a:lnTo>
                <a:lnTo>
                  <a:pt x="210604" y="153670"/>
                </a:lnTo>
                <a:lnTo>
                  <a:pt x="216230" y="151130"/>
                </a:lnTo>
                <a:lnTo>
                  <a:pt x="221551" y="148590"/>
                </a:lnTo>
                <a:lnTo>
                  <a:pt x="252493" y="148590"/>
                </a:lnTo>
                <a:lnTo>
                  <a:pt x="249550" y="143510"/>
                </a:lnTo>
                <a:lnTo>
                  <a:pt x="239531" y="137160"/>
                </a:lnTo>
                <a:lnTo>
                  <a:pt x="223713" y="134620"/>
                </a:lnTo>
                <a:close/>
              </a:path>
              <a:path w="520065" h="344170">
                <a:moveTo>
                  <a:pt x="325958" y="76200"/>
                </a:moveTo>
                <a:lnTo>
                  <a:pt x="312178" y="83820"/>
                </a:lnTo>
                <a:lnTo>
                  <a:pt x="350902" y="158750"/>
                </a:lnTo>
                <a:lnTo>
                  <a:pt x="345553" y="166370"/>
                </a:lnTo>
                <a:lnTo>
                  <a:pt x="331559" y="176530"/>
                </a:lnTo>
                <a:lnTo>
                  <a:pt x="319281" y="177800"/>
                </a:lnTo>
                <a:lnTo>
                  <a:pt x="354254" y="177800"/>
                </a:lnTo>
                <a:lnTo>
                  <a:pt x="360120" y="172720"/>
                </a:lnTo>
                <a:lnTo>
                  <a:pt x="365721" y="162560"/>
                </a:lnTo>
                <a:lnTo>
                  <a:pt x="366658" y="153670"/>
                </a:lnTo>
                <a:lnTo>
                  <a:pt x="362927" y="142240"/>
                </a:lnTo>
                <a:lnTo>
                  <a:pt x="325958" y="76200"/>
                </a:lnTo>
                <a:close/>
              </a:path>
              <a:path w="520065" h="344170">
                <a:moveTo>
                  <a:pt x="317677" y="127000"/>
                </a:moveTo>
                <a:lnTo>
                  <a:pt x="301904" y="135890"/>
                </a:lnTo>
                <a:lnTo>
                  <a:pt x="297751" y="138430"/>
                </a:lnTo>
                <a:lnTo>
                  <a:pt x="323761" y="138430"/>
                </a:lnTo>
                <a:lnTo>
                  <a:pt x="317677" y="127000"/>
                </a:lnTo>
                <a:close/>
              </a:path>
              <a:path w="520065" h="344170">
                <a:moveTo>
                  <a:pt x="412839" y="58420"/>
                </a:moveTo>
                <a:lnTo>
                  <a:pt x="389763" y="58420"/>
                </a:lnTo>
                <a:lnTo>
                  <a:pt x="394017" y="59690"/>
                </a:lnTo>
                <a:lnTo>
                  <a:pt x="397306" y="62230"/>
                </a:lnTo>
                <a:lnTo>
                  <a:pt x="399630" y="67310"/>
                </a:lnTo>
                <a:lnTo>
                  <a:pt x="435724" y="130810"/>
                </a:lnTo>
                <a:lnTo>
                  <a:pt x="449503" y="123190"/>
                </a:lnTo>
                <a:lnTo>
                  <a:pt x="412839" y="58420"/>
                </a:lnTo>
                <a:close/>
              </a:path>
              <a:path w="520065" h="344170">
                <a:moveTo>
                  <a:pt x="303047" y="106680"/>
                </a:moveTo>
                <a:lnTo>
                  <a:pt x="288023" y="106680"/>
                </a:lnTo>
                <a:lnTo>
                  <a:pt x="292176" y="107950"/>
                </a:lnTo>
                <a:lnTo>
                  <a:pt x="293801" y="109220"/>
                </a:lnTo>
                <a:lnTo>
                  <a:pt x="294957" y="111760"/>
                </a:lnTo>
                <a:lnTo>
                  <a:pt x="296113" y="113030"/>
                </a:lnTo>
                <a:lnTo>
                  <a:pt x="296392" y="115570"/>
                </a:lnTo>
                <a:lnTo>
                  <a:pt x="295808" y="116840"/>
                </a:lnTo>
                <a:lnTo>
                  <a:pt x="295224" y="119380"/>
                </a:lnTo>
                <a:lnTo>
                  <a:pt x="293890" y="120650"/>
                </a:lnTo>
                <a:lnTo>
                  <a:pt x="289737" y="123190"/>
                </a:lnTo>
                <a:lnTo>
                  <a:pt x="303504" y="123190"/>
                </a:lnTo>
                <a:lnTo>
                  <a:pt x="304660" y="119380"/>
                </a:lnTo>
                <a:lnTo>
                  <a:pt x="305816" y="114300"/>
                </a:lnTo>
                <a:lnTo>
                  <a:pt x="305282" y="110490"/>
                </a:lnTo>
                <a:lnTo>
                  <a:pt x="303047" y="106680"/>
                </a:lnTo>
                <a:close/>
              </a:path>
              <a:path w="520065" h="344170">
                <a:moveTo>
                  <a:pt x="391595" y="44450"/>
                </a:moveTo>
                <a:lnTo>
                  <a:pt x="351936" y="71120"/>
                </a:lnTo>
                <a:lnTo>
                  <a:pt x="351452" y="83820"/>
                </a:lnTo>
                <a:lnTo>
                  <a:pt x="355485" y="95250"/>
                </a:lnTo>
                <a:lnTo>
                  <a:pt x="368820" y="88900"/>
                </a:lnTo>
                <a:lnTo>
                  <a:pt x="366153" y="82550"/>
                </a:lnTo>
                <a:lnTo>
                  <a:pt x="365467" y="77470"/>
                </a:lnTo>
                <a:lnTo>
                  <a:pt x="368058" y="68580"/>
                </a:lnTo>
                <a:lnTo>
                  <a:pt x="371144" y="64770"/>
                </a:lnTo>
                <a:lnTo>
                  <a:pt x="376034" y="60960"/>
                </a:lnTo>
                <a:lnTo>
                  <a:pt x="380923" y="58420"/>
                </a:lnTo>
                <a:lnTo>
                  <a:pt x="412839" y="58420"/>
                </a:lnTo>
                <a:lnTo>
                  <a:pt x="404238" y="48260"/>
                </a:lnTo>
                <a:lnTo>
                  <a:pt x="391595" y="44450"/>
                </a:lnTo>
                <a:close/>
              </a:path>
              <a:path w="520065" h="344170">
                <a:moveTo>
                  <a:pt x="441617" y="54610"/>
                </a:moveTo>
                <a:lnTo>
                  <a:pt x="438734" y="68580"/>
                </a:lnTo>
                <a:lnTo>
                  <a:pt x="506463" y="91440"/>
                </a:lnTo>
                <a:lnTo>
                  <a:pt x="520026" y="83820"/>
                </a:lnTo>
                <a:lnTo>
                  <a:pt x="513620" y="72390"/>
                </a:lnTo>
                <a:lnTo>
                  <a:pt x="495579" y="72390"/>
                </a:lnTo>
                <a:lnTo>
                  <a:pt x="441617" y="54610"/>
                </a:lnTo>
                <a:close/>
              </a:path>
              <a:path w="520065" h="344170">
                <a:moveTo>
                  <a:pt x="492265" y="34290"/>
                </a:moveTo>
                <a:lnTo>
                  <a:pt x="474243" y="34290"/>
                </a:lnTo>
                <a:lnTo>
                  <a:pt x="495579" y="72390"/>
                </a:lnTo>
                <a:lnTo>
                  <a:pt x="513620" y="72390"/>
                </a:lnTo>
                <a:lnTo>
                  <a:pt x="492265" y="34290"/>
                </a:lnTo>
                <a:close/>
              </a:path>
              <a:path w="520065" h="344170">
                <a:moveTo>
                  <a:pt x="299783" y="30480"/>
                </a:moveTo>
                <a:lnTo>
                  <a:pt x="286003" y="38100"/>
                </a:lnTo>
                <a:lnTo>
                  <a:pt x="303491" y="69850"/>
                </a:lnTo>
                <a:lnTo>
                  <a:pt x="317271" y="62230"/>
                </a:lnTo>
                <a:lnTo>
                  <a:pt x="299783" y="30480"/>
                </a:lnTo>
                <a:close/>
              </a:path>
              <a:path w="520065" h="344170">
                <a:moveTo>
                  <a:pt x="461937" y="0"/>
                </a:moveTo>
                <a:lnTo>
                  <a:pt x="441363" y="20320"/>
                </a:lnTo>
                <a:lnTo>
                  <a:pt x="441998" y="25400"/>
                </a:lnTo>
                <a:lnTo>
                  <a:pt x="447281" y="34290"/>
                </a:lnTo>
                <a:lnTo>
                  <a:pt x="451053" y="38100"/>
                </a:lnTo>
                <a:lnTo>
                  <a:pt x="460806" y="40640"/>
                </a:lnTo>
                <a:lnTo>
                  <a:pt x="465543" y="39370"/>
                </a:lnTo>
                <a:lnTo>
                  <a:pt x="470141" y="36830"/>
                </a:lnTo>
                <a:lnTo>
                  <a:pt x="472516" y="35560"/>
                </a:lnTo>
                <a:lnTo>
                  <a:pt x="473875" y="35560"/>
                </a:lnTo>
                <a:lnTo>
                  <a:pt x="474243" y="34290"/>
                </a:lnTo>
                <a:lnTo>
                  <a:pt x="492265" y="34290"/>
                </a:lnTo>
                <a:lnTo>
                  <a:pt x="489418" y="29210"/>
                </a:lnTo>
                <a:lnTo>
                  <a:pt x="460781" y="29210"/>
                </a:lnTo>
                <a:lnTo>
                  <a:pt x="456171" y="27940"/>
                </a:lnTo>
                <a:lnTo>
                  <a:pt x="454431" y="26670"/>
                </a:lnTo>
                <a:lnTo>
                  <a:pt x="453275" y="25400"/>
                </a:lnTo>
                <a:lnTo>
                  <a:pt x="452120" y="22860"/>
                </a:lnTo>
                <a:lnTo>
                  <a:pt x="451866" y="20320"/>
                </a:lnTo>
                <a:lnTo>
                  <a:pt x="453174" y="16510"/>
                </a:lnTo>
                <a:lnTo>
                  <a:pt x="454545" y="13970"/>
                </a:lnTo>
                <a:lnTo>
                  <a:pt x="458685" y="11430"/>
                </a:lnTo>
                <a:lnTo>
                  <a:pt x="479452" y="11430"/>
                </a:lnTo>
                <a:lnTo>
                  <a:pt x="476605" y="6350"/>
                </a:lnTo>
                <a:lnTo>
                  <a:pt x="472478" y="2540"/>
                </a:lnTo>
                <a:lnTo>
                  <a:pt x="461937" y="0"/>
                </a:lnTo>
                <a:close/>
              </a:path>
              <a:path w="520065" h="344170">
                <a:moveTo>
                  <a:pt x="479452" y="11430"/>
                </a:moveTo>
                <a:lnTo>
                  <a:pt x="460883" y="11430"/>
                </a:lnTo>
                <a:lnTo>
                  <a:pt x="465493" y="12700"/>
                </a:lnTo>
                <a:lnTo>
                  <a:pt x="467233" y="13970"/>
                </a:lnTo>
                <a:lnTo>
                  <a:pt x="469544" y="19050"/>
                </a:lnTo>
                <a:lnTo>
                  <a:pt x="469798" y="20320"/>
                </a:lnTo>
                <a:lnTo>
                  <a:pt x="468490" y="25400"/>
                </a:lnTo>
                <a:lnTo>
                  <a:pt x="467131" y="26670"/>
                </a:lnTo>
                <a:lnTo>
                  <a:pt x="462978" y="29210"/>
                </a:lnTo>
                <a:lnTo>
                  <a:pt x="489418" y="29210"/>
                </a:lnTo>
                <a:lnTo>
                  <a:pt x="479452" y="114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6" name="object 36"/>
          <p:cNvSpPr/>
          <p:nvPr/>
        </p:nvSpPr>
        <p:spPr>
          <a:xfrm>
            <a:off x="1044448" y="2893568"/>
            <a:ext cx="10924032" cy="660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7" name="object 37"/>
          <p:cNvSpPr/>
          <p:nvPr/>
        </p:nvSpPr>
        <p:spPr>
          <a:xfrm>
            <a:off x="1584959" y="2861056"/>
            <a:ext cx="9843008" cy="8249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8" name="object 38"/>
          <p:cNvSpPr/>
          <p:nvPr/>
        </p:nvSpPr>
        <p:spPr>
          <a:xfrm>
            <a:off x="1107441" y="2930143"/>
            <a:ext cx="10798047" cy="5344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39" name="object 39"/>
          <p:cNvSpPr txBox="1"/>
          <p:nvPr/>
        </p:nvSpPr>
        <p:spPr>
          <a:xfrm>
            <a:off x="1107440" y="2930143"/>
            <a:ext cx="10798387" cy="410433"/>
          </a:xfrm>
          <a:prstGeom prst="rect">
            <a:avLst/>
          </a:prstGeom>
          <a:ln w="9144">
            <a:solidFill>
              <a:srgbClr val="88AA3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31502"/>
            <a:r>
              <a:rPr sz="2667" b="1" dirty="0" err="1">
                <a:latin typeface="TH SarabunPSK"/>
                <a:cs typeface="TH SarabunPSK"/>
              </a:rPr>
              <a:t>ได้รับการจ้</a:t>
            </a:r>
            <a:r>
              <a:rPr sz="2667" b="1" spc="-13" dirty="0" err="1">
                <a:latin typeface="TH SarabunPSK"/>
                <a:cs typeface="TH SarabunPSK"/>
              </a:rPr>
              <a:t>า</a:t>
            </a:r>
            <a:r>
              <a:rPr sz="2667" b="1" dirty="0" err="1">
                <a:latin typeface="TH SarabunPSK"/>
                <a:cs typeface="TH SarabunPSK"/>
              </a:rPr>
              <a:t>งเป็นลูก</a:t>
            </a:r>
            <a:r>
              <a:rPr sz="2667" b="1" spc="-13" dirty="0" err="1">
                <a:latin typeface="TH SarabunPSK"/>
                <a:cs typeface="TH SarabunPSK"/>
              </a:rPr>
              <a:t>จ</a:t>
            </a:r>
            <a:r>
              <a:rPr sz="2667" b="1" dirty="0" err="1">
                <a:latin typeface="TH SarabunPSK"/>
                <a:cs typeface="TH SarabunPSK"/>
              </a:rPr>
              <a:t>้าง</a:t>
            </a:r>
            <a:r>
              <a:rPr sz="2667" b="1" spc="-13" dirty="0" err="1">
                <a:latin typeface="TH SarabunPSK"/>
                <a:cs typeface="TH SarabunPSK"/>
              </a:rPr>
              <a:t>ช</a:t>
            </a:r>
            <a:r>
              <a:rPr sz="2667" b="1" dirty="0" err="1">
                <a:latin typeface="TH SarabunPSK"/>
                <a:cs typeface="TH SarabunPSK"/>
              </a:rPr>
              <a:t>ั่ว</a:t>
            </a:r>
            <a:r>
              <a:rPr sz="2667" b="1" spc="-13" dirty="0" err="1">
                <a:latin typeface="TH SarabunPSK"/>
                <a:cs typeface="TH SarabunPSK"/>
              </a:rPr>
              <a:t>ค</a:t>
            </a:r>
            <a:r>
              <a:rPr sz="2667" b="1" dirty="0" err="1">
                <a:latin typeface="TH SarabunPSK"/>
                <a:cs typeface="TH SarabunPSK"/>
              </a:rPr>
              <a:t>ราว</a:t>
            </a:r>
            <a:r>
              <a:rPr sz="2667" b="1" spc="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</a:t>
            </a:r>
            <a:r>
              <a:rPr lang="th-TH" sz="2667" b="1" dirty="0">
                <a:latin typeface="TH SarabunPSK"/>
                <a:cs typeface="TH SarabunPSK"/>
              </a:rPr>
              <a:t>ำ</a:t>
            </a:r>
            <a:r>
              <a:rPr sz="2667" b="1" dirty="0" err="1">
                <a:latin typeface="TH SarabunPSK"/>
                <a:cs typeface="TH SarabunPSK"/>
              </a:rPr>
              <a:t>แหน่ง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เจ้าพ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ักง</a:t>
            </a:r>
            <a:r>
              <a:rPr sz="2667" b="1" spc="-13" dirty="0">
                <a:latin typeface="TH SarabunPSK"/>
                <a:cs typeface="TH SarabunPSK"/>
              </a:rPr>
              <a:t>า</a:t>
            </a:r>
            <a:r>
              <a:rPr sz="2667" b="1" dirty="0">
                <a:latin typeface="TH SarabunPSK"/>
                <a:cs typeface="TH SarabunPSK"/>
              </a:rPr>
              <a:t>นสาธารณสุข</a:t>
            </a:r>
            <a:r>
              <a:rPr sz="2667" b="1" spc="-2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ตั้งแ</a:t>
            </a:r>
            <a:r>
              <a:rPr sz="2667" b="1" spc="7" dirty="0">
                <a:latin typeface="TH SarabunPSK"/>
                <a:cs typeface="TH SarabunPSK"/>
              </a:rPr>
              <a:t>ต</a:t>
            </a:r>
            <a:r>
              <a:rPr sz="2667" b="1" dirty="0">
                <a:latin typeface="TH SarabunPSK"/>
                <a:cs typeface="TH SarabunPSK"/>
              </a:rPr>
              <a:t>่วั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ที่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1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เม.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5</a:t>
            </a:r>
            <a:r>
              <a:rPr sz="2667" b="1" dirty="0">
                <a:latin typeface="TH SarabunPSK"/>
                <a:cs typeface="TH SarabunPSK"/>
              </a:rPr>
              <a:t>3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– </a:t>
            </a:r>
            <a:r>
              <a:rPr sz="2667" b="1" spc="-7" dirty="0">
                <a:latin typeface="TH SarabunPSK"/>
                <a:cs typeface="TH SarabunPSK"/>
              </a:rPr>
              <a:t>3</a:t>
            </a:r>
            <a:r>
              <a:rPr sz="2667" b="1" dirty="0">
                <a:latin typeface="TH SarabunPSK"/>
                <a:cs typeface="TH SarabunPSK"/>
              </a:rPr>
              <a:t>0</a:t>
            </a:r>
            <a:r>
              <a:rPr sz="2667" b="1" spc="-33" dirty="0">
                <a:latin typeface="TH SarabunPSK"/>
                <a:cs typeface="TH SarabunPSK"/>
              </a:rPr>
              <a:t> </a:t>
            </a:r>
            <a:r>
              <a:rPr sz="2667" b="1" spc="-7" dirty="0">
                <a:latin typeface="TH SarabunPSK"/>
                <a:cs typeface="TH SarabunPSK"/>
              </a:rPr>
              <a:t>ก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56</a:t>
            </a:r>
            <a:endParaRPr sz="2667" dirty="0">
              <a:latin typeface="TH SarabunPSK"/>
              <a:cs typeface="TH SarabunPSK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044448" y="3525519"/>
            <a:ext cx="10924032" cy="65836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1" name="object 41"/>
          <p:cNvSpPr/>
          <p:nvPr/>
        </p:nvSpPr>
        <p:spPr>
          <a:xfrm>
            <a:off x="1985263" y="3493007"/>
            <a:ext cx="9040368" cy="8249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2" name="object 42"/>
          <p:cNvSpPr/>
          <p:nvPr/>
        </p:nvSpPr>
        <p:spPr>
          <a:xfrm>
            <a:off x="1107441" y="3562096"/>
            <a:ext cx="10798047" cy="5323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3" name="object 43"/>
          <p:cNvSpPr txBox="1"/>
          <p:nvPr/>
        </p:nvSpPr>
        <p:spPr>
          <a:xfrm>
            <a:off x="1107440" y="3562096"/>
            <a:ext cx="10798387" cy="410433"/>
          </a:xfrm>
          <a:prstGeom prst="rect">
            <a:avLst/>
          </a:prstGeom>
          <a:ln w="9144">
            <a:solidFill>
              <a:srgbClr val="88AA3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31964"/>
            <a:r>
              <a:rPr sz="2667" b="1" dirty="0">
                <a:latin typeface="TH SarabunPSK"/>
                <a:cs typeface="TH SarabunPSK"/>
              </a:rPr>
              <a:t>ได้รับการจ้</a:t>
            </a:r>
            <a:r>
              <a:rPr sz="2667" b="1" spc="-13" dirty="0">
                <a:latin typeface="TH SarabunPSK"/>
                <a:cs typeface="TH SarabunPSK"/>
              </a:rPr>
              <a:t>า</a:t>
            </a:r>
            <a:r>
              <a:rPr sz="2667" b="1" dirty="0">
                <a:latin typeface="TH SarabunPSK"/>
                <a:cs typeface="TH SarabunPSK"/>
              </a:rPr>
              <a:t>งเป็น</a:t>
            </a:r>
            <a:r>
              <a:rPr sz="2667" b="1" spc="-20" dirty="0">
                <a:latin typeface="TH SarabunPSK"/>
                <a:cs typeface="TH SarabunPSK"/>
              </a:rPr>
              <a:t> </a:t>
            </a:r>
            <a:r>
              <a:rPr sz="2667" b="1" dirty="0" err="1">
                <a:latin typeface="TH SarabunPSK"/>
                <a:cs typeface="TH SarabunPSK"/>
              </a:rPr>
              <a:t>พ</a:t>
            </a:r>
            <a:r>
              <a:rPr sz="2667" b="1" spc="-13" dirty="0" err="1">
                <a:latin typeface="TH SarabunPSK"/>
                <a:cs typeface="TH SarabunPSK"/>
              </a:rPr>
              <a:t>ก</a:t>
            </a:r>
            <a:r>
              <a:rPr sz="2667" b="1" spc="7" dirty="0" err="1">
                <a:latin typeface="TH SarabunPSK"/>
                <a:cs typeface="TH SarabunPSK"/>
              </a:rPr>
              <a:t>ส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</a:t>
            </a:r>
            <a:r>
              <a:rPr lang="th-TH" sz="2667" b="1" dirty="0">
                <a:latin typeface="TH SarabunPSK"/>
                <a:cs typeface="TH SarabunPSK"/>
              </a:rPr>
              <a:t>ำ</a:t>
            </a:r>
            <a:r>
              <a:rPr sz="2667" b="1" dirty="0" err="1">
                <a:latin typeface="TH SarabunPSK"/>
                <a:cs typeface="TH SarabunPSK"/>
              </a:rPr>
              <a:t>แหน่ง</a:t>
            </a:r>
            <a:r>
              <a:rPr sz="2667" b="1" dirty="0">
                <a:latin typeface="TH SarabunPSK"/>
                <a:cs typeface="TH SarabunPSK"/>
              </a:rPr>
              <a:t> เจ้าพนักงานสา</a:t>
            </a:r>
            <a:r>
              <a:rPr sz="2667" b="1" spc="7" dirty="0">
                <a:latin typeface="TH SarabunPSK"/>
                <a:cs typeface="TH SarabunPSK"/>
              </a:rPr>
              <a:t>ธ</a:t>
            </a:r>
            <a:r>
              <a:rPr sz="2667" b="1" dirty="0">
                <a:latin typeface="TH SarabunPSK"/>
                <a:cs typeface="TH SarabunPSK"/>
              </a:rPr>
              <a:t>ารณ</a:t>
            </a:r>
            <a:r>
              <a:rPr sz="2667" b="1" spc="13" dirty="0">
                <a:latin typeface="TH SarabunPSK"/>
                <a:cs typeface="TH SarabunPSK"/>
              </a:rPr>
              <a:t>ส</a:t>
            </a:r>
            <a:r>
              <a:rPr sz="2667" b="1" dirty="0">
                <a:latin typeface="TH SarabunPSK"/>
                <a:cs typeface="TH SarabunPSK"/>
              </a:rPr>
              <a:t>ุข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ตั้งแ</a:t>
            </a:r>
            <a:r>
              <a:rPr sz="2667" b="1" spc="7" dirty="0">
                <a:latin typeface="TH SarabunPSK"/>
                <a:cs typeface="TH SarabunPSK"/>
              </a:rPr>
              <a:t>ต</a:t>
            </a:r>
            <a:r>
              <a:rPr sz="2667" b="1" dirty="0">
                <a:latin typeface="TH SarabunPSK"/>
                <a:cs typeface="TH SarabunPSK"/>
              </a:rPr>
              <a:t>่วันที่</a:t>
            </a:r>
            <a:r>
              <a:rPr sz="2667" b="1" spc="-8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1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ต.</a:t>
            </a:r>
            <a:r>
              <a:rPr sz="2667" b="1" spc="-7" dirty="0">
                <a:latin typeface="TH SarabunPSK"/>
                <a:cs typeface="TH SarabunPSK"/>
              </a:rPr>
              <a:t>ค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5</a:t>
            </a:r>
            <a:r>
              <a:rPr sz="2667" b="1" dirty="0">
                <a:latin typeface="TH SarabunPSK"/>
                <a:cs typeface="TH SarabunPSK"/>
              </a:rPr>
              <a:t>6</a:t>
            </a:r>
            <a:r>
              <a:rPr sz="2667" b="1" spc="-2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– </a:t>
            </a:r>
            <a:r>
              <a:rPr sz="2667" b="1" spc="-7" dirty="0">
                <a:latin typeface="TH SarabunPSK"/>
                <a:cs typeface="TH SarabunPSK"/>
              </a:rPr>
              <a:t>1</a:t>
            </a:r>
            <a:r>
              <a:rPr sz="2667" b="1" dirty="0">
                <a:latin typeface="TH SarabunPSK"/>
                <a:cs typeface="TH SarabunPSK"/>
              </a:rPr>
              <a:t>7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เม.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59</a:t>
            </a:r>
            <a:endParaRPr sz="2667" dirty="0">
              <a:latin typeface="TH SarabunPSK"/>
              <a:cs typeface="TH SarabunPSK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044448" y="4141215"/>
            <a:ext cx="10924032" cy="14792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5" name="object 45"/>
          <p:cNvSpPr/>
          <p:nvPr/>
        </p:nvSpPr>
        <p:spPr>
          <a:xfrm>
            <a:off x="1345185" y="4108703"/>
            <a:ext cx="10395711" cy="16073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6" name="object 46"/>
          <p:cNvSpPr/>
          <p:nvPr/>
        </p:nvSpPr>
        <p:spPr>
          <a:xfrm>
            <a:off x="1107441" y="4177792"/>
            <a:ext cx="10798047" cy="13533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7" name="object 47"/>
          <p:cNvSpPr txBox="1"/>
          <p:nvPr/>
        </p:nvSpPr>
        <p:spPr>
          <a:xfrm>
            <a:off x="1107440" y="4177793"/>
            <a:ext cx="10798387" cy="1228670"/>
          </a:xfrm>
          <a:prstGeom prst="rect">
            <a:avLst/>
          </a:prstGeom>
          <a:ln w="9144">
            <a:solidFill>
              <a:srgbClr val="88AA3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396007" marR="2385847" indent="847" algn="ctr"/>
            <a:r>
              <a:rPr sz="2667" b="1" dirty="0" err="1">
                <a:latin typeface="TH SarabunPSK"/>
                <a:cs typeface="TH SarabunPSK"/>
              </a:rPr>
              <a:t>ขณะ</a:t>
            </a:r>
            <a:r>
              <a:rPr sz="2667" b="1" spc="-13" dirty="0" err="1">
                <a:latin typeface="TH SarabunPSK"/>
                <a:cs typeface="TH SarabunPSK"/>
              </a:rPr>
              <a:t>น</a:t>
            </a:r>
            <a:r>
              <a:rPr sz="2667" b="1" dirty="0" err="1">
                <a:latin typeface="TH SarabunPSK"/>
                <a:cs typeface="TH SarabunPSK"/>
              </a:rPr>
              <a:t>ี้มีร</a:t>
            </a:r>
            <a:r>
              <a:rPr sz="2667" b="1" spc="7" dirty="0" err="1">
                <a:latin typeface="TH SarabunPSK"/>
                <a:cs typeface="TH SarabunPSK"/>
              </a:rPr>
              <a:t>ะ</a:t>
            </a:r>
            <a:r>
              <a:rPr sz="2667" b="1" dirty="0" err="1">
                <a:latin typeface="TH SarabunPSK"/>
                <a:cs typeface="TH SarabunPSK"/>
              </a:rPr>
              <a:t>ยะเวลาการด</a:t>
            </a:r>
            <a:r>
              <a:rPr lang="th-TH" sz="2667" b="1" dirty="0">
                <a:latin typeface="TH SarabunPSK"/>
                <a:cs typeface="TH SarabunPSK"/>
              </a:rPr>
              <a:t>ำรงตำ</a:t>
            </a:r>
            <a:r>
              <a:rPr sz="2667" b="1" dirty="0" err="1">
                <a:latin typeface="TH SarabunPSK"/>
                <a:cs typeface="TH SarabunPSK"/>
              </a:rPr>
              <a:t>แหน่งเจ้า</a:t>
            </a:r>
            <a:r>
              <a:rPr sz="2667" b="1" spc="-13" dirty="0" err="1">
                <a:latin typeface="TH SarabunPSK"/>
                <a:cs typeface="TH SarabunPSK"/>
              </a:rPr>
              <a:t>พ</a:t>
            </a:r>
            <a:r>
              <a:rPr sz="2667" b="1" dirty="0" err="1">
                <a:latin typeface="TH SarabunPSK"/>
                <a:cs typeface="TH SarabunPSK"/>
              </a:rPr>
              <a:t>นั</a:t>
            </a:r>
            <a:r>
              <a:rPr sz="2667" b="1" spc="-13" dirty="0" err="1">
                <a:latin typeface="TH SarabunPSK"/>
                <a:cs typeface="TH SarabunPSK"/>
              </a:rPr>
              <a:t>ก</a:t>
            </a:r>
            <a:r>
              <a:rPr sz="2667" b="1" dirty="0" err="1">
                <a:latin typeface="TH SarabunPSK"/>
                <a:cs typeface="TH SarabunPSK"/>
              </a:rPr>
              <a:t>งา</a:t>
            </a:r>
            <a:r>
              <a:rPr sz="2667" b="1" spc="-13" dirty="0" err="1">
                <a:latin typeface="TH SarabunPSK"/>
                <a:cs typeface="TH SarabunPSK"/>
              </a:rPr>
              <a:t>น</a:t>
            </a:r>
            <a:r>
              <a:rPr sz="2667" b="1" dirty="0" err="1">
                <a:latin typeface="TH SarabunPSK"/>
                <a:cs typeface="TH SarabunPSK"/>
              </a:rPr>
              <a:t>สาธารณ</a:t>
            </a:r>
            <a:r>
              <a:rPr sz="2667" b="1" spc="7" dirty="0" err="1">
                <a:latin typeface="TH SarabunPSK"/>
                <a:cs typeface="TH SarabunPSK"/>
              </a:rPr>
              <a:t>ส</a:t>
            </a:r>
            <a:r>
              <a:rPr sz="2667" b="1" dirty="0" err="1">
                <a:latin typeface="TH SarabunPSK"/>
                <a:cs typeface="TH SarabunPSK"/>
              </a:rPr>
              <a:t>ุข</a:t>
            </a:r>
            <a:r>
              <a:rPr sz="2667" b="1" dirty="0">
                <a:latin typeface="TH SarabunPSK"/>
                <a:cs typeface="TH SarabunPSK"/>
              </a:rPr>
              <a:t> </a:t>
            </a:r>
            <a:endParaRPr lang="th-TH" sz="2667" b="1" dirty="0">
              <a:latin typeface="TH SarabunPSK"/>
              <a:cs typeface="TH SarabunPSK"/>
            </a:endParaRPr>
          </a:p>
          <a:p>
            <a:pPr marL="2396007" marR="2385847" indent="847" algn="ctr"/>
            <a:r>
              <a:rPr sz="2667" b="1" dirty="0">
                <a:latin typeface="TH SarabunPSK"/>
                <a:cs typeface="TH SarabunPSK"/>
              </a:rPr>
              <a:t>(ล</a:t>
            </a:r>
            <a:r>
              <a:rPr sz="2667" b="1" spc="-7" dirty="0">
                <a:latin typeface="TH SarabunPSK"/>
                <a:cs typeface="TH SarabunPSK"/>
              </a:rPr>
              <a:t>จ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ชค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7" dirty="0">
                <a:latin typeface="TH SarabunPSK"/>
                <a:cs typeface="TH SarabunPSK"/>
              </a:rPr>
              <a:t>+</a:t>
            </a:r>
            <a:r>
              <a:rPr sz="2667" b="1" dirty="0">
                <a:latin typeface="TH SarabunPSK"/>
                <a:cs typeface="TH SarabunPSK"/>
              </a:rPr>
              <a:t>พ</a:t>
            </a:r>
            <a:r>
              <a:rPr sz="2667" b="1" spc="-13" dirty="0">
                <a:latin typeface="TH SarabunPSK"/>
                <a:cs typeface="TH SarabunPSK"/>
              </a:rPr>
              <a:t>ก</a:t>
            </a:r>
            <a:r>
              <a:rPr sz="2667" b="1" spc="7" dirty="0">
                <a:latin typeface="TH SarabunPSK"/>
                <a:cs typeface="TH SarabunPSK"/>
              </a:rPr>
              <a:t>ส</a:t>
            </a:r>
            <a:r>
              <a:rPr sz="2667" b="1" dirty="0">
                <a:latin typeface="TH SarabunPSK"/>
                <a:cs typeface="TH SarabunPSK"/>
              </a:rPr>
              <a:t>.+ขร</a:t>
            </a:r>
            <a:r>
              <a:rPr sz="2667" b="1" spc="-13" dirty="0">
                <a:latin typeface="TH SarabunPSK"/>
                <a:cs typeface="TH SarabunPSK"/>
              </a:rPr>
              <a:t>ก</a:t>
            </a:r>
            <a:r>
              <a:rPr sz="2667" b="1" dirty="0">
                <a:latin typeface="TH SarabunPSK"/>
                <a:cs typeface="TH SarabunPSK"/>
              </a:rPr>
              <a:t>.ตั้งแ</a:t>
            </a:r>
            <a:r>
              <a:rPr sz="2667" b="1" spc="7" dirty="0">
                <a:latin typeface="TH SarabunPSK"/>
                <a:cs typeface="TH SarabunPSK"/>
              </a:rPr>
              <a:t>ต</a:t>
            </a:r>
            <a:r>
              <a:rPr sz="2667" b="1" dirty="0">
                <a:latin typeface="TH SarabunPSK"/>
                <a:cs typeface="TH SarabunPSK"/>
              </a:rPr>
              <a:t>่วั</a:t>
            </a:r>
            <a:r>
              <a:rPr sz="2667" b="1" spc="-13" dirty="0">
                <a:latin typeface="TH SarabunPSK"/>
                <a:cs typeface="TH SarabunPSK"/>
              </a:rPr>
              <a:t>น</a:t>
            </a:r>
            <a:r>
              <a:rPr sz="2667" b="1" dirty="0">
                <a:latin typeface="TH SarabunPSK"/>
                <a:cs typeface="TH SarabunPSK"/>
              </a:rPr>
              <a:t>ที่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1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เ</a:t>
            </a:r>
            <a:r>
              <a:rPr sz="2667" b="1" spc="7" dirty="0">
                <a:latin typeface="TH SarabunPSK"/>
                <a:cs typeface="TH SarabunPSK"/>
              </a:rPr>
              <a:t>ม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13" dirty="0">
                <a:latin typeface="TH SarabunPSK"/>
                <a:cs typeface="TH SarabunPSK"/>
              </a:rPr>
              <a:t>ย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5</a:t>
            </a:r>
            <a:r>
              <a:rPr sz="2667" b="1" dirty="0">
                <a:latin typeface="TH SarabunPSK"/>
                <a:cs typeface="TH SarabunPSK"/>
              </a:rPr>
              <a:t>3</a:t>
            </a:r>
            <a:r>
              <a:rPr sz="2667" b="1" spc="-3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-2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ต.</a:t>
            </a:r>
            <a:r>
              <a:rPr sz="2667" b="1" spc="-7" dirty="0">
                <a:latin typeface="TH SarabunPSK"/>
                <a:cs typeface="TH SarabunPSK"/>
              </a:rPr>
              <a:t>ค</a:t>
            </a:r>
            <a:r>
              <a:rPr sz="2667" b="1" dirty="0">
                <a:latin typeface="TH SarabunPSK"/>
                <a:cs typeface="TH SarabunPSK"/>
              </a:rPr>
              <a:t>.</a:t>
            </a:r>
            <a:r>
              <a:rPr sz="2667" b="1" spc="-7" dirty="0">
                <a:latin typeface="TH SarabunPSK"/>
                <a:cs typeface="TH SarabunPSK"/>
              </a:rPr>
              <a:t>6</a:t>
            </a:r>
            <a:r>
              <a:rPr sz="2667" b="1" dirty="0">
                <a:latin typeface="TH SarabunPSK"/>
                <a:cs typeface="TH SarabunPSK"/>
              </a:rPr>
              <a:t>0</a:t>
            </a:r>
            <a:r>
              <a:rPr sz="2667" b="1" spc="-3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=</a:t>
            </a:r>
            <a:r>
              <a:rPr sz="2667" b="1" spc="-7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6</a:t>
            </a:r>
            <a:r>
              <a:rPr sz="2667" b="1" spc="-13" dirty="0">
                <a:latin typeface="TH SarabunPSK"/>
                <a:cs typeface="TH SarabunPSK"/>
              </a:rPr>
              <a:t> </a:t>
            </a:r>
            <a:r>
              <a:rPr sz="2667" b="1" dirty="0">
                <a:latin typeface="TH SarabunPSK"/>
                <a:cs typeface="TH SarabunPSK"/>
              </a:rPr>
              <a:t>ปีเศ</a:t>
            </a:r>
            <a:r>
              <a:rPr sz="2667" b="1" spc="-7" dirty="0">
                <a:latin typeface="TH SarabunPSK"/>
                <a:cs typeface="TH SarabunPSK"/>
              </a:rPr>
              <a:t>ษ</a:t>
            </a:r>
            <a:r>
              <a:rPr sz="2667" b="1" dirty="0">
                <a:latin typeface="TH SarabunPSK"/>
                <a:cs typeface="TH SarabunPSK"/>
              </a:rPr>
              <a:t>)</a:t>
            </a:r>
            <a:endParaRPr sz="2667" dirty="0">
              <a:latin typeface="TH SarabunPSK"/>
              <a:cs typeface="TH SarabunPSK"/>
            </a:endParaRPr>
          </a:p>
          <a:p>
            <a:pPr marL="68578" algn="ctr">
              <a:spcBef>
                <a:spcPts val="267"/>
              </a:spcBef>
            </a:pPr>
            <a:r>
              <a:rPr sz="2400" b="1" spc="-13" dirty="0">
                <a:latin typeface="TH SarabunPSK"/>
                <a:cs typeface="TH SarabunPSK"/>
              </a:rPr>
              <a:t>จ</a:t>
            </a:r>
            <a:r>
              <a:rPr sz="2400" b="1" dirty="0">
                <a:latin typeface="TH SarabunPSK"/>
                <a:cs typeface="TH SarabunPSK"/>
              </a:rPr>
              <a:t>ะสามา</a:t>
            </a:r>
            <a:r>
              <a:rPr sz="2400" b="1" spc="-13" dirty="0">
                <a:latin typeface="TH SarabunPSK"/>
                <a:cs typeface="TH SarabunPSK"/>
              </a:rPr>
              <a:t>ร</a:t>
            </a:r>
            <a:r>
              <a:rPr sz="2400" b="1" dirty="0">
                <a:latin typeface="TH SarabunPSK"/>
                <a:cs typeface="TH SarabunPSK"/>
              </a:rPr>
              <a:t>ถจะส่งผล</a:t>
            </a:r>
            <a:r>
              <a:rPr sz="2400" b="1" spc="7" dirty="0">
                <a:latin typeface="TH SarabunPSK"/>
                <a:cs typeface="TH SarabunPSK"/>
              </a:rPr>
              <a:t>ง</a:t>
            </a:r>
            <a:r>
              <a:rPr sz="2400" b="1" dirty="0">
                <a:latin typeface="TH SarabunPSK"/>
                <a:cs typeface="TH SarabunPSK"/>
              </a:rPr>
              <a:t>านป</a:t>
            </a:r>
            <a:r>
              <a:rPr sz="2400" b="1" spc="-13" dirty="0">
                <a:latin typeface="TH SarabunPSK"/>
                <a:cs typeface="TH SarabunPSK"/>
              </a:rPr>
              <a:t>ร</a:t>
            </a:r>
            <a:r>
              <a:rPr sz="2400" b="1" dirty="0">
                <a:latin typeface="TH SarabunPSK"/>
                <a:cs typeface="TH SarabunPSK"/>
              </a:rPr>
              <a:t>ะเมินได้</a:t>
            </a:r>
            <a:r>
              <a:rPr sz="2400" b="1" spc="-60" dirty="0">
                <a:latin typeface="TH SarabunPSK"/>
                <a:cs typeface="TH SarabunPSK"/>
              </a:rPr>
              <a:t> </a:t>
            </a:r>
            <a:r>
              <a:rPr sz="2400" b="1" dirty="0">
                <a:latin typeface="TH SarabunPSK"/>
                <a:cs typeface="TH SarabunPSK"/>
              </a:rPr>
              <a:t>หากผ่านกา</a:t>
            </a:r>
            <a:r>
              <a:rPr sz="2400" b="1" spc="-13" dirty="0">
                <a:latin typeface="TH SarabunPSK"/>
                <a:cs typeface="TH SarabunPSK"/>
              </a:rPr>
              <a:t>ร</a:t>
            </a:r>
            <a:r>
              <a:rPr sz="2400" b="1" dirty="0">
                <a:latin typeface="TH SarabunPSK"/>
                <a:cs typeface="TH SarabunPSK"/>
              </a:rPr>
              <a:t>ประเมินจะ</a:t>
            </a:r>
            <a:r>
              <a:rPr sz="2400" b="1" spc="-13" dirty="0">
                <a:latin typeface="TH SarabunPSK"/>
                <a:cs typeface="TH SarabunPSK"/>
              </a:rPr>
              <a:t>แ</a:t>
            </a:r>
            <a:r>
              <a:rPr sz="2400" b="1" dirty="0">
                <a:latin typeface="TH SarabunPSK"/>
                <a:cs typeface="TH SarabunPSK"/>
              </a:rPr>
              <a:t>ต่</a:t>
            </a:r>
            <a:r>
              <a:rPr sz="2400" b="1" spc="7" dirty="0">
                <a:latin typeface="TH SarabunPSK"/>
                <a:cs typeface="TH SarabunPSK"/>
              </a:rPr>
              <a:t>ง</a:t>
            </a:r>
            <a:r>
              <a:rPr sz="2400" b="1" dirty="0">
                <a:latin typeface="TH SarabunPSK"/>
                <a:cs typeface="TH SarabunPSK"/>
              </a:rPr>
              <a:t>ตั้</a:t>
            </a:r>
            <a:r>
              <a:rPr sz="2400" b="1" spc="7" dirty="0">
                <a:latin typeface="TH SarabunPSK"/>
                <a:cs typeface="TH SarabunPSK"/>
              </a:rPr>
              <a:t>ง</a:t>
            </a:r>
            <a:r>
              <a:rPr sz="2400" b="1" dirty="0">
                <a:latin typeface="TH SarabunPSK"/>
                <a:cs typeface="TH SarabunPSK"/>
              </a:rPr>
              <a:t>ได</a:t>
            </a:r>
            <a:r>
              <a:rPr sz="2400" b="1" spc="-13" dirty="0">
                <a:latin typeface="TH SarabunPSK"/>
                <a:cs typeface="TH SarabunPSK"/>
              </a:rPr>
              <a:t>้</a:t>
            </a:r>
            <a:r>
              <a:rPr sz="2400" b="1" dirty="0">
                <a:latin typeface="TH SarabunPSK"/>
                <a:cs typeface="TH SarabunPSK"/>
              </a:rPr>
              <a:t>ไ</a:t>
            </a:r>
            <a:r>
              <a:rPr sz="2400" b="1" spc="-13" dirty="0">
                <a:latin typeface="TH SarabunPSK"/>
                <a:cs typeface="TH SarabunPSK"/>
              </a:rPr>
              <a:t>มก</a:t>
            </a:r>
            <a:r>
              <a:rPr sz="2400" b="1" dirty="0">
                <a:latin typeface="TH SarabunPSK"/>
                <a:cs typeface="TH SarabunPSK"/>
              </a:rPr>
              <a:t>อนวันที่ค</a:t>
            </a:r>
            <a:r>
              <a:rPr sz="2400" b="1" spc="-20" dirty="0">
                <a:latin typeface="TH SarabunPSK"/>
                <a:cs typeface="TH SarabunPSK"/>
              </a:rPr>
              <a:t>ณ</a:t>
            </a:r>
            <a:r>
              <a:rPr sz="2400" b="1" dirty="0">
                <a:latin typeface="TH SarabunPSK"/>
                <a:cs typeface="TH SarabunPSK"/>
              </a:rPr>
              <a:t>ะกรรม</a:t>
            </a:r>
            <a:r>
              <a:rPr sz="2400" b="1" spc="-13" dirty="0">
                <a:latin typeface="TH SarabunPSK"/>
                <a:cs typeface="TH SarabunPSK"/>
              </a:rPr>
              <a:t>ก</a:t>
            </a:r>
            <a:r>
              <a:rPr sz="2400" b="1" dirty="0">
                <a:latin typeface="TH SarabunPSK"/>
                <a:cs typeface="TH SarabunPSK"/>
              </a:rPr>
              <a:t>า</a:t>
            </a:r>
            <a:r>
              <a:rPr sz="2400" b="1" spc="-13" dirty="0">
                <a:latin typeface="TH SarabunPSK"/>
                <a:cs typeface="TH SarabunPSK"/>
              </a:rPr>
              <a:t>รป</a:t>
            </a:r>
            <a:r>
              <a:rPr sz="2400" b="1" dirty="0">
                <a:latin typeface="TH SarabunPSK"/>
                <a:cs typeface="TH SarabunPSK"/>
              </a:rPr>
              <a:t>ระ</a:t>
            </a:r>
            <a:r>
              <a:rPr sz="2400" b="1" spc="-13" dirty="0">
                <a:latin typeface="TH SarabunPSK"/>
                <a:cs typeface="TH SarabunPSK"/>
              </a:rPr>
              <a:t>เ</a:t>
            </a:r>
            <a:r>
              <a:rPr sz="2400" b="1" dirty="0">
                <a:latin typeface="TH SarabunPSK"/>
                <a:cs typeface="TH SarabunPSK"/>
              </a:rPr>
              <a:t>มินผลงา</a:t>
            </a:r>
            <a:r>
              <a:rPr sz="2400" b="1" spc="-20" dirty="0">
                <a:latin typeface="TH SarabunPSK"/>
                <a:cs typeface="TH SarabunPSK"/>
              </a:rPr>
              <a:t>น</a:t>
            </a:r>
            <a:r>
              <a:rPr sz="2400" b="1" dirty="0">
                <a:latin typeface="TH SarabunPSK"/>
                <a:cs typeface="TH SarabunPSK"/>
              </a:rPr>
              <a:t>ประชุม</a:t>
            </a:r>
            <a:r>
              <a:rPr sz="2400" b="1" spc="-47" dirty="0">
                <a:latin typeface="TH SarabunPSK"/>
                <a:cs typeface="TH SarabunPSK"/>
              </a:rPr>
              <a:t> </a:t>
            </a:r>
            <a:r>
              <a:rPr sz="2400" b="1" dirty="0">
                <a:latin typeface="TH SarabunPSK"/>
                <a:cs typeface="TH SarabunPSK"/>
              </a:rPr>
              <a:t>มี</a:t>
            </a:r>
            <a:r>
              <a:rPr sz="2400" b="1" spc="7" dirty="0">
                <a:latin typeface="TH SarabunPSK"/>
                <a:cs typeface="TH SarabunPSK"/>
              </a:rPr>
              <a:t>ม</a:t>
            </a:r>
            <a:r>
              <a:rPr sz="2400" b="1" dirty="0">
                <a:latin typeface="TH SarabunPSK"/>
                <a:cs typeface="TH SarabunPSK"/>
              </a:rPr>
              <a:t>ติ</a:t>
            </a:r>
            <a:endParaRPr sz="2400" dirty="0">
              <a:latin typeface="TH SarabunPSK"/>
              <a:cs typeface="TH SarabunPSK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048511" y="5742431"/>
            <a:ext cx="10915904" cy="111556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33"/>
          </a:p>
        </p:txBody>
      </p:sp>
      <p:sp>
        <p:nvSpPr>
          <p:cNvPr id="49" name="object 49"/>
          <p:cNvSpPr txBox="1"/>
          <p:nvPr/>
        </p:nvSpPr>
        <p:spPr>
          <a:xfrm>
            <a:off x="2872910" y="5907067"/>
            <a:ext cx="7263553" cy="8208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667" b="1" dirty="0">
                <a:solidFill>
                  <a:srgbClr val="FF0000"/>
                </a:solidFill>
                <a:latin typeface="TH SarabunPSK"/>
                <a:cs typeface="TH SarabunPSK"/>
              </a:rPr>
              <a:t>หมายเหตุ </a:t>
            </a:r>
            <a:r>
              <a:rPr sz="2667" b="1" spc="-7" dirty="0">
                <a:solidFill>
                  <a:srgbClr val="FF0000"/>
                </a:solidFill>
                <a:latin typeface="TH SarabunPSK"/>
                <a:cs typeface="TH SarabunPSK"/>
              </a:rPr>
              <a:t> </a:t>
            </a:r>
            <a:r>
              <a:rPr sz="2667" dirty="0">
                <a:latin typeface="TH SarabunPSK"/>
                <a:cs typeface="TH SarabunPSK"/>
              </a:rPr>
              <a:t>ใ</a:t>
            </a:r>
            <a:r>
              <a:rPr sz="2667" spc="-13" dirty="0">
                <a:latin typeface="TH SarabunPSK"/>
                <a:cs typeface="TH SarabunPSK"/>
              </a:rPr>
              <a:t>น</a:t>
            </a:r>
            <a:r>
              <a:rPr sz="2667" dirty="0">
                <a:latin typeface="TH SarabunPSK"/>
                <a:cs typeface="TH SarabunPSK"/>
              </a:rPr>
              <a:t>กรณีที่</a:t>
            </a:r>
            <a:r>
              <a:rPr sz="2667" spc="7" dirty="0">
                <a:latin typeface="TH SarabunPSK"/>
                <a:cs typeface="TH SarabunPSK"/>
              </a:rPr>
              <a:t>ย</a:t>
            </a:r>
            <a:r>
              <a:rPr sz="2667" dirty="0">
                <a:latin typeface="TH SarabunPSK"/>
                <a:cs typeface="TH SarabunPSK"/>
              </a:rPr>
              <a:t>ังไม่</a:t>
            </a:r>
            <a:r>
              <a:rPr sz="2667" spc="7" dirty="0">
                <a:latin typeface="TH SarabunPSK"/>
                <a:cs typeface="TH SarabunPSK"/>
              </a:rPr>
              <a:t>พ</a:t>
            </a:r>
            <a:r>
              <a:rPr sz="2667" dirty="0">
                <a:latin typeface="TH SarabunPSK"/>
                <a:cs typeface="TH SarabunPSK"/>
              </a:rPr>
              <a:t>้นทดลองฯ</a:t>
            </a:r>
            <a:r>
              <a:rPr sz="2667" spc="-20" dirty="0">
                <a:latin typeface="TH SarabunPSK"/>
                <a:cs typeface="TH SarabunPSK"/>
              </a:rPr>
              <a:t> </a:t>
            </a:r>
            <a:r>
              <a:rPr sz="2667" dirty="0">
                <a:latin typeface="TH SarabunPSK"/>
                <a:cs typeface="TH SarabunPSK"/>
              </a:rPr>
              <a:t>จะส</a:t>
            </a:r>
            <a:r>
              <a:rPr sz="2667" spc="7" dirty="0">
                <a:latin typeface="TH SarabunPSK"/>
                <a:cs typeface="TH SarabunPSK"/>
              </a:rPr>
              <a:t>ำ</a:t>
            </a:r>
            <a:r>
              <a:rPr sz="2667" dirty="0">
                <a:latin typeface="TH SarabunPSK"/>
                <a:cs typeface="TH SarabunPSK"/>
              </a:rPr>
              <a:t>มำ</a:t>
            </a:r>
            <a:r>
              <a:rPr sz="2667" spc="7" dirty="0">
                <a:latin typeface="TH SarabunPSK"/>
                <a:cs typeface="TH SarabunPSK"/>
              </a:rPr>
              <a:t>ร</a:t>
            </a:r>
            <a:r>
              <a:rPr sz="2667" dirty="0">
                <a:latin typeface="TH SarabunPSK"/>
                <a:cs typeface="TH SarabunPSK"/>
              </a:rPr>
              <a:t>ถแต่ง</a:t>
            </a:r>
            <a:r>
              <a:rPr sz="2667" spc="-13" dirty="0">
                <a:latin typeface="TH SarabunPSK"/>
                <a:cs typeface="TH SarabunPSK"/>
              </a:rPr>
              <a:t>ต</a:t>
            </a:r>
            <a:r>
              <a:rPr sz="2667" dirty="0">
                <a:latin typeface="TH SarabunPSK"/>
                <a:cs typeface="TH SarabunPSK"/>
              </a:rPr>
              <a:t>ั้งได้</a:t>
            </a:r>
            <a:r>
              <a:rPr sz="2667" spc="7" dirty="0">
                <a:latin typeface="TH SarabunPSK"/>
                <a:cs typeface="TH SarabunPSK"/>
              </a:rPr>
              <a:t> </a:t>
            </a:r>
            <a:r>
              <a:rPr sz="2667" dirty="0">
                <a:latin typeface="TH SarabunPSK"/>
                <a:cs typeface="TH SarabunPSK"/>
              </a:rPr>
              <a:t>ไม่ก่อนวันที่</a:t>
            </a:r>
            <a:r>
              <a:rPr sz="2667" spc="7" dirty="0">
                <a:latin typeface="TH SarabunPSK"/>
                <a:cs typeface="TH SarabunPSK"/>
              </a:rPr>
              <a:t>พ</a:t>
            </a:r>
            <a:r>
              <a:rPr sz="2667" dirty="0">
                <a:latin typeface="TH SarabunPSK"/>
                <a:cs typeface="TH SarabunPSK"/>
              </a:rPr>
              <a:t>้นทดลอง</a:t>
            </a:r>
            <a:endParaRPr sz="2667">
              <a:latin typeface="TH SarabunPSK"/>
              <a:cs typeface="TH SarabunPSK"/>
            </a:endParaRPr>
          </a:p>
          <a:p>
            <a:pPr marL="4233" algn="ctr"/>
            <a:r>
              <a:rPr sz="2667" dirty="0">
                <a:latin typeface="TH SarabunPSK"/>
                <a:cs typeface="TH SarabunPSK"/>
              </a:rPr>
              <a:t>และไม่ก่อนวันที่คณะ</a:t>
            </a:r>
            <a:r>
              <a:rPr sz="2667" spc="-20" dirty="0">
                <a:latin typeface="TH SarabunPSK"/>
                <a:cs typeface="TH SarabunPSK"/>
              </a:rPr>
              <a:t>ก</a:t>
            </a:r>
            <a:r>
              <a:rPr sz="2667" dirty="0">
                <a:latin typeface="TH SarabunPSK"/>
                <a:cs typeface="TH SarabunPSK"/>
              </a:rPr>
              <a:t>รรมกำรประเมิน</a:t>
            </a:r>
            <a:r>
              <a:rPr sz="2667" spc="-13" dirty="0">
                <a:latin typeface="TH SarabunPSK"/>
                <a:cs typeface="TH SarabunPSK"/>
              </a:rPr>
              <a:t>ผ</a:t>
            </a:r>
            <a:r>
              <a:rPr sz="2667" dirty="0">
                <a:latin typeface="TH SarabunPSK"/>
                <a:cs typeface="TH SarabunPSK"/>
              </a:rPr>
              <a:t>ลงำนปร</a:t>
            </a:r>
            <a:r>
              <a:rPr sz="2667" spc="-20" dirty="0">
                <a:latin typeface="TH SarabunPSK"/>
                <a:cs typeface="TH SarabunPSK"/>
              </a:rPr>
              <a:t>ะ</a:t>
            </a:r>
            <a:r>
              <a:rPr sz="2667" spc="-13" dirty="0">
                <a:latin typeface="TH SarabunPSK"/>
                <a:cs typeface="TH SarabunPSK"/>
              </a:rPr>
              <a:t>ช</a:t>
            </a:r>
            <a:r>
              <a:rPr sz="2667" dirty="0">
                <a:latin typeface="TH SarabunPSK"/>
                <a:cs typeface="TH SarabunPSK"/>
              </a:rPr>
              <a:t>ุม</a:t>
            </a:r>
            <a:r>
              <a:rPr sz="2667" spc="-33" dirty="0">
                <a:latin typeface="TH SarabunPSK"/>
                <a:cs typeface="TH SarabunPSK"/>
              </a:rPr>
              <a:t> </a:t>
            </a:r>
            <a:r>
              <a:rPr sz="2667" dirty="0">
                <a:latin typeface="TH SarabunPSK"/>
                <a:cs typeface="TH SarabunPSK"/>
              </a:rPr>
              <a:t>มีมติ</a:t>
            </a:r>
            <a:endParaRPr sz="2667">
              <a:latin typeface="TH SarabunPSK"/>
              <a:cs typeface="TH SarabunPS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: ลูกศรขวา 3">
            <a:extLst>
              <a:ext uri="{FF2B5EF4-FFF2-40B4-BE49-F238E27FC236}">
                <a16:creationId xmlns:a16="http://schemas.microsoft.com/office/drawing/2014/main" xmlns="" id="{6994E380-3FE4-4688-8411-5E652371FBBE}"/>
              </a:ext>
            </a:extLst>
          </p:cNvPr>
          <p:cNvSpPr/>
          <p:nvPr/>
        </p:nvSpPr>
        <p:spPr>
          <a:xfrm>
            <a:off x="1085849" y="2143124"/>
            <a:ext cx="5429251" cy="1581151"/>
          </a:xfrm>
          <a:prstGeom prst="rightArrowCallout">
            <a:avLst/>
          </a:prstGeom>
          <a:solidFill>
            <a:schemeClr val="bg2"/>
          </a:solidFill>
          <a:ln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h-TH" sz="5000" b="1" dirty="0">
                <a:ln/>
                <a:solidFill>
                  <a:schemeClr val="accent4"/>
                </a:solidFill>
              </a:rPr>
              <a:t>แบบประเมินบุคคลและผลงาน</a:t>
            </a: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xmlns="" id="{E16AC137-C37F-4BD2-B108-C0D4BC8B7DAC}"/>
              </a:ext>
            </a:extLst>
          </p:cNvPr>
          <p:cNvSpPr/>
          <p:nvPr/>
        </p:nvSpPr>
        <p:spPr>
          <a:xfrm>
            <a:off x="6276975" y="2427326"/>
            <a:ext cx="257503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h-TH" sz="6600" b="1" dirty="0">
                <a:ln/>
                <a:solidFill>
                  <a:srgbClr val="FF0000"/>
                </a:solidFill>
              </a:rPr>
              <a:t>1เล่ม</a:t>
            </a: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xmlns="" id="{F1EFE5BD-3A40-43AF-94BA-896066BCC478}"/>
              </a:ext>
            </a:extLst>
          </p:cNvPr>
          <p:cNvSpPr/>
          <p:nvPr/>
        </p:nvSpPr>
        <p:spPr>
          <a:xfrm>
            <a:off x="1076323" y="607454"/>
            <a:ext cx="8610601" cy="923330"/>
          </a:xfrm>
          <a:prstGeom prst="rect">
            <a:avLst/>
          </a:prstGeom>
          <a:gradFill flip="none" rotWithShape="1">
            <a:gsLst>
              <a:gs pos="0">
                <a:srgbClr val="CC9900">
                  <a:shade val="30000"/>
                  <a:satMod val="115000"/>
                </a:srgbClr>
              </a:gs>
              <a:gs pos="50000">
                <a:srgbClr val="CC9900">
                  <a:shade val="67500"/>
                  <a:satMod val="115000"/>
                </a:srgbClr>
              </a:gs>
              <a:gs pos="100000">
                <a:srgbClr val="CC990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ส่งเอกสารประเมิน</a:t>
            </a:r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xmlns="" id="{95E93195-8FA1-4786-9572-F44E98908493}"/>
              </a:ext>
            </a:extLst>
          </p:cNvPr>
          <p:cNvSpPr/>
          <p:nvPr/>
        </p:nvSpPr>
        <p:spPr>
          <a:xfrm>
            <a:off x="546057" y="4519911"/>
            <a:ext cx="3254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h-TH" sz="5400" b="1" dirty="0">
                <a:ln/>
                <a:solidFill>
                  <a:srgbClr val="CC66FF"/>
                </a:solidFill>
              </a:rPr>
              <a:t>แบ่งเป็น 2 ส่วน</a:t>
            </a:r>
            <a:endParaRPr lang="th-TH" sz="5400" b="1" cap="none" spc="0" dirty="0">
              <a:ln/>
              <a:solidFill>
                <a:srgbClr val="CC66FF"/>
              </a:solidFill>
              <a:effectLst/>
            </a:endParaRPr>
          </a:p>
        </p:txBody>
      </p: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xmlns="" id="{B72020AC-8DB7-4D83-8394-F719945462AD}"/>
              </a:ext>
            </a:extLst>
          </p:cNvPr>
          <p:cNvSpPr/>
          <p:nvPr/>
        </p:nvSpPr>
        <p:spPr>
          <a:xfrm>
            <a:off x="4547043" y="3952280"/>
            <a:ext cx="5429251" cy="92333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แบบประเมินบุคคลและผลงาน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xmlns="" id="{3FCE1183-3A64-4D0A-A92E-41C450C1004B}"/>
              </a:ext>
            </a:extLst>
          </p:cNvPr>
          <p:cNvSpPr/>
          <p:nvPr/>
        </p:nvSpPr>
        <p:spPr>
          <a:xfrm>
            <a:off x="4547042" y="5111412"/>
            <a:ext cx="6463858" cy="92333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แบบเสนอผลการปฏิบัติงานเพื่อเลื่อนระดับสูงขึ้น(ผลงานเด่น)</a:t>
            </a:r>
          </a:p>
        </p:txBody>
      </p:sp>
      <p:sp>
        <p:nvSpPr>
          <p:cNvPr id="21" name="สี่เหลี่ยมผืนผ้า 20">
            <a:extLst>
              <a:ext uri="{FF2B5EF4-FFF2-40B4-BE49-F238E27FC236}">
                <a16:creationId xmlns:a16="http://schemas.microsoft.com/office/drawing/2014/main" xmlns="" id="{F2CC1FA2-8924-4CA7-8E39-C667F265BE0C}"/>
              </a:ext>
            </a:extLst>
          </p:cNvPr>
          <p:cNvSpPr/>
          <p:nvPr/>
        </p:nvSpPr>
        <p:spPr>
          <a:xfrm>
            <a:off x="3629025" y="4484131"/>
            <a:ext cx="88944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>
                <a:ln/>
                <a:solidFill>
                  <a:srgbClr val="FF0000"/>
                </a:solidFill>
                <a:effectLst/>
              </a:rPr>
              <a:t>=</a:t>
            </a:r>
            <a:endParaRPr lang="th-TH" sz="66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29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B4B3375A-EBAF-4418-A07C-E5A1773B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เนื้อหา 6">
            <a:extLst>
              <a:ext uri="{FF2B5EF4-FFF2-40B4-BE49-F238E27FC236}">
                <a16:creationId xmlns:a16="http://schemas.microsoft.com/office/drawing/2014/main" xmlns="" id="{0FF8055C-190C-45BD-AAF8-29C812540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xmlns="" id="{AC324589-66E8-4BD2-946D-2D640FF294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03" b="2403"/>
          <a:stretch/>
        </p:blipFill>
        <p:spPr>
          <a:xfrm>
            <a:off x="3108366" y="-3693"/>
            <a:ext cx="6014026" cy="680130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4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FE964878-A86F-4EEC-84C5-9AFA43CF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5" name="ตัวแทนเนื้อหา 4">
            <a:extLst>
              <a:ext uri="{FF2B5EF4-FFF2-40B4-BE49-F238E27FC236}">
                <a16:creationId xmlns:a16="http://schemas.microsoft.com/office/drawing/2014/main" xmlns="" id="{4A341E11-E086-4C7E-AA6F-DA15F925C8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5165" b="3193"/>
          <a:stretch/>
        </p:blipFill>
        <p:spPr>
          <a:xfrm>
            <a:off x="2120000" y="207034"/>
            <a:ext cx="6777368" cy="6650966"/>
          </a:xfrm>
        </p:spPr>
      </p:pic>
      <p:cxnSp>
        <p:nvCxnSpPr>
          <p:cNvPr id="4" name="ตัวเชื่อมต่อตรง 3">
            <a:extLst>
              <a:ext uri="{FF2B5EF4-FFF2-40B4-BE49-F238E27FC236}">
                <a16:creationId xmlns:a16="http://schemas.microsoft.com/office/drawing/2014/main" xmlns="" id="{6E82826B-891A-4B2A-B3F1-9A464C268527}"/>
              </a:ext>
            </a:extLst>
          </p:cNvPr>
          <p:cNvCxnSpPr>
            <a:cxnSpLocks/>
          </p:cNvCxnSpPr>
          <p:nvPr/>
        </p:nvCxnSpPr>
        <p:spPr>
          <a:xfrm>
            <a:off x="3488479" y="3804249"/>
            <a:ext cx="2943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ตัวเชื่อมต่อตรง 5">
            <a:extLst>
              <a:ext uri="{FF2B5EF4-FFF2-40B4-BE49-F238E27FC236}">
                <a16:creationId xmlns:a16="http://schemas.microsoft.com/office/drawing/2014/main" xmlns="" id="{9AC1632A-9011-405B-9C95-AA15D2EEE058}"/>
              </a:ext>
            </a:extLst>
          </p:cNvPr>
          <p:cNvCxnSpPr>
            <a:cxnSpLocks/>
          </p:cNvCxnSpPr>
          <p:nvPr/>
        </p:nvCxnSpPr>
        <p:spPr>
          <a:xfrm>
            <a:off x="3488479" y="4113817"/>
            <a:ext cx="397677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>
            <a:extLst>
              <a:ext uri="{FF2B5EF4-FFF2-40B4-BE49-F238E27FC236}">
                <a16:creationId xmlns:a16="http://schemas.microsoft.com/office/drawing/2014/main" xmlns="" id="{97A17595-4589-4AC7-9BBD-950477D99F9A}"/>
              </a:ext>
            </a:extLst>
          </p:cNvPr>
          <p:cNvCxnSpPr>
            <a:cxnSpLocks/>
          </p:cNvCxnSpPr>
          <p:nvPr/>
        </p:nvCxnSpPr>
        <p:spPr>
          <a:xfrm>
            <a:off x="3488479" y="3532517"/>
            <a:ext cx="30138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ตัวเชื่อมต่อตรง 7">
            <a:extLst>
              <a:ext uri="{FF2B5EF4-FFF2-40B4-BE49-F238E27FC236}">
                <a16:creationId xmlns:a16="http://schemas.microsoft.com/office/drawing/2014/main" xmlns="" id="{20988B03-B2E5-49F7-90F0-BC3B0077A2C7}"/>
              </a:ext>
            </a:extLst>
          </p:cNvPr>
          <p:cNvCxnSpPr>
            <a:cxnSpLocks/>
          </p:cNvCxnSpPr>
          <p:nvPr/>
        </p:nvCxnSpPr>
        <p:spPr>
          <a:xfrm>
            <a:off x="3460083" y="3226280"/>
            <a:ext cx="300002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วงเล็บปีกกาขวา 12">
            <a:extLst>
              <a:ext uri="{FF2B5EF4-FFF2-40B4-BE49-F238E27FC236}">
                <a16:creationId xmlns:a16="http://schemas.microsoft.com/office/drawing/2014/main" xmlns="" id="{BD552137-95A9-4BDB-B498-4FAAB97D2ACC}"/>
              </a:ext>
            </a:extLst>
          </p:cNvPr>
          <p:cNvSpPr/>
          <p:nvPr/>
        </p:nvSpPr>
        <p:spPr>
          <a:xfrm>
            <a:off x="8461968" y="2956968"/>
            <a:ext cx="623717" cy="1056207"/>
          </a:xfrm>
          <a:prstGeom prst="rightBrace">
            <a:avLst>
              <a:gd name="adj1" fmla="val 8333"/>
              <a:gd name="adj2" fmla="val 51028"/>
            </a:avLst>
          </a:prstGeom>
          <a:ln w="38100">
            <a:solidFill>
              <a:srgbClr val="C00000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สี่เหลี่ยมผืนผ้า 14">
            <a:extLst>
              <a:ext uri="{FF2B5EF4-FFF2-40B4-BE49-F238E27FC236}">
                <a16:creationId xmlns:a16="http://schemas.microsoft.com/office/drawing/2014/main" xmlns="" id="{50FFAD31-7CC6-46B1-A9C4-ACEB213CC3B5}"/>
              </a:ext>
            </a:extLst>
          </p:cNvPr>
          <p:cNvSpPr/>
          <p:nvPr/>
        </p:nvSpPr>
        <p:spPr>
          <a:xfrm>
            <a:off x="8948704" y="2677364"/>
            <a:ext cx="112329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115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?</a:t>
            </a:r>
          </a:p>
        </p:txBody>
      </p:sp>
      <p:sp>
        <p:nvSpPr>
          <p:cNvPr id="34" name="กล่องข้อความ 33">
            <a:extLst>
              <a:ext uri="{FF2B5EF4-FFF2-40B4-BE49-F238E27FC236}">
                <a16:creationId xmlns:a16="http://schemas.microsoft.com/office/drawing/2014/main" xmlns="" id="{10446BAF-D9D2-4A7E-A5AA-93CDDDD48CA3}"/>
              </a:ext>
            </a:extLst>
          </p:cNvPr>
          <p:cNvSpPr txBox="1"/>
          <p:nvPr/>
        </p:nvSpPr>
        <p:spPr>
          <a:xfrm>
            <a:off x="5722999" y="0"/>
            <a:ext cx="779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สารบัญ</a:t>
            </a:r>
          </a:p>
        </p:txBody>
      </p:sp>
      <p:sp>
        <p:nvSpPr>
          <p:cNvPr id="35" name="กล่องข้อความ 34">
            <a:extLst>
              <a:ext uri="{FF2B5EF4-FFF2-40B4-BE49-F238E27FC236}">
                <a16:creationId xmlns:a16="http://schemas.microsoft.com/office/drawing/2014/main" xmlns="" id="{310E8A73-7FBB-4A0C-9FC3-46CC152616D4}"/>
              </a:ext>
            </a:extLst>
          </p:cNvPr>
          <p:cNvSpPr txBox="1"/>
          <p:nvPr/>
        </p:nvSpPr>
        <p:spPr>
          <a:xfrm>
            <a:off x="8109038" y="18466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หน้า</a:t>
            </a:r>
          </a:p>
        </p:txBody>
      </p:sp>
    </p:spTree>
    <p:extLst>
      <p:ext uri="{BB962C8B-B14F-4D97-AF65-F5344CB8AC3E}">
        <p14:creationId xmlns:p14="http://schemas.microsoft.com/office/powerpoint/2010/main" val="33751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เหลี่ยมเพชร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</TotalTime>
  <Words>545</Words>
  <Application>Microsoft Office PowerPoint</Application>
  <PresentationFormat>กำหนดเอง</PresentationFormat>
  <Paragraphs>88</Paragraphs>
  <Slides>12</Slides>
  <Notes>11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เหลี่ยมเพชร</vt:lpstr>
      <vt:lpstr>งานนำเสนอ PowerPoint</vt:lpstr>
      <vt:lpstr> (งาน จ.)  คือ ใคร ?</vt:lpstr>
      <vt:lpstr>งานนำเสนอ PowerPoint</vt:lpstr>
      <vt:lpstr>มาตรฐานกำหนดตำแหน่ง เจ้าพนักงานสาธารณสุข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ผลงานเด่น</vt:lpstr>
      <vt:lpstr>ผลงานเด่น</vt:lpstr>
      <vt:lpstr>       ถาม            ตอบ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สวัสดีค่ะ กลุ่มงานบริหารทรัพยากรบุคคล</dc:title>
  <dc:creator>User</dc:creator>
  <cp:lastModifiedBy>acer-scph</cp:lastModifiedBy>
  <cp:revision>31</cp:revision>
  <dcterms:created xsi:type="dcterms:W3CDTF">2021-02-21T04:32:54Z</dcterms:created>
  <dcterms:modified xsi:type="dcterms:W3CDTF">2021-02-22T16:42:30Z</dcterms:modified>
</cp:coreProperties>
</file>