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3" r:id="rId1"/>
  </p:sldMasterIdLst>
  <p:notesMasterIdLst>
    <p:notesMasterId r:id="rId52"/>
  </p:notesMasterIdLst>
  <p:handoutMasterIdLst>
    <p:handoutMasterId r:id="rId53"/>
  </p:handoutMasterIdLst>
  <p:sldIdLst>
    <p:sldId id="532" r:id="rId2"/>
    <p:sldId id="631" r:id="rId3"/>
    <p:sldId id="558" r:id="rId4"/>
    <p:sldId id="650" r:id="rId5"/>
    <p:sldId id="648" r:id="rId6"/>
    <p:sldId id="562" r:id="rId7"/>
    <p:sldId id="563" r:id="rId8"/>
    <p:sldId id="566" r:id="rId9"/>
    <p:sldId id="570" r:id="rId10"/>
    <p:sldId id="482" r:id="rId11"/>
    <p:sldId id="483" r:id="rId12"/>
    <p:sldId id="484" r:id="rId13"/>
    <p:sldId id="600" r:id="rId14"/>
    <p:sldId id="601" r:id="rId15"/>
    <p:sldId id="625" r:id="rId16"/>
    <p:sldId id="626" r:id="rId17"/>
    <p:sldId id="627" r:id="rId18"/>
    <p:sldId id="628" r:id="rId19"/>
    <p:sldId id="630" r:id="rId20"/>
    <p:sldId id="629" r:id="rId21"/>
    <p:sldId id="615" r:id="rId22"/>
    <p:sldId id="616" r:id="rId23"/>
    <p:sldId id="619" r:id="rId24"/>
    <p:sldId id="617" r:id="rId25"/>
    <p:sldId id="618" r:id="rId26"/>
    <p:sldId id="651" r:id="rId27"/>
    <p:sldId id="623" r:id="rId28"/>
    <p:sldId id="578" r:id="rId29"/>
    <p:sldId id="579" r:id="rId30"/>
    <p:sldId id="580" r:id="rId31"/>
    <p:sldId id="620" r:id="rId32"/>
    <p:sldId id="621" r:id="rId33"/>
    <p:sldId id="652" r:id="rId34"/>
    <p:sldId id="632" r:id="rId35"/>
    <p:sldId id="633" r:id="rId36"/>
    <p:sldId id="634" r:id="rId37"/>
    <p:sldId id="635" r:id="rId38"/>
    <p:sldId id="636" r:id="rId39"/>
    <p:sldId id="637" r:id="rId40"/>
    <p:sldId id="638" r:id="rId41"/>
    <p:sldId id="639" r:id="rId42"/>
    <p:sldId id="640" r:id="rId43"/>
    <p:sldId id="641" r:id="rId44"/>
    <p:sldId id="642" r:id="rId45"/>
    <p:sldId id="643" r:id="rId46"/>
    <p:sldId id="644" r:id="rId47"/>
    <p:sldId id="645" r:id="rId48"/>
    <p:sldId id="646" r:id="rId49"/>
    <p:sldId id="647" r:id="rId50"/>
    <p:sldId id="624" r:id="rId51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9E5"/>
    <a:srgbClr val="F9550B"/>
    <a:srgbClr val="66FFFF"/>
    <a:srgbClr val="C7A1E3"/>
    <a:srgbClr val="FF33CC"/>
    <a:srgbClr val="FEA0E3"/>
    <a:srgbClr val="99FF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5560" autoAdjust="0"/>
  </p:normalViewPr>
  <p:slideViewPr>
    <p:cSldViewPr>
      <p:cViewPr varScale="1">
        <p:scale>
          <a:sx n="70" d="100"/>
          <a:sy n="70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0B5C7-BB08-409D-89AC-1091735D42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9B11CBF-F1D5-48BD-B034-C3C3774B3C2C}">
      <dgm:prSet phldrT="[ข้อความ]"/>
      <dgm:spPr/>
      <dgm:t>
        <a:bodyPr/>
        <a:lstStyle/>
        <a:p>
          <a:r>
            <a:rPr lang="en-US" dirty="0" smtClean="0"/>
            <a:t>Worksheet</a:t>
          </a:r>
          <a:endParaRPr lang="th-TH" dirty="0"/>
        </a:p>
      </dgm:t>
    </dgm:pt>
    <dgm:pt modelId="{876D7C41-B7D2-40B1-A9FC-2370954726A4}" type="parTrans" cxnId="{C72E14FD-E4E8-4888-A57F-C12F3EC885E7}">
      <dgm:prSet/>
      <dgm:spPr/>
      <dgm:t>
        <a:bodyPr/>
        <a:lstStyle/>
        <a:p>
          <a:endParaRPr lang="th-TH"/>
        </a:p>
      </dgm:t>
    </dgm:pt>
    <dgm:pt modelId="{0CD4D567-2F5A-4532-A439-77783533B88F}" type="sibTrans" cxnId="{C72E14FD-E4E8-4888-A57F-C12F3EC885E7}">
      <dgm:prSet/>
      <dgm:spPr/>
      <dgm:t>
        <a:bodyPr/>
        <a:lstStyle/>
        <a:p>
          <a:endParaRPr lang="th-TH"/>
        </a:p>
      </dgm:t>
    </dgm:pt>
    <dgm:pt modelId="{0512BE34-9CCC-4AC8-8FCF-055DCE023925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PLANFIN61</a:t>
          </a:r>
          <a:endParaRPr lang="th-TH" sz="2000" dirty="0"/>
        </a:p>
      </dgm:t>
    </dgm:pt>
    <dgm:pt modelId="{D59F4077-DAC2-4D50-84DF-D6912BC45623}" type="parTrans" cxnId="{21859C10-E28C-419D-AE51-55A8BCD3C1BD}">
      <dgm:prSet/>
      <dgm:spPr/>
      <dgm:t>
        <a:bodyPr/>
        <a:lstStyle/>
        <a:p>
          <a:endParaRPr lang="th-TH"/>
        </a:p>
      </dgm:t>
    </dgm:pt>
    <dgm:pt modelId="{EB850461-E7B3-412E-9F4D-BCF3FDDC3E3B}" type="sibTrans" cxnId="{21859C10-E28C-419D-AE51-55A8BCD3C1BD}">
      <dgm:prSet/>
      <dgm:spPr/>
      <dgm:t>
        <a:bodyPr/>
        <a:lstStyle/>
        <a:p>
          <a:endParaRPr lang="th-TH"/>
        </a:p>
      </dgm:t>
    </dgm:pt>
    <dgm:pt modelId="{7EA5919A-86EE-4F22-9C55-24CBF8A4DF67}" type="pres">
      <dgm:prSet presAssocID="{B550B5C7-BB08-409D-89AC-1091735D42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221705C-F26C-44AC-B2A1-49255E77AD4B}" type="pres">
      <dgm:prSet presAssocID="{B550B5C7-BB08-409D-89AC-1091735D42E3}" presName="arrow" presStyleLbl="bgShp" presStyleIdx="0" presStyleCnt="1" custLinFactNeighborX="-279"/>
      <dgm:spPr/>
    </dgm:pt>
    <dgm:pt modelId="{5180E427-8DDA-4799-B157-9B94857FFE59}" type="pres">
      <dgm:prSet presAssocID="{B550B5C7-BB08-409D-89AC-1091735D42E3}" presName="linearProcess" presStyleCnt="0"/>
      <dgm:spPr/>
    </dgm:pt>
    <dgm:pt modelId="{BCB5AAEB-BCF6-445E-A031-AF842585443F}" type="pres">
      <dgm:prSet presAssocID="{E9B11CBF-F1D5-48BD-B034-C3C3774B3C2C}" presName="textNode" presStyleLbl="node1" presStyleIdx="0" presStyleCnt="2" custScaleX="94041" custLinFactX="-32700" custLinFactNeighborX="-100000" custLinFactNeighborY="13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5634BC-8B70-4455-8C07-D0B0F50EFBC2}" type="pres">
      <dgm:prSet presAssocID="{0CD4D567-2F5A-4532-A439-77783533B88F}" presName="sibTrans" presStyleCnt="0"/>
      <dgm:spPr/>
    </dgm:pt>
    <dgm:pt modelId="{C3BA57FE-CDFF-4149-A6E4-0B4967379921}" type="pres">
      <dgm:prSet presAssocID="{0512BE34-9CCC-4AC8-8FCF-055DCE023925}" presName="textNode" presStyleLbl="node1" presStyleIdx="1" presStyleCnt="2" custScaleX="73892" custScaleY="134483" custLinFactX="32204" custLinFactNeighborX="100000" custLinFactNeighborY="153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5929FDD-0862-4A01-B234-5F9B51E9682B}" type="presOf" srcId="{0512BE34-9CCC-4AC8-8FCF-055DCE023925}" destId="{C3BA57FE-CDFF-4149-A6E4-0B4967379921}" srcOrd="0" destOrd="0" presId="urn:microsoft.com/office/officeart/2005/8/layout/hProcess9"/>
    <dgm:cxn modelId="{21859C10-E28C-419D-AE51-55A8BCD3C1BD}" srcId="{B550B5C7-BB08-409D-89AC-1091735D42E3}" destId="{0512BE34-9CCC-4AC8-8FCF-055DCE023925}" srcOrd="1" destOrd="0" parTransId="{D59F4077-DAC2-4D50-84DF-D6912BC45623}" sibTransId="{EB850461-E7B3-412E-9F4D-BCF3FDDC3E3B}"/>
    <dgm:cxn modelId="{67C071CC-55DB-44FB-B72D-85B8AA8E1319}" type="presOf" srcId="{E9B11CBF-F1D5-48BD-B034-C3C3774B3C2C}" destId="{BCB5AAEB-BCF6-445E-A031-AF842585443F}" srcOrd="0" destOrd="0" presId="urn:microsoft.com/office/officeart/2005/8/layout/hProcess9"/>
    <dgm:cxn modelId="{C72E14FD-E4E8-4888-A57F-C12F3EC885E7}" srcId="{B550B5C7-BB08-409D-89AC-1091735D42E3}" destId="{E9B11CBF-F1D5-48BD-B034-C3C3774B3C2C}" srcOrd="0" destOrd="0" parTransId="{876D7C41-B7D2-40B1-A9FC-2370954726A4}" sibTransId="{0CD4D567-2F5A-4532-A439-77783533B88F}"/>
    <dgm:cxn modelId="{DF61D336-3D24-4B8F-8657-0335FD82342B}" type="presOf" srcId="{B550B5C7-BB08-409D-89AC-1091735D42E3}" destId="{7EA5919A-86EE-4F22-9C55-24CBF8A4DF67}" srcOrd="0" destOrd="0" presId="urn:microsoft.com/office/officeart/2005/8/layout/hProcess9"/>
    <dgm:cxn modelId="{964FC9D9-F582-428B-B213-000510195144}" type="presParOf" srcId="{7EA5919A-86EE-4F22-9C55-24CBF8A4DF67}" destId="{7221705C-F26C-44AC-B2A1-49255E77AD4B}" srcOrd="0" destOrd="0" presId="urn:microsoft.com/office/officeart/2005/8/layout/hProcess9"/>
    <dgm:cxn modelId="{40698EF2-17CB-4D2C-9428-7E044AFFED26}" type="presParOf" srcId="{7EA5919A-86EE-4F22-9C55-24CBF8A4DF67}" destId="{5180E427-8DDA-4799-B157-9B94857FFE59}" srcOrd="1" destOrd="0" presId="urn:microsoft.com/office/officeart/2005/8/layout/hProcess9"/>
    <dgm:cxn modelId="{76210036-73BA-4091-B32B-98414F8B54F0}" type="presParOf" srcId="{5180E427-8DDA-4799-B157-9B94857FFE59}" destId="{BCB5AAEB-BCF6-445E-A031-AF842585443F}" srcOrd="0" destOrd="0" presId="urn:microsoft.com/office/officeart/2005/8/layout/hProcess9"/>
    <dgm:cxn modelId="{DA20F81E-9DF9-4F85-8962-F78F2DB50F4C}" type="presParOf" srcId="{5180E427-8DDA-4799-B157-9B94857FFE59}" destId="{7A5634BC-8B70-4455-8C07-D0B0F50EFBC2}" srcOrd="1" destOrd="0" presId="urn:microsoft.com/office/officeart/2005/8/layout/hProcess9"/>
    <dgm:cxn modelId="{F3A7013E-BFE6-47A0-A94D-581825110A16}" type="presParOf" srcId="{5180E427-8DDA-4799-B157-9B94857FFE59}" destId="{C3BA57FE-CDFF-4149-A6E4-0B496737992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0B5C7-BB08-409D-89AC-1091735D42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9B11CBF-F1D5-48BD-B034-C3C3774B3C2C}">
      <dgm:prSet phldrT="[ข้อความ]" custT="1"/>
      <dgm:spPr/>
      <dgm:t>
        <a:bodyPr/>
        <a:lstStyle/>
        <a:p>
          <a:r>
            <a:rPr lang="en-US" sz="1800" dirty="0" smtClean="0"/>
            <a:t>Worksheet</a:t>
          </a:r>
          <a:endParaRPr lang="th-TH" sz="1800" dirty="0"/>
        </a:p>
      </dgm:t>
    </dgm:pt>
    <dgm:pt modelId="{876D7C41-B7D2-40B1-A9FC-2370954726A4}" type="parTrans" cxnId="{C72E14FD-E4E8-4888-A57F-C12F3EC885E7}">
      <dgm:prSet/>
      <dgm:spPr/>
      <dgm:t>
        <a:bodyPr/>
        <a:lstStyle/>
        <a:p>
          <a:endParaRPr lang="th-TH" sz="2000"/>
        </a:p>
      </dgm:t>
    </dgm:pt>
    <dgm:pt modelId="{0CD4D567-2F5A-4532-A439-77783533B88F}" type="sibTrans" cxnId="{C72E14FD-E4E8-4888-A57F-C12F3EC885E7}">
      <dgm:prSet/>
      <dgm:spPr/>
      <dgm:t>
        <a:bodyPr/>
        <a:lstStyle/>
        <a:p>
          <a:endParaRPr lang="th-TH" sz="2000"/>
        </a:p>
      </dgm:t>
    </dgm:pt>
    <dgm:pt modelId="{511F73C7-4ED9-4E59-A5FB-6D62B1A5D98E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REVENUE</a:t>
          </a:r>
        </a:p>
      </dgm:t>
    </dgm:pt>
    <dgm:pt modelId="{0CEA7872-22A7-463F-8B09-DD788679FFED}" type="parTrans" cxnId="{ACE13A01-A45E-484B-8C69-CF3A9B86E499}">
      <dgm:prSet/>
      <dgm:spPr/>
      <dgm:t>
        <a:bodyPr/>
        <a:lstStyle/>
        <a:p>
          <a:endParaRPr lang="th-TH" sz="2000"/>
        </a:p>
      </dgm:t>
    </dgm:pt>
    <dgm:pt modelId="{F881224D-8122-4E0D-B50F-E8505B5489E3}" type="sibTrans" cxnId="{ACE13A01-A45E-484B-8C69-CF3A9B86E499}">
      <dgm:prSet/>
      <dgm:spPr/>
      <dgm:t>
        <a:bodyPr/>
        <a:lstStyle/>
        <a:p>
          <a:endParaRPr lang="th-TH" sz="2000"/>
        </a:p>
      </dgm:t>
    </dgm:pt>
    <dgm:pt modelId="{0512BE34-9CCC-4AC8-8FCF-055DCE023925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/>
            <a:t>PLANFIN61</a:t>
          </a:r>
          <a:endParaRPr lang="th-TH" sz="1800" dirty="0"/>
        </a:p>
      </dgm:t>
    </dgm:pt>
    <dgm:pt modelId="{D59F4077-DAC2-4D50-84DF-D6912BC45623}" type="parTrans" cxnId="{21859C10-E28C-419D-AE51-55A8BCD3C1BD}">
      <dgm:prSet/>
      <dgm:spPr/>
      <dgm:t>
        <a:bodyPr/>
        <a:lstStyle/>
        <a:p>
          <a:endParaRPr lang="th-TH" sz="2000"/>
        </a:p>
      </dgm:t>
    </dgm:pt>
    <dgm:pt modelId="{EB850461-E7B3-412E-9F4D-BCF3FDDC3E3B}" type="sibTrans" cxnId="{21859C10-E28C-419D-AE51-55A8BCD3C1BD}">
      <dgm:prSet/>
      <dgm:spPr/>
      <dgm:t>
        <a:bodyPr/>
        <a:lstStyle/>
        <a:p>
          <a:endParaRPr lang="th-TH" sz="2000"/>
        </a:p>
      </dgm:t>
    </dgm:pt>
    <dgm:pt modelId="{7EA5919A-86EE-4F22-9C55-24CBF8A4DF67}" type="pres">
      <dgm:prSet presAssocID="{B550B5C7-BB08-409D-89AC-1091735D42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221705C-F26C-44AC-B2A1-49255E77AD4B}" type="pres">
      <dgm:prSet presAssocID="{B550B5C7-BB08-409D-89AC-1091735D42E3}" presName="arrow" presStyleLbl="bgShp" presStyleIdx="0" presStyleCnt="1" custLinFactNeighborX="4104" custLinFactNeighborY="212"/>
      <dgm:spPr/>
    </dgm:pt>
    <dgm:pt modelId="{5180E427-8DDA-4799-B157-9B94857FFE59}" type="pres">
      <dgm:prSet presAssocID="{B550B5C7-BB08-409D-89AC-1091735D42E3}" presName="linearProcess" presStyleCnt="0"/>
      <dgm:spPr/>
    </dgm:pt>
    <dgm:pt modelId="{BCB5AAEB-BCF6-445E-A031-AF842585443F}" type="pres">
      <dgm:prSet presAssocID="{E9B11CBF-F1D5-48BD-B034-C3C3774B3C2C}" presName="textNode" presStyleLbl="node1" presStyleIdx="0" presStyleCnt="3" custScaleY="1610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5634BC-8B70-4455-8C07-D0B0F50EFBC2}" type="pres">
      <dgm:prSet presAssocID="{0CD4D567-2F5A-4532-A439-77783533B88F}" presName="sibTrans" presStyleCnt="0"/>
      <dgm:spPr/>
    </dgm:pt>
    <dgm:pt modelId="{C3CCFBE2-B3BC-41E1-A565-28912B5611D6}" type="pres">
      <dgm:prSet presAssocID="{511F73C7-4ED9-4E59-A5FB-6D62B1A5D98E}" presName="textNode" presStyleLbl="node1" presStyleIdx="1" presStyleCnt="3" custScaleY="81776" custLinFactNeighborX="-9432" custLinFactNeighborY="-648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2BCAF1-C244-41AD-8A34-6BB1CD05EF74}" type="pres">
      <dgm:prSet presAssocID="{F881224D-8122-4E0D-B50F-E8505B5489E3}" presName="sibTrans" presStyleCnt="0"/>
      <dgm:spPr/>
    </dgm:pt>
    <dgm:pt modelId="{C3BA57FE-CDFF-4149-A6E4-0B4967379921}" type="pres">
      <dgm:prSet presAssocID="{0512BE34-9CCC-4AC8-8FCF-055DCE023925}" presName="textNode" presStyleLbl="node1" presStyleIdx="2" presStyleCnt="3" custScaleY="250000" custLinFactNeighborX="240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1859C10-E28C-419D-AE51-55A8BCD3C1BD}" srcId="{B550B5C7-BB08-409D-89AC-1091735D42E3}" destId="{0512BE34-9CCC-4AC8-8FCF-055DCE023925}" srcOrd="2" destOrd="0" parTransId="{D59F4077-DAC2-4D50-84DF-D6912BC45623}" sibTransId="{EB850461-E7B3-412E-9F4D-BCF3FDDC3E3B}"/>
    <dgm:cxn modelId="{E50A8E3C-C3D1-428E-8573-C00628FFA0D7}" type="presOf" srcId="{B550B5C7-BB08-409D-89AC-1091735D42E3}" destId="{7EA5919A-86EE-4F22-9C55-24CBF8A4DF67}" srcOrd="0" destOrd="0" presId="urn:microsoft.com/office/officeart/2005/8/layout/hProcess9"/>
    <dgm:cxn modelId="{C72E14FD-E4E8-4888-A57F-C12F3EC885E7}" srcId="{B550B5C7-BB08-409D-89AC-1091735D42E3}" destId="{E9B11CBF-F1D5-48BD-B034-C3C3774B3C2C}" srcOrd="0" destOrd="0" parTransId="{876D7C41-B7D2-40B1-A9FC-2370954726A4}" sibTransId="{0CD4D567-2F5A-4532-A439-77783533B88F}"/>
    <dgm:cxn modelId="{EC23189F-0743-4CC6-B253-2712414B8034}" type="presOf" srcId="{511F73C7-4ED9-4E59-A5FB-6D62B1A5D98E}" destId="{C3CCFBE2-B3BC-41E1-A565-28912B5611D6}" srcOrd="0" destOrd="0" presId="urn:microsoft.com/office/officeart/2005/8/layout/hProcess9"/>
    <dgm:cxn modelId="{6E6B256B-3BC8-4EAC-9C78-6AB4259EA491}" type="presOf" srcId="{E9B11CBF-F1D5-48BD-B034-C3C3774B3C2C}" destId="{BCB5AAEB-BCF6-445E-A031-AF842585443F}" srcOrd="0" destOrd="0" presId="urn:microsoft.com/office/officeart/2005/8/layout/hProcess9"/>
    <dgm:cxn modelId="{ACE13A01-A45E-484B-8C69-CF3A9B86E499}" srcId="{B550B5C7-BB08-409D-89AC-1091735D42E3}" destId="{511F73C7-4ED9-4E59-A5FB-6D62B1A5D98E}" srcOrd="1" destOrd="0" parTransId="{0CEA7872-22A7-463F-8B09-DD788679FFED}" sibTransId="{F881224D-8122-4E0D-B50F-E8505B5489E3}"/>
    <dgm:cxn modelId="{6D1E705A-0057-462B-AE06-786EBBB87ACB}" type="presOf" srcId="{0512BE34-9CCC-4AC8-8FCF-055DCE023925}" destId="{C3BA57FE-CDFF-4149-A6E4-0B4967379921}" srcOrd="0" destOrd="0" presId="urn:microsoft.com/office/officeart/2005/8/layout/hProcess9"/>
    <dgm:cxn modelId="{7FABAE08-BE63-4CD9-9D03-C32CB13A3C2D}" type="presParOf" srcId="{7EA5919A-86EE-4F22-9C55-24CBF8A4DF67}" destId="{7221705C-F26C-44AC-B2A1-49255E77AD4B}" srcOrd="0" destOrd="0" presId="urn:microsoft.com/office/officeart/2005/8/layout/hProcess9"/>
    <dgm:cxn modelId="{6A29BC65-CD46-43B2-9C1A-A53ED85ECD4F}" type="presParOf" srcId="{7EA5919A-86EE-4F22-9C55-24CBF8A4DF67}" destId="{5180E427-8DDA-4799-B157-9B94857FFE59}" srcOrd="1" destOrd="0" presId="urn:microsoft.com/office/officeart/2005/8/layout/hProcess9"/>
    <dgm:cxn modelId="{8A27D763-1708-4E34-8E66-18D8AE0B0F37}" type="presParOf" srcId="{5180E427-8DDA-4799-B157-9B94857FFE59}" destId="{BCB5AAEB-BCF6-445E-A031-AF842585443F}" srcOrd="0" destOrd="0" presId="urn:microsoft.com/office/officeart/2005/8/layout/hProcess9"/>
    <dgm:cxn modelId="{28ECF97B-A31D-4B53-9CE9-6AC4BC1C17DD}" type="presParOf" srcId="{5180E427-8DDA-4799-B157-9B94857FFE59}" destId="{7A5634BC-8B70-4455-8C07-D0B0F50EFBC2}" srcOrd="1" destOrd="0" presId="urn:microsoft.com/office/officeart/2005/8/layout/hProcess9"/>
    <dgm:cxn modelId="{A599803C-E6BB-4F15-90BA-E20EE294B493}" type="presParOf" srcId="{5180E427-8DDA-4799-B157-9B94857FFE59}" destId="{C3CCFBE2-B3BC-41E1-A565-28912B5611D6}" srcOrd="2" destOrd="0" presId="urn:microsoft.com/office/officeart/2005/8/layout/hProcess9"/>
    <dgm:cxn modelId="{B7392A52-8D8D-410E-89F4-16B05AA60371}" type="presParOf" srcId="{5180E427-8DDA-4799-B157-9B94857FFE59}" destId="{BD2BCAF1-C244-41AD-8A34-6BB1CD05EF74}" srcOrd="3" destOrd="0" presId="urn:microsoft.com/office/officeart/2005/8/layout/hProcess9"/>
    <dgm:cxn modelId="{AA4EC434-8064-4713-BCEF-5212A495F986}" type="presParOf" srcId="{5180E427-8DDA-4799-B157-9B94857FFE59}" destId="{C3BA57FE-CDFF-4149-A6E4-0B49673799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97B4D-0C76-4E2E-9E4A-72AB3A26C7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BAC6873-9ED1-4F6C-97FC-E19EBE15F364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หน่วยบริการประเมินผล 6 เดือนแรก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ปรับแผนและ</a:t>
          </a:r>
        </a:p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จังหวัดตรวจสอบ</a:t>
          </a:r>
        </a:p>
      </dgm:t>
    </dgm:pt>
    <dgm:pt modelId="{D48BC6E2-D8DC-42AF-AC43-1B94231FDCEF}" type="parTrans" cxnId="{C87CE651-3FB5-4DC0-BE2A-4EF3261CD7D8}">
      <dgm:prSet/>
      <dgm:spPr/>
      <dgm:t>
        <a:bodyPr/>
        <a:lstStyle/>
        <a:p>
          <a:endParaRPr lang="th-TH"/>
        </a:p>
      </dgm:t>
    </dgm:pt>
    <dgm:pt modelId="{A607DF71-D1E8-4843-8EEA-A810102BEA9A}" type="sibTrans" cxnId="{C87CE651-3FB5-4DC0-BE2A-4EF3261CD7D8}">
      <dgm:prSet/>
      <dgm:spPr/>
      <dgm:t>
        <a:bodyPr/>
        <a:lstStyle/>
        <a:p>
          <a:endParaRPr lang="th-TH"/>
        </a:p>
      </dgm:t>
    </dgm:pt>
    <dgm:pt modelId="{3F0C586F-2784-4BBB-B886-5E9E6C8DAD9A}">
      <dgm:prSet phldrT="[ข้อความ]" custT="1"/>
      <dgm:spPr>
        <a:solidFill>
          <a:srgbClr val="0070C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เขต</a:t>
          </a:r>
        </a:p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ตรวจสอบ</a:t>
          </a:r>
        </a:p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และสรุป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C9EEE86F-9EC5-4ADA-AF04-6C25D845BA07}" type="parTrans" cxnId="{A89D6720-11E5-462B-8441-954936B8B3EC}">
      <dgm:prSet/>
      <dgm:spPr/>
      <dgm:t>
        <a:bodyPr/>
        <a:lstStyle/>
        <a:p>
          <a:endParaRPr lang="th-TH"/>
        </a:p>
      </dgm:t>
    </dgm:pt>
    <dgm:pt modelId="{A6962584-3645-4050-BEE9-291F53832168}" type="sibTrans" cxnId="{A89D6720-11E5-462B-8441-954936B8B3EC}">
      <dgm:prSet/>
      <dgm:spPr/>
      <dgm:t>
        <a:bodyPr/>
        <a:lstStyle/>
        <a:p>
          <a:endParaRPr lang="th-TH"/>
        </a:p>
      </dgm:t>
    </dgm:pt>
    <dgm:pt modelId="{5453EC7A-8656-416E-B22D-8F22635C6C06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เสนอผู้ตรวจ</a:t>
          </a:r>
        </a:p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อนุมัติ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5C6C26CC-D326-411A-81EA-E3661B29BA3B}" type="parTrans" cxnId="{B2A8FC6C-3337-4659-99C6-DFDEA337485A}">
      <dgm:prSet/>
      <dgm:spPr/>
      <dgm:t>
        <a:bodyPr/>
        <a:lstStyle/>
        <a:p>
          <a:endParaRPr lang="th-TH"/>
        </a:p>
      </dgm:t>
    </dgm:pt>
    <dgm:pt modelId="{7AEB2567-19BC-4B28-B681-3654796F9C2A}" type="sibTrans" cxnId="{B2A8FC6C-3337-4659-99C6-DFDEA337485A}">
      <dgm:prSet/>
      <dgm:spPr/>
      <dgm:t>
        <a:bodyPr/>
        <a:lstStyle/>
        <a:p>
          <a:endParaRPr lang="th-TH"/>
        </a:p>
      </dgm:t>
    </dgm:pt>
    <dgm:pt modelId="{4E4E1229-798E-485F-939A-3DB43289CDE0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ส่งกระทรวง</a:t>
          </a:r>
        </a:p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ตามกำหนด</a:t>
          </a:r>
        </a:p>
        <a:p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AE451D5D-0D02-425B-A57D-E7BFC241A7CD}" type="parTrans" cxnId="{47882FEB-7D18-4521-83FF-1710FD791D6C}">
      <dgm:prSet/>
      <dgm:spPr/>
      <dgm:t>
        <a:bodyPr/>
        <a:lstStyle/>
        <a:p>
          <a:endParaRPr lang="th-TH"/>
        </a:p>
      </dgm:t>
    </dgm:pt>
    <dgm:pt modelId="{561E1C54-31F1-474D-859D-5F3DD5DF8028}" type="sibTrans" cxnId="{47882FEB-7D18-4521-83FF-1710FD791D6C}">
      <dgm:prSet/>
      <dgm:spPr/>
      <dgm:t>
        <a:bodyPr/>
        <a:lstStyle/>
        <a:p>
          <a:endParaRPr lang="th-TH"/>
        </a:p>
      </dgm:t>
    </dgm:pt>
    <dgm:pt modelId="{769101D0-BA6D-4EF2-8319-EC025E1E327B}" type="pres">
      <dgm:prSet presAssocID="{ACA97B4D-0C76-4E2E-9E4A-72AB3A26C7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2549C9C-54FE-42BD-A0F3-0C3C56C8B550}" type="pres">
      <dgm:prSet presAssocID="{ACA97B4D-0C76-4E2E-9E4A-72AB3A26C7CB}" presName="arrow" presStyleLbl="bgShp" presStyleIdx="0" presStyleCnt="1" custLinFactNeighborY="-959"/>
      <dgm:spPr/>
    </dgm:pt>
    <dgm:pt modelId="{A65647AF-84F2-467D-8C02-6F8E7EF8BB09}" type="pres">
      <dgm:prSet presAssocID="{ACA97B4D-0C76-4E2E-9E4A-72AB3A26C7CB}" presName="linearProcess" presStyleCnt="0"/>
      <dgm:spPr/>
    </dgm:pt>
    <dgm:pt modelId="{3877F148-3011-48DC-99A7-0F14F3720406}" type="pres">
      <dgm:prSet presAssocID="{ABAC6873-9ED1-4F6C-97FC-E19EBE15F364}" presName="textNode" presStyleLbl="node1" presStyleIdx="0" presStyleCnt="4" custScaleX="1127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3E7303-1C0B-454A-9213-4F5953F09E7A}" type="pres">
      <dgm:prSet presAssocID="{A607DF71-D1E8-4843-8EEA-A810102BEA9A}" presName="sibTrans" presStyleCnt="0"/>
      <dgm:spPr/>
    </dgm:pt>
    <dgm:pt modelId="{AF497255-E516-4D1C-AB49-2FF0DA2DD920}" type="pres">
      <dgm:prSet presAssocID="{3F0C586F-2784-4BBB-B886-5E9E6C8DAD9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6E59D0-E997-4B37-9D0C-BF05BD1C44BA}" type="pres">
      <dgm:prSet presAssocID="{A6962584-3645-4050-BEE9-291F53832168}" presName="sibTrans" presStyleCnt="0"/>
      <dgm:spPr/>
    </dgm:pt>
    <dgm:pt modelId="{1C14AC56-5362-48C1-A98D-53E60EDAB24A}" type="pres">
      <dgm:prSet presAssocID="{5453EC7A-8656-416E-B22D-8F22635C6C0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D07147-88D8-4A33-A38C-EE8BB6A3510B}" type="pres">
      <dgm:prSet presAssocID="{7AEB2567-19BC-4B28-B681-3654796F9C2A}" presName="sibTrans" presStyleCnt="0"/>
      <dgm:spPr/>
    </dgm:pt>
    <dgm:pt modelId="{38FD07E2-0689-4C99-9CF7-AD1878939596}" type="pres">
      <dgm:prSet presAssocID="{4E4E1229-798E-485F-939A-3DB43289CDE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8198B18-8E53-46FD-8AA5-D026C598B141}" type="presOf" srcId="{5453EC7A-8656-416E-B22D-8F22635C6C06}" destId="{1C14AC56-5362-48C1-A98D-53E60EDAB24A}" srcOrd="0" destOrd="0" presId="urn:microsoft.com/office/officeart/2005/8/layout/hProcess9"/>
    <dgm:cxn modelId="{0AB9B761-28C6-48A8-B873-0BC75297D3AE}" type="presOf" srcId="{4E4E1229-798E-485F-939A-3DB43289CDE0}" destId="{38FD07E2-0689-4C99-9CF7-AD1878939596}" srcOrd="0" destOrd="0" presId="urn:microsoft.com/office/officeart/2005/8/layout/hProcess9"/>
    <dgm:cxn modelId="{3A98E3BC-43C7-48D8-9CF1-B7FDB8313CB1}" type="presOf" srcId="{ABAC6873-9ED1-4F6C-97FC-E19EBE15F364}" destId="{3877F148-3011-48DC-99A7-0F14F3720406}" srcOrd="0" destOrd="0" presId="urn:microsoft.com/office/officeart/2005/8/layout/hProcess9"/>
    <dgm:cxn modelId="{4DD42F57-19A2-44BF-B570-8E4DDF725BC3}" type="presOf" srcId="{ACA97B4D-0C76-4E2E-9E4A-72AB3A26C7CB}" destId="{769101D0-BA6D-4EF2-8319-EC025E1E327B}" srcOrd="0" destOrd="0" presId="urn:microsoft.com/office/officeart/2005/8/layout/hProcess9"/>
    <dgm:cxn modelId="{8CB7EBB7-CBC3-4111-A2B9-5ADDCF6B909D}" type="presOf" srcId="{3F0C586F-2784-4BBB-B886-5E9E6C8DAD9A}" destId="{AF497255-E516-4D1C-AB49-2FF0DA2DD920}" srcOrd="0" destOrd="0" presId="urn:microsoft.com/office/officeart/2005/8/layout/hProcess9"/>
    <dgm:cxn modelId="{B2A8FC6C-3337-4659-99C6-DFDEA337485A}" srcId="{ACA97B4D-0C76-4E2E-9E4A-72AB3A26C7CB}" destId="{5453EC7A-8656-416E-B22D-8F22635C6C06}" srcOrd="2" destOrd="0" parTransId="{5C6C26CC-D326-411A-81EA-E3661B29BA3B}" sibTransId="{7AEB2567-19BC-4B28-B681-3654796F9C2A}"/>
    <dgm:cxn modelId="{A89D6720-11E5-462B-8441-954936B8B3EC}" srcId="{ACA97B4D-0C76-4E2E-9E4A-72AB3A26C7CB}" destId="{3F0C586F-2784-4BBB-B886-5E9E6C8DAD9A}" srcOrd="1" destOrd="0" parTransId="{C9EEE86F-9EC5-4ADA-AF04-6C25D845BA07}" sibTransId="{A6962584-3645-4050-BEE9-291F53832168}"/>
    <dgm:cxn modelId="{C87CE651-3FB5-4DC0-BE2A-4EF3261CD7D8}" srcId="{ACA97B4D-0C76-4E2E-9E4A-72AB3A26C7CB}" destId="{ABAC6873-9ED1-4F6C-97FC-E19EBE15F364}" srcOrd="0" destOrd="0" parTransId="{D48BC6E2-D8DC-42AF-AC43-1B94231FDCEF}" sibTransId="{A607DF71-D1E8-4843-8EEA-A810102BEA9A}"/>
    <dgm:cxn modelId="{47882FEB-7D18-4521-83FF-1710FD791D6C}" srcId="{ACA97B4D-0C76-4E2E-9E4A-72AB3A26C7CB}" destId="{4E4E1229-798E-485F-939A-3DB43289CDE0}" srcOrd="3" destOrd="0" parTransId="{AE451D5D-0D02-425B-A57D-E7BFC241A7CD}" sibTransId="{561E1C54-31F1-474D-859D-5F3DD5DF8028}"/>
    <dgm:cxn modelId="{96895675-6525-40C9-899F-37F325D286AA}" type="presParOf" srcId="{769101D0-BA6D-4EF2-8319-EC025E1E327B}" destId="{32549C9C-54FE-42BD-A0F3-0C3C56C8B550}" srcOrd="0" destOrd="0" presId="urn:microsoft.com/office/officeart/2005/8/layout/hProcess9"/>
    <dgm:cxn modelId="{7A93DAD7-C1AE-4C68-AA7E-AFE62A6F1D8A}" type="presParOf" srcId="{769101D0-BA6D-4EF2-8319-EC025E1E327B}" destId="{A65647AF-84F2-467D-8C02-6F8E7EF8BB09}" srcOrd="1" destOrd="0" presId="urn:microsoft.com/office/officeart/2005/8/layout/hProcess9"/>
    <dgm:cxn modelId="{984BE5EB-F08C-4E03-9522-0AB7451C9F2C}" type="presParOf" srcId="{A65647AF-84F2-467D-8C02-6F8E7EF8BB09}" destId="{3877F148-3011-48DC-99A7-0F14F3720406}" srcOrd="0" destOrd="0" presId="urn:microsoft.com/office/officeart/2005/8/layout/hProcess9"/>
    <dgm:cxn modelId="{24CA2CED-EB5B-46E5-B42A-2B0C49EB4531}" type="presParOf" srcId="{A65647AF-84F2-467D-8C02-6F8E7EF8BB09}" destId="{043E7303-1C0B-454A-9213-4F5953F09E7A}" srcOrd="1" destOrd="0" presId="urn:microsoft.com/office/officeart/2005/8/layout/hProcess9"/>
    <dgm:cxn modelId="{E72C540C-6704-411E-807A-C536472DC603}" type="presParOf" srcId="{A65647AF-84F2-467D-8C02-6F8E7EF8BB09}" destId="{AF497255-E516-4D1C-AB49-2FF0DA2DD920}" srcOrd="2" destOrd="0" presId="urn:microsoft.com/office/officeart/2005/8/layout/hProcess9"/>
    <dgm:cxn modelId="{7497688E-AB6E-438C-8EB8-2D8B9E4D8C8A}" type="presParOf" srcId="{A65647AF-84F2-467D-8C02-6F8E7EF8BB09}" destId="{2E6E59D0-E997-4B37-9D0C-BF05BD1C44BA}" srcOrd="3" destOrd="0" presId="urn:microsoft.com/office/officeart/2005/8/layout/hProcess9"/>
    <dgm:cxn modelId="{D0D63B03-7F24-4E90-BEA0-967A81B35596}" type="presParOf" srcId="{A65647AF-84F2-467D-8C02-6F8E7EF8BB09}" destId="{1C14AC56-5362-48C1-A98D-53E60EDAB24A}" srcOrd="4" destOrd="0" presId="urn:microsoft.com/office/officeart/2005/8/layout/hProcess9"/>
    <dgm:cxn modelId="{90A8F915-FDF4-4918-BEFF-98D9D66F4311}" type="presParOf" srcId="{A65647AF-84F2-467D-8C02-6F8E7EF8BB09}" destId="{13D07147-88D8-4A33-A38C-EE8BB6A3510B}" srcOrd="5" destOrd="0" presId="urn:microsoft.com/office/officeart/2005/8/layout/hProcess9"/>
    <dgm:cxn modelId="{F89A3E28-760B-41D6-818C-A822637C74BD}" type="presParOf" srcId="{A65647AF-84F2-467D-8C02-6F8E7EF8BB09}" destId="{38FD07E2-0689-4C99-9CF7-AD18789395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87EBC-CB1C-4EEA-A000-BFB32C9770B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C8E4C01-38B0-49E6-97F6-4F202D5A7B60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1.</a:t>
          </a:r>
          <a:r>
            <a:rPr lang="th-TH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รายได้-ค่าใช้จ่าย</a:t>
          </a:r>
          <a:endParaRPr lang="th-TH" sz="2400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7E883EE3-F587-4618-851C-59D7829E45CC}" type="parTrans" cxnId="{7B6307FE-2038-4892-AE1F-10EB2DC68AF8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33654-2C7D-4203-8E9F-690FA37872CE}" type="sibTrans" cxnId="{7B6307FE-2038-4892-AE1F-10EB2DC68AF8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9F957DB-F41A-472E-BAD6-F088A8E0B041}">
      <dgm:prSet phldrT="[ข้อความ]" custT="1"/>
      <dgm:spPr>
        <a:solidFill>
          <a:srgbClr val="00FFFF"/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2.</a:t>
          </a:r>
          <a:r>
            <a:rPr lang="th-TH" sz="20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ซื้อยา เวชภัณฑ์ วัสดุการแพทย์ วัสดุ วิทยาศาสตร์</a:t>
          </a:r>
          <a:endParaRPr lang="th-TH" sz="2000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3D60322D-BF61-4D96-8A5A-C86809AA1909}" type="parTrans" cxnId="{4963613F-CBF8-4E14-B9F8-D2F76C7D3C4A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1A0DB2-F29C-49A1-BE43-FF2A4254E92B}" type="sibTrans" cxnId="{4963613F-CBF8-4E14-B9F8-D2F76C7D3C4A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1153BB-8174-404F-B41F-103899A7C0CB}">
      <dgm:prSet phldrT="[ข้อความ]" custT="1"/>
      <dgm:spPr>
        <a:solidFill>
          <a:srgbClr val="FEA0E3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4.</a:t>
          </a:r>
          <a:r>
            <a:rPr lang="th-TH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บริหารเจ้าหนี้</a:t>
          </a:r>
          <a:endParaRPr lang="th-TH" sz="2400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CC98B016-C596-4042-B98D-DEFAA67973B8}" type="parTrans" cxnId="{3C98B666-1E9D-4C18-B333-7B091C8365C9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73FC5F-EF9D-498C-AFBC-0F2A6CC94E4F}" type="sibTrans" cxnId="{3C98B666-1E9D-4C18-B333-7B091C8365C9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D1BF39-6385-4D1D-8D00-142A32E766B2}">
      <dgm:prSet phldrT="[ข้อความ]" custT="1"/>
      <dgm:spPr>
        <a:solidFill>
          <a:srgbClr val="99FF66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5.</a:t>
          </a:r>
          <a:r>
            <a:rPr lang="th-TH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บริหารลูกหนี้</a:t>
          </a:r>
          <a:endParaRPr lang="th-TH" sz="2400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F0FAC012-F1D0-41A9-8DF5-F0C70987659A}" type="parTrans" cxnId="{B3B5D3CA-62FE-4951-ADC8-A26D1B643D61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C4C6C5-C4C1-451C-9481-FF812C37619E}" type="sibTrans" cxnId="{B3B5D3CA-62FE-4951-ADC8-A26D1B643D61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A74CFF-C518-45A3-9A11-418A924A1B0B}">
      <dgm:prSet phldrT="[ข้อความ]" custT="1"/>
      <dgm:spPr>
        <a:solidFill>
          <a:srgbClr val="E9B959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6.</a:t>
          </a:r>
          <a:r>
            <a:rPr lang="th-TH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แผนลงทุน</a:t>
          </a:r>
        </a:p>
      </dgm:t>
    </dgm:pt>
    <dgm:pt modelId="{D4FE05C3-7501-402E-BA07-75B0EB109579}" type="parTrans" cxnId="{9696146A-4707-4E98-99DB-0AE67326F35A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A2D5E8-9365-42D1-B6CD-3AD1CEEBA8B0}" type="sibTrans" cxnId="{9696146A-4707-4E98-99DB-0AE67326F35A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5E022F-EDA7-4E52-B7EE-4D6704B4C267}">
      <dgm:prSet custT="1"/>
      <dgm:spPr>
        <a:solidFill>
          <a:srgbClr val="AAA4FA"/>
        </a:solidFill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7.</a:t>
          </a:r>
          <a:r>
            <a:rPr lang="th-TH" sz="2400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สนับสนุน รพ.สต.</a:t>
          </a:r>
          <a:endParaRPr lang="th-TH" sz="2400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426125AD-5DC1-4906-8893-FB81AAFC7BE7}" type="parTrans" cxnId="{62C3377E-870B-4C41-A23A-0382CCFCFB61}">
      <dgm:prSet/>
      <dgm:spPr/>
      <dgm:t>
        <a:bodyPr/>
        <a:lstStyle/>
        <a:p>
          <a:endParaRPr lang="th-TH" sz="14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4EFE6A-61E6-42A4-8F8F-187B6BC4EFF7}" type="sibTrans" cxnId="{62C3377E-870B-4C41-A23A-0382CCFCFB61}">
      <dgm:prSet custT="1"/>
      <dgm:spPr>
        <a:solidFill>
          <a:srgbClr val="002060"/>
        </a:solidFill>
      </dgm:spPr>
      <dgm:t>
        <a:bodyPr/>
        <a:lstStyle/>
        <a:p>
          <a:endParaRPr lang="th-TH" sz="1100" b="1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0420FB-5D53-46BA-AD18-6859678D716A}">
      <dgm:prSet phldrT="[ข้อความ]"/>
      <dgm:spPr>
        <a:solidFill>
          <a:srgbClr val="F9550B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3.</a:t>
          </a:r>
          <a:r>
            <a:rPr lang="th-TH" b="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ซื้อวัสดุอื่นๆ</a:t>
          </a:r>
          <a:endParaRPr lang="th-TH" b="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gm:t>
    </dgm:pt>
    <dgm:pt modelId="{9FA84853-EFBC-4912-99C9-0D21E21815C4}" type="parTrans" cxnId="{763016A3-FDD4-43D5-BD2B-6152EACDE0B3}">
      <dgm:prSet/>
      <dgm:spPr/>
      <dgm:t>
        <a:bodyPr/>
        <a:lstStyle/>
        <a:p>
          <a:endParaRPr lang="th-TH"/>
        </a:p>
      </dgm:t>
    </dgm:pt>
    <dgm:pt modelId="{B70C1EFE-36F7-4F48-9563-2850D6E76CF2}" type="sibTrans" cxnId="{763016A3-FDD4-43D5-BD2B-6152EACDE0B3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39529CC7-0351-4864-B0F8-46CF41AFE5F5}" type="pres">
      <dgm:prSet presAssocID="{D3487EBC-CB1C-4EEA-A000-BFB32C9770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D5474E2-CFB2-4773-8784-03268D1C4843}" type="pres">
      <dgm:prSet presAssocID="{5C8E4C01-38B0-49E6-97F6-4F202D5A7B60}" presName="node" presStyleLbl="node1" presStyleIdx="0" presStyleCnt="7" custScaleX="121997" custScaleY="93061" custRadScaleRad="97309" custRadScaleInc="-777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A9880A-6337-445D-ACE5-71F92BDAD2CF}" type="pres">
      <dgm:prSet presAssocID="{5C8E4C01-38B0-49E6-97F6-4F202D5A7B60}" presName="spNode" presStyleCnt="0"/>
      <dgm:spPr/>
    </dgm:pt>
    <dgm:pt modelId="{02E3ABFC-A7C9-49A3-9F1F-174125D7A24A}" type="pres">
      <dgm:prSet presAssocID="{B8033654-2C7D-4203-8E9F-690FA37872CE}" presName="sibTrans" presStyleLbl="sibTrans1D1" presStyleIdx="0" presStyleCnt="7"/>
      <dgm:spPr/>
      <dgm:t>
        <a:bodyPr/>
        <a:lstStyle/>
        <a:p>
          <a:endParaRPr lang="th-TH"/>
        </a:p>
      </dgm:t>
    </dgm:pt>
    <dgm:pt modelId="{3B39D2EA-A31A-4B81-A50C-C9E8A646E9E5}" type="pres">
      <dgm:prSet presAssocID="{39F957DB-F41A-472E-BAD6-F088A8E0B041}" presName="node" presStyleLbl="node1" presStyleIdx="1" presStyleCnt="7" custScaleX="119749" custScaleY="106400" custRadScaleRad="102673" custRadScaleInc="4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D6A393-9AFB-47F9-B900-681D54A0E036}" type="pres">
      <dgm:prSet presAssocID="{39F957DB-F41A-472E-BAD6-F088A8E0B041}" presName="spNode" presStyleCnt="0"/>
      <dgm:spPr/>
    </dgm:pt>
    <dgm:pt modelId="{0E60F8E9-3B08-49B1-B436-A18D337EEDC8}" type="pres">
      <dgm:prSet presAssocID="{821A0DB2-F29C-49A1-BE43-FF2A4254E92B}" presName="sibTrans" presStyleLbl="sibTrans1D1" presStyleIdx="1" presStyleCnt="7"/>
      <dgm:spPr/>
      <dgm:t>
        <a:bodyPr/>
        <a:lstStyle/>
        <a:p>
          <a:endParaRPr lang="th-TH"/>
        </a:p>
      </dgm:t>
    </dgm:pt>
    <dgm:pt modelId="{77A4A4A6-F0E0-4460-875A-BB1F7F5C57EC}" type="pres">
      <dgm:prSet presAssocID="{830420FB-5D53-46BA-AD18-6859678D716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5D79E0-DA9B-48A6-BBC4-7CBAC25B5639}" type="pres">
      <dgm:prSet presAssocID="{830420FB-5D53-46BA-AD18-6859678D716A}" presName="spNode" presStyleCnt="0"/>
      <dgm:spPr/>
    </dgm:pt>
    <dgm:pt modelId="{90336DD5-458C-4D09-80DE-857DCAF07E19}" type="pres">
      <dgm:prSet presAssocID="{B70C1EFE-36F7-4F48-9563-2850D6E76CF2}" presName="sibTrans" presStyleLbl="sibTrans1D1" presStyleIdx="2" presStyleCnt="7"/>
      <dgm:spPr/>
      <dgm:t>
        <a:bodyPr/>
        <a:lstStyle/>
        <a:p>
          <a:endParaRPr lang="th-TH"/>
        </a:p>
      </dgm:t>
    </dgm:pt>
    <dgm:pt modelId="{FF0D9619-7025-4DD5-B6C3-DABA12E251DE}" type="pres">
      <dgm:prSet presAssocID="{8B1153BB-8174-404F-B41F-103899A7C0C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84A550-F47D-4B7A-BC50-5D9FFCA01D13}" type="pres">
      <dgm:prSet presAssocID="{8B1153BB-8174-404F-B41F-103899A7C0CB}" presName="spNode" presStyleCnt="0"/>
      <dgm:spPr/>
    </dgm:pt>
    <dgm:pt modelId="{00C1C7C1-EDE8-4328-BB1F-700843AF95BE}" type="pres">
      <dgm:prSet presAssocID="{6A73FC5F-EF9D-498C-AFBC-0F2A6CC94E4F}" presName="sibTrans" presStyleLbl="sibTrans1D1" presStyleIdx="3" presStyleCnt="7"/>
      <dgm:spPr/>
      <dgm:t>
        <a:bodyPr/>
        <a:lstStyle/>
        <a:p>
          <a:endParaRPr lang="th-TH"/>
        </a:p>
      </dgm:t>
    </dgm:pt>
    <dgm:pt modelId="{D65ADAE1-36D6-441A-BFFA-A51667997BD0}" type="pres">
      <dgm:prSet presAssocID="{78D1BF39-6385-4D1D-8D00-142A32E766B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31ECCB-B6AE-4989-9022-79D80A8A4C7A}" type="pres">
      <dgm:prSet presAssocID="{78D1BF39-6385-4D1D-8D00-142A32E766B2}" presName="spNode" presStyleCnt="0"/>
      <dgm:spPr/>
    </dgm:pt>
    <dgm:pt modelId="{136CD2D9-9FAE-406D-BA9B-A4331C206CCE}" type="pres">
      <dgm:prSet presAssocID="{83C4C6C5-C4C1-451C-9481-FF812C37619E}" presName="sibTrans" presStyleLbl="sibTrans1D1" presStyleIdx="4" presStyleCnt="7"/>
      <dgm:spPr/>
      <dgm:t>
        <a:bodyPr/>
        <a:lstStyle/>
        <a:p>
          <a:endParaRPr lang="th-TH"/>
        </a:p>
      </dgm:t>
    </dgm:pt>
    <dgm:pt modelId="{1714E1B0-C7F3-4D5D-A68D-C4A5384C02AD}" type="pres">
      <dgm:prSet presAssocID="{47A74CFF-C518-45A3-9A11-418A924A1B0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B4FDD3-7708-45A2-B7E5-EBAD7D0391DB}" type="pres">
      <dgm:prSet presAssocID="{47A74CFF-C518-45A3-9A11-418A924A1B0B}" presName="spNode" presStyleCnt="0"/>
      <dgm:spPr/>
    </dgm:pt>
    <dgm:pt modelId="{BC316E08-5288-4A6F-9406-22B6A159886F}" type="pres">
      <dgm:prSet presAssocID="{31A2D5E8-9365-42D1-B6CD-3AD1CEEBA8B0}" presName="sibTrans" presStyleLbl="sibTrans1D1" presStyleIdx="5" presStyleCnt="7"/>
      <dgm:spPr/>
      <dgm:t>
        <a:bodyPr/>
        <a:lstStyle/>
        <a:p>
          <a:endParaRPr lang="th-TH"/>
        </a:p>
      </dgm:t>
    </dgm:pt>
    <dgm:pt modelId="{2327D04D-AF33-4974-A302-528B4CA8212B}" type="pres">
      <dgm:prSet presAssocID="{5D5E022F-EDA7-4E52-B7EE-4D6704B4C26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71A891-8915-404E-9E93-3BCEFC0A5A65}" type="pres">
      <dgm:prSet presAssocID="{5D5E022F-EDA7-4E52-B7EE-4D6704B4C267}" presName="spNode" presStyleCnt="0"/>
      <dgm:spPr/>
    </dgm:pt>
    <dgm:pt modelId="{9A132FD1-4EC0-4727-BE31-4FF01A01220B}" type="pres">
      <dgm:prSet presAssocID="{E24EFE6A-61E6-42A4-8F8F-187B6BC4EFF7}" presName="sibTrans" presStyleLbl="sibTrans1D1" presStyleIdx="6" presStyleCnt="7"/>
      <dgm:spPr/>
      <dgm:t>
        <a:bodyPr/>
        <a:lstStyle/>
        <a:p>
          <a:endParaRPr lang="th-TH"/>
        </a:p>
      </dgm:t>
    </dgm:pt>
  </dgm:ptLst>
  <dgm:cxnLst>
    <dgm:cxn modelId="{3C98B666-1E9D-4C18-B333-7B091C8365C9}" srcId="{D3487EBC-CB1C-4EEA-A000-BFB32C9770BE}" destId="{8B1153BB-8174-404F-B41F-103899A7C0CB}" srcOrd="3" destOrd="0" parTransId="{CC98B016-C596-4042-B98D-DEFAA67973B8}" sibTransId="{6A73FC5F-EF9D-498C-AFBC-0F2A6CC94E4F}"/>
    <dgm:cxn modelId="{9696146A-4707-4E98-99DB-0AE67326F35A}" srcId="{D3487EBC-CB1C-4EEA-A000-BFB32C9770BE}" destId="{47A74CFF-C518-45A3-9A11-418A924A1B0B}" srcOrd="5" destOrd="0" parTransId="{D4FE05C3-7501-402E-BA07-75B0EB109579}" sibTransId="{31A2D5E8-9365-42D1-B6CD-3AD1CEEBA8B0}"/>
    <dgm:cxn modelId="{30F3A16F-3770-402C-844B-6FA4503E9648}" type="presOf" srcId="{B8033654-2C7D-4203-8E9F-690FA37872CE}" destId="{02E3ABFC-A7C9-49A3-9F1F-174125D7A24A}" srcOrd="0" destOrd="0" presId="urn:microsoft.com/office/officeart/2005/8/layout/cycle5"/>
    <dgm:cxn modelId="{4EC6978C-3A8A-442E-B3AD-2ECDE8D3A417}" type="presOf" srcId="{8B1153BB-8174-404F-B41F-103899A7C0CB}" destId="{FF0D9619-7025-4DD5-B6C3-DABA12E251DE}" srcOrd="0" destOrd="0" presId="urn:microsoft.com/office/officeart/2005/8/layout/cycle5"/>
    <dgm:cxn modelId="{5B3630E3-4EE4-4B80-A052-7CE4CCF74310}" type="presOf" srcId="{B70C1EFE-36F7-4F48-9563-2850D6E76CF2}" destId="{90336DD5-458C-4D09-80DE-857DCAF07E19}" srcOrd="0" destOrd="0" presId="urn:microsoft.com/office/officeart/2005/8/layout/cycle5"/>
    <dgm:cxn modelId="{2929DC0E-36DC-437F-AEA0-B27A662CFC1C}" type="presOf" srcId="{830420FB-5D53-46BA-AD18-6859678D716A}" destId="{77A4A4A6-F0E0-4460-875A-BB1F7F5C57EC}" srcOrd="0" destOrd="0" presId="urn:microsoft.com/office/officeart/2005/8/layout/cycle5"/>
    <dgm:cxn modelId="{6D2F8A33-37CF-405E-8590-C8B19D29D76B}" type="presOf" srcId="{39F957DB-F41A-472E-BAD6-F088A8E0B041}" destId="{3B39D2EA-A31A-4B81-A50C-C9E8A646E9E5}" srcOrd="0" destOrd="0" presId="urn:microsoft.com/office/officeart/2005/8/layout/cycle5"/>
    <dgm:cxn modelId="{AF3EA658-C35C-40FA-998F-0A2927E0252E}" type="presOf" srcId="{821A0DB2-F29C-49A1-BE43-FF2A4254E92B}" destId="{0E60F8E9-3B08-49B1-B436-A18D337EEDC8}" srcOrd="0" destOrd="0" presId="urn:microsoft.com/office/officeart/2005/8/layout/cycle5"/>
    <dgm:cxn modelId="{FC3282B2-B50F-4D01-B560-F0A7E22A6B18}" type="presOf" srcId="{47A74CFF-C518-45A3-9A11-418A924A1B0B}" destId="{1714E1B0-C7F3-4D5D-A68D-C4A5384C02AD}" srcOrd="0" destOrd="0" presId="urn:microsoft.com/office/officeart/2005/8/layout/cycle5"/>
    <dgm:cxn modelId="{5013E26B-1BE9-45E0-A092-7E3F53B94F41}" type="presOf" srcId="{31A2D5E8-9365-42D1-B6CD-3AD1CEEBA8B0}" destId="{BC316E08-5288-4A6F-9406-22B6A159886F}" srcOrd="0" destOrd="0" presId="urn:microsoft.com/office/officeart/2005/8/layout/cycle5"/>
    <dgm:cxn modelId="{F077C4EA-2427-4BE3-B782-8A9273A34EB7}" type="presOf" srcId="{5D5E022F-EDA7-4E52-B7EE-4D6704B4C267}" destId="{2327D04D-AF33-4974-A302-528B4CA8212B}" srcOrd="0" destOrd="0" presId="urn:microsoft.com/office/officeart/2005/8/layout/cycle5"/>
    <dgm:cxn modelId="{7B6307FE-2038-4892-AE1F-10EB2DC68AF8}" srcId="{D3487EBC-CB1C-4EEA-A000-BFB32C9770BE}" destId="{5C8E4C01-38B0-49E6-97F6-4F202D5A7B60}" srcOrd="0" destOrd="0" parTransId="{7E883EE3-F587-4618-851C-59D7829E45CC}" sibTransId="{B8033654-2C7D-4203-8E9F-690FA37872CE}"/>
    <dgm:cxn modelId="{93B7AE24-FAE4-440C-A06C-28C101DCE977}" type="presOf" srcId="{6A73FC5F-EF9D-498C-AFBC-0F2A6CC94E4F}" destId="{00C1C7C1-EDE8-4328-BB1F-700843AF95BE}" srcOrd="0" destOrd="0" presId="urn:microsoft.com/office/officeart/2005/8/layout/cycle5"/>
    <dgm:cxn modelId="{099239FE-ADA0-4FB2-BDE8-D1E7D6D3C0E4}" type="presOf" srcId="{78D1BF39-6385-4D1D-8D00-142A32E766B2}" destId="{D65ADAE1-36D6-441A-BFFA-A51667997BD0}" srcOrd="0" destOrd="0" presId="urn:microsoft.com/office/officeart/2005/8/layout/cycle5"/>
    <dgm:cxn modelId="{62C3377E-870B-4C41-A23A-0382CCFCFB61}" srcId="{D3487EBC-CB1C-4EEA-A000-BFB32C9770BE}" destId="{5D5E022F-EDA7-4E52-B7EE-4D6704B4C267}" srcOrd="6" destOrd="0" parTransId="{426125AD-5DC1-4906-8893-FB81AAFC7BE7}" sibTransId="{E24EFE6A-61E6-42A4-8F8F-187B6BC4EFF7}"/>
    <dgm:cxn modelId="{4963613F-CBF8-4E14-B9F8-D2F76C7D3C4A}" srcId="{D3487EBC-CB1C-4EEA-A000-BFB32C9770BE}" destId="{39F957DB-F41A-472E-BAD6-F088A8E0B041}" srcOrd="1" destOrd="0" parTransId="{3D60322D-BF61-4D96-8A5A-C86809AA1909}" sibTransId="{821A0DB2-F29C-49A1-BE43-FF2A4254E92B}"/>
    <dgm:cxn modelId="{B3B5D3CA-62FE-4951-ADC8-A26D1B643D61}" srcId="{D3487EBC-CB1C-4EEA-A000-BFB32C9770BE}" destId="{78D1BF39-6385-4D1D-8D00-142A32E766B2}" srcOrd="4" destOrd="0" parTransId="{F0FAC012-F1D0-41A9-8DF5-F0C70987659A}" sibTransId="{83C4C6C5-C4C1-451C-9481-FF812C37619E}"/>
    <dgm:cxn modelId="{170FFCD3-BE1E-47C0-B3D4-9991449BBE4B}" type="presOf" srcId="{83C4C6C5-C4C1-451C-9481-FF812C37619E}" destId="{136CD2D9-9FAE-406D-BA9B-A4331C206CCE}" srcOrd="0" destOrd="0" presId="urn:microsoft.com/office/officeart/2005/8/layout/cycle5"/>
    <dgm:cxn modelId="{C47AFD0E-AEC3-4F25-8028-A1EA5F86888F}" type="presOf" srcId="{5C8E4C01-38B0-49E6-97F6-4F202D5A7B60}" destId="{9D5474E2-CFB2-4773-8784-03268D1C4843}" srcOrd="0" destOrd="0" presId="urn:microsoft.com/office/officeart/2005/8/layout/cycle5"/>
    <dgm:cxn modelId="{763016A3-FDD4-43D5-BD2B-6152EACDE0B3}" srcId="{D3487EBC-CB1C-4EEA-A000-BFB32C9770BE}" destId="{830420FB-5D53-46BA-AD18-6859678D716A}" srcOrd="2" destOrd="0" parTransId="{9FA84853-EFBC-4912-99C9-0D21E21815C4}" sibTransId="{B70C1EFE-36F7-4F48-9563-2850D6E76CF2}"/>
    <dgm:cxn modelId="{541B5CB3-91E3-4DB7-A3D0-12BF21D21F54}" type="presOf" srcId="{D3487EBC-CB1C-4EEA-A000-BFB32C9770BE}" destId="{39529CC7-0351-4864-B0F8-46CF41AFE5F5}" srcOrd="0" destOrd="0" presId="urn:microsoft.com/office/officeart/2005/8/layout/cycle5"/>
    <dgm:cxn modelId="{1DBE7D8A-F161-4146-B230-85E5081552D1}" type="presOf" srcId="{E24EFE6A-61E6-42A4-8F8F-187B6BC4EFF7}" destId="{9A132FD1-4EC0-4727-BE31-4FF01A01220B}" srcOrd="0" destOrd="0" presId="urn:microsoft.com/office/officeart/2005/8/layout/cycle5"/>
    <dgm:cxn modelId="{0E366F48-E7E2-4AB4-A1B0-99B4D90E67A4}" type="presParOf" srcId="{39529CC7-0351-4864-B0F8-46CF41AFE5F5}" destId="{9D5474E2-CFB2-4773-8784-03268D1C4843}" srcOrd="0" destOrd="0" presId="urn:microsoft.com/office/officeart/2005/8/layout/cycle5"/>
    <dgm:cxn modelId="{E6AF00E2-36D9-4262-B258-3850C29D965A}" type="presParOf" srcId="{39529CC7-0351-4864-B0F8-46CF41AFE5F5}" destId="{E9A9880A-6337-445D-ACE5-71F92BDAD2CF}" srcOrd="1" destOrd="0" presId="urn:microsoft.com/office/officeart/2005/8/layout/cycle5"/>
    <dgm:cxn modelId="{2F576A08-0D99-47C1-AB16-F40ABFC58575}" type="presParOf" srcId="{39529CC7-0351-4864-B0F8-46CF41AFE5F5}" destId="{02E3ABFC-A7C9-49A3-9F1F-174125D7A24A}" srcOrd="2" destOrd="0" presId="urn:microsoft.com/office/officeart/2005/8/layout/cycle5"/>
    <dgm:cxn modelId="{0E92BE4B-EB9D-4AA5-9195-CC088BEEC3BD}" type="presParOf" srcId="{39529CC7-0351-4864-B0F8-46CF41AFE5F5}" destId="{3B39D2EA-A31A-4B81-A50C-C9E8A646E9E5}" srcOrd="3" destOrd="0" presId="urn:microsoft.com/office/officeart/2005/8/layout/cycle5"/>
    <dgm:cxn modelId="{CE827642-A93E-44C6-A9AC-7D956BAA95AC}" type="presParOf" srcId="{39529CC7-0351-4864-B0F8-46CF41AFE5F5}" destId="{93D6A393-9AFB-47F9-B900-681D54A0E036}" srcOrd="4" destOrd="0" presId="urn:microsoft.com/office/officeart/2005/8/layout/cycle5"/>
    <dgm:cxn modelId="{4DFE22C5-DBD5-4273-A38E-4CACA53C0A11}" type="presParOf" srcId="{39529CC7-0351-4864-B0F8-46CF41AFE5F5}" destId="{0E60F8E9-3B08-49B1-B436-A18D337EEDC8}" srcOrd="5" destOrd="0" presId="urn:microsoft.com/office/officeart/2005/8/layout/cycle5"/>
    <dgm:cxn modelId="{5EBD8370-D783-452E-A4F1-BE70DD651607}" type="presParOf" srcId="{39529CC7-0351-4864-B0F8-46CF41AFE5F5}" destId="{77A4A4A6-F0E0-4460-875A-BB1F7F5C57EC}" srcOrd="6" destOrd="0" presId="urn:microsoft.com/office/officeart/2005/8/layout/cycle5"/>
    <dgm:cxn modelId="{E2CFA845-18E5-47A0-B344-B62451010B23}" type="presParOf" srcId="{39529CC7-0351-4864-B0F8-46CF41AFE5F5}" destId="{8C5D79E0-DA9B-48A6-BBC4-7CBAC25B5639}" srcOrd="7" destOrd="0" presId="urn:microsoft.com/office/officeart/2005/8/layout/cycle5"/>
    <dgm:cxn modelId="{61533981-767A-4C28-A08B-38C917113D29}" type="presParOf" srcId="{39529CC7-0351-4864-B0F8-46CF41AFE5F5}" destId="{90336DD5-458C-4D09-80DE-857DCAF07E19}" srcOrd="8" destOrd="0" presId="urn:microsoft.com/office/officeart/2005/8/layout/cycle5"/>
    <dgm:cxn modelId="{39FDD18D-AA18-496A-B798-2F52EA9CC4C7}" type="presParOf" srcId="{39529CC7-0351-4864-B0F8-46CF41AFE5F5}" destId="{FF0D9619-7025-4DD5-B6C3-DABA12E251DE}" srcOrd="9" destOrd="0" presId="urn:microsoft.com/office/officeart/2005/8/layout/cycle5"/>
    <dgm:cxn modelId="{D555F285-5170-4FA6-9AC6-86C8867FE72B}" type="presParOf" srcId="{39529CC7-0351-4864-B0F8-46CF41AFE5F5}" destId="{6184A550-F47D-4B7A-BC50-5D9FFCA01D13}" srcOrd="10" destOrd="0" presId="urn:microsoft.com/office/officeart/2005/8/layout/cycle5"/>
    <dgm:cxn modelId="{00153526-29B8-487E-B209-B4779CB5F692}" type="presParOf" srcId="{39529CC7-0351-4864-B0F8-46CF41AFE5F5}" destId="{00C1C7C1-EDE8-4328-BB1F-700843AF95BE}" srcOrd="11" destOrd="0" presId="urn:microsoft.com/office/officeart/2005/8/layout/cycle5"/>
    <dgm:cxn modelId="{3132D245-2CB2-4A54-A2E2-FB2F18B5051E}" type="presParOf" srcId="{39529CC7-0351-4864-B0F8-46CF41AFE5F5}" destId="{D65ADAE1-36D6-441A-BFFA-A51667997BD0}" srcOrd="12" destOrd="0" presId="urn:microsoft.com/office/officeart/2005/8/layout/cycle5"/>
    <dgm:cxn modelId="{C3DE9AFD-742F-40F6-BEAF-88336EB3505D}" type="presParOf" srcId="{39529CC7-0351-4864-B0F8-46CF41AFE5F5}" destId="{6831ECCB-B6AE-4989-9022-79D80A8A4C7A}" srcOrd="13" destOrd="0" presId="urn:microsoft.com/office/officeart/2005/8/layout/cycle5"/>
    <dgm:cxn modelId="{078BF8AC-E761-4753-B080-49AC5DDFC016}" type="presParOf" srcId="{39529CC7-0351-4864-B0F8-46CF41AFE5F5}" destId="{136CD2D9-9FAE-406D-BA9B-A4331C206CCE}" srcOrd="14" destOrd="0" presId="urn:microsoft.com/office/officeart/2005/8/layout/cycle5"/>
    <dgm:cxn modelId="{572FCD6F-B507-46E9-9345-1E7C6AE7D674}" type="presParOf" srcId="{39529CC7-0351-4864-B0F8-46CF41AFE5F5}" destId="{1714E1B0-C7F3-4D5D-A68D-C4A5384C02AD}" srcOrd="15" destOrd="0" presId="urn:microsoft.com/office/officeart/2005/8/layout/cycle5"/>
    <dgm:cxn modelId="{47310CF3-7162-427C-810D-751304475114}" type="presParOf" srcId="{39529CC7-0351-4864-B0F8-46CF41AFE5F5}" destId="{B8B4FDD3-7708-45A2-B7E5-EBAD7D0391DB}" srcOrd="16" destOrd="0" presId="urn:microsoft.com/office/officeart/2005/8/layout/cycle5"/>
    <dgm:cxn modelId="{4D04A508-2898-4F12-9E56-0064CE8D17C5}" type="presParOf" srcId="{39529CC7-0351-4864-B0F8-46CF41AFE5F5}" destId="{BC316E08-5288-4A6F-9406-22B6A159886F}" srcOrd="17" destOrd="0" presId="urn:microsoft.com/office/officeart/2005/8/layout/cycle5"/>
    <dgm:cxn modelId="{EB569EC1-9EFF-4956-85D3-BD99C8D28EE6}" type="presParOf" srcId="{39529CC7-0351-4864-B0F8-46CF41AFE5F5}" destId="{2327D04D-AF33-4974-A302-528B4CA8212B}" srcOrd="18" destOrd="0" presId="urn:microsoft.com/office/officeart/2005/8/layout/cycle5"/>
    <dgm:cxn modelId="{B78832FE-CE54-4DCB-9047-0F430AEDCF3E}" type="presParOf" srcId="{39529CC7-0351-4864-B0F8-46CF41AFE5F5}" destId="{0C71A891-8915-404E-9E93-3BCEFC0A5A65}" srcOrd="19" destOrd="0" presId="urn:microsoft.com/office/officeart/2005/8/layout/cycle5"/>
    <dgm:cxn modelId="{080B493E-6483-4C52-A276-8C0D11AB8468}" type="presParOf" srcId="{39529CC7-0351-4864-B0F8-46CF41AFE5F5}" destId="{9A132FD1-4EC0-4727-BE31-4FF01A01220B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529F2-8AB1-4563-92C5-32FE3DCD9FD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B168B17-05A0-4033-B00B-46DF29DFD390}">
      <dgm:prSet phldrT="[ข้อความ]" custT="1"/>
      <dgm:spPr>
        <a:solidFill>
          <a:srgbClr val="FEA0E3"/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cs typeface="+mj-cs"/>
            </a:rPr>
            <a:t>  หน่วยบริการ</a:t>
          </a:r>
        </a:p>
        <a:p>
          <a:r>
            <a:rPr lang="th-TH" sz="2000" b="1" dirty="0" smtClean="0">
              <a:solidFill>
                <a:schemeClr val="tx1"/>
              </a:solidFill>
              <a:cs typeface="+mj-cs"/>
            </a:rPr>
            <a:t>จัดทำแผน</a:t>
          </a:r>
          <a:endParaRPr lang="th-TH" sz="2000" b="1" dirty="0">
            <a:solidFill>
              <a:schemeClr val="tx1"/>
            </a:solidFill>
            <a:cs typeface="+mj-cs"/>
          </a:endParaRPr>
        </a:p>
      </dgm:t>
    </dgm:pt>
    <dgm:pt modelId="{4E3C03FF-CEDB-4E1B-AAEF-44B883B88A89}" type="parTrans" cxnId="{B04C9D35-CEA1-4BC3-AA1C-5BC2A6FA8577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44E05F43-4965-48F9-B934-F52BB68D8D6C}" type="sibTrans" cxnId="{B04C9D35-CEA1-4BC3-AA1C-5BC2A6FA8577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18F45069-73F8-4CD1-89E3-373E7D532411}">
      <dgm:prSet phldrT="[ข้อความ]" custT="1"/>
      <dgm:spPr>
        <a:solidFill>
          <a:srgbClr val="FFC000"/>
        </a:solidFill>
      </dgm:spPr>
      <dgm:t>
        <a:bodyPr/>
        <a:lstStyle/>
        <a:p>
          <a:pPr algn="ctr"/>
          <a:r>
            <a:rPr lang="th-TH" sz="1800" b="1" dirty="0" smtClean="0">
              <a:cs typeface="+mj-cs"/>
            </a:rPr>
            <a:t>1</a:t>
          </a:r>
          <a:endParaRPr lang="th-TH" sz="1800" b="1" dirty="0">
            <a:cs typeface="+mj-cs"/>
          </a:endParaRPr>
        </a:p>
      </dgm:t>
    </dgm:pt>
    <dgm:pt modelId="{0EF08C1D-5DF7-46A1-8E83-7C67B2477E9E}" type="parTrans" cxnId="{8BC06299-5299-422F-A8A0-FD86780B3F1B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812E2F6B-67AC-4819-B8CF-8ED6BEBE5CF1}" type="sibTrans" cxnId="{8BC06299-5299-422F-A8A0-FD86780B3F1B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FEC3612F-84E8-4AAC-A959-4B8A41B576B5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000" b="1" dirty="0" err="1" smtClean="0">
              <a:solidFill>
                <a:schemeClr val="tx1"/>
              </a:solidFill>
              <a:cs typeface="+mj-cs"/>
            </a:rPr>
            <a:t>สสจ</a:t>
          </a:r>
          <a:r>
            <a:rPr lang="th-TH" sz="2000" b="1" dirty="0" smtClean="0">
              <a:solidFill>
                <a:schemeClr val="tx1"/>
              </a:solidFill>
              <a:cs typeface="+mj-cs"/>
            </a:rPr>
            <a:t>. ตรวจอนุมัติ</a:t>
          </a:r>
          <a:endParaRPr lang="th-TH" sz="2000" b="1" dirty="0">
            <a:solidFill>
              <a:schemeClr val="tx1"/>
            </a:solidFill>
            <a:cs typeface="+mj-cs"/>
          </a:endParaRPr>
        </a:p>
      </dgm:t>
    </dgm:pt>
    <dgm:pt modelId="{A1A95421-8B6B-4FBB-B94A-7D78833AD598}" type="parTrans" cxnId="{0635E9B1-BB11-47CE-80DE-06A336DF94F6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9CC463F6-419C-409A-9220-990C172F661A}" type="sibTrans" cxnId="{0635E9B1-BB11-47CE-80DE-06A336DF94F6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23448BB4-B413-4C8D-A27B-271DFDFAE9AA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cs typeface="+mj-cs"/>
            </a:rPr>
            <a:t>2</a:t>
          </a:r>
          <a:endParaRPr lang="th-TH" sz="1600" b="1" dirty="0">
            <a:cs typeface="+mj-cs"/>
          </a:endParaRPr>
        </a:p>
      </dgm:t>
    </dgm:pt>
    <dgm:pt modelId="{D0FDD534-0A9C-44A8-94A2-9FEEFD4DDE74}" type="parTrans" cxnId="{D8BB2802-8A48-4B6F-B376-EEEE83DF1E69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A34DAB66-D3DE-4E47-A0C5-F47853FCFECA}" type="sibTrans" cxnId="{D8BB2802-8A48-4B6F-B376-EEEE83DF1E69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8B09F1AE-63B5-4318-90FE-B54479DDA594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cs typeface="+mj-cs"/>
            </a:rPr>
            <a:t>ผู้ตรวจเขตเห็นชอบ</a:t>
          </a:r>
          <a:endParaRPr lang="th-TH" sz="2000" b="1" dirty="0">
            <a:solidFill>
              <a:schemeClr val="tx1"/>
            </a:solidFill>
            <a:cs typeface="+mj-cs"/>
          </a:endParaRPr>
        </a:p>
      </dgm:t>
    </dgm:pt>
    <dgm:pt modelId="{078E2DBC-DB9E-4C10-9977-F553784CD355}" type="parTrans" cxnId="{19747B22-093A-4505-9409-3C20C8E73815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7FA4211C-50CF-4E6E-8394-39843E2272C5}" type="sibTrans" cxnId="{19747B22-093A-4505-9409-3C20C8E73815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53D21CFA-122A-4DEA-830A-CC3F3D3975C0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1600" b="1" dirty="0" smtClean="0">
              <a:cs typeface="+mj-cs"/>
            </a:rPr>
            <a:t>3</a:t>
          </a:r>
          <a:endParaRPr lang="th-TH" sz="1600" b="1" dirty="0">
            <a:cs typeface="+mj-cs"/>
          </a:endParaRPr>
        </a:p>
      </dgm:t>
    </dgm:pt>
    <dgm:pt modelId="{DDBBC769-FAD7-48B1-AF1A-F6597CCD178F}" type="parTrans" cxnId="{DC2BC0F7-54F3-40E2-AE3A-E8A7B8607458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E397EEAB-E5A4-4D44-8036-182EC638A4AD}" type="sibTrans" cxnId="{DC2BC0F7-54F3-40E2-AE3A-E8A7B8607458}">
      <dgm:prSet/>
      <dgm:spPr/>
      <dgm:t>
        <a:bodyPr/>
        <a:lstStyle/>
        <a:p>
          <a:endParaRPr lang="th-TH" sz="3200" b="1">
            <a:cs typeface="+mj-cs"/>
          </a:endParaRPr>
        </a:p>
      </dgm:t>
    </dgm:pt>
    <dgm:pt modelId="{4FB040F8-073B-4B06-8DFC-3CF5077476C8}" type="pres">
      <dgm:prSet presAssocID="{955529F2-8AB1-4563-92C5-32FE3DCD9FD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092BE34D-6659-4AAC-A1D7-24FD3089894A}" type="pres">
      <dgm:prSet presAssocID="{1B168B17-05A0-4033-B00B-46DF29DFD390}" presName="composite" presStyleCnt="0"/>
      <dgm:spPr/>
    </dgm:pt>
    <dgm:pt modelId="{B57C318C-6E2B-45BD-B3D1-3C782A4C040F}" type="pres">
      <dgm:prSet presAssocID="{1B168B17-05A0-4033-B00B-46DF29DFD390}" presName="bentUpArrow1" presStyleLbl="alignImgPlace1" presStyleIdx="0" presStyleCnt="2"/>
      <dgm:spPr/>
    </dgm:pt>
    <dgm:pt modelId="{C8EED18C-7DE1-4161-8514-8F0F3F426C04}" type="pres">
      <dgm:prSet presAssocID="{1B168B17-05A0-4033-B00B-46DF29DFD390}" presName="ParentText" presStyleLbl="node1" presStyleIdx="0" presStyleCnt="3" custScaleX="222845" custScaleY="171259" custLinFactX="-10253" custLinFactNeighborX="-100000" custLinFactNeighborY="-1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407375-B1C0-45C5-9B87-A31C2EBBDAE7}" type="pres">
      <dgm:prSet presAssocID="{1B168B17-05A0-4033-B00B-46DF29DFD390}" presName="ChildText" presStyleLbl="revTx" presStyleIdx="0" presStyleCnt="3" custScaleX="48124" custScaleY="98380" custLinFactX="-200000" custLinFactNeighborX="-203667" custLinFactNeighborY="-73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4BF66F-8DAA-47FE-89D8-114D68C6D0CA}" type="pres">
      <dgm:prSet presAssocID="{44E05F43-4965-48F9-B934-F52BB68D8D6C}" presName="sibTrans" presStyleCnt="0"/>
      <dgm:spPr/>
    </dgm:pt>
    <dgm:pt modelId="{DE1599A2-07C9-47C7-BA0E-94ED8551003F}" type="pres">
      <dgm:prSet presAssocID="{FEC3612F-84E8-4AAC-A959-4B8A41B576B5}" presName="composite" presStyleCnt="0"/>
      <dgm:spPr/>
    </dgm:pt>
    <dgm:pt modelId="{11984901-410D-4DA2-AC70-C5B05DC9B5ED}" type="pres">
      <dgm:prSet presAssocID="{FEC3612F-84E8-4AAC-A959-4B8A41B576B5}" presName="bentUpArrow1" presStyleLbl="alignImgPlace1" presStyleIdx="1" presStyleCnt="2" custLinFactNeighborX="47099"/>
      <dgm:spPr/>
    </dgm:pt>
    <dgm:pt modelId="{73D866BF-CE17-43BE-888E-303BED427C72}" type="pres">
      <dgm:prSet presAssocID="{FEC3612F-84E8-4AAC-A959-4B8A41B576B5}" presName="ParentText" presStyleLbl="node1" presStyleIdx="1" presStyleCnt="3" custScaleX="266523" custScaleY="180475" custLinFactNeighborX="28278" custLinFactNeighborY="-47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9E4429-D2BA-4B09-9227-EED305844ED3}" type="pres">
      <dgm:prSet presAssocID="{FEC3612F-84E8-4AAC-A959-4B8A41B576B5}" presName="ChildText" presStyleLbl="revTx" presStyleIdx="1" presStyleCnt="3" custScaleX="57339" custScaleY="102224" custLinFactX="-100000" custLinFactY="-47763" custLinFactNeighborX="-1235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0C72DF-17C9-49A1-9B2A-F58366602C36}" type="pres">
      <dgm:prSet presAssocID="{9CC463F6-419C-409A-9220-990C172F661A}" presName="sibTrans" presStyleCnt="0"/>
      <dgm:spPr/>
    </dgm:pt>
    <dgm:pt modelId="{B7F89B7E-EBA9-404B-B98D-43BF95F4F76F}" type="pres">
      <dgm:prSet presAssocID="{8B09F1AE-63B5-4318-90FE-B54479DDA594}" presName="composite" presStyleCnt="0"/>
      <dgm:spPr/>
    </dgm:pt>
    <dgm:pt modelId="{0EE3BB85-879C-4E68-824E-7D0C777ABE06}" type="pres">
      <dgm:prSet presAssocID="{8B09F1AE-63B5-4318-90FE-B54479DDA594}" presName="ParentText" presStyleLbl="node1" presStyleIdx="2" presStyleCnt="3" custScaleX="236627" custScaleY="170664" custLinFactX="3865" custLinFactNeighborX="100000" custLinFactNeighborY="1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26801D-C9AF-453B-BB19-95DD5D70B55C}" type="pres">
      <dgm:prSet presAssocID="{8B09F1AE-63B5-4318-90FE-B54479DDA594}" presName="FinalChildText" presStyleLbl="revTx" presStyleIdx="2" presStyleCnt="3" custScaleX="54937" custScaleY="51572" custLinFactNeighborX="-62834" custLinFactNeighborY="-68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BC06299-5299-422F-A8A0-FD86780B3F1B}" srcId="{1B168B17-05A0-4033-B00B-46DF29DFD390}" destId="{18F45069-73F8-4CD1-89E3-373E7D532411}" srcOrd="0" destOrd="0" parTransId="{0EF08C1D-5DF7-46A1-8E83-7C67B2477E9E}" sibTransId="{812E2F6B-67AC-4819-B8CF-8ED6BEBE5CF1}"/>
    <dgm:cxn modelId="{0635E9B1-BB11-47CE-80DE-06A336DF94F6}" srcId="{955529F2-8AB1-4563-92C5-32FE3DCD9FD1}" destId="{FEC3612F-84E8-4AAC-A959-4B8A41B576B5}" srcOrd="1" destOrd="0" parTransId="{A1A95421-8B6B-4FBB-B94A-7D78833AD598}" sibTransId="{9CC463F6-419C-409A-9220-990C172F661A}"/>
    <dgm:cxn modelId="{31F31DD6-7A0B-4501-AFE8-9D3BD3F491FB}" type="presOf" srcId="{18F45069-73F8-4CD1-89E3-373E7D532411}" destId="{4C407375-B1C0-45C5-9B87-A31C2EBBDAE7}" srcOrd="0" destOrd="0" presId="urn:microsoft.com/office/officeart/2005/8/layout/StepDownProcess"/>
    <dgm:cxn modelId="{E712382C-AA9D-4850-B0F6-DBA2E8223732}" type="presOf" srcId="{FEC3612F-84E8-4AAC-A959-4B8A41B576B5}" destId="{73D866BF-CE17-43BE-888E-303BED427C72}" srcOrd="0" destOrd="0" presId="urn:microsoft.com/office/officeart/2005/8/layout/StepDownProcess"/>
    <dgm:cxn modelId="{19747B22-093A-4505-9409-3C20C8E73815}" srcId="{955529F2-8AB1-4563-92C5-32FE3DCD9FD1}" destId="{8B09F1AE-63B5-4318-90FE-B54479DDA594}" srcOrd="2" destOrd="0" parTransId="{078E2DBC-DB9E-4C10-9977-F553784CD355}" sibTransId="{7FA4211C-50CF-4E6E-8394-39843E2272C5}"/>
    <dgm:cxn modelId="{B04C9D35-CEA1-4BC3-AA1C-5BC2A6FA8577}" srcId="{955529F2-8AB1-4563-92C5-32FE3DCD9FD1}" destId="{1B168B17-05A0-4033-B00B-46DF29DFD390}" srcOrd="0" destOrd="0" parTransId="{4E3C03FF-CEDB-4E1B-AAEF-44B883B88A89}" sibTransId="{44E05F43-4965-48F9-B934-F52BB68D8D6C}"/>
    <dgm:cxn modelId="{B6903CC3-CC29-4FF4-973B-9C586A4EA63A}" type="presOf" srcId="{1B168B17-05A0-4033-B00B-46DF29DFD390}" destId="{C8EED18C-7DE1-4161-8514-8F0F3F426C04}" srcOrd="0" destOrd="0" presId="urn:microsoft.com/office/officeart/2005/8/layout/StepDownProcess"/>
    <dgm:cxn modelId="{123157B2-13DB-400A-941B-0713991063C6}" type="presOf" srcId="{53D21CFA-122A-4DEA-830A-CC3F3D3975C0}" destId="{2726801D-C9AF-453B-BB19-95DD5D70B55C}" srcOrd="0" destOrd="0" presId="urn:microsoft.com/office/officeart/2005/8/layout/StepDownProcess"/>
    <dgm:cxn modelId="{D8BB2802-8A48-4B6F-B376-EEEE83DF1E69}" srcId="{FEC3612F-84E8-4AAC-A959-4B8A41B576B5}" destId="{23448BB4-B413-4C8D-A27B-271DFDFAE9AA}" srcOrd="0" destOrd="0" parTransId="{D0FDD534-0A9C-44A8-94A2-9FEEFD4DDE74}" sibTransId="{A34DAB66-D3DE-4E47-A0C5-F47853FCFECA}"/>
    <dgm:cxn modelId="{DC1B3FA2-F749-42D8-9FE8-2BAB45ADB57D}" type="presOf" srcId="{23448BB4-B413-4C8D-A27B-271DFDFAE9AA}" destId="{FE9E4429-D2BA-4B09-9227-EED305844ED3}" srcOrd="0" destOrd="0" presId="urn:microsoft.com/office/officeart/2005/8/layout/StepDownProcess"/>
    <dgm:cxn modelId="{2F009D41-7FBB-40DB-9A23-3DCBC6984AA7}" type="presOf" srcId="{955529F2-8AB1-4563-92C5-32FE3DCD9FD1}" destId="{4FB040F8-073B-4B06-8DFC-3CF5077476C8}" srcOrd="0" destOrd="0" presId="urn:microsoft.com/office/officeart/2005/8/layout/StepDownProcess"/>
    <dgm:cxn modelId="{9BBCE290-E5B8-4062-8BF1-EEB303AED5E7}" type="presOf" srcId="{8B09F1AE-63B5-4318-90FE-B54479DDA594}" destId="{0EE3BB85-879C-4E68-824E-7D0C777ABE06}" srcOrd="0" destOrd="0" presId="urn:microsoft.com/office/officeart/2005/8/layout/StepDownProcess"/>
    <dgm:cxn modelId="{DC2BC0F7-54F3-40E2-AE3A-E8A7B8607458}" srcId="{8B09F1AE-63B5-4318-90FE-B54479DDA594}" destId="{53D21CFA-122A-4DEA-830A-CC3F3D3975C0}" srcOrd="0" destOrd="0" parTransId="{DDBBC769-FAD7-48B1-AF1A-F6597CCD178F}" sibTransId="{E397EEAB-E5A4-4D44-8036-182EC638A4AD}"/>
    <dgm:cxn modelId="{451D259E-4836-40A1-A86C-E17ACDE65793}" type="presParOf" srcId="{4FB040F8-073B-4B06-8DFC-3CF5077476C8}" destId="{092BE34D-6659-4AAC-A1D7-24FD3089894A}" srcOrd="0" destOrd="0" presId="urn:microsoft.com/office/officeart/2005/8/layout/StepDownProcess"/>
    <dgm:cxn modelId="{8CD02A62-3086-4C00-9A0A-9237C7FAD965}" type="presParOf" srcId="{092BE34D-6659-4AAC-A1D7-24FD3089894A}" destId="{B57C318C-6E2B-45BD-B3D1-3C782A4C040F}" srcOrd="0" destOrd="0" presId="urn:microsoft.com/office/officeart/2005/8/layout/StepDownProcess"/>
    <dgm:cxn modelId="{6B17E72D-2105-4D61-9139-0B0684F474F2}" type="presParOf" srcId="{092BE34D-6659-4AAC-A1D7-24FD3089894A}" destId="{C8EED18C-7DE1-4161-8514-8F0F3F426C04}" srcOrd="1" destOrd="0" presId="urn:microsoft.com/office/officeart/2005/8/layout/StepDownProcess"/>
    <dgm:cxn modelId="{1A97FF97-9AB7-41B6-A568-E25E32270AB7}" type="presParOf" srcId="{092BE34D-6659-4AAC-A1D7-24FD3089894A}" destId="{4C407375-B1C0-45C5-9B87-A31C2EBBDAE7}" srcOrd="2" destOrd="0" presId="urn:microsoft.com/office/officeart/2005/8/layout/StepDownProcess"/>
    <dgm:cxn modelId="{9A202CC7-5F8C-4143-ACDE-74543C738F6F}" type="presParOf" srcId="{4FB040F8-073B-4B06-8DFC-3CF5077476C8}" destId="{EE4BF66F-8DAA-47FE-89D8-114D68C6D0CA}" srcOrd="1" destOrd="0" presId="urn:microsoft.com/office/officeart/2005/8/layout/StepDownProcess"/>
    <dgm:cxn modelId="{89EF914F-D31B-4CBD-825A-01A12BB62A94}" type="presParOf" srcId="{4FB040F8-073B-4B06-8DFC-3CF5077476C8}" destId="{DE1599A2-07C9-47C7-BA0E-94ED8551003F}" srcOrd="2" destOrd="0" presId="urn:microsoft.com/office/officeart/2005/8/layout/StepDownProcess"/>
    <dgm:cxn modelId="{B9C3CA3D-E439-42A8-A61B-A0CFE5CEB569}" type="presParOf" srcId="{DE1599A2-07C9-47C7-BA0E-94ED8551003F}" destId="{11984901-410D-4DA2-AC70-C5B05DC9B5ED}" srcOrd="0" destOrd="0" presId="urn:microsoft.com/office/officeart/2005/8/layout/StepDownProcess"/>
    <dgm:cxn modelId="{4F99E6D4-2329-4449-978C-E384AB765A85}" type="presParOf" srcId="{DE1599A2-07C9-47C7-BA0E-94ED8551003F}" destId="{73D866BF-CE17-43BE-888E-303BED427C72}" srcOrd="1" destOrd="0" presId="urn:microsoft.com/office/officeart/2005/8/layout/StepDownProcess"/>
    <dgm:cxn modelId="{0BEECB91-7271-46CD-8A2F-2DF6F326B8A3}" type="presParOf" srcId="{DE1599A2-07C9-47C7-BA0E-94ED8551003F}" destId="{FE9E4429-D2BA-4B09-9227-EED305844ED3}" srcOrd="2" destOrd="0" presId="urn:microsoft.com/office/officeart/2005/8/layout/StepDownProcess"/>
    <dgm:cxn modelId="{ABEF9D0C-748E-4682-83A6-A5924F69A6E8}" type="presParOf" srcId="{4FB040F8-073B-4B06-8DFC-3CF5077476C8}" destId="{4E0C72DF-17C9-49A1-9B2A-F58366602C36}" srcOrd="3" destOrd="0" presId="urn:microsoft.com/office/officeart/2005/8/layout/StepDownProcess"/>
    <dgm:cxn modelId="{B95265EF-2344-4040-96D6-B11E43C22118}" type="presParOf" srcId="{4FB040F8-073B-4B06-8DFC-3CF5077476C8}" destId="{B7F89B7E-EBA9-404B-B98D-43BF95F4F76F}" srcOrd="4" destOrd="0" presId="urn:microsoft.com/office/officeart/2005/8/layout/StepDownProcess"/>
    <dgm:cxn modelId="{9EEE0772-FEB8-4E99-8AA9-AC5A1015F1E1}" type="presParOf" srcId="{B7F89B7E-EBA9-404B-B98D-43BF95F4F76F}" destId="{0EE3BB85-879C-4E68-824E-7D0C777ABE06}" srcOrd="0" destOrd="0" presId="urn:microsoft.com/office/officeart/2005/8/layout/StepDownProcess"/>
    <dgm:cxn modelId="{1467486B-E42B-46E1-B23A-36DC99BB96A7}" type="presParOf" srcId="{B7F89B7E-EBA9-404B-B98D-43BF95F4F76F}" destId="{2726801D-C9AF-453B-BB19-95DD5D70B55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1705C-F26C-44AC-B2A1-49255E77AD4B}">
      <dsp:nvSpPr>
        <dsp:cNvPr id="0" name=""/>
        <dsp:cNvSpPr/>
      </dsp:nvSpPr>
      <dsp:spPr>
        <a:xfrm>
          <a:off x="492688" y="0"/>
          <a:ext cx="5766125" cy="8206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AAEB-BCF6-445E-A031-AF842585443F}">
      <dsp:nvSpPr>
        <dsp:cNvPr id="0" name=""/>
        <dsp:cNvSpPr/>
      </dsp:nvSpPr>
      <dsp:spPr>
        <a:xfrm>
          <a:off x="557470" y="250777"/>
          <a:ext cx="1913831" cy="328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Worksheet</a:t>
          </a:r>
          <a:endParaRPr lang="th-TH" sz="1200" kern="1200" dirty="0"/>
        </a:p>
      </dsp:txBody>
      <dsp:txXfrm>
        <a:off x="573495" y="266802"/>
        <a:ext cx="1881781" cy="296218"/>
      </dsp:txXfrm>
    </dsp:sp>
    <dsp:sp modelId="{C3BA57FE-CDFF-4149-A6E4-0B4967379921}">
      <dsp:nvSpPr>
        <dsp:cNvPr id="0" name=""/>
        <dsp:cNvSpPr/>
      </dsp:nvSpPr>
      <dsp:spPr>
        <a:xfrm>
          <a:off x="4712333" y="239900"/>
          <a:ext cx="1503778" cy="4414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PLANFIN61</a:t>
          </a:r>
          <a:endParaRPr lang="th-TH" sz="2000" kern="1200" dirty="0"/>
        </a:p>
      </dsp:txBody>
      <dsp:txXfrm>
        <a:off x="4733884" y="261451"/>
        <a:ext cx="1460676" cy="398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1705C-F26C-44AC-B2A1-49255E77AD4B}">
      <dsp:nvSpPr>
        <dsp:cNvPr id="0" name=""/>
        <dsp:cNvSpPr/>
      </dsp:nvSpPr>
      <dsp:spPr>
        <a:xfrm>
          <a:off x="756672" y="0"/>
          <a:ext cx="5853190" cy="1440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AAEB-BCF6-445E-A031-AF842585443F}">
      <dsp:nvSpPr>
        <dsp:cNvPr id="0" name=""/>
        <dsp:cNvSpPr/>
      </dsp:nvSpPr>
      <dsp:spPr>
        <a:xfrm>
          <a:off x="0" y="256175"/>
          <a:ext cx="2065831" cy="927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Worksheet</a:t>
          </a:r>
          <a:endParaRPr lang="th-TH" sz="1800" kern="1200" dirty="0"/>
        </a:p>
      </dsp:txBody>
      <dsp:txXfrm>
        <a:off x="45292" y="301467"/>
        <a:ext cx="1975247" cy="837224"/>
      </dsp:txXfrm>
    </dsp:sp>
    <dsp:sp modelId="{C3CCFBE2-B3BC-41E1-A565-28912B5611D6}">
      <dsp:nvSpPr>
        <dsp:cNvPr id="0" name=""/>
        <dsp:cNvSpPr/>
      </dsp:nvSpPr>
      <dsp:spPr>
        <a:xfrm>
          <a:off x="2377662" y="110932"/>
          <a:ext cx="2065831" cy="47108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REVENUE</a:t>
          </a:r>
        </a:p>
      </dsp:txBody>
      <dsp:txXfrm>
        <a:off x="2400658" y="133928"/>
        <a:ext cx="2019839" cy="425090"/>
      </dsp:txXfrm>
    </dsp:sp>
    <dsp:sp modelId="{C3BA57FE-CDFF-4149-A6E4-0B4967379921}">
      <dsp:nvSpPr>
        <dsp:cNvPr id="0" name=""/>
        <dsp:cNvSpPr/>
      </dsp:nvSpPr>
      <dsp:spPr>
        <a:xfrm>
          <a:off x="4820274" y="0"/>
          <a:ext cx="2065831" cy="14401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PLANFIN61</a:t>
          </a:r>
          <a:endParaRPr lang="th-TH" sz="1800" kern="1200" dirty="0"/>
        </a:p>
      </dsp:txBody>
      <dsp:txXfrm>
        <a:off x="4890577" y="70303"/>
        <a:ext cx="1925225" cy="129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49C9C-54FE-42BD-A0F3-0C3C56C8B55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7F148-3011-48DC-99A7-0F14F3720406}">
      <dsp:nvSpPr>
        <dsp:cNvPr id="0" name=""/>
        <dsp:cNvSpPr/>
      </dsp:nvSpPr>
      <dsp:spPr>
        <a:xfrm>
          <a:off x="3223" y="1357788"/>
          <a:ext cx="2003937" cy="181038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หน่วยบริการประเมินผล 6 เดือนแรก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ปรับแผนและ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จังหวัดตรวจสอบ</a:t>
          </a:r>
        </a:p>
      </dsp:txBody>
      <dsp:txXfrm>
        <a:off x="91599" y="1446164"/>
        <a:ext cx="1827185" cy="1633633"/>
      </dsp:txXfrm>
    </dsp:sp>
    <dsp:sp modelId="{AF497255-E516-4D1C-AB49-2FF0DA2DD920}">
      <dsp:nvSpPr>
        <dsp:cNvPr id="0" name=""/>
        <dsp:cNvSpPr/>
      </dsp:nvSpPr>
      <dsp:spPr>
        <a:xfrm>
          <a:off x="2303314" y="1357788"/>
          <a:ext cx="1776918" cy="181038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เขต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ตรวจสอบ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และสรุป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390056" y="1444530"/>
        <a:ext cx="1603434" cy="1636901"/>
      </dsp:txXfrm>
    </dsp:sp>
    <dsp:sp modelId="{1C14AC56-5362-48C1-A98D-53E60EDAB24A}">
      <dsp:nvSpPr>
        <dsp:cNvPr id="0" name=""/>
        <dsp:cNvSpPr/>
      </dsp:nvSpPr>
      <dsp:spPr>
        <a:xfrm>
          <a:off x="4376386" y="1357788"/>
          <a:ext cx="1776918" cy="181038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เสนอผู้ตรวจ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อนุมัติ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463128" y="1444530"/>
        <a:ext cx="1603434" cy="1636901"/>
      </dsp:txXfrm>
    </dsp:sp>
    <dsp:sp modelId="{38FD07E2-0689-4C99-9CF7-AD1878939596}">
      <dsp:nvSpPr>
        <dsp:cNvPr id="0" name=""/>
        <dsp:cNvSpPr/>
      </dsp:nvSpPr>
      <dsp:spPr>
        <a:xfrm>
          <a:off x="6449457" y="1357788"/>
          <a:ext cx="1776918" cy="181038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ส่งกระทรวง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ตามกำหนด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536199" y="1444530"/>
        <a:ext cx="1603434" cy="1636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74E2-CFB2-4773-8784-03268D1C4843}">
      <dsp:nvSpPr>
        <dsp:cNvPr id="0" name=""/>
        <dsp:cNvSpPr/>
      </dsp:nvSpPr>
      <dsp:spPr>
        <a:xfrm>
          <a:off x="3205521" y="86503"/>
          <a:ext cx="1682144" cy="83405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1.</a:t>
          </a:r>
          <a:r>
            <a:rPr lang="th-TH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รายได้-ค่าใช้จ่าย</a:t>
          </a:r>
          <a:endParaRPr lang="th-TH" sz="24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3246236" y="127218"/>
        <a:ext cx="1600714" cy="752625"/>
      </dsp:txXfrm>
    </dsp:sp>
    <dsp:sp modelId="{02E3ABFC-A7C9-49A3-9F1F-174125D7A24A}">
      <dsp:nvSpPr>
        <dsp:cNvPr id="0" name=""/>
        <dsp:cNvSpPr/>
      </dsp:nvSpPr>
      <dsp:spPr>
        <a:xfrm>
          <a:off x="1944249" y="600013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3104201" y="59149"/>
              </a:moveTo>
              <a:arcTo wR="2557360" hR="2557360" stAng="16940814" swAng="66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9D2EA-A31A-4B81-A50C-C9E8A646E9E5}">
      <dsp:nvSpPr>
        <dsp:cNvPr id="0" name=""/>
        <dsp:cNvSpPr/>
      </dsp:nvSpPr>
      <dsp:spPr>
        <a:xfrm>
          <a:off x="5334105" y="880444"/>
          <a:ext cx="1651147" cy="953606"/>
        </a:xfrm>
        <a:prstGeom prst="round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2.</a:t>
          </a:r>
          <a:r>
            <a:rPr lang="th-TH" sz="20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ซื้อยา เวชภัณฑ์ วัสดุการแพทย์ วัสดุ วิทยาศาสตร์</a:t>
          </a:r>
          <a:endParaRPr lang="th-TH" sz="20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5380656" y="926995"/>
        <a:ext cx="1558045" cy="860504"/>
      </dsp:txXfrm>
    </dsp:sp>
    <dsp:sp modelId="{0E60F8E9-3B08-49B1-B436-A18D337EEDC8}">
      <dsp:nvSpPr>
        <dsp:cNvPr id="0" name=""/>
        <dsp:cNvSpPr/>
      </dsp:nvSpPr>
      <dsp:spPr>
        <a:xfrm>
          <a:off x="1557602" y="293829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4994466" y="1782369"/>
              </a:moveTo>
              <a:arcTo wR="2557360" hR="2557360" stAng="20541571" swAng="10623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4A4A6-F0E0-4460-875A-BB1F7F5C57EC}">
      <dsp:nvSpPr>
        <dsp:cNvPr id="0" name=""/>
        <dsp:cNvSpPr/>
      </dsp:nvSpPr>
      <dsp:spPr>
        <a:xfrm>
          <a:off x="5908278" y="3112344"/>
          <a:ext cx="1378840" cy="896246"/>
        </a:xfrm>
        <a:prstGeom prst="roundRect">
          <a:avLst/>
        </a:prstGeom>
        <a:solidFill>
          <a:srgbClr val="F955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3.</a:t>
          </a:r>
          <a:r>
            <a:rPr lang="th-TH" sz="22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ซื้อวัสดุอื่นๆ</a:t>
          </a:r>
          <a:endParaRPr lang="th-TH" sz="22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5952029" y="3156095"/>
        <a:ext cx="1291338" cy="808744"/>
      </dsp:txXfrm>
    </dsp:sp>
    <dsp:sp modelId="{90336DD5-458C-4D09-80DE-857DCAF07E19}">
      <dsp:nvSpPr>
        <dsp:cNvPr id="0" name=""/>
        <dsp:cNvSpPr/>
      </dsp:nvSpPr>
      <dsp:spPr>
        <a:xfrm>
          <a:off x="1547095" y="434040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4814853" y="3758952"/>
              </a:moveTo>
              <a:arcTo wR="2557360" hR="2557360" stAng="1681497" swAng="8350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D9619-7025-4DD5-B6C3-DABA12E251DE}">
      <dsp:nvSpPr>
        <dsp:cNvPr id="0" name=""/>
        <dsp:cNvSpPr/>
      </dsp:nvSpPr>
      <dsp:spPr>
        <a:xfrm>
          <a:off x="4524632" y="4847380"/>
          <a:ext cx="1378840" cy="896246"/>
        </a:xfrm>
        <a:prstGeom prst="roundRect">
          <a:avLst/>
        </a:prstGeom>
        <a:solidFill>
          <a:srgbClr val="FEA0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4.</a:t>
          </a:r>
          <a:r>
            <a:rPr lang="th-TH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บริหารเจ้าหนี้</a:t>
          </a:r>
          <a:endParaRPr lang="th-TH" sz="24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4568383" y="4891131"/>
        <a:ext cx="1291338" cy="808744"/>
      </dsp:txXfrm>
    </dsp:sp>
    <dsp:sp modelId="{00C1C7C1-EDE8-4328-BB1F-700843AF95BE}">
      <dsp:nvSpPr>
        <dsp:cNvPr id="0" name=""/>
        <dsp:cNvSpPr/>
      </dsp:nvSpPr>
      <dsp:spPr>
        <a:xfrm>
          <a:off x="1547095" y="434040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2810963" y="5102116"/>
              </a:moveTo>
              <a:arcTo wR="2557360" hR="2557360" stAng="5058532" swAng="6829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ADAE1-36D6-441A-BFFA-A51667997BD0}">
      <dsp:nvSpPr>
        <dsp:cNvPr id="0" name=""/>
        <dsp:cNvSpPr/>
      </dsp:nvSpPr>
      <dsp:spPr>
        <a:xfrm>
          <a:off x="2305438" y="4847380"/>
          <a:ext cx="1378840" cy="896246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5.</a:t>
          </a:r>
          <a:r>
            <a:rPr lang="th-TH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บริหารลูกหนี้</a:t>
          </a:r>
          <a:endParaRPr lang="th-TH" sz="24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2349189" y="4891131"/>
        <a:ext cx="1291338" cy="808744"/>
      </dsp:txXfrm>
    </dsp:sp>
    <dsp:sp modelId="{136CD2D9-9FAE-406D-BA9B-A4331C206CCE}">
      <dsp:nvSpPr>
        <dsp:cNvPr id="0" name=""/>
        <dsp:cNvSpPr/>
      </dsp:nvSpPr>
      <dsp:spPr>
        <a:xfrm>
          <a:off x="1547095" y="434040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655172" y="4266680"/>
              </a:moveTo>
              <a:arcTo wR="2557360" hR="2557360" stAng="8283416" swAng="8350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4E1B0-C7F3-4D5D-A68D-C4A5384C02AD}">
      <dsp:nvSpPr>
        <dsp:cNvPr id="0" name=""/>
        <dsp:cNvSpPr/>
      </dsp:nvSpPr>
      <dsp:spPr>
        <a:xfrm>
          <a:off x="921793" y="3112344"/>
          <a:ext cx="1378840" cy="896246"/>
        </a:xfrm>
        <a:prstGeom prst="roundRect">
          <a:avLst/>
        </a:prstGeom>
        <a:solidFill>
          <a:srgbClr val="E9B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6.</a:t>
          </a:r>
          <a:r>
            <a:rPr lang="th-TH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แผนลงทุน</a:t>
          </a:r>
        </a:p>
      </dsp:txBody>
      <dsp:txXfrm>
        <a:off x="965544" y="3156095"/>
        <a:ext cx="1291338" cy="808744"/>
      </dsp:txXfrm>
    </dsp:sp>
    <dsp:sp modelId="{BC316E08-5288-4A6F-9406-22B6A159886F}">
      <dsp:nvSpPr>
        <dsp:cNvPr id="0" name=""/>
        <dsp:cNvSpPr/>
      </dsp:nvSpPr>
      <dsp:spPr>
        <a:xfrm>
          <a:off x="1547095" y="434040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3727" y="2419329"/>
              </a:moveTo>
              <a:arcTo wR="2557360" hR="2557360" stAng="10985639" swAng="10640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7D04D-AF33-4974-A302-528B4CA8212B}">
      <dsp:nvSpPr>
        <dsp:cNvPr id="0" name=""/>
        <dsp:cNvSpPr/>
      </dsp:nvSpPr>
      <dsp:spPr>
        <a:xfrm>
          <a:off x="1415610" y="948789"/>
          <a:ext cx="1378840" cy="896246"/>
        </a:xfrm>
        <a:prstGeom prst="roundRect">
          <a:avLst/>
        </a:prstGeom>
        <a:solidFill>
          <a:srgbClr val="AAA4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7.</a:t>
          </a:r>
          <a:r>
            <a:rPr lang="th-TH" sz="2400" b="0" kern="1200" dirty="0" smtClean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rPr>
            <a:t>สนับสนุน รพ.สต.</a:t>
          </a:r>
          <a:endParaRPr lang="th-TH" sz="2400" b="0" kern="1200" dirty="0">
            <a:solidFill>
              <a:schemeClr val="tx1"/>
            </a:solidFill>
            <a:latin typeface="FreesiaUPC" pitchFamily="34" charset="-34"/>
            <a:ea typeface="Tahoma" pitchFamily="34" charset="0"/>
            <a:cs typeface="FreesiaUPC" pitchFamily="34" charset="-34"/>
          </a:endParaRPr>
        </a:p>
      </dsp:txBody>
      <dsp:txXfrm>
        <a:off x="1459361" y="992540"/>
        <a:ext cx="1291338" cy="808744"/>
      </dsp:txXfrm>
    </dsp:sp>
    <dsp:sp modelId="{9A132FD1-4EC0-4727-BE31-4FF01A01220B}">
      <dsp:nvSpPr>
        <dsp:cNvPr id="0" name=""/>
        <dsp:cNvSpPr/>
      </dsp:nvSpPr>
      <dsp:spPr>
        <a:xfrm>
          <a:off x="1337495" y="576235"/>
          <a:ext cx="5114721" cy="5114721"/>
        </a:xfrm>
        <a:custGeom>
          <a:avLst/>
          <a:gdLst/>
          <a:ahLst/>
          <a:cxnLst/>
          <a:rect l="0" t="0" r="0" b="0"/>
          <a:pathLst>
            <a:path>
              <a:moveTo>
                <a:pt x="1349294" y="303326"/>
              </a:moveTo>
              <a:arcTo wR="2557360" hR="2557360" stAng="14508635" swAng="5655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C318C-6E2B-45BD-B3D1-3C782A4C040F}">
      <dsp:nvSpPr>
        <dsp:cNvPr id="0" name=""/>
        <dsp:cNvSpPr/>
      </dsp:nvSpPr>
      <dsp:spPr>
        <a:xfrm rot="5400000">
          <a:off x="2296222" y="837322"/>
          <a:ext cx="540836" cy="615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ED18C-7DE1-4161-8514-8F0F3F426C04}">
      <dsp:nvSpPr>
        <dsp:cNvPr id="0" name=""/>
        <dsp:cNvSpPr/>
      </dsp:nvSpPr>
      <dsp:spPr>
        <a:xfrm>
          <a:off x="589914" y="20"/>
          <a:ext cx="2028892" cy="1091408"/>
        </a:xfrm>
        <a:prstGeom prst="roundRect">
          <a:avLst>
            <a:gd name="adj" fmla="val 16670"/>
          </a:avLst>
        </a:prstGeom>
        <a:solidFill>
          <a:srgbClr val="FEA0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cs typeface="+mj-cs"/>
            </a:rPr>
            <a:t>  หน่วยบริการ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cs typeface="+mj-cs"/>
            </a:rPr>
            <a:t>จัดทำแผน</a:t>
          </a:r>
          <a:endParaRPr lang="th-TH" sz="2000" b="1" kern="1200" dirty="0">
            <a:solidFill>
              <a:schemeClr val="tx1"/>
            </a:solidFill>
            <a:cs typeface="+mj-cs"/>
          </a:endParaRPr>
        </a:p>
      </dsp:txBody>
      <dsp:txXfrm>
        <a:off x="643202" y="53308"/>
        <a:ext cx="1922316" cy="984832"/>
      </dsp:txXfrm>
    </dsp:sp>
    <dsp:sp modelId="{4C407375-B1C0-45C5-9B87-A31C2EBBDAE7}">
      <dsp:nvSpPr>
        <dsp:cNvPr id="0" name=""/>
        <dsp:cNvSpPr/>
      </dsp:nvSpPr>
      <dsp:spPr>
        <a:xfrm>
          <a:off x="562158" y="0"/>
          <a:ext cx="318664" cy="50673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cs typeface="+mj-cs"/>
            </a:rPr>
            <a:t>1</a:t>
          </a:r>
          <a:endParaRPr lang="th-TH" sz="1800" b="1" kern="1200" dirty="0">
            <a:cs typeface="+mj-cs"/>
          </a:endParaRPr>
        </a:p>
      </dsp:txBody>
      <dsp:txXfrm>
        <a:off x="562158" y="0"/>
        <a:ext cx="318664" cy="506737"/>
      </dsp:txXfrm>
    </dsp:sp>
    <dsp:sp modelId="{11984901-410D-4DA2-AC70-C5B05DC9B5ED}">
      <dsp:nvSpPr>
        <dsp:cNvPr id="0" name=""/>
        <dsp:cNvSpPr/>
      </dsp:nvSpPr>
      <dsp:spPr>
        <a:xfrm rot="5400000">
          <a:off x="3758923" y="1809632"/>
          <a:ext cx="540836" cy="6157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866BF-CE17-43BE-888E-303BED427C72}">
      <dsp:nvSpPr>
        <dsp:cNvPr id="0" name=""/>
        <dsp:cNvSpPr/>
      </dsp:nvSpPr>
      <dsp:spPr>
        <a:xfrm>
          <a:off x="2825038" y="648072"/>
          <a:ext cx="2426558" cy="1150140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err="1" smtClean="0">
              <a:solidFill>
                <a:schemeClr val="tx1"/>
              </a:solidFill>
              <a:cs typeface="+mj-cs"/>
            </a:rPr>
            <a:t>สสจ</a:t>
          </a:r>
          <a:r>
            <a:rPr lang="th-TH" sz="2000" b="1" kern="1200" dirty="0" smtClean="0">
              <a:solidFill>
                <a:schemeClr val="tx1"/>
              </a:solidFill>
              <a:cs typeface="+mj-cs"/>
            </a:rPr>
            <a:t>. ตรวจอนุมัติ</a:t>
          </a:r>
          <a:endParaRPr lang="th-TH" sz="2000" b="1" kern="1200" dirty="0">
            <a:solidFill>
              <a:schemeClr val="tx1"/>
            </a:solidFill>
            <a:cs typeface="+mj-cs"/>
          </a:endParaRPr>
        </a:p>
      </dsp:txBody>
      <dsp:txXfrm>
        <a:off x="2881193" y="704227"/>
        <a:ext cx="2314248" cy="1037830"/>
      </dsp:txXfrm>
    </dsp:sp>
    <dsp:sp modelId="{FE9E4429-D2BA-4B09-9227-EED305844ED3}">
      <dsp:nvSpPr>
        <dsp:cNvPr id="0" name=""/>
        <dsp:cNvSpPr/>
      </dsp:nvSpPr>
      <dsp:spPr>
        <a:xfrm>
          <a:off x="2897046" y="504055"/>
          <a:ext cx="379684" cy="52653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cs typeface="+mj-cs"/>
            </a:rPr>
            <a:t>2</a:t>
          </a:r>
          <a:endParaRPr lang="th-TH" sz="1600" b="1" kern="1200" dirty="0">
            <a:cs typeface="+mj-cs"/>
          </a:endParaRPr>
        </a:p>
      </dsp:txBody>
      <dsp:txXfrm>
        <a:off x="2897046" y="504055"/>
        <a:ext cx="379684" cy="526537"/>
      </dsp:txXfrm>
    </dsp:sp>
    <dsp:sp modelId="{0EE3BB85-879C-4E68-824E-7D0C777ABE06}">
      <dsp:nvSpPr>
        <dsp:cNvPr id="0" name=""/>
        <dsp:cNvSpPr/>
      </dsp:nvSpPr>
      <dsp:spPr>
        <a:xfrm>
          <a:off x="4487088" y="1936718"/>
          <a:ext cx="2154370" cy="1087616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cs typeface="+mj-cs"/>
            </a:rPr>
            <a:t>ผู้ตรวจเขตเห็นชอบ</a:t>
          </a:r>
          <a:endParaRPr lang="th-TH" sz="2000" b="1" kern="1200" dirty="0">
            <a:solidFill>
              <a:schemeClr val="tx1"/>
            </a:solidFill>
            <a:cs typeface="+mj-cs"/>
          </a:endParaRPr>
        </a:p>
      </dsp:txBody>
      <dsp:txXfrm>
        <a:off x="4540191" y="1989821"/>
        <a:ext cx="2048164" cy="981410"/>
      </dsp:txXfrm>
    </dsp:sp>
    <dsp:sp modelId="{2726801D-C9AF-453B-BB19-95DD5D70B55C}">
      <dsp:nvSpPr>
        <dsp:cNvPr id="0" name=""/>
        <dsp:cNvSpPr/>
      </dsp:nvSpPr>
      <dsp:spPr>
        <a:xfrm>
          <a:off x="4806986" y="1983781"/>
          <a:ext cx="363778" cy="265638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cs typeface="+mj-cs"/>
            </a:rPr>
            <a:t>3</a:t>
          </a:r>
          <a:endParaRPr lang="th-TH" sz="1600" b="1" kern="1200" dirty="0">
            <a:cs typeface="+mj-cs"/>
          </a:endParaRPr>
        </a:p>
      </dsp:txBody>
      <dsp:txXfrm>
        <a:off x="4806986" y="1983781"/>
        <a:ext cx="363778" cy="2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55E2D-1D28-4618-8FF2-1B30D73E2B96}" type="datetimeFigureOut">
              <a:rPr lang="th-TH"/>
              <a:pPr>
                <a:defRPr/>
              </a:pPr>
              <a:t>28/03/61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098BAF-EA47-4BB3-A7CF-F8545BF9E6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974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35F813-E3EB-42CD-9257-487A275A2D3C}" type="datetimeFigureOut">
              <a:rPr lang="th-TH"/>
              <a:pPr>
                <a:defRPr/>
              </a:pPr>
              <a:t>28/03/61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25C202-2E1A-4F12-BBC5-6F73587603F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149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C202-2E1A-4F12-BBC5-6F73587603F9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14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C202-2E1A-4F12-BBC5-6F73587603F9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14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C202-2E1A-4F12-BBC5-6F73587603F9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13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8372-B436-4989-8FCB-C5EBF4741E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7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AC2B-76B4-4C01-B324-B5D625CF76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17AB-3D3C-437E-8D41-B1A5ECA58E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8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74A-303C-446C-BC7B-397E95F5F9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4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ABE5-52AD-44B8-95D5-0767AB163F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61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CC94-BE64-4059-B8C6-B0B63A25A2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2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B1AA-EA92-44CB-A513-8F5742E991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6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F83-98E4-4AB9-93E3-A667DE0B42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5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7B35-6FE6-4436-89CC-C368BCEE4F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3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4500-E98F-40AB-BE8E-3D7C448206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99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69C2-09A0-4909-9E7E-E9E801E0CF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2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958CD7-D3C6-4564-807C-BFCB759A9D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________Microsoft_Excel3.xlsx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ประชุม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แลกเปลี่ยน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เรียนรู้</a:t>
            </a:r>
            <a:br>
              <a:rPr lang="th-TH" sz="48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ปรับแผนทางการเงิน (</a:t>
            </a:r>
            <a:r>
              <a:rPr lang="en-US" sz="4800" b="1" dirty="0">
                <a:latin typeface="AngsanaUPC" pitchFamily="18" charset="-34"/>
                <a:cs typeface="AngsanaUPC" pitchFamily="18" charset="-34"/>
              </a:rPr>
              <a:t>Plan fin) 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8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ของ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หน่วยบริการ </a:t>
            </a:r>
            <a:r>
              <a:rPr lang="en-US" sz="4800" b="1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รอบ 6 เดือน) ปีงบประมาณ 2561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4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136904" cy="1775048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วันที่   29  มีนาคม   2561  </a:t>
            </a:r>
          </a:p>
          <a:p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ณ </a:t>
            </a:r>
            <a:r>
              <a:rPr lang="th-TH" sz="3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ห้องประชุมสิริน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ธร  </a:t>
            </a:r>
            <a:r>
              <a:rPr lang="th-TH" sz="3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สำนักงานสาธารณสุขจังหวัดสระแก้ว</a:t>
            </a:r>
            <a:r>
              <a:rPr lang="en-US" sz="3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</a:br>
            <a:endParaRPr lang="th-TH" sz="3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8372-B436-4989-8FCB-C5EBF4741E6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890502952"/>
              </p:ext>
            </p:extLst>
          </p:nvPr>
        </p:nvGraphicFramePr>
        <p:xfrm>
          <a:off x="395536" y="908720"/>
          <a:ext cx="8208912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76" name="กลุ่ม 4"/>
          <p:cNvGrpSpPr>
            <a:grpSpLocks/>
          </p:cNvGrpSpPr>
          <p:nvPr/>
        </p:nvGrpSpPr>
        <p:grpSpPr bwMode="auto">
          <a:xfrm>
            <a:off x="3492500" y="2814638"/>
            <a:ext cx="1874838" cy="1693862"/>
            <a:chOff x="5051635" y="1319948"/>
            <a:chExt cx="1962708" cy="1798320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5051635" y="1319948"/>
              <a:ext cx="1962708" cy="17983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สี่เหลี่ยมผืนผ้ามุมมน 4"/>
            <p:cNvSpPr/>
            <p:nvPr/>
          </p:nvSpPr>
          <p:spPr>
            <a:xfrm>
              <a:off x="5139716" y="1407589"/>
              <a:ext cx="1786545" cy="1623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/>
                <a:t>PLANFIN60</a:t>
              </a:r>
              <a:endParaRPr lang="th-TH" sz="2200" dirty="0"/>
            </a:p>
          </p:txBody>
        </p:sp>
      </p:grpSp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1050925" y="1484313"/>
            <a:ext cx="8093075" cy="49688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ประมาณการรายได้-ควบคุมค่าใช้จ่าย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6908" fontAlgn="auto">
              <a:spcAft>
                <a:spcPts val="0"/>
              </a:spcAft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</a:t>
            </a:r>
            <a:r>
              <a:rPr lang="th-TH" sz="16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คาดการณ์รายได้ที่พึง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จากการให้บริการและ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ค่าใช้จ่ายที่เกิดขึ้นจากการ</a:t>
            </a:r>
            <a:r>
              <a:rPr lang="th-TH" sz="16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ทำให้ทราบทิศทางแนวโน้มผล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ประกอบการในปี 2561</a:t>
            </a:r>
          </a:p>
          <a:p>
            <a:pPr marL="6400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แผนการจัดซื้อยา เวชภัณฑ์ วัสดุการแพทย์ วัสดุวิทยาศาสตร์การแพทย์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ได้มีการวางแผนในการจัดซื้อยา เวชภัณฑ์มิใช่ยา วัสดุการแพทย์ วัสดุวิทยาศาสตร์ทางการแพทย์ 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ที่จำเป็นต่อการให้บริการ  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จัดซื้อในปริมาณ</a:t>
            </a:r>
            <a:r>
              <a:rPr lang="th-TH" sz="16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ที่เหมาะสม 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ไม่ซื้อเกินความจำเป็น</a:t>
            </a:r>
          </a:p>
          <a:p>
            <a:pPr marL="6400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แผนการจัดซื้อวัสดุอื่น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ได้มีการวางแผนในการ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จัดซื้อวัสดุ</a:t>
            </a:r>
          </a:p>
          <a:p>
            <a:pPr marL="6400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ที่จำเป็นต่อการดำเนินงาน ซึ่งเป็นทรัพยากรสนับสนุน 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จัดซื้อใน</a:t>
            </a:r>
            <a:r>
              <a:rPr lang="th-TH" sz="16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ปริมาณที่เหมาะสม </a:t>
            </a:r>
            <a:endParaRPr lang="th-TH" sz="1600" b="1" u="sng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ต่อการใช้</a:t>
            </a:r>
            <a:endParaRPr lang="th-TH" sz="1600" b="1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แผนบริหารจัดการเจ้าหนี้</a:t>
            </a:r>
            <a:endParaRPr lang="en-US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 </a:t>
            </a:r>
            <a:r>
              <a:rPr lang="th-TH" sz="1600" b="1" u="sng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รับรู้</a:t>
            </a:r>
            <a:r>
              <a:rPr lang="th-TH" sz="1600" b="1" u="sng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ภาระหนี้สิน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ที่ยังไม่ได้ดำเนินการชำระ ณ ปัจจุบัน และการก่อหนี้ที่จะเกิดขึ้นในอนาคต  เพื่อจะได้</a:t>
            </a:r>
            <a:r>
              <a:rPr lang="th-TH" sz="16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วางแผนการชำระหนี้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ได้อย่างเหมาะสมตามกำหนดเวลา 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68626" y="1268760"/>
            <a:ext cx="8153400" cy="44958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แผนบริหารจัดการลูกหนี้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หน่วยบริการได้รับรู้ถึง</a:t>
            </a:r>
            <a:r>
              <a:rPr lang="th-TH" sz="20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</a:t>
            </a:r>
            <a:r>
              <a:rPr lang="th-TH" sz="20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เรียกร้อง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พึงได้รับจากการ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เพื่อให้มีการวางแผนในการเรียกเก็บเงินอย่างครบถ้วนรวดเร็ว เพื่อเสริมสภาพคล่องแก่หน่วยบริการ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แผนการ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ลงทุนเพิ่ม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หน่วยบริการได้ </a:t>
            </a:r>
            <a:r>
              <a:rPr lang="th-TH" sz="20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วางแผนในการจัดซื้อ/จัดหา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ครุภัณฑ์ อาคาร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ที่ดิน สิ่งก่อสร้าง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ซึ่งมีมูลค่าหรือมีราคาสูง 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เหมาะสมตามความจำเป็นและไม่เป็นภาระแก่เงินบำรุงของหน่วยงาน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แผนสนับสนุน รพ.สต.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หน่วยบริการได้มีการ</a:t>
            </a:r>
            <a:r>
              <a:rPr lang="th-TH" sz="20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วางแผนสนับสนุนให้ความช่วยเหลือลูกข่าย (รพ.สต.)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ทั้งในรูปแบบของเงิน  ยา เวชภัณฑ์ ฯ และการลงทุนอื่นๆ อย่างเหมาะสม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แทนเนื้อหา 2"/>
          <p:cNvSpPr txBox="1">
            <a:spLocks/>
          </p:cNvSpPr>
          <p:nvPr/>
        </p:nvSpPr>
        <p:spPr bwMode="auto">
          <a:xfrm>
            <a:off x="400050" y="1124744"/>
            <a:ext cx="85644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1. </a:t>
            </a:r>
            <a:r>
              <a:rPr lang="th-TH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แต่งตั้ง</a:t>
            </a:r>
            <a:r>
              <a:rPr lang="th-TH" dirty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คณะกรรมการจากกลุ่มงาน/ฝ่าย</a:t>
            </a:r>
            <a:r>
              <a:rPr lang="th-TH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ต่างๆ</a:t>
            </a:r>
            <a:r>
              <a:rPr lang="en-US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เพื่อร่วมจัดทำ</a:t>
            </a:r>
            <a:r>
              <a:rPr lang="en-US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en-US" dirty="0" smtClean="0">
                <a:solidFill>
                  <a:srgbClr val="FF000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61</a:t>
            </a:r>
            <a:endParaRPr lang="en-US" dirty="0">
              <a:solidFill>
                <a:srgbClr val="FF0000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2. </a:t>
            </a:r>
            <a:r>
              <a:rPr lang="th-TH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รวบรวม</a:t>
            </a:r>
            <a:r>
              <a:rPr lang="th-TH" dirty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และตรวจสอบ</a:t>
            </a:r>
            <a:r>
              <a:rPr lang="th-TH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ข้อมูลบริการ</a:t>
            </a:r>
            <a:r>
              <a:rPr lang="en-US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en-US" dirty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OP(Visit)</a:t>
            </a:r>
            <a:r>
              <a:rPr lang="th-TH" dirty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/</a:t>
            </a:r>
            <a:r>
              <a:rPr lang="en-US" dirty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IP(</a:t>
            </a:r>
            <a:r>
              <a:rPr lang="en-US" dirty="0" err="1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SumAdjRw</a:t>
            </a:r>
            <a:r>
              <a:rPr lang="en-US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)</a:t>
            </a:r>
            <a:r>
              <a:rPr lang="th-TH" dirty="0" smtClean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th-TH" dirty="0">
                <a:solidFill>
                  <a:srgbClr val="660033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แยกตามสิทธิ</a:t>
            </a:r>
            <a:endParaRPr lang="en-US" dirty="0">
              <a:solidFill>
                <a:srgbClr val="660033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3. </a:t>
            </a:r>
            <a:r>
              <a:rPr lang="th-TH" dirty="0" smtClean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ตรวจสอบ</a:t>
            </a:r>
            <a:r>
              <a:rPr lang="th-TH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ราคาที่เรียกเก็บ (</a:t>
            </a:r>
            <a:r>
              <a:rPr lang="en-US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Charge </a:t>
            </a:r>
            <a:r>
              <a:rPr lang="th-TH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en-US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price)</a:t>
            </a:r>
            <a:r>
              <a:rPr lang="th-TH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</a:t>
            </a:r>
            <a:r>
              <a:rPr lang="th-TH" dirty="0" smtClean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ของ </a:t>
            </a:r>
            <a:r>
              <a:rPr lang="en-US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OP </a:t>
            </a:r>
            <a:r>
              <a:rPr lang="th-TH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และ </a:t>
            </a:r>
            <a:r>
              <a:rPr lang="en-US" dirty="0">
                <a:solidFill>
                  <a:srgbClr val="00B05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IP</a:t>
            </a:r>
          </a:p>
          <a:p>
            <a:pPr>
              <a:lnSpc>
                <a:spcPct val="150000"/>
              </a:lnSpc>
              <a:defRPr/>
            </a:pP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4.   รวบรวมและตรวจสอบ</a:t>
            </a:r>
            <a:r>
              <a:rPr lang="th-TH" dirty="0">
                <a:latin typeface="AngsanaUPC" pitchFamily="18" charset="-34"/>
                <a:ea typeface="Tahoma" pitchFamily="34" charset="0"/>
                <a:cs typeface="AngsanaUPC" pitchFamily="18" charset="-34"/>
              </a:rPr>
              <a:t>ข้อมูลรายได้-ค่าใช้จ่าย ตามประเภท </a:t>
            </a: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จาก</a:t>
            </a:r>
            <a:r>
              <a:rPr lang="th-TH" dirty="0">
                <a:latin typeface="AngsanaUPC" pitchFamily="18" charset="-34"/>
                <a:ea typeface="Tahoma" pitchFamily="34" charset="0"/>
                <a:cs typeface="AngsanaUPC" pitchFamily="18" charset="-34"/>
              </a:rPr>
              <a:t>ข้อมูลทาง</a:t>
            </a: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บัญชี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5.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รวบรวมและตรวจสอบ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ข้อมูลการจัดซื้อ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/ 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การเรียกเก็บหนี้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/ 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การชำระหนี้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/ 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การ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ลงทุน</a:t>
            </a:r>
          </a:p>
          <a:p>
            <a:pPr>
              <a:lnSpc>
                <a:spcPct val="150000"/>
              </a:lnSpc>
              <a:defRPr/>
            </a:pP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   และการสนับสนุน 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รพ.สต.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จากกลุ่ม</a:t>
            </a: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งาน/ฝ่ายต่างๆที่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รับผิดชอบ ร่วมกับข้อมูลทาง    </a:t>
            </a:r>
          </a:p>
          <a:p>
            <a:pPr>
              <a:lnSpc>
                <a:spcPct val="150000"/>
              </a:lnSpc>
              <a:defRPr/>
            </a:pPr>
            <a:r>
              <a:rPr lang="th-TH" dirty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7030A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   บัญชี</a:t>
            </a:r>
            <a:endParaRPr lang="en-US" dirty="0">
              <a:solidFill>
                <a:srgbClr val="002060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เตรียมการจัดทำแผน </a:t>
            </a:r>
            <a:r>
              <a:rPr lang="en-US" sz="3600" b="1" dirty="0" err="1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en-US" sz="3600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 61/</a:t>
            </a:r>
            <a:r>
              <a:rPr lang="th-TH" sz="3600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ปรับแผน</a:t>
            </a:r>
            <a:endParaRPr lang="en-US" sz="3600" b="1" dirty="0"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22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แทนเนื้อหา 2"/>
          <p:cNvSpPr txBox="1">
            <a:spLocks/>
          </p:cNvSpPr>
          <p:nvPr/>
        </p:nvSpPr>
        <p:spPr bwMode="auto">
          <a:xfrm>
            <a:off x="400050" y="1124744"/>
            <a:ext cx="83439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 startAt="6"/>
              <a:defRPr/>
            </a:pP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ศึกษาแบบฟอร์มใน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Worksheet </a:t>
            </a:r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ให้เข้าใจ</a:t>
            </a:r>
          </a:p>
          <a:p>
            <a:pPr marL="457200" indent="-457200">
              <a:lnSpc>
                <a:spcPct val="150000"/>
              </a:lnSpc>
              <a:buAutoNum type="arabicPeriod" startAt="6"/>
              <a:defRPr/>
            </a:pP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ศึกษา</a:t>
            </a:r>
            <a:r>
              <a:rPr lang="th-TH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ผังรายการ</a:t>
            </a: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ใน </a:t>
            </a:r>
            <a:r>
              <a:rPr lang="en-US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Mapping  </a:t>
            </a: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ที่เชื่อมโยงแผน</a:t>
            </a:r>
            <a:r>
              <a:rPr lang="th-TH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ทางการเงิน </a:t>
            </a: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(</a:t>
            </a:r>
            <a:r>
              <a:rPr lang="en-US" sz="3200" dirty="0" err="1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en-US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)</a:t>
            </a:r>
            <a:r>
              <a:rPr lang="th-TH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 กับ </a:t>
            </a: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รายการใน</a:t>
            </a:r>
            <a:r>
              <a:rPr lang="th-TH" sz="3200" dirty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ผัง</a:t>
            </a:r>
            <a:r>
              <a:rPr lang="th-TH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บัญชี (</a:t>
            </a:r>
            <a:r>
              <a:rPr lang="en-US" sz="3200" dirty="0" smtClean="0">
                <a:solidFill>
                  <a:srgbClr val="F9550B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Account Code)</a:t>
            </a:r>
          </a:p>
          <a:p>
            <a:pPr marL="457200" indent="-457200">
              <a:lnSpc>
                <a:spcPct val="150000"/>
              </a:lnSpc>
              <a:buAutoNum type="arabicPeriod" startAt="8"/>
              <a:defRPr/>
            </a:pPr>
            <a:r>
              <a:rPr lang="th-TH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เปรียบเทียบแผน</a:t>
            </a:r>
            <a:r>
              <a:rPr lang="en-US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en-US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กับค่ากลาง (</a:t>
            </a:r>
            <a:r>
              <a:rPr lang="en-US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HGR</a:t>
            </a:r>
            <a:r>
              <a:rPr lang="th-TH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) </a:t>
            </a:r>
            <a:r>
              <a:rPr lang="en-US" sz="3200" dirty="0" smtClean="0">
                <a:solidFill>
                  <a:srgbClr val="002060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http://dhes.moph.go.th/hgr</a:t>
            </a:r>
          </a:p>
          <a:p>
            <a:pPr marL="457200" indent="-457200">
              <a:lnSpc>
                <a:spcPct val="150000"/>
              </a:lnSpc>
              <a:buAutoNum type="arabicPeriod" startAt="8"/>
              <a:defRPr/>
            </a:pPr>
            <a:r>
              <a:rPr lang="th-TH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ทบทวนแผนรายได้-ค่าใช้จ่าย/ วิเคราะห์แผน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th-TH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 ปลายปี 60/ ประเมินสถานการณ์การเงินในการลงทุนเพิ่มด้วยเงินบำรุง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เตรียมการจัดทำแผน </a:t>
            </a:r>
            <a:r>
              <a:rPr lang="en-US" sz="3600" b="1" dirty="0" err="1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Planfin</a:t>
            </a:r>
            <a:r>
              <a:rPr lang="en-US" sz="3600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 60/</a:t>
            </a:r>
            <a:r>
              <a:rPr lang="th-TH" sz="3600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ปรับแผน</a:t>
            </a:r>
            <a:endParaRPr lang="en-US" sz="3600" b="1" dirty="0"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25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40769"/>
          </a:xfrm>
          <a:solidFill>
            <a:schemeClr val="accent3"/>
          </a:solidFill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ขั้นตอนการส่งไฟล์ข้อมูล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http://planfin.cfo.in.th/login.php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16099" b="18269"/>
          <a:stretch/>
        </p:blipFill>
        <p:spPr bwMode="auto">
          <a:xfrm>
            <a:off x="467544" y="1412776"/>
            <a:ext cx="8234711" cy="48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5965951" y="2132856"/>
            <a:ext cx="2926529" cy="1044696"/>
          </a:xfrm>
          <a:prstGeom prst="wedgeRoundRectCallout">
            <a:avLst>
              <a:gd name="adj1" fmla="val -28875"/>
              <a:gd name="adj2" fmla="val 72951"/>
              <a:gd name="adj3" fmla="val 16667"/>
            </a:avLst>
          </a:prstGeom>
          <a:solidFill>
            <a:srgbClr val="E5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คลิก ผู้ใช้ระดับหน่วยบริการ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3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เลือก ชื่อหน่วยบริการ  ใส่รหัสหน่วยงาน  เข้าระบบ</a:t>
            </a:r>
            <a:endParaRPr lang="th-TH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0075" r="18802" b="33269"/>
          <a:stretch/>
        </p:blipFill>
        <p:spPr bwMode="auto">
          <a:xfrm>
            <a:off x="323528" y="1417099"/>
            <a:ext cx="8539089" cy="41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7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คลิก </a:t>
            </a:r>
            <a:r>
              <a:rPr lang="en-US" sz="5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Upload </a:t>
            </a:r>
            <a:r>
              <a:rPr lang="en-US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file</a:t>
            </a:r>
            <a:r>
              <a:rPr lang="th-TH" sz="5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/ตกลง</a:t>
            </a:r>
            <a:endParaRPr lang="th-TH" sz="5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9515" r="17396" b="20193"/>
          <a:stretch/>
        </p:blipFill>
        <p:spPr bwMode="auto">
          <a:xfrm>
            <a:off x="395536" y="1484784"/>
            <a:ext cx="8364093" cy="48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19672" y="2924944"/>
            <a:ext cx="2706534" cy="432048"/>
          </a:xfrm>
          <a:prstGeom prst="rect">
            <a:avLst/>
          </a:prstGeom>
          <a:solidFill>
            <a:srgbClr val="E5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Upload file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5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แผนรายได้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Revenue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ช่อง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ประมาณการ </a:t>
            </a:r>
            <a:r>
              <a:rPr lang="en-US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 Visit /Sum Adj.RW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11007" r="17072"/>
          <a:stretch/>
        </p:blipFill>
        <p:spPr bwMode="auto">
          <a:xfrm>
            <a:off x="539552" y="1124743"/>
            <a:ext cx="7272808" cy="557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3635896" y="4655782"/>
            <a:ext cx="3456384" cy="1440160"/>
          </a:xfrm>
          <a:prstGeom prst="wedgeRoundRectCallout">
            <a:avLst>
              <a:gd name="adj1" fmla="val 34922"/>
              <a:gd name="adj2" fmla="val -92916"/>
              <a:gd name="adj3" fmla="val 16667"/>
            </a:avLst>
          </a:prstGeom>
          <a:solidFill>
            <a:srgbClr val="E5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Key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ตัวเลขแผน 2-7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8077" r="16855" b="6250"/>
          <a:stretch/>
        </p:blipFill>
        <p:spPr bwMode="auto">
          <a:xfrm>
            <a:off x="89901" y="692696"/>
            <a:ext cx="8792307" cy="55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4644008" y="3636046"/>
            <a:ext cx="3960440" cy="2376264"/>
          </a:xfrm>
          <a:prstGeom prst="wedgeRoundRectCallout">
            <a:avLst>
              <a:gd name="adj1" fmla="val -50124"/>
              <a:gd name="adj2" fmla="val -68277"/>
              <a:gd name="adj3" fmla="val 16667"/>
            </a:avLst>
          </a:prstGeom>
          <a:solidFill>
            <a:srgbClr val="E5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Key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แผนรายได้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Revenue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ช่อง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ประมาณการ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OP Visit /Sum Adj.RW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3717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แนวทางการจัดทำ</a:t>
            </a: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แผนทางการเงิน (</a:t>
            </a:r>
            <a:r>
              <a:rPr lang="en-US" sz="5400" b="1" dirty="0">
                <a:latin typeface="TH SarabunPSK" pitchFamily="34" charset="-34"/>
                <a:cs typeface="TH SarabunPSK" pitchFamily="34" charset="-34"/>
              </a:rPr>
              <a:t>Plan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Fin)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ปีงบประมาณ 2561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4894312"/>
            <a:ext cx="8136904" cy="13430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นางกชพรรณ  หาญชิงชัย</a:t>
            </a:r>
          </a:p>
          <a:p>
            <a:pPr algn="r">
              <a:spcBef>
                <a:spcPts val="0"/>
              </a:spcBef>
            </a:pP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สำนักงานสาธารณสุขจังหวัดสระแก้ว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8372-B436-4989-8FCB-C5EBF4741E6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30384" r="17072" b="19231"/>
          <a:stretch/>
        </p:blipFill>
        <p:spPr bwMode="auto">
          <a:xfrm>
            <a:off x="107504" y="1700808"/>
            <a:ext cx="8820443" cy="36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ตรวจสอบความเรียบร้อยของข้อมูล</a:t>
            </a:r>
            <a:b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ลงนามการจัดทำแผน </a:t>
            </a:r>
            <a:r>
              <a:rPr lang="en-US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Plan fin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61 /ตกลง</a:t>
            </a:r>
            <a:endParaRPr lang="th-TH" sz="4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3573016"/>
            <a:ext cx="3744416" cy="432048"/>
          </a:xfrm>
          <a:prstGeom prst="rect">
            <a:avLst/>
          </a:prstGeom>
          <a:solidFill>
            <a:srgbClr val="E5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ลงนามผู้จัดทำแผนของหน่วยบริการ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4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th-TH" dirty="0"/>
          </a:p>
        </p:txBody>
      </p:sp>
      <p:graphicFrame>
        <p:nvGraphicFramePr>
          <p:cNvPr id="7" name="ไดอะแกรม 6"/>
          <p:cNvGraphicFramePr/>
          <p:nvPr/>
        </p:nvGraphicFramePr>
        <p:xfrm>
          <a:off x="18771" y="1052736"/>
          <a:ext cx="728953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ตัดมุมสี่เหลี่ยมผืนผ้าด้านเดียวกัน 8"/>
          <p:cNvSpPr/>
          <p:nvPr/>
        </p:nvSpPr>
        <p:spPr>
          <a:xfrm>
            <a:off x="3275856" y="4510088"/>
            <a:ext cx="3456384" cy="1439862"/>
          </a:xfrm>
          <a:prstGeom prst="snip2Same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</a:rPr>
              <a:t>เว็บไซต์ </a:t>
            </a:r>
            <a:r>
              <a:rPr lang="en-US" b="1" dirty="0">
                <a:solidFill>
                  <a:schemeClr val="tx1"/>
                </a:solidFill>
              </a:rPr>
              <a:t>Planfin.cfo.in.th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5219700" y="4005263"/>
            <a:ext cx="360363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คำบรรยายภาพแบบลูกศรซ้าย 11"/>
          <p:cNvSpPr/>
          <p:nvPr/>
        </p:nvSpPr>
        <p:spPr>
          <a:xfrm>
            <a:off x="6805042" y="4579938"/>
            <a:ext cx="2015430" cy="122555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err="1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กปภ</a:t>
            </a:r>
            <a:r>
              <a:rPr lang="th-TH" sz="1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ประมวลผล ราย</a:t>
            </a:r>
            <a:r>
              <a:rPr lang="th-TH" sz="1800" b="1" dirty="0" err="1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ไตรมาส</a:t>
            </a:r>
            <a:endParaRPr lang="th-TH" sz="18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61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17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23850" y="476250"/>
            <a:ext cx="8153400" cy="9906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marL="484632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การปรับแผนทางการเงิน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 bwMode="auto">
          <a:xfrm>
            <a:off x="179388" y="1844675"/>
            <a:ext cx="88566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สามารถปรับปรุงแผนทางการเงิน รอบ2 ภายในวันที่ </a:t>
            </a:r>
            <a:r>
              <a:rPr lang="th-TH" sz="2000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30 เมษายน 2561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h-TH" sz="1050" u="sng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ในการปรับแผนให้ผ่าน</a:t>
            </a:r>
            <a:r>
              <a:rPr lang="th-TH" sz="2000" u="sng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การอนุมัติ ตรวจสอบจากจังหวัด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2000" u="sng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ผ่านความเห็นชอบจากผู้ตรวจราชการ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เช่นเดียวกับการทำแผนต้นปี  </a:t>
            </a:r>
          </a:p>
          <a:p>
            <a:pPr eaLnBrk="1" hangingPunct="1">
              <a:defRPr/>
            </a:pPr>
            <a:endParaRPr lang="th-TH" sz="7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เว็บไซต์   </a:t>
            </a:r>
            <a:r>
              <a:rPr lang="en-US" sz="2000" u="sng" dirty="0" smtClean="0">
                <a:solidFill>
                  <a:srgbClr val="FF0000"/>
                </a:solidFill>
              </a:rPr>
              <a:t>http://planfin.cfo.in.th</a:t>
            </a:r>
            <a:endParaRPr lang="th-TH" sz="2000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68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5340" y="0"/>
            <a:ext cx="9123582" cy="908720"/>
          </a:xfrm>
          <a:prstGeom prst="rect">
            <a:avLst/>
          </a:prstGeom>
          <a:solidFill>
            <a:srgbClr val="C7A1E3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marL="484188" eaLnBrk="1" hangingPunct="1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หลักเกณฑ์การจัดทำแผนทางการเงิน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endParaRPr lang="th-TH" sz="2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 bwMode="auto">
          <a:xfrm>
            <a:off x="395288" y="1700213"/>
            <a:ext cx="8153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hangingPunct="1"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ควรจัดทำแผนให้เป็นไปตามความจริง และเป็นแผนที่ดี</a:t>
            </a:r>
          </a:p>
          <a:p>
            <a:pPr lvl="1" eaLnBrk="1" hangingPunct="1"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ในเบื้องต้น ให้หน่วยบริการจัดทำแผนการเงินในลักษณะ</a:t>
            </a:r>
            <a:r>
              <a:rPr lang="th-TH" sz="2400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แผนสมดุล </a:t>
            </a:r>
          </a:p>
          <a:p>
            <a:pPr lvl="1" eaLnBrk="1" hangingPunct="1">
              <a:defRPr/>
            </a:pPr>
            <a:endParaRPr lang="en-US" sz="5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หน่วยบริการที่จัดทำ</a:t>
            </a:r>
            <a:r>
              <a:rPr lang="th-TH" sz="24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แผนขาดดุล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จะต้องเป็นหน่วยบริการที่มีภาระหนี้สินมาก มีประชากรเบาบาง หรือไม่สามารถจัดหารายได้เพียงพอเท่านั้น</a:t>
            </a:r>
          </a:p>
          <a:p>
            <a:pPr lvl="1" eaLnBrk="1" hangingPunct="1">
              <a:defRPr/>
            </a:pPr>
            <a:endParaRPr lang="en-US" sz="5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หน่วยบริการที่จัดทำ</a:t>
            </a:r>
            <a:r>
              <a:rPr lang="th-TH" sz="2400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แผนเกินดุล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จะต้องเป็นหน่วยบริการที่มีผลประกอบการดี สามารถหารายได้ได้มากกว่าค่าใช้จ่ายและมีเงินบำรุงคงเหลือเพียงพอ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th-TH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/>
          <p:cNvSpPr>
            <a:spLocks noGrp="1"/>
          </p:cNvSpPr>
          <p:nvPr>
            <p:ph type="title"/>
          </p:nvPr>
        </p:nvSpPr>
        <p:spPr>
          <a:xfrm>
            <a:off x="-15796" y="18298"/>
            <a:ext cx="9144000" cy="1138138"/>
          </a:xfrm>
          <a:solidFill>
            <a:srgbClr val="C7A1E3"/>
          </a:solidFill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ข้อตกลงของจังหวัดสระแก้ว</a:t>
            </a:r>
          </a:p>
        </p:txBody>
      </p:sp>
      <p:sp>
        <p:nvSpPr>
          <p:cNvPr id="43011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 rtlCol="0">
            <a:normAutofit/>
          </a:bodyPr>
          <a:lstStyle/>
          <a:p>
            <a:pPr marL="6286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การจัดทำแผนทางการเงินต้องผ่าน มติคณะกรรมการ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000" b="1" dirty="0" err="1" smtClean="0">
                <a:latin typeface="AngsanaUPC" pitchFamily="18" charset="-34"/>
                <a:cs typeface="AngsanaUPC" pitchFamily="18" charset="-34"/>
              </a:rPr>
              <a:t>Planfin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 ของหน่วยบริการ ปี 2561  เพื่อให้สอดคล้องกับการประเมิน 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FAI </a:t>
            </a:r>
            <a:endParaRPr lang="th-TH" sz="3000" b="1" dirty="0" smtClean="0">
              <a:latin typeface="AngsanaUPC" pitchFamily="18" charset="-34"/>
              <a:cs typeface="AngsanaUPC" pitchFamily="18" charset="-34"/>
            </a:endParaRPr>
          </a:p>
          <a:p>
            <a:pPr marL="6286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หน่วยบริการที่มีแผนลงทุนด้วยเงินบำรุงและเงินนอกงบประมาณอื่น ๆ มีเงื่อนไข ดังนี้					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- กรณีวงเงินต่ำกว่า 20 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ของยอด 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EBITDA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นพ.</a:t>
            </a:r>
            <a:r>
              <a:rPr lang="th-TH" sz="3000" b="1" dirty="0" err="1" smtClean="0">
                <a:latin typeface="AngsanaUPC" pitchFamily="18" charset="-34"/>
                <a:cs typeface="AngsanaUPC" pitchFamily="18" charset="-34"/>
              </a:rPr>
              <a:t>สสจ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. เป็นผู้พิจารณาอนุมัติ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-  กรณีวงเงินเกิน  20 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ของยอด </a:t>
            </a:r>
            <a:r>
              <a:rPr lang="en-US" sz="3000" b="1" dirty="0" smtClean="0">
                <a:latin typeface="AngsanaUPC" pitchFamily="18" charset="-34"/>
                <a:cs typeface="AngsanaUPC" pitchFamily="18" charset="-34"/>
              </a:rPr>
              <a:t>EBITDA 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 นพ.</a:t>
            </a:r>
            <a:r>
              <a:rPr lang="th-TH" sz="3000" b="1" dirty="0" err="1" smtClean="0">
                <a:latin typeface="AngsanaUPC" pitchFamily="18" charset="-34"/>
                <a:cs typeface="AngsanaUPC" pitchFamily="18" charset="-34"/>
              </a:rPr>
              <a:t>สสจ</a:t>
            </a:r>
            <a:r>
              <a:rPr lang="th-TH" sz="3000" b="1" dirty="0" smtClean="0">
                <a:latin typeface="AngsanaUPC" pitchFamily="18" charset="-34"/>
                <a:cs typeface="AngsanaUPC" pitchFamily="18" charset="-34"/>
              </a:rPr>
              <a:t>. เห็นชอบและผู้ตรวจราชการกระทรวงฯ พิจารณาอนุมัติ		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	</a:t>
            </a:r>
            <a:endParaRPr lang="en-US" sz="30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6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ชื่อเรื่อง 1"/>
          <p:cNvSpPr>
            <a:spLocks noGrp="1"/>
          </p:cNvSpPr>
          <p:nvPr>
            <p:ph type="title"/>
          </p:nvPr>
        </p:nvSpPr>
        <p:spPr>
          <a:xfrm>
            <a:off x="4548" y="0"/>
            <a:ext cx="9139452" cy="1196752"/>
          </a:xfrm>
          <a:solidFill>
            <a:srgbClr val="C7A1E3"/>
          </a:solidFill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ข้อตกลงของจังหวัดสระแก้ว (ต่อ)</a:t>
            </a:r>
          </a:p>
        </p:txBody>
      </p:sp>
      <p:sp>
        <p:nvSpPr>
          <p:cNvPr id="43011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556125"/>
          </a:xfrm>
        </p:spPr>
        <p:txBody>
          <a:bodyPr rtlCol="0">
            <a:normAutofit fontScale="92500" lnSpcReduction="20000"/>
          </a:bodyPr>
          <a:lstStyle/>
          <a:p>
            <a:pPr marL="628650" indent="-514350" fontAlgn="auto">
              <a:spcAft>
                <a:spcPts val="0"/>
              </a:spcAft>
              <a:buAutoNum type="arabicPeriod" startAt="3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กรณีหน่วยบริการจัดทำแผนขาดดุล จะต้องทำ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หนังสือแสดง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เจตจำนง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รับ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เงินช่วยเหลือ 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(Letter of  Intent; LOI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628650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การลงนามของแผนทางการเงิน (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ปี 2561 ต้องลงนาม                 โดย ผอ.รพ. ทั้งหมด 3 แผน ประกอบด้วย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(3.1) แผนรายได้-ค่าใช้จ่าย (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61 )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(3.2) แผนรายได้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Revenue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 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(3.3) แผนค่าใช้จ่าย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Expense)</a:t>
            </a:r>
          </a:p>
          <a:p>
            <a:pPr fontAlgn="auto">
              <a:spcAft>
                <a:spcPts val="0"/>
              </a:spcAft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0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ชื่อเรื่อง 1"/>
          <p:cNvSpPr>
            <a:spLocks noGrp="1"/>
          </p:cNvSpPr>
          <p:nvPr>
            <p:ph type="title"/>
          </p:nvPr>
        </p:nvSpPr>
        <p:spPr>
          <a:xfrm>
            <a:off x="-11099" y="0"/>
            <a:ext cx="9144000" cy="980728"/>
          </a:xfrm>
          <a:solidFill>
            <a:srgbClr val="C00000"/>
          </a:solidFill>
          <a:ln>
            <a:noFill/>
          </a:ln>
        </p:spPr>
        <p:txBody>
          <a:bodyPr/>
          <a:lstStyle/>
          <a:p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กรอบเวลาดำเนินงานของจังหวัดสระแก้ว</a:t>
            </a:r>
            <a:endParaRPr lang="th-TH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ตัวแทน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55056"/>
              </p:ext>
            </p:extLst>
          </p:nvPr>
        </p:nvGraphicFramePr>
        <p:xfrm>
          <a:off x="251522" y="1249363"/>
          <a:ext cx="8640958" cy="322710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02349"/>
                <a:gridCol w="1278004"/>
                <a:gridCol w="1042752"/>
                <a:gridCol w="985707"/>
                <a:gridCol w="976910"/>
                <a:gridCol w="1052056"/>
                <a:gridCol w="1052056"/>
                <a:gridCol w="1051124"/>
              </a:tblGrid>
              <a:tr h="1598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แผนการเงิน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ผ่าน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กระบวนการ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กลั่นกรอง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Planfin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61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Upload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</a:t>
                      </a:r>
                      <a:r>
                        <a:rPr lang="th-TH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เว๊ปไชต์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นพ.</a:t>
                      </a:r>
                      <a:r>
                        <a:rPr lang="th-TH" sz="2000" b="1" dirty="0" err="1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ตรวจสอบ อนุมัติ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เขตตรวจสอบและสรุป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ผู้ตรวจราชการ เห็นชอบ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ลงนาม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ส่วนกลาง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สรุป/วิเคราะห์แผนฯ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ใช้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กำกับ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ติดตาม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74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 </a:t>
                      </a: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ถึง 16 มี.ค.61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พร้อมกระดาษ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ทำการให้ </a:t>
                      </a:r>
                      <a:r>
                        <a:rPr lang="th-TH" sz="20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จว</a:t>
                      </a: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29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มี.ค.61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และ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3 เม.ย.61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ภายใน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r>
                        <a:rPr lang="en-US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เม.ย.61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ภายใน </a:t>
                      </a:r>
                      <a:endParaRPr lang="en-US" sz="20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23-2</a:t>
                      </a: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en-US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26-28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29-30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1-4 พ.ค.61</a:t>
                      </a: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</a:t>
                      </a:r>
                      <a:endParaRPr lang="en-US" sz="20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พ.ค.61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2" marR="685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73563"/>
          </a:xfrm>
          <a:noFill/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มีการจัดทำแผนที่ 1-7 ครบทุกรายการหรือไม่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มีการบันทึกข้อมูลแผนที่ 2-7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ตาม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วิธีการคิดของ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กระทรวง/ถูกต้อง/ครบถ้วน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มีการจัดทำแผนทางการเงิน ต้องมีความสอดคล้องกับผลการดำเนินงาน และสถานการณ์ทางการเงินของหน่วยบริการ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การลงทุนเพิ่มด้วยเงินบำรุง ต้องมีหลักฐานเชิงประจักษ์ในการประกอบการพิจารณาลงนามการจัดทำแผนทางการเงิน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ตรวจสอบความเสี่ยงของแผนที่หน่วยงานได้ทำ  มี 8 แบบ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h-TH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0" y="0"/>
            <a:ext cx="9144000" cy="11171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แนวทางการตรวจสอบแผนทางการเงินของจังหวัด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3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2114"/>
          </a:xfr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รายการที่จำเป็นต้องมีใน</a:t>
            </a:r>
            <a:r>
              <a:rPr lang="th-TH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แผน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9432" y="1535113"/>
            <a:ext cx="4096544" cy="45372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u="sng" dirty="0" smtClean="0"/>
              <a:t>รายได้</a:t>
            </a:r>
            <a:endParaRPr lang="th-TH" u="sng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59432" y="1988840"/>
            <a:ext cx="4096544" cy="475252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dirty="0"/>
              <a:t>รายได้</a:t>
            </a:r>
            <a:r>
              <a:rPr lang="en-US" dirty="0"/>
              <a:t> UC</a:t>
            </a:r>
          </a:p>
          <a:p>
            <a:pPr>
              <a:buFont typeface="Wingdings" pitchFamily="2" charset="2"/>
              <a:buChar char="§"/>
            </a:pPr>
            <a:r>
              <a:rPr lang="th-TH" dirty="0"/>
              <a:t>รายได้ค่ารักษา </a:t>
            </a:r>
            <a:r>
              <a:rPr lang="th-TH" dirty="0" err="1"/>
              <a:t>อปท</a:t>
            </a:r>
            <a:r>
              <a:rPr lang="th-TH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th-TH" dirty="0"/>
              <a:t>รายได้ค่ารักษาเบิกจ่ายตรงกรมบัญชีกลาง</a:t>
            </a:r>
          </a:p>
          <a:p>
            <a:pPr>
              <a:buFont typeface="Wingdings" pitchFamily="2" charset="2"/>
              <a:buChar char="§"/>
            </a:pPr>
            <a:r>
              <a:rPr lang="th-TH" dirty="0"/>
              <a:t>รายได้ประกันสังคม</a:t>
            </a:r>
          </a:p>
          <a:p>
            <a:pPr>
              <a:buFont typeface="Wingdings" pitchFamily="2" charset="2"/>
              <a:buChar char="§"/>
            </a:pPr>
            <a:r>
              <a:rPr lang="th-TH" dirty="0"/>
              <a:t>รายได้งบประมาณส่วนบุคลากร</a:t>
            </a:r>
          </a:p>
          <a:p>
            <a:pPr>
              <a:buFont typeface="Wingdings" pitchFamily="2" charset="2"/>
              <a:buChar char="§"/>
            </a:pPr>
            <a:r>
              <a:rPr lang="th-TH" dirty="0"/>
              <a:t>รายได้งบลงทุน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54959" cy="45372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u="sng" dirty="0" smtClean="0"/>
              <a:t>ค่าใช้จ่าย</a:t>
            </a:r>
            <a:endParaRPr lang="th-TH" u="sng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54959" cy="475252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sz="2000" dirty="0" smtClean="0"/>
              <a:t>ต้นทุนยา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ต้นทุนเวชภัณฑ์มิใช่ยาและวัสดุการแพทย์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ต้นทุนวัสดุทันตก</a:t>
            </a:r>
            <a:r>
              <a:rPr lang="th-TH" sz="2000" dirty="0" err="1" smtClean="0"/>
              <a:t>รรม</a:t>
            </a:r>
            <a:endParaRPr lang="th-TH" sz="2000" dirty="0" smtClean="0"/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ต้นทุนวัสดุวิทยาศาสตร์การแพทย์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เงินเดือนและค่าจ้างประจำ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ค่าจ้างชั่วคราว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ค่าตอบแทน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ค่าใช้จ่ายบุคลากรอื่น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ค่าใช้สอย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ค่าสาธารณูปโภค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วัสดุใช้ไป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ค่าเสื่อมราคาและตัดจำหน่าย</a:t>
            </a:r>
          </a:p>
          <a:p>
            <a:pPr>
              <a:buFont typeface="Wingdings" pitchFamily="2" charset="2"/>
              <a:buChar char="§"/>
            </a:pPr>
            <a:r>
              <a:rPr lang="th-TH" sz="2000" dirty="0" smtClean="0"/>
              <a:t>หนี้สูญและสงสัยจะสูญ</a:t>
            </a:r>
            <a:endParaRPr lang="th-TH" sz="2000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07504" y="980728"/>
            <a:ext cx="8892480" cy="45436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1. แผนประมาณการ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รายได้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-ควบคุมค่าใช้จ่าย</a:t>
            </a:r>
            <a:endParaRPr lang="en-US" sz="3200" b="1" dirty="0">
              <a:solidFill>
                <a:schemeClr val="tx1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B1AA-EA92-44CB-A513-8F5742E99112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2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2114"/>
          </a:xfr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รายการที่จำเป็นต้องมีใน</a:t>
            </a:r>
            <a:r>
              <a:rPr lang="th-TH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แผน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8291264" cy="395128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sz="3600" dirty="0" smtClean="0"/>
              <a:t>ยา (รวมสนับสนุน รพ.สต.)</a:t>
            </a:r>
          </a:p>
          <a:p>
            <a:pPr>
              <a:buFont typeface="Wingdings" pitchFamily="2" charset="2"/>
              <a:buChar char="§"/>
            </a:pPr>
            <a:r>
              <a:rPr lang="th-TH" sz="3600" dirty="0" smtClean="0"/>
              <a:t>เวชภัณฑ์มิใช่ยาและวัสดุการแพทย์ </a:t>
            </a:r>
            <a:r>
              <a:rPr lang="th-TH" sz="3600" dirty="0"/>
              <a:t>(รวมสนับสนุน รพ.สต.</a:t>
            </a:r>
            <a:r>
              <a:rPr lang="th-TH" sz="36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th-TH" sz="3600" dirty="0" smtClean="0"/>
              <a:t>วัสดุวิทยาศาสตร์และการแพทย์ </a:t>
            </a:r>
            <a:r>
              <a:rPr lang="th-TH" sz="3600" dirty="0"/>
              <a:t>(รวมสนับสนุน รพ.สต.)</a:t>
            </a:r>
          </a:p>
          <a:p>
            <a:pPr>
              <a:buFont typeface="Wingdings" pitchFamily="2" charset="2"/>
              <a:buChar char="§"/>
            </a:pPr>
            <a:endParaRPr lang="th-TH" sz="3600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07504" y="1257815"/>
            <a:ext cx="8892480" cy="57606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2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. แผนจัดซื้อยา เวชภัณฑ์ วัสดุการแพทย์ วัสดุวิทยาศาสตร์การแพทย์</a:t>
            </a:r>
            <a:endParaRPr lang="en-US" sz="3200" b="1" dirty="0">
              <a:solidFill>
                <a:schemeClr val="tx1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B1AA-EA92-44CB-A513-8F5742E99112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88640"/>
            <a:ext cx="9144000" cy="6322070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830888" y="6453336"/>
            <a:ext cx="2133600" cy="365125"/>
          </a:xfrm>
        </p:spPr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8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2114"/>
          </a:xfr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AngsanaUPC" pitchFamily="18" charset="-34"/>
                <a:ea typeface="Tahoma" pitchFamily="34" charset="0"/>
                <a:cs typeface="AngsanaUPC" pitchFamily="18" charset="-34"/>
              </a:rPr>
              <a:t>รายการที่จำเป็นต้องมีใน</a:t>
            </a:r>
            <a:r>
              <a:rPr lang="th-TH" b="1" dirty="0" smtClean="0">
                <a:latin typeface="AngsanaUPC" pitchFamily="18" charset="-34"/>
                <a:ea typeface="Tahoma" pitchFamily="34" charset="0"/>
                <a:cs typeface="AngsanaUPC" pitchFamily="18" charset="-34"/>
              </a:rPr>
              <a:t>แผน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8219256" cy="396044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sz="3600" dirty="0" smtClean="0"/>
              <a:t>วัสดุสำนักงาน</a:t>
            </a:r>
          </a:p>
          <a:p>
            <a:pPr>
              <a:buFont typeface="Wingdings" pitchFamily="2" charset="2"/>
              <a:buChar char="§"/>
            </a:pPr>
            <a:r>
              <a:rPr lang="th-TH" sz="3600" dirty="0" smtClean="0"/>
              <a:t>วัสดุเชื้อเพลิงและหล่อลื่น</a:t>
            </a:r>
          </a:p>
          <a:p>
            <a:pPr>
              <a:buFont typeface="Wingdings" pitchFamily="2" charset="2"/>
              <a:buChar char="§"/>
            </a:pPr>
            <a:r>
              <a:rPr lang="th-TH" sz="3600" dirty="0" smtClean="0"/>
              <a:t>วัสดุคอมพิวเตอร์</a:t>
            </a:r>
          </a:p>
          <a:p>
            <a:pPr>
              <a:buFont typeface="Wingdings" pitchFamily="2" charset="2"/>
              <a:buChar char="§"/>
            </a:pPr>
            <a:r>
              <a:rPr lang="th-TH" sz="3600" dirty="0" smtClean="0"/>
              <a:t>วัสดุงานบ้านงานครัว</a:t>
            </a:r>
          </a:p>
          <a:p>
            <a:pPr marL="0" indent="0">
              <a:buNone/>
            </a:pPr>
            <a:endParaRPr lang="th-TH" sz="3600" dirty="0" smtClean="0"/>
          </a:p>
          <a:p>
            <a:pPr>
              <a:buFont typeface="Wingdings" pitchFamily="2" charset="2"/>
              <a:buChar char="§"/>
            </a:pPr>
            <a:endParaRPr lang="th-TH" sz="3600" dirty="0"/>
          </a:p>
          <a:p>
            <a:pPr>
              <a:buFont typeface="Wingdings" pitchFamily="2" charset="2"/>
              <a:buChar char="§"/>
            </a:pPr>
            <a:endParaRPr lang="th-TH" sz="3600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07504" y="1257815"/>
            <a:ext cx="8892480" cy="57606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ea typeface="Tahoma" pitchFamily="34" charset="0"/>
                <a:cs typeface="AngsanaUPC" pitchFamily="18" charset="-34"/>
              </a:rPr>
              <a:t>3. แผนจัดซื้อวัสดุอื่น</a:t>
            </a:r>
            <a:endParaRPr lang="en-US" sz="3200" b="1" dirty="0">
              <a:solidFill>
                <a:schemeClr val="tx1"/>
              </a:solidFill>
              <a:latin typeface="AngsanaUPC" pitchFamily="18" charset="-34"/>
              <a:ea typeface="Tahoma" pitchFamily="34" charset="0"/>
              <a:cs typeface="AngsanaUPC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B1AA-EA92-44CB-A513-8F5742E9911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2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ประเด็นการนำเสนอและการ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ตรวจสอบ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Plan Fin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 2561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จังหวัดสระแก้ว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672208"/>
            <a:ext cx="8928992" cy="5069160"/>
          </a:xfrm>
          <a:ln w="12700"/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th-TH" sz="3600" b="1" dirty="0"/>
              <a:t>นำเสนอแผนทางการเงิน </a:t>
            </a:r>
            <a:r>
              <a:rPr lang="en-US" sz="3600" b="1" dirty="0"/>
              <a:t>(Plan fin) </a:t>
            </a:r>
            <a:r>
              <a:rPr lang="th-TH" sz="3600" b="1" dirty="0"/>
              <a:t>รอบครึ่งปีที่ปรับแล้ว</a:t>
            </a:r>
            <a:endParaRPr lang="en-US" sz="1600" b="1" dirty="0"/>
          </a:p>
          <a:p>
            <a:pPr lvl="0">
              <a:buFont typeface="Wingdings" pitchFamily="2" charset="2"/>
              <a:buChar char="Ø"/>
            </a:pPr>
            <a:r>
              <a:rPr lang="th-TH" sz="3600" b="1" dirty="0"/>
              <a:t>ปัญหา/สาเหตุที่ปรับแผนทางการเงิน </a:t>
            </a:r>
            <a:r>
              <a:rPr lang="en-US" sz="3600" b="1" dirty="0"/>
              <a:t>(Plan fin) </a:t>
            </a:r>
            <a:r>
              <a:rPr lang="th-TH" sz="3600" b="1" dirty="0"/>
              <a:t>รอบครึ่งปี </a:t>
            </a:r>
            <a:endParaRPr lang="en-US" sz="1600" b="1" dirty="0"/>
          </a:p>
          <a:p>
            <a:pPr lvl="1"/>
            <a:r>
              <a:rPr lang="th-TH" sz="3200" dirty="0"/>
              <a:t>วิเคราะห์สาเหตุ ปัจจัยที่ทำให้ยังไม่บรรลุเป้าหมาย หมวดรายได้ที่ผลงานต่ำกว่าเป้า หมวดรายจ่ายที่เกินแผน</a:t>
            </a:r>
            <a:endParaRPr lang="en-US" sz="1400" dirty="0"/>
          </a:p>
          <a:p>
            <a:pPr lvl="1"/>
            <a:r>
              <a:rPr lang="th-TH" sz="3200" dirty="0"/>
              <a:t>วิเคราะห์ปัจจัยเสี่ยงในครึ่งปีหลัง นำมาใช้ปรับแผนรายได้ รายจ่าย การลงทุน และแผนงานโครงการ</a:t>
            </a:r>
            <a:endParaRPr lang="en-US" sz="1400" dirty="0"/>
          </a:p>
          <a:p>
            <a:pPr marL="144000" indent="0">
              <a:buSzPct val="98000"/>
              <a:buNone/>
            </a:pPr>
            <a:endParaRPr lang="en-US" sz="3600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672208"/>
            <a:ext cx="8856984" cy="5069160"/>
          </a:xfrm>
          <a:ln w="12700"/>
        </p:spPr>
        <p:txBody>
          <a:bodyPr/>
          <a:lstStyle/>
          <a:p>
            <a:pPr lvl="0"/>
            <a:r>
              <a:rPr lang="th-TH" sz="3600" b="1" dirty="0"/>
              <a:t>กระบวนการในการดำเนินงานแก้ไขปัญหาด้านรายได้และค่าใช้จ่ายรายหมวด (ความต่างแผน-ผลการดำเนินงาน +/- ไม่เกินร้อยละ 5</a:t>
            </a:r>
            <a:r>
              <a:rPr lang="en-US" sz="3600" b="1" dirty="0"/>
              <a:t>)</a:t>
            </a:r>
            <a:endParaRPr lang="en-US" sz="1600" b="1" dirty="0"/>
          </a:p>
          <a:p>
            <a:pPr lvl="0"/>
            <a:r>
              <a:rPr lang="th-TH" sz="3600" b="1" dirty="0"/>
              <a:t>ผลลัพธ์ของหน่วยบริการหลังปรับแผนทางการเงิน </a:t>
            </a:r>
            <a:r>
              <a:rPr lang="en-US" sz="3600" b="1" dirty="0"/>
              <a:t>(Plan fin) </a:t>
            </a:r>
            <a:r>
              <a:rPr lang="th-TH" sz="3600" b="1" dirty="0"/>
              <a:t>รอบครึ่งปี </a:t>
            </a:r>
            <a:endParaRPr lang="en-US" sz="1600" b="1" dirty="0"/>
          </a:p>
          <a:p>
            <a:pPr lvl="1"/>
            <a:r>
              <a:rPr lang="en-US" dirty="0"/>
              <a:t>Plan fin Risk Analysis </a:t>
            </a:r>
            <a:r>
              <a:rPr lang="th-TH" dirty="0"/>
              <a:t>หลังปรับแผนทางการเงิน </a:t>
            </a:r>
            <a:r>
              <a:rPr lang="en-US" dirty="0"/>
              <a:t>(Plan fin) </a:t>
            </a:r>
            <a:r>
              <a:rPr lang="th-TH" dirty="0"/>
              <a:t>รอบครึ่งปี</a:t>
            </a:r>
            <a:endParaRPr lang="en-US" sz="1200" dirty="0"/>
          </a:p>
          <a:p>
            <a:pPr lvl="1"/>
            <a:r>
              <a:rPr lang="th-TH" dirty="0"/>
              <a:t>คาดการณ์ระดับภาวะวิกฤติ ณ 30 กันยายน  2561</a:t>
            </a:r>
            <a:endParaRPr lang="en-US" sz="1200" dirty="0"/>
          </a:p>
          <a:p>
            <a:pPr lvl="1"/>
            <a:r>
              <a:rPr lang="th-TH" dirty="0"/>
              <a:t>อื่นๆ...........................</a:t>
            </a:r>
            <a:r>
              <a:rPr lang="en-US" dirty="0"/>
              <a:t>.................................</a:t>
            </a:r>
            <a:endParaRPr lang="en-US" sz="1200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ประเด็นการนำเสนอและการ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ตรวจสอบ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Plan Fin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 2561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จังหวัดสระแก้ว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รายงานสถานการณ์การเงินการ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คลังของหน่วยบริการ</a:t>
            </a:r>
            <a:b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ณ เดือน กุมภาพันธ์  2561</a:t>
            </a:r>
            <a:endParaRPr lang="th-TH" b="1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08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836712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รายงานสถานการณ์การเงินการ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คลัง กุมภาพันธ์ 2561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77620"/>
              </p:ext>
            </p:extLst>
          </p:nvPr>
        </p:nvGraphicFramePr>
        <p:xfrm>
          <a:off x="62792" y="1120283"/>
          <a:ext cx="8974113" cy="533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แผ่นงาน" r:id="rId3" imgW="10144108" imgH="6029236" progId="Excel.Sheet.12">
                  <p:embed/>
                </p:oleObj>
              </mc:Choice>
              <mc:Fallback>
                <p:oleObj name="แผ่นงาน" r:id="rId3" imgW="10144108" imgH="60292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92" y="1120283"/>
                        <a:ext cx="8974113" cy="533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732240" y="6469634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7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03244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82296" indent="0" algn="ctr">
              <a:buNone/>
            </a:pP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สรุปผล</a:t>
            </a:r>
            <a:r>
              <a:rPr lang="th-TH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การดำเนินงาน </a:t>
            </a:r>
            <a:r>
              <a:rPr lang="en-US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Plan </a:t>
            </a:r>
            <a:r>
              <a:rPr lang="en-US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fin </a:t>
            </a: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ปี 2561  </a:t>
            </a:r>
          </a:p>
          <a:p>
            <a:pPr marL="82296" indent="0" algn="ctr">
              <a:buNone/>
            </a:pP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รอบ 5 เดือน (ต.ค.60-ก.พ.61)</a:t>
            </a:r>
          </a:p>
          <a:p>
            <a:pPr marL="82296" indent="0" algn="ctr">
              <a:buNone/>
            </a:pP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เทียบ</a:t>
            </a:r>
            <a:r>
              <a:rPr lang="th-TH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en-US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HGR </a:t>
            </a:r>
            <a:r>
              <a:rPr lang="th-TH" sz="5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5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โรงพยาบาลกลุ่มเดียวกัน</a:t>
            </a:r>
            <a:endParaRPr lang="th-TH" sz="5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9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 lnSpcReduction="10000"/>
          </a:bodyPr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b="1" dirty="0" smtClean="0"/>
          </a:p>
          <a:p>
            <a:pPr marL="0" indent="0" algn="ctr">
              <a:buNone/>
            </a:pPr>
            <a:r>
              <a:rPr lang="th-TH" b="1" dirty="0" smtClean="0"/>
              <a:t>ที่มา </a:t>
            </a:r>
            <a:r>
              <a:rPr lang="th-TH" b="1" dirty="0"/>
              <a:t>: </a:t>
            </a:r>
            <a:r>
              <a:rPr lang="en-US" dirty="0"/>
              <a:t>https://</a:t>
            </a:r>
            <a:r>
              <a:rPr lang="en-US" dirty="0" smtClean="0"/>
              <a:t>hfo61.cfo.in.th </a:t>
            </a:r>
          </a:p>
          <a:p>
            <a:pPr marL="0" indent="0" algn="ctr">
              <a:buNone/>
            </a:pPr>
            <a:r>
              <a:rPr lang="th-TH" sz="4800" b="1" dirty="0" smtClean="0"/>
              <a:t>ข้อมูล ณ วันที่ 16 มี.ค. 2561</a:t>
            </a:r>
            <a:endParaRPr lang="en-US" sz="4800" b="1" dirty="0"/>
          </a:p>
          <a:p>
            <a:pPr marL="0" indent="0">
              <a:buNone/>
            </a:pPr>
            <a:endParaRPr lang="th-TH" b="1" dirty="0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30500"/>
              </p:ext>
            </p:extLst>
          </p:nvPr>
        </p:nvGraphicFramePr>
        <p:xfrm>
          <a:off x="2555776" y="692696"/>
          <a:ext cx="3672408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แผ่นงาน" r:id="rId3" imgW="3714656" imgH="923983" progId="Excel.Sheet.12">
                  <p:embed/>
                </p:oleObj>
              </mc:Choice>
              <mc:Fallback>
                <p:oleObj name="แผ่นงาน" r:id="rId3" imgW="3714656" imgH="923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692696"/>
                        <a:ext cx="3672408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22067"/>
              </p:ext>
            </p:extLst>
          </p:nvPr>
        </p:nvGraphicFramePr>
        <p:xfrm>
          <a:off x="2555776" y="3212976"/>
          <a:ext cx="360040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แผ่นงาน" r:id="rId5" imgW="3714656" imgH="923983" progId="Excel.Sheet.12">
                  <p:embed/>
                </p:oleObj>
              </mc:Choice>
              <mc:Fallback>
                <p:oleObj name="แผ่นงาน" r:id="rId5" imgW="3714656" imgH="923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3212976"/>
                        <a:ext cx="360040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17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78272"/>
              </p:ext>
            </p:extLst>
          </p:nvPr>
        </p:nvGraphicFramePr>
        <p:xfrm>
          <a:off x="179513" y="692696"/>
          <a:ext cx="878497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แผ่นงาน" r:id="rId3" imgW="7134267" imgH="8848693" progId="Excel.Sheet.12">
                  <p:embed/>
                </p:oleObj>
              </mc:Choice>
              <mc:Fallback>
                <p:oleObj name="แผ่นงาน" r:id="rId3" imgW="7134267" imgH="8848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3" y="692696"/>
                        <a:ext cx="8784976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2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โรงพยาบาลสมเด็จพระยุพระราชสระแก้ว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7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สรุปโรงพยาบาลสมเด็จพระยุพระราชสระแก้ว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07922"/>
              </p:ext>
            </p:extLst>
          </p:nvPr>
        </p:nvGraphicFramePr>
        <p:xfrm>
          <a:off x="107504" y="1484784"/>
          <a:ext cx="8928992" cy="268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877"/>
                <a:gridCol w="447011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518552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1.รายได้อื่น&lt;ค่า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 3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1.ค่าตอบแทน&gt;ค่า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 marL="9525" marR="9525" marT="9525" marB="0" anchor="b"/>
                </a:tc>
              </a:tr>
              <a:tr h="58636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1.แรงงานต่างด้าว&lt;ค่า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ค่าจ้างชั่วคราว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&gt;ค่า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 marL="9525" marR="9525" marT="9525" marB="0" anchor="b"/>
                </a:tc>
              </a:tr>
              <a:tr h="726182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3.เบิกจ่ายกรมบัญชีกลาง&lt;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3.ค่ายา&gt;ค่า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Mean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HGR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994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84111"/>
              </p:ext>
            </p:extLst>
          </p:nvPr>
        </p:nvGraphicFramePr>
        <p:xfrm>
          <a:off x="251521" y="692697"/>
          <a:ext cx="8568951" cy="60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แผ่นงาน" r:id="rId3" imgW="7581829" imgH="8810632" progId="Excel.Sheet.12">
                  <p:embed/>
                </p:oleObj>
              </mc:Choice>
              <mc:Fallback>
                <p:oleObj name="แผ่นงาน" r:id="rId3" imgW="7581829" imgH="8810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1" y="692697"/>
                        <a:ext cx="8568951" cy="604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2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โรงพยาบาลอรัญประเทศ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44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522079132"/>
              </p:ext>
            </p:extLst>
          </p:nvPr>
        </p:nvGraphicFramePr>
        <p:xfrm>
          <a:off x="640405" y="5848688"/>
          <a:ext cx="6783677" cy="82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ชื่อเรื่อง 1"/>
          <p:cNvSpPr txBox="1">
            <a:spLocks/>
          </p:cNvSpPr>
          <p:nvPr/>
        </p:nvSpPr>
        <p:spPr bwMode="auto">
          <a:xfrm>
            <a:off x="233363" y="980728"/>
            <a:ext cx="8153400" cy="30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30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ความเชื่อมโยงการทำงาน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PLANFIN61 </a:t>
            </a:r>
            <a:r>
              <a:rPr lang="th-TH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แต่ละแผน</a:t>
            </a: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850429555"/>
              </p:ext>
            </p:extLst>
          </p:nvPr>
        </p:nvGraphicFramePr>
        <p:xfrm>
          <a:off x="459896" y="1535361"/>
          <a:ext cx="688610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365" name="กลุ่ม 9"/>
          <p:cNvGrpSpPr>
            <a:grpSpLocks/>
          </p:cNvGrpSpPr>
          <p:nvPr/>
        </p:nvGrpSpPr>
        <p:grpSpPr bwMode="auto">
          <a:xfrm>
            <a:off x="63840" y="3745615"/>
            <a:ext cx="1530281" cy="1247775"/>
            <a:chOff x="4726686" y="993086"/>
            <a:chExt cx="1508769" cy="1119457"/>
          </a:xfrm>
        </p:grpSpPr>
        <p:sp>
          <p:nvSpPr>
            <p:cNvPr id="11" name="วงรี 10"/>
            <p:cNvSpPr/>
            <p:nvPr/>
          </p:nvSpPr>
          <p:spPr>
            <a:xfrm>
              <a:off x="4726686" y="993086"/>
              <a:ext cx="1508769" cy="1119457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วงรี 4"/>
            <p:cNvSpPr/>
            <p:nvPr/>
          </p:nvSpPr>
          <p:spPr>
            <a:xfrm>
              <a:off x="4911728" y="1169059"/>
              <a:ext cx="1149137" cy="791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ซื้อยา </a:t>
              </a:r>
              <a:r>
                <a:rPr lang="th-TH" sz="16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วชภ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ฯ</a:t>
              </a:r>
            </a:p>
          </p:txBody>
        </p:sp>
      </p:grpSp>
      <p:cxnSp>
        <p:nvCxnSpPr>
          <p:cNvPr id="26" name="ตัวเชื่อมต่อตรง 25"/>
          <p:cNvCxnSpPr/>
          <p:nvPr/>
        </p:nvCxnSpPr>
        <p:spPr>
          <a:xfrm>
            <a:off x="269505" y="3212976"/>
            <a:ext cx="7162800" cy="7143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ลูกศรขวา 28"/>
          <p:cNvSpPr/>
          <p:nvPr/>
        </p:nvSpPr>
        <p:spPr>
          <a:xfrm>
            <a:off x="3290606" y="6264608"/>
            <a:ext cx="1929466" cy="45719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2863942" y="2345567"/>
            <a:ext cx="1960798" cy="435361"/>
          </a:xfrm>
          <a:prstGeom prst="roundRect">
            <a:avLst/>
          </a:prstGeom>
          <a:solidFill>
            <a:srgbClr val="FEA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EXPENSE</a:t>
            </a:r>
            <a:endParaRPr lang="th-TH" sz="2000" dirty="0">
              <a:solidFill>
                <a:schemeClr val="tx1"/>
              </a:solidFill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flipV="1">
            <a:off x="2474283" y="1987203"/>
            <a:ext cx="365125" cy="2603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2476179" y="2317403"/>
            <a:ext cx="365125" cy="2524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2" name="กลุ่ม 29"/>
          <p:cNvGrpSpPr>
            <a:grpSpLocks/>
          </p:cNvGrpSpPr>
          <p:nvPr/>
        </p:nvGrpSpPr>
        <p:grpSpPr bwMode="auto">
          <a:xfrm>
            <a:off x="1457236" y="3699350"/>
            <a:ext cx="1539128" cy="1296988"/>
            <a:chOff x="5181528" y="2447194"/>
            <a:chExt cx="1516892" cy="1043770"/>
          </a:xfrm>
        </p:grpSpPr>
        <p:sp>
          <p:nvSpPr>
            <p:cNvPr id="32" name="วงรี 31"/>
            <p:cNvSpPr/>
            <p:nvPr/>
          </p:nvSpPr>
          <p:spPr>
            <a:xfrm>
              <a:off x="5181528" y="2447194"/>
              <a:ext cx="1516892" cy="1043770"/>
            </a:xfrm>
            <a:prstGeom prst="ellipse">
              <a:avLst/>
            </a:prstGeom>
            <a:solidFill>
              <a:srgbClr val="F9550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วงรี 4"/>
            <p:cNvSpPr/>
            <p:nvPr/>
          </p:nvSpPr>
          <p:spPr>
            <a:xfrm>
              <a:off x="5324283" y="2579785"/>
              <a:ext cx="1072614" cy="73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ซื้อ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วัสดุอื่น</a:t>
              </a:r>
            </a:p>
          </p:txBody>
        </p:sp>
      </p:grpSp>
      <p:grpSp>
        <p:nvGrpSpPr>
          <p:cNvPr id="15373" name="กลุ่ม 12"/>
          <p:cNvGrpSpPr>
            <a:grpSpLocks/>
          </p:cNvGrpSpPr>
          <p:nvPr/>
        </p:nvGrpSpPr>
        <p:grpSpPr bwMode="auto">
          <a:xfrm>
            <a:off x="2915816" y="3745614"/>
            <a:ext cx="1512168" cy="1296989"/>
            <a:chOff x="4690723" y="2863373"/>
            <a:chExt cx="1606544" cy="1241083"/>
          </a:xfrm>
        </p:grpSpPr>
        <p:sp>
          <p:nvSpPr>
            <p:cNvPr id="14" name="วงรี 13"/>
            <p:cNvSpPr/>
            <p:nvPr/>
          </p:nvSpPr>
          <p:spPr>
            <a:xfrm>
              <a:off x="4690723" y="2863373"/>
              <a:ext cx="1606544" cy="1241083"/>
            </a:xfrm>
            <a:prstGeom prst="ellipse">
              <a:avLst/>
            </a:prstGeom>
            <a:solidFill>
              <a:srgbClr val="FEA0E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วงรี 4"/>
            <p:cNvSpPr/>
            <p:nvPr/>
          </p:nvSpPr>
          <p:spPr>
            <a:xfrm>
              <a:off x="4925672" y="3045886"/>
              <a:ext cx="1136646" cy="876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บริหารเจ้าหนี้</a:t>
              </a:r>
            </a:p>
          </p:txBody>
        </p:sp>
      </p:grpSp>
      <p:grpSp>
        <p:nvGrpSpPr>
          <p:cNvPr id="15374" name="กลุ่ม 15"/>
          <p:cNvGrpSpPr>
            <a:grpSpLocks/>
          </p:cNvGrpSpPr>
          <p:nvPr/>
        </p:nvGrpSpPr>
        <p:grpSpPr bwMode="auto">
          <a:xfrm>
            <a:off x="4382071" y="3745257"/>
            <a:ext cx="1407338" cy="1239837"/>
            <a:chOff x="3369199" y="3698114"/>
            <a:chExt cx="1583225" cy="1241083"/>
          </a:xfrm>
        </p:grpSpPr>
        <p:sp>
          <p:nvSpPr>
            <p:cNvPr id="17" name="วงรี 16"/>
            <p:cNvSpPr/>
            <p:nvPr/>
          </p:nvSpPr>
          <p:spPr>
            <a:xfrm>
              <a:off x="3369199" y="3698114"/>
              <a:ext cx="1583225" cy="1241083"/>
            </a:xfrm>
            <a:prstGeom prst="ellipse">
              <a:avLst/>
            </a:prstGeom>
            <a:solidFill>
              <a:srgbClr val="99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วงรี 4"/>
            <p:cNvSpPr/>
            <p:nvPr/>
          </p:nvSpPr>
          <p:spPr>
            <a:xfrm>
              <a:off x="3512806" y="3907875"/>
              <a:ext cx="1119532" cy="878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บริหารลูกหนี้</a:t>
              </a:r>
            </a:p>
          </p:txBody>
        </p:sp>
      </p:grpSp>
      <p:grpSp>
        <p:nvGrpSpPr>
          <p:cNvPr id="15375" name="กลุ่ม 18"/>
          <p:cNvGrpSpPr>
            <a:grpSpLocks/>
          </p:cNvGrpSpPr>
          <p:nvPr/>
        </p:nvGrpSpPr>
        <p:grpSpPr bwMode="auto">
          <a:xfrm>
            <a:off x="5615558" y="3709586"/>
            <a:ext cx="1620738" cy="1239837"/>
            <a:chOff x="1617734" y="2763308"/>
            <a:chExt cx="1590386" cy="1241083"/>
          </a:xfrm>
        </p:grpSpPr>
        <p:sp>
          <p:nvSpPr>
            <p:cNvPr id="20" name="วงรี 19"/>
            <p:cNvSpPr/>
            <p:nvPr/>
          </p:nvSpPr>
          <p:spPr>
            <a:xfrm>
              <a:off x="1617734" y="2763308"/>
              <a:ext cx="1590386" cy="1241083"/>
            </a:xfrm>
            <a:prstGeom prst="ellipse">
              <a:avLst/>
            </a:prstGeom>
            <a:solidFill>
              <a:srgbClr val="E9B9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วงรี 4"/>
            <p:cNvSpPr/>
            <p:nvPr/>
          </p:nvSpPr>
          <p:spPr>
            <a:xfrm>
              <a:off x="1830742" y="2944465"/>
              <a:ext cx="1123746" cy="878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lang="en-US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ลงทุน</a:t>
              </a:r>
            </a:p>
          </p:txBody>
        </p:sp>
      </p:grpSp>
      <p:grpSp>
        <p:nvGrpSpPr>
          <p:cNvPr id="15376" name="กลุ่ม 21"/>
          <p:cNvGrpSpPr>
            <a:grpSpLocks/>
          </p:cNvGrpSpPr>
          <p:nvPr/>
        </p:nvGrpSpPr>
        <p:grpSpPr bwMode="auto">
          <a:xfrm>
            <a:off x="7269595" y="3731638"/>
            <a:ext cx="1715584" cy="1241425"/>
            <a:chOff x="1722539" y="862752"/>
            <a:chExt cx="1590386" cy="1241083"/>
          </a:xfrm>
        </p:grpSpPr>
        <p:sp>
          <p:nvSpPr>
            <p:cNvPr id="23" name="วงรี 22"/>
            <p:cNvSpPr/>
            <p:nvPr/>
          </p:nvSpPr>
          <p:spPr>
            <a:xfrm>
              <a:off x="1722539" y="862752"/>
              <a:ext cx="1590386" cy="1241083"/>
            </a:xfrm>
            <a:prstGeom prst="ellipse">
              <a:avLst/>
            </a:prstGeom>
            <a:solidFill>
              <a:srgbClr val="AAA4F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วงรี 4"/>
            <p:cNvSpPr/>
            <p:nvPr/>
          </p:nvSpPr>
          <p:spPr>
            <a:xfrm>
              <a:off x="1955858" y="1087143"/>
              <a:ext cx="1123746" cy="876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7.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สนับสนุน </a:t>
              </a:r>
              <a:endPara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รพ.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สต.</a:t>
              </a:r>
            </a:p>
          </p:txBody>
        </p:sp>
      </p:grpSp>
      <p:grpSp>
        <p:nvGrpSpPr>
          <p:cNvPr id="15377" name="กลุ่ม 5"/>
          <p:cNvGrpSpPr>
            <a:grpSpLocks/>
          </p:cNvGrpSpPr>
          <p:nvPr/>
        </p:nvGrpSpPr>
        <p:grpSpPr bwMode="auto">
          <a:xfrm>
            <a:off x="323528" y="980728"/>
            <a:ext cx="1395413" cy="1058863"/>
            <a:chOff x="3170171" y="750"/>
            <a:chExt cx="1634295" cy="1241157"/>
          </a:xfrm>
        </p:grpSpPr>
        <p:sp>
          <p:nvSpPr>
            <p:cNvPr id="7" name="วงรี 6"/>
            <p:cNvSpPr/>
            <p:nvPr/>
          </p:nvSpPr>
          <p:spPr>
            <a:xfrm>
              <a:off x="3170171" y="750"/>
              <a:ext cx="1634295" cy="12411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วงรี 4"/>
            <p:cNvSpPr/>
            <p:nvPr/>
          </p:nvSpPr>
          <p:spPr>
            <a:xfrm>
              <a:off x="3349312" y="267514"/>
              <a:ext cx="1362841" cy="720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400" dirty="0">
                  <a:solidFill>
                    <a:schemeClr val="tx1"/>
                  </a:solidFill>
                  <a:latin typeface="FreesiaUPC" pitchFamily="34" charset="-34"/>
                  <a:ea typeface="Tahoma" pitchFamily="34" charset="0"/>
                  <a:cs typeface="FreesiaUPC" pitchFamily="34" charset="-34"/>
                </a:rPr>
                <a:t>แผนที่ </a:t>
              </a:r>
              <a:r>
                <a:rPr lang="en-US" sz="2400" dirty="0">
                  <a:solidFill>
                    <a:schemeClr val="tx1"/>
                  </a:solidFill>
                  <a:latin typeface="FreesiaUPC" pitchFamily="34" charset="-34"/>
                  <a:ea typeface="Tahoma" pitchFamily="34" charset="0"/>
                  <a:cs typeface="FreesiaUPC" pitchFamily="34" charset="-34"/>
                </a:rPr>
                <a:t>1.</a:t>
              </a:r>
              <a:r>
                <a:rPr lang="th-TH" sz="2400" dirty="0">
                  <a:solidFill>
                    <a:schemeClr val="tx1"/>
                  </a:solidFill>
                  <a:latin typeface="FreesiaUPC" pitchFamily="34" charset="-34"/>
                  <a:ea typeface="Tahoma" pitchFamily="34" charset="0"/>
                  <a:cs typeface="FreesiaUPC" pitchFamily="34" charset="-34"/>
                </a:rPr>
                <a:t>รายได้-ค่าใช้จ่าย</a:t>
              </a:r>
            </a:p>
          </p:txBody>
        </p:sp>
      </p:grpSp>
      <p:sp>
        <p:nvSpPr>
          <p:cNvPr id="35" name="ชื่อเรื่อง 1"/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</a:p>
        </p:txBody>
      </p:sp>
      <p:grpSp>
        <p:nvGrpSpPr>
          <p:cNvPr id="38" name="กลุ่ม 18"/>
          <p:cNvGrpSpPr>
            <a:grpSpLocks/>
          </p:cNvGrpSpPr>
          <p:nvPr/>
        </p:nvGrpSpPr>
        <p:grpSpPr bwMode="auto">
          <a:xfrm>
            <a:off x="5594550" y="4825735"/>
            <a:ext cx="1785762" cy="1186650"/>
            <a:chOff x="1570251" y="2841909"/>
            <a:chExt cx="1590386" cy="1241083"/>
          </a:xfrm>
        </p:grpSpPr>
        <p:sp>
          <p:nvSpPr>
            <p:cNvPr id="39" name="วงรี 38"/>
            <p:cNvSpPr/>
            <p:nvPr/>
          </p:nvSpPr>
          <p:spPr>
            <a:xfrm>
              <a:off x="1570251" y="2841909"/>
              <a:ext cx="1590386" cy="12410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วงรี 4"/>
            <p:cNvSpPr/>
            <p:nvPr/>
          </p:nvSpPr>
          <p:spPr>
            <a:xfrm>
              <a:off x="1670839" y="2944465"/>
              <a:ext cx="1123746" cy="878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แผนที่ </a:t>
              </a:r>
              <a:r>
                <a:rPr lang="en-US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6.</a:t>
              </a: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รายละเอียดแผนลง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ทุน</a:t>
              </a:r>
            </a:p>
          </p:txBody>
        </p:sp>
      </p:grpSp>
      <p:sp>
        <p:nvSpPr>
          <p:cNvPr id="41" name="วงรี 40"/>
          <p:cNvSpPr/>
          <p:nvPr/>
        </p:nvSpPr>
        <p:spPr bwMode="auto">
          <a:xfrm>
            <a:off x="7392920" y="4851871"/>
            <a:ext cx="1715584" cy="1241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วงรี 4"/>
          <p:cNvSpPr/>
          <p:nvPr/>
        </p:nvSpPr>
        <p:spPr bwMode="auto">
          <a:xfrm>
            <a:off x="7677685" y="5060931"/>
            <a:ext cx="1212209" cy="876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480" tIns="30480" rIns="30480" bIns="3048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แผนที่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7.1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 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สต.</a:t>
            </a:r>
          </a:p>
        </p:txBody>
      </p:sp>
      <p:sp>
        <p:nvSpPr>
          <p:cNvPr id="45" name="สี่เหลี่ยมผืนผ้ามุมมน 4"/>
          <p:cNvSpPr/>
          <p:nvPr/>
        </p:nvSpPr>
        <p:spPr>
          <a:xfrm>
            <a:off x="7554417" y="1851237"/>
            <a:ext cx="1298639" cy="584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HGR</a:t>
            </a:r>
            <a:endParaRPr lang="th-TH" sz="2000" kern="1200" dirty="0">
              <a:solidFill>
                <a:schemeClr val="tx1"/>
              </a:solidFill>
            </a:endParaRPr>
          </a:p>
        </p:txBody>
      </p:sp>
      <p:cxnSp>
        <p:nvCxnSpPr>
          <p:cNvPr id="46" name="ลูกศรเชื่อมต่อแบบตรง 45"/>
          <p:cNvCxnSpPr/>
          <p:nvPr/>
        </p:nvCxnSpPr>
        <p:spPr>
          <a:xfrm>
            <a:off x="4932040" y="1961183"/>
            <a:ext cx="365125" cy="17167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V="1">
            <a:off x="4860032" y="2395042"/>
            <a:ext cx="365125" cy="16986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สี่เหลี่ยมผืนผ้ามุมมน 4"/>
          <p:cNvSpPr/>
          <p:nvPr/>
        </p:nvSpPr>
        <p:spPr>
          <a:xfrm>
            <a:off x="7561881" y="2564904"/>
            <a:ext cx="1328013" cy="1134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Plan Fin Analysis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แบบ</a:t>
            </a:r>
            <a:endParaRPr lang="th-TH" sz="24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12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27900"/>
              </p:ext>
            </p:extLst>
          </p:nvPr>
        </p:nvGraphicFramePr>
        <p:xfrm>
          <a:off x="179512" y="1628800"/>
          <a:ext cx="8712968" cy="283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960440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1.เบิกจ่ายตรงจากกรมบัญชีกลาง&lt;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12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1.ค่าวัสดุวิทยาศาสตร์การแพทย์ &gt;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8</a:t>
                      </a:r>
                      <a:r>
                        <a:rPr lang="en-US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2.ประกันสังคม &lt;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7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 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. &lt;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 1 ล้าน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-36512" y="0"/>
            <a:ext cx="9180512" cy="1196752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สรุปโรงพยาบาลอรัญประเทศ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9573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3251"/>
              </p:ext>
            </p:extLst>
          </p:nvPr>
        </p:nvGraphicFramePr>
        <p:xfrm>
          <a:off x="179512" y="692696"/>
          <a:ext cx="8784976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แผ่นงาน" r:id="rId3" imgW="7629609" imgH="8848693" progId="Excel.Sheet.12">
                  <p:embed/>
                </p:oleObj>
              </mc:Choice>
              <mc:Fallback>
                <p:oleObj name="แผ่นงาน" r:id="rId3" imgW="7629609" imgH="8848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692696"/>
                        <a:ext cx="8784976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20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โรงพยาบาลคลองหาด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95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3204"/>
              </p:ext>
            </p:extLst>
          </p:nvPr>
        </p:nvGraphicFramePr>
        <p:xfrm>
          <a:off x="251520" y="1355173"/>
          <a:ext cx="8640960" cy="3369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104456"/>
              </a:tblGrid>
              <a:tr h="103471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56742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ค่ารักษาพยาบาลเบิกจ่ายตรงจากกรมบัญชีกลาง&lt;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4 แสน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1.ค่าตอบแทน&gt;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7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</a:tr>
              <a:tr h="56742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2.เบิกต้นสังกัด 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2.7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2.ต้นทุนยา&gt; 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5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</a:tr>
              <a:tr h="56742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5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หมื่น</a:t>
                      </a:r>
                    </a:p>
                    <a:p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3.ต้นวัสดุวิทยาศาสตร์การแพทย์&gt; </a:t>
                      </a:r>
                    </a:p>
                    <a:p>
                      <a:pPr algn="l"/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 </a:t>
                      </a:r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4 </a:t>
                      </a:r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-36512" y="0"/>
            <a:ext cx="9180512" cy="908720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สรุปโรงพยาบาลคลองหาด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8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305227"/>
              </p:ext>
            </p:extLst>
          </p:nvPr>
        </p:nvGraphicFramePr>
        <p:xfrm>
          <a:off x="107504" y="1196752"/>
          <a:ext cx="8856662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แผ่นงาน" r:id="rId3" imgW="8629740" imgH="8810632" progId="Excel.Sheet.12">
                  <p:embed/>
                </p:oleObj>
              </mc:Choice>
              <mc:Fallback>
                <p:oleObj name="แผ่นงาน" r:id="rId3" imgW="8629740" imgH="8810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196752"/>
                        <a:ext cx="8856662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247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โรงพยาบาลตาพระ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ยา/ โรงพยาบาลวัง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น้ำ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เย็น/ โรงพยาบาลวัฒนานคร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เขา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ฉกรรจ์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092280" y="6520259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สรุป โรงพยาบาลตาพระยา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28073"/>
              </p:ext>
            </p:extLst>
          </p:nvPr>
        </p:nvGraphicFramePr>
        <p:xfrm>
          <a:off x="107504" y="665826"/>
          <a:ext cx="8856984" cy="233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52548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 anchor="ctr"/>
                </a:tc>
              </a:tr>
              <a:tr h="8007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ค่ารักษาพยาบาลเบิกจ่ายตรงจากกรมบัญชีกลาง&lt;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 แสน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1.ค่าตอบแทน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4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</a:tr>
              <a:tr h="45257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 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1.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2.ค่าจ้างชั่วคราว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3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</a:p>
                  </a:txBody>
                  <a:tcPr/>
                </a:tc>
              </a:tr>
              <a:tr h="525483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3.ประกันสังคม 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6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หมื่น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3.ค่าใช้จ่ายบุคลากรอื่น&gt;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 หมื่น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193812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 โรงพยาบาลเขาฉกรรจ์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06665"/>
              </p:ext>
            </p:extLst>
          </p:nvPr>
        </p:nvGraphicFramePr>
        <p:xfrm>
          <a:off x="134800" y="3844221"/>
          <a:ext cx="8784976" cy="279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808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 anchor="ctr"/>
                </a:tc>
              </a:tr>
              <a:tr h="10276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ค่ารักษาพยาบาลเบิกจ่ายตรงจากกรมบัญชีกลาง&lt;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1.2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ล้าน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1.ค่ายา รพ.เขาฉกรรจ์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9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</a:p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80864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2.ประกันสังคม 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2.2 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2.ค่าตอบแทน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4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</a:tr>
              <a:tr h="600897">
                <a:tc>
                  <a:txBody>
                    <a:bodyPr/>
                    <a:lstStyle/>
                    <a:p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4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 &lt; ค่า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1.3 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3.ค่าจ้างชั่วคราว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5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830888" y="6525344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541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70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สรุป โรงพยาบาลวัฒนานคร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35514"/>
              </p:ext>
            </p:extLst>
          </p:nvPr>
        </p:nvGraphicFramePr>
        <p:xfrm>
          <a:off x="251520" y="692696"/>
          <a:ext cx="8640960" cy="227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0351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756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1.ค่าจ้างชั่วคราว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3.3 ล้าน </a:t>
                      </a:r>
                    </a:p>
                  </a:txBody>
                  <a:tcPr/>
                </a:tc>
              </a:tr>
              <a:tr h="4442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2.ค่าสาธารณูปโภค&gt;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6แสน                                                   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7996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3.วัสดุวิทยาศาสตร์การแพทย์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168264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สรุป รพ.วังน้ำเย็น</a:t>
            </a:r>
            <a:endParaRPr lang="th-TH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45614"/>
              </p:ext>
            </p:extLst>
          </p:nvPr>
        </p:nvGraphicFramePr>
        <p:xfrm>
          <a:off x="251520" y="3717033"/>
          <a:ext cx="8640960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24630">
                <a:tc>
                  <a:txBody>
                    <a:bodyPr/>
                    <a:lstStyle/>
                    <a:p>
                      <a:r>
                        <a:rPr lang="th-TH" dirty="0" smtClean="0"/>
                        <a:t>รายได้ ที่ต่ำกว่า ค่า </a:t>
                      </a:r>
                      <a:r>
                        <a:rPr lang="en-US" dirty="0" smtClean="0"/>
                        <a:t>Mean HGR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ค่าใช้จ่ายที่สูงกว่าค่า </a:t>
                      </a:r>
                      <a:r>
                        <a:rPr lang="en-US" dirty="0" smtClean="0"/>
                        <a:t>Mean HG</a:t>
                      </a: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1.ค่ารักษาพยาบาลเบิกจ่ายตรงจากกรมบัญชีกลาง&lt;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1.ค่ายา รพ.วังน้ำเย็น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3.7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 </a:t>
                      </a: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EMS &lt;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5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หมื่น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2.ค่าตอบแทน รพ.วังน้ำเย็น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3.2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/>
                </a:tc>
              </a:tr>
              <a:tr h="833235">
                <a:tc>
                  <a:txBody>
                    <a:bodyPr/>
                    <a:lstStyle/>
                    <a:p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3.ค่าใช่จ่ายอื่น รพ. วังน้ำเย็น &gt; ค่า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2.7 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1830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52573"/>
              </p:ext>
            </p:extLst>
          </p:nvPr>
        </p:nvGraphicFramePr>
        <p:xfrm>
          <a:off x="251521" y="692696"/>
          <a:ext cx="8640960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แผ่นงาน" r:id="rId3" imgW="7153163" imgH="8505877" progId="Excel.Sheet.12">
                  <p:embed/>
                </p:oleObj>
              </mc:Choice>
              <mc:Fallback>
                <p:oleObj name="แผ่นงาน" r:id="rId3" imgW="7153163" imgH="8505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1" y="692696"/>
                        <a:ext cx="8640960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-36512" y="44624"/>
            <a:ext cx="9180512" cy="576064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โรงพยาบาลวังสมบูรณ์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664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87692"/>
              </p:ext>
            </p:extLst>
          </p:nvPr>
        </p:nvGraphicFramePr>
        <p:xfrm>
          <a:off x="251520" y="908050"/>
          <a:ext cx="8712968" cy="299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4020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/>
                </a:tc>
              </a:tr>
              <a:tr h="972359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1.เบิกจ่ายตรงกรมบัญชีกลาง 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2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.2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1.ค่าใช้สอย 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7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4020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2.ต่างด้าว 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1.1</a:t>
                      </a:r>
                      <a:r>
                        <a:rPr lang="th-TH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แสน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2.ค่าตอบแทน 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5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 </a:t>
                      </a:r>
                    </a:p>
                    <a:p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4020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. 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1.8 หมื่น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3.ค่าจ้างชั่วคราว 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2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0" y="0"/>
            <a:ext cx="9180512" cy="764704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สรุปโรงพยาบาลวังสมบูรณ์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500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96091"/>
              </p:ext>
            </p:extLst>
          </p:nvPr>
        </p:nvGraphicFramePr>
        <p:xfrm>
          <a:off x="234268" y="620689"/>
          <a:ext cx="8712968" cy="622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แผ่นงาน" r:id="rId3" imgW="6515023" imgH="8810632" progId="Excel.Sheet.12">
                  <p:embed/>
                </p:oleObj>
              </mc:Choice>
              <mc:Fallback>
                <p:oleObj name="แผ่นงาน" r:id="rId3" imgW="6515023" imgH="8810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268" y="620689"/>
                        <a:ext cx="8712968" cy="622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-36512" y="44624"/>
            <a:ext cx="9180512" cy="576064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โรงพยาบาลโคกสูง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1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41643"/>
              </p:ext>
            </p:extLst>
          </p:nvPr>
        </p:nvGraphicFramePr>
        <p:xfrm>
          <a:off x="161256" y="1412776"/>
          <a:ext cx="8784976" cy="471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94850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รายได้ ที่ต่ำกว่า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ค่าใช้จ่ายที่สูงกว่าค่า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</a:t>
                      </a:r>
                    </a:p>
                  </a:txBody>
                  <a:tcPr/>
                </a:tc>
              </a:tr>
              <a:tr h="923703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1.กรมบัญชีกลาง&lt;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2.4</a:t>
                      </a:r>
                      <a:r>
                        <a:rPr lang="en-US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1.ค่าตอบแทน&gt;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 1.2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ล้าน</a:t>
                      </a:r>
                    </a:p>
                  </a:txBody>
                  <a:tcPr/>
                </a:tc>
              </a:tr>
              <a:tr h="948505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2.เบิกต้นสังกัด&lt;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3.4 หมื่น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2.วัสดุวิทยาศาสตร์การแพทย์&gt;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9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แสน</a:t>
                      </a:r>
                    </a:p>
                    <a:p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472735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 ต่างด้าว &lt;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2.5 หมื่น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3.ค่าจ้างชั่วคราว &gt; ค่า 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Mean HGR 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5 แสน</a:t>
                      </a:r>
                      <a:r>
                        <a:rPr lang="th-TH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-36512" y="44624"/>
            <a:ext cx="9180512" cy="1008112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โรงพยาบาลโคกสูง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69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Timeline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การปรับแผนทางการเงินกลางปี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PlanFin61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67855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897760"/>
            <a:ext cx="15841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1-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22 เม.ย.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897760"/>
            <a:ext cx="172819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23-25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เม.ย.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878596"/>
            <a:ext cx="17281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26-29 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878596"/>
            <a:ext cx="172819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เม.ย.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5700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เขตปรับได้ตามความเหมาะสม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9552" y="609329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กอง</a:t>
            </a:r>
            <a:r>
              <a:rPr lang="th-TH" sz="2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เศรษฐกิจสุขภาพและหลักประกันสุขภาพ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21614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21614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21614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th-TH" dirty="0"/>
          </a:p>
        </p:txBody>
      </p:sp>
      <p:sp>
        <p:nvSpPr>
          <p:cNvPr id="1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745560" y="6310843"/>
            <a:ext cx="2133600" cy="365125"/>
          </a:xfrm>
        </p:spPr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5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58417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ลำดับการนำเสนอ</a:t>
            </a:r>
            <a:b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การปรับแผนทางการเงิน </a:t>
            </a:r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Plan fin)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ปีงบประมาณ 2561</a:t>
            </a:r>
            <a:endParaRPr lang="th-TH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33375"/>
              </p:ext>
            </p:extLst>
          </p:nvPr>
        </p:nvGraphicFramePr>
        <p:xfrm>
          <a:off x="467544" y="1916832"/>
          <a:ext cx="8280920" cy="39360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3816424"/>
              </a:tblGrid>
              <a:tr h="64197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/>
                        <a:t>เช้า</a:t>
                      </a:r>
                      <a:endParaRPr lang="th-T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/>
                        <a:t>บ่าย</a:t>
                      </a:r>
                      <a:endParaRPr lang="th-TH" sz="3200" b="1" dirty="0"/>
                    </a:p>
                  </a:txBody>
                  <a:tcPr anchor="ctr"/>
                </a:tc>
              </a:tr>
              <a:tr h="726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1. รพ.สมเด็จพระยุพราชสระแก้ว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5. โรงพยาบาลวังน้ำเย็น</a:t>
                      </a:r>
                      <a:endParaRPr lang="th-TH" sz="3200" b="1" dirty="0"/>
                    </a:p>
                  </a:txBody>
                  <a:tcPr anchor="ctr"/>
                </a:tc>
              </a:tr>
              <a:tr h="641979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2. โรงพยาบาลอรัญประเทศ</a:t>
                      </a:r>
                      <a:endParaRPr lang="th-T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6. โรงพยาบาลคลองหาด</a:t>
                      </a:r>
                      <a:endParaRPr lang="th-TH" sz="3200" b="1" dirty="0"/>
                    </a:p>
                  </a:txBody>
                  <a:tcPr anchor="ctr"/>
                </a:tc>
              </a:tr>
              <a:tr h="641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3. โรงพยาบาลวัฒนานคร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7. โรงพยาบาลเขาฉกรรจ์</a:t>
                      </a:r>
                      <a:endParaRPr lang="th-TH" sz="3200" b="1" dirty="0"/>
                    </a:p>
                  </a:txBody>
                  <a:tcPr anchor="ctr"/>
                </a:tc>
              </a:tr>
              <a:tr h="641979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4. โรงพยาบาลตาพระยา</a:t>
                      </a:r>
                      <a:endParaRPr lang="th-T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8. โรงพยาบาลโคกสูง</a:t>
                      </a:r>
                      <a:endParaRPr lang="th-TH" sz="3200" b="1" dirty="0"/>
                    </a:p>
                  </a:txBody>
                  <a:tcPr anchor="ctr"/>
                </a:tc>
              </a:tr>
              <a:tr h="641979">
                <a:tc>
                  <a:txBody>
                    <a:bodyPr/>
                    <a:lstStyle/>
                    <a:p>
                      <a:pPr algn="l"/>
                      <a:endParaRPr lang="th-T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/>
                        <a:t>9. โรงพยาบาลวังสมบูรณ์</a:t>
                      </a:r>
                      <a:endParaRPr lang="th-TH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D74A-303C-446C-BC7B-397E95F5F920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39"/>
            <a:ext cx="9144000" cy="6464413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9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2043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9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7B35-6FE6-4436-89CC-C368BCEE4F4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8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14332</TotalTime>
  <Words>2283</Words>
  <Application>Microsoft Office PowerPoint</Application>
  <PresentationFormat>นำเสนอทางหน้าจอ (4:3)</PresentationFormat>
  <Paragraphs>401</Paragraphs>
  <Slides>50</Slides>
  <Notes>3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50</vt:i4>
      </vt:variant>
    </vt:vector>
  </HeadingPairs>
  <TitlesOfParts>
    <vt:vector size="52" baseType="lpstr">
      <vt:lpstr>ชุดรูปแบบของ Office</vt:lpstr>
      <vt:lpstr>แผ่นงาน</vt:lpstr>
      <vt:lpstr>ประชุมแลกเปลี่ยนเรียนรู้ การปรับแผนทางการเงิน (Plan fin)  ของหน่วยบริการ (รอบ 6 เดือน) ปีงบประมาณ 2561 </vt:lpstr>
      <vt:lpstr>แนวทางการจัดทำแผนทางการเงิน (Plan Fin)  ปีงบประมาณ 2561</vt:lpstr>
      <vt:lpstr>งานนำเสนอ PowerPoint</vt:lpstr>
      <vt:lpstr>งานนำเสนอ PowerPoint</vt:lpstr>
      <vt:lpstr>Timeline การปรับแผนทางการเงินกลางปี PlanFin61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ขั้นตอนการส่งไฟล์ข้อมูล http://planfin.cfo.in.th/login.php</vt:lpstr>
      <vt:lpstr>งานนำเสนอ PowerPoint</vt:lpstr>
      <vt:lpstr>คลิก Upload file /ตกลง</vt:lpstr>
      <vt:lpstr>แผนรายได้ Revenue ช่อง  ประมาณการ OP Visit /Sum Adj.RW</vt:lpstr>
      <vt:lpstr>งานนำเสนอ PowerPoint</vt:lpstr>
      <vt:lpstr>ตรวจสอบความเรียบร้อยของข้อมูล ลงนามการจัดทำแผน Plan fin 61 /ตกลง</vt:lpstr>
      <vt:lpstr>งานนำเสนอ PowerPoint</vt:lpstr>
      <vt:lpstr>งานนำเสนอ PowerPoint</vt:lpstr>
      <vt:lpstr>งานนำเสนอ PowerPoint</vt:lpstr>
      <vt:lpstr>ข้อตกลงของจังหวัดสระแก้ว</vt:lpstr>
      <vt:lpstr>ข้อตกลงของจังหวัดสระแก้ว (ต่อ)</vt:lpstr>
      <vt:lpstr>กรอบเวลาดำเนินงานของจังหวัดสระแก้ว</vt:lpstr>
      <vt:lpstr>งานนำเสนอ PowerPoint</vt:lpstr>
      <vt:lpstr>รายการที่จำเป็นต้องมีในแผน</vt:lpstr>
      <vt:lpstr>รายการที่จำเป็นต้องมีในแผน</vt:lpstr>
      <vt:lpstr>รายการที่จำเป็นต้องมีในแผน</vt:lpstr>
      <vt:lpstr>ประเด็นการนำเสนอและการตรวจสอบ Plan Fin ปี 2561 จังหวัดสระแก้ว</vt:lpstr>
      <vt:lpstr>ประเด็นการนำเสนอและการตรวจสอบ Plan Fin ปี 2561 จังหวัดสระแก้ว</vt:lpstr>
      <vt:lpstr>รายงานสถานการณ์การเงินการคลังของหน่วยบริการ ณ เดือน กุมภาพันธ์  2561</vt:lpstr>
      <vt:lpstr>รายงานสถานการณ์การเงินการคลัง กุมภาพันธ์ 2561</vt:lpstr>
      <vt:lpstr>งานนำเสนอ PowerPoint</vt:lpstr>
      <vt:lpstr>งานนำเสนอ PowerPoint</vt:lpstr>
      <vt:lpstr>โรงพยาบาลสมเด็จพระยุพระราชสระแก้ว</vt:lpstr>
      <vt:lpstr>สรุปโรงพยาบาลสมเด็จพระยุพระราชสระแก้ว</vt:lpstr>
      <vt:lpstr>โรงพยาบาลอรัญประเทศ</vt:lpstr>
      <vt:lpstr>งานนำเสนอ PowerPoint</vt:lpstr>
      <vt:lpstr>โรงพยาบาลคลองหาด</vt:lpstr>
      <vt:lpstr>งานนำเสนอ PowerPoint</vt:lpstr>
      <vt:lpstr>โรงพยาบาลตาพระยา/ โรงพยาบาลวังน้ำเย็น/ โรงพยาบาลวัฒนานคร/ โรงพยาบาลเขาฉกรรจ์</vt:lpstr>
      <vt:lpstr>สรุป โรงพยาบาลตาพระยา </vt:lpstr>
      <vt:lpstr>สรุป โรงพยาบาลวัฒนานคร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ลำดับการนำเสนอ การปรับแผนทางการเงิน  (Plan fin) ปีงบประมาณ 2561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1108</cp:revision>
  <cp:lastPrinted>2018-03-28T09:38:31Z</cp:lastPrinted>
  <dcterms:created xsi:type="dcterms:W3CDTF">2010-05-23T14:28:12Z</dcterms:created>
  <dcterms:modified xsi:type="dcterms:W3CDTF">2018-03-28T09:44:06Z</dcterms:modified>
</cp:coreProperties>
</file>