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1993219658" r:id="rId2"/>
    <p:sldId id="1993219683" r:id="rId3"/>
    <p:sldId id="1993219661" r:id="rId4"/>
    <p:sldId id="288" r:id="rId5"/>
    <p:sldId id="262" r:id="rId6"/>
    <p:sldId id="3450" r:id="rId7"/>
    <p:sldId id="1993219133" r:id="rId8"/>
    <p:sldId id="1993219664" r:id="rId9"/>
    <p:sldId id="1993219662" r:id="rId10"/>
    <p:sldId id="1993219659" r:id="rId11"/>
    <p:sldId id="1993219660" r:id="rId12"/>
    <p:sldId id="1993219665" r:id="rId13"/>
    <p:sldId id="1993219663" r:id="rId14"/>
    <p:sldId id="1993219444" r:id="rId15"/>
    <p:sldId id="266" r:id="rId16"/>
    <p:sldId id="1993219452" r:id="rId17"/>
    <p:sldId id="1993219488" r:id="rId18"/>
    <p:sldId id="1993219475" r:id="rId19"/>
    <p:sldId id="1993219480" r:id="rId20"/>
    <p:sldId id="258" r:id="rId21"/>
    <p:sldId id="1993219523" r:id="rId22"/>
    <p:sldId id="2996" r:id="rId2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11EFE-BA22-40D7-90DF-61DB3575308E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7EF24-A6CB-40B4-8CE7-883B5F045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102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4CCA29-E3FD-42C9-B0D4-A13C6156D69A}" type="slidenum">
              <a:rPr lang="en-US" altLang="th-TH" smtClean="0"/>
              <a:pPr>
                <a:defRPr/>
              </a:pPr>
              <a:t>4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51970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07537-6B38-412B-B68D-5C7482A2050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22E09-6E75-4184-83FF-3C9E9C0210A7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743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22E09-6E75-4184-83FF-3C9E9C0210A7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20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22E09-6E75-4184-83FF-3C9E9C0210A7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8548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22E09-6E75-4184-83FF-3C9E9C0210A7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832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22E09-6E75-4184-83FF-3C9E9C0210A7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91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22E09-6E75-4184-83FF-3C9E9C0210A7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72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22E09-6E75-4184-83FF-3C9E9C0210A7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469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4CCA29-E3FD-42C9-B0D4-A13C6156D69A}" type="slidenum">
              <a:rPr lang="en-US" altLang="th-TH" smtClean="0"/>
              <a:pPr>
                <a:defRPr/>
              </a:pPr>
              <a:t>21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6627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68189-7B66-BDAF-B4C0-0A5384AFC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0C429-AB6D-9E3E-96F4-AFE9028AD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D9229-CDBA-DC79-B5CB-05B6383F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5B5B-1F92-4D48-B5B6-CB77BC3724C0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9F466-DAA7-01B4-2E55-CD3CCC8C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11285-028F-1232-CCAC-C86BBB18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C35D-2779-4DCB-B74B-0766229991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990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A1D36-1B27-CE64-7349-4EA341A8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D6D63-760F-9679-101E-73F4D3FAA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20185-23E4-FA77-B2E2-2F190A2C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5B5B-1F92-4D48-B5B6-CB77BC3724C0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95DBD-25F3-5447-4B2C-56DEA18B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E1A1-AAC0-E978-69AE-5706DA6D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C35D-2779-4DCB-B74B-0766229991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003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03AB3-3FF5-BB69-A67E-666866A8C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D3707-87D4-5C9A-F421-37BBDB575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96B98-D4E1-0BA3-1334-456BDE26D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5B5B-1F92-4D48-B5B6-CB77BC3724C0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83ABB-E515-9035-95F7-A355AE64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5001C-80EC-BA24-E4DA-53139764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C35D-2779-4DCB-B74B-0766229991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31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D037-9E65-D8BF-73AA-9486E94F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C1C6A-CA1E-6198-0DBE-CF92F3172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7ECE9-CF29-7FF6-F069-5814670C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5B5B-1F92-4D48-B5B6-CB77BC3724C0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7B9D8-31D8-2BFF-4A75-9C3081FA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AD392-AA0F-A5DE-A77F-2BBC153B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C35D-2779-4DCB-B74B-0766229991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798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3C70C-53B0-E7C1-6298-947AC1BF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A3567-5C01-B8D9-9902-980FD9B7D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7B364-7FAB-27FA-3527-04A5BBF3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5B5B-1F92-4D48-B5B6-CB77BC3724C0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82A15-7632-6FB4-D14D-D46E6C24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DAA42-C0AB-3CD0-27D7-B4B72BCC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C35D-2779-4DCB-B74B-0766229991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557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D8AB-76A7-4549-5892-91E67D54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64DE4-27A7-4DD6-E93C-12A0614AE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1A317-5484-8E80-6BAA-F7351E851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E8025-1580-1C55-954F-3ACAC7E9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5B5B-1F92-4D48-B5B6-CB77BC3724C0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B8451-C01C-7265-1548-0D48A503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882EA-458B-6B1C-D69A-3FDCB261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C35D-2779-4DCB-B74B-0766229991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050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A6CF7-2943-314A-4E5C-02952696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7E0B0-47CB-1A50-760A-1466D6B2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4A69-8142-B9B4-DE49-5AC0EE56D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E7151-B63D-7AD9-F008-8BE37CA48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65BFF-7EB9-3C12-01B8-779742CB1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6C924-B6F9-8277-2486-5CB07565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5B5B-1F92-4D48-B5B6-CB77BC3724C0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8D9C0-6F28-AD6F-C981-2E4E4100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61EA9B-8221-81DE-C798-B7D1D446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C35D-2779-4DCB-B74B-0766229991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201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9ADE-A72D-162C-A127-0BD46B4F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1532D-6AEC-7976-6752-4F29DF8B1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5B5B-1F92-4D48-B5B6-CB77BC3724C0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846EC-E065-9D53-53D9-30F6066C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EC924-0ED2-4953-0E46-FF6A804B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C35D-2779-4DCB-B74B-0766229991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746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3959C7-6EA5-7B15-D215-89395CAC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5B5B-1F92-4D48-B5B6-CB77BC3724C0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05519-7921-1D00-17E3-4C4AF0DE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2CDB4-4E7A-87CD-F25D-C35E8CB2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C35D-2779-4DCB-B74B-0766229991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182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4103-D904-E263-BD08-40E57DF40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8F8DC-3DDB-1724-F40F-9A82A5386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6FE2B-D529-E8F0-6E99-79EFED6A9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6D251-F945-4640-B5E7-2E383885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5B5B-1F92-4D48-B5B6-CB77BC3724C0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70907-1D89-D7CF-0947-0601973A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1C7AE-893B-C3FE-2BD3-9EAE9E54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C35D-2779-4DCB-B74B-0766229991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329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BCFC5-0D44-92F3-5675-B89F4E3E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501606-95E3-C250-CC0D-563B4CEAC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A9530-330E-4C74-D43D-9F23D4D03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92B5D-A493-B20A-180A-B401E057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5B5B-1F92-4D48-B5B6-CB77BC3724C0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3A0DD-02A2-787A-9491-94DAEFD81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89C95-394D-7727-7453-AC3D87D9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C35D-2779-4DCB-B74B-0766229991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86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80DFE-AA7C-3B6F-6ED7-5555146E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000E6-D109-3736-7BBA-B588EFC70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C3D36-D2E4-DEEE-11D8-C9C226760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55B5B-1F92-4D48-B5B6-CB77BC3724C0}" type="datetimeFigureOut">
              <a:rPr lang="th-TH" smtClean="0"/>
              <a:t>28/02/66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B62C0-C582-E33E-C5F6-1FFF6A86B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57D55-E442-0C3F-70A2-B03FE769C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C35D-2779-4DCB-B74B-0766229991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11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ghosp.nhso.go.th/hospital_search/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45.emf"/><Relationship Id="rId4" Type="http://schemas.openxmlformats.org/officeDocument/2006/relationships/package" Target="../embeddings/Microsoft_Word_Document1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7.jpeg"/><Relationship Id="rId2" Type="http://schemas.openxmlformats.org/officeDocument/2006/relationships/image" Target="../media/image3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2.jpeg"/><Relationship Id="rId10" Type="http://schemas.openxmlformats.org/officeDocument/2006/relationships/image" Target="../media/image11.jpeg"/><Relationship Id="rId19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tm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7.jpg"/><Relationship Id="rId12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11" Type="http://schemas.openxmlformats.org/officeDocument/2006/relationships/image" Target="../media/image33.tmp"/><Relationship Id="rId5" Type="http://schemas.openxmlformats.org/officeDocument/2006/relationships/image" Target="../media/image29.jpeg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microsoft.com/office/2007/relationships/hdphoto" Target="../media/hdphoto2.wdp"/><Relationship Id="rId10" Type="http://schemas.openxmlformats.org/officeDocument/2006/relationships/image" Target="../media/image20.jpe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6" descr="A close up of a device&#10;&#10;Description automatically generated">
            <a:extLst>
              <a:ext uri="{FF2B5EF4-FFF2-40B4-BE49-F238E27FC236}">
                <a16:creationId xmlns:a16="http://schemas.microsoft.com/office/drawing/2014/main" id="{2F3495EA-0210-A319-430C-63C944C5D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6" t="16533" r="13288" b="11544"/>
          <a:stretch/>
        </p:blipFill>
        <p:spPr>
          <a:xfrm>
            <a:off x="5830958" y="10"/>
            <a:ext cx="63610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39AFF-83AE-7473-5721-6522F265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6906" y="2545694"/>
            <a:ext cx="6598680" cy="1766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บริการสาธารณสุขระบบทางไกล (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Telehealth/Telemedicine)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EC2E3-1166-C4C3-7DEA-31606739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F2C0-9188-4ABE-A0D0-6D65FC16E097}" type="slidenum">
              <a:rPr lang="th-TH" smtClean="0"/>
              <a:t>1</a:t>
            </a:fld>
            <a:endParaRPr lang="th-TH"/>
          </a:p>
        </p:txBody>
      </p:sp>
      <p:pic>
        <p:nvPicPr>
          <p:cNvPr id="6" name="รูปภาพ 9" descr="nhso.jpg">
            <a:extLst>
              <a:ext uri="{FF2B5EF4-FFF2-40B4-BE49-F238E27FC236}">
                <a16:creationId xmlns:a16="http://schemas.microsoft.com/office/drawing/2014/main" id="{01E8714F-0EDF-11E7-CDFB-49C106D5C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379" y="785983"/>
            <a:ext cx="2386221" cy="1038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AB5886-D629-AFF8-EA35-BC8511AABBD2}"/>
              </a:ext>
            </a:extLst>
          </p:cNvPr>
          <p:cNvSpPr txBox="1"/>
          <p:nvPr/>
        </p:nvSpPr>
        <p:spPr>
          <a:xfrm>
            <a:off x="331304" y="4810539"/>
            <a:ext cx="5671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นางสาวพิมพา  บุญโพธิ์ทอง</a:t>
            </a: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นักวิชาการหลักประกันสุขภาพแห่งชาติ เขต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ระยอง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28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</a:p>
        </p:txBody>
      </p:sp>
    </p:spTree>
    <p:extLst>
      <p:ext uri="{BB962C8B-B14F-4D97-AF65-F5344CB8AC3E}">
        <p14:creationId xmlns:p14="http://schemas.microsoft.com/office/powerpoint/2010/main" val="3604487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4BA58-A448-4E0D-B080-F26D0417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0" y="58825"/>
            <a:ext cx="12109159" cy="60223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ผลการดำเนินงานปี </a:t>
            </a:r>
            <a:r>
              <a:rPr lang="en-US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  </a:t>
            </a:r>
            <a:endParaRPr lang="th-TH" sz="4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01FACA-F060-41A2-8B83-3485E3641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1267967"/>
            <a:ext cx="1847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th-TH" altLang="th-TH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th-TH" altLang="th-TH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B4FCF-5B23-FF46-FFB4-0BC0304B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F2C0-9188-4ABE-A0D0-6D65FC16E097}" type="slidenum">
              <a:rPr lang="th-TH" smtClean="0"/>
              <a:t>10</a:t>
            </a:fld>
            <a:endParaRPr lang="th-TH"/>
          </a:p>
        </p:txBody>
      </p:sp>
      <p:pic>
        <p:nvPicPr>
          <p:cNvPr id="9" name="รูปภาพ 9" descr="nhso.jpg">
            <a:extLst>
              <a:ext uri="{FF2B5EF4-FFF2-40B4-BE49-F238E27FC236}">
                <a16:creationId xmlns:a16="http://schemas.microsoft.com/office/drawing/2014/main" id="{9F1B6431-E964-EE61-5E03-2C888A396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426" y="39949"/>
            <a:ext cx="1383503" cy="60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125CF9-0096-1D2E-D60A-A41655EE15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2" t="15976" r="7077" b="9404"/>
          <a:stretch/>
        </p:blipFill>
        <p:spPr>
          <a:xfrm>
            <a:off x="117131" y="719880"/>
            <a:ext cx="11918438" cy="59827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DEE8D4-4760-4372-9A56-A63F6B988AB5}"/>
              </a:ext>
            </a:extLst>
          </p:cNvPr>
          <p:cNvSpPr/>
          <p:nvPr/>
        </p:nvSpPr>
        <p:spPr>
          <a:xfrm>
            <a:off x="9594574" y="719880"/>
            <a:ext cx="1759226" cy="3651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8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776AD-FB92-4D0D-6117-C6B0F9C7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67085"/>
            <a:ext cx="10515600" cy="642040"/>
          </a:xfrm>
        </p:spPr>
        <p:txBody>
          <a:bodyPr>
            <a:noAutofit/>
          </a:bodyPr>
          <a:lstStyle/>
          <a:p>
            <a:r>
              <a:rPr lang="th-TH" sz="3600" dirty="0"/>
              <a:t>หน่วยบริการที่มีศักยภาพการรักษาการแพทย์ทางไกล </a:t>
            </a:r>
            <a:endParaRPr lang="en-US" sz="3600" dirty="0"/>
          </a:p>
        </p:txBody>
      </p:sp>
      <p:pic>
        <p:nvPicPr>
          <p:cNvPr id="4" name="รูปภาพ 3" descr="spd_20080503105202_b.jpg">
            <a:extLst>
              <a:ext uri="{FF2B5EF4-FFF2-40B4-BE49-F238E27FC236}">
                <a16:creationId xmlns:a16="http://schemas.microsoft.com/office/drawing/2014/main" id="{75BB4473-185B-4B2B-453D-9A86FC5DB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620" y="35737"/>
            <a:ext cx="1399551" cy="618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E6CC0E-7264-84E8-F58F-B65C8E863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128543"/>
              </p:ext>
            </p:extLst>
          </p:nvPr>
        </p:nvGraphicFramePr>
        <p:xfrm>
          <a:off x="420757" y="656941"/>
          <a:ext cx="11492947" cy="5586822"/>
        </p:xfrm>
        <a:graphic>
          <a:graphicData uri="http://schemas.openxmlformats.org/drawingml/2006/table">
            <a:tbl>
              <a:tblPr/>
              <a:tblGrid>
                <a:gridCol w="502241">
                  <a:extLst>
                    <a:ext uri="{9D8B030D-6E8A-4147-A177-3AD203B41FA5}">
                      <a16:colId xmlns:a16="http://schemas.microsoft.com/office/drawing/2014/main" val="982876049"/>
                    </a:ext>
                  </a:extLst>
                </a:gridCol>
                <a:gridCol w="690455">
                  <a:extLst>
                    <a:ext uri="{9D8B030D-6E8A-4147-A177-3AD203B41FA5}">
                      <a16:colId xmlns:a16="http://schemas.microsoft.com/office/drawing/2014/main" val="2566562355"/>
                    </a:ext>
                  </a:extLst>
                </a:gridCol>
                <a:gridCol w="3489478">
                  <a:extLst>
                    <a:ext uri="{9D8B030D-6E8A-4147-A177-3AD203B41FA5}">
                      <a16:colId xmlns:a16="http://schemas.microsoft.com/office/drawing/2014/main" val="937653116"/>
                    </a:ext>
                  </a:extLst>
                </a:gridCol>
                <a:gridCol w="1053083">
                  <a:extLst>
                    <a:ext uri="{9D8B030D-6E8A-4147-A177-3AD203B41FA5}">
                      <a16:colId xmlns:a16="http://schemas.microsoft.com/office/drawing/2014/main" val="3828955204"/>
                    </a:ext>
                  </a:extLst>
                </a:gridCol>
                <a:gridCol w="1587725">
                  <a:extLst>
                    <a:ext uri="{9D8B030D-6E8A-4147-A177-3AD203B41FA5}">
                      <a16:colId xmlns:a16="http://schemas.microsoft.com/office/drawing/2014/main" val="4048234249"/>
                    </a:ext>
                  </a:extLst>
                </a:gridCol>
                <a:gridCol w="4169965">
                  <a:extLst>
                    <a:ext uri="{9D8B030D-6E8A-4147-A177-3AD203B41FA5}">
                      <a16:colId xmlns:a16="http://schemas.microsoft.com/office/drawing/2014/main" val="925229435"/>
                    </a:ext>
                  </a:extLst>
                </a:gridCol>
              </a:tblGrid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ชื่อสถานบริการ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จังหวัดที่ตั้ง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สังกัดหลัก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สังกัดย่อย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494240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10664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โรงพยาบาลศูนย์พระปกเกล้า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จันทบุรี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โรงพยาบาลศูนย์ (รพศ.)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864069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10834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</a:t>
                      </a:r>
                      <a:r>
                        <a:rPr lang="th-TH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ขลุง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จันทบุรี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029303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10838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โรงพยาบาลชุมชนโป่งน้ำร้อน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จันทบุรี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697830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10839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โรงพยาบาลชุมชนมะขาม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จันทบุรี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691682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10841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โรงพยาบาลชุมชนสอยดาว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จันทบุรี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585173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10842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โรงพยาบาลชุมชนแก่งหางแมว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จันทบุรี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433057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10843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โรงพยาบาลชุมชนนายายอาม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จันทบุรี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162694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77678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ศูนย์แพทย์ชุมชนโรงพยาบาลพระปกเกล้า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จันทบุรี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ศูนย์สุขภาพชุมชน(ในสังกัด สป.สธ.)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140677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10697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โรงพยาบาลพุทธ</a:t>
                      </a:r>
                      <a:r>
                        <a:rPr lang="th-TH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โส</a:t>
                      </a: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ธร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ฉะเชิงเทรา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โรงพยาบาลศูนย์ (รพศ.)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054239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10850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โรงพยาบาลชุมชนบางคล้า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ฉะเชิงเทรา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78528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10853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โรงพยาบาลชุมชนบ้านโพธิ์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ฉะเชิงเทรา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912970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13747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โรงพยาบาลชุมชนราชสาส์น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ฉะเชิงเทรา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315081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10817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โรงพยาบาลชุมชนบ้านบึง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ชลบุรี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819897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10822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โรงพยาบาลทั่วไปพนัสนิคม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ชลบุรี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โรงพยาบาลทั่วไป (รพท.)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477091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10823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โรงพยาบาลแหลมฉบัง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ชลบุรี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751133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15128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ศูนย์สุขภาพชุมชนตำบลสัตหีบ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ชลบุรี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ศูนย์สุขภาพชุมชน(ในสังกัด สป.สธ.)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649832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22670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คลินิกหมอครอบครัว ศูนย์สุขภาพชุมชนเมืองชลบุรี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ชลบุรี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ศูนย์สุขภาพชุมชน(ในสังกัด สป.สธ.)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703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748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E6CC0E-7264-84E8-F58F-B65C8E863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74497"/>
              </p:ext>
            </p:extLst>
          </p:nvPr>
        </p:nvGraphicFramePr>
        <p:xfrm>
          <a:off x="202565" y="35738"/>
          <a:ext cx="11658130" cy="6828338"/>
        </p:xfrm>
        <a:graphic>
          <a:graphicData uri="http://schemas.openxmlformats.org/drawingml/2006/table">
            <a:tbl>
              <a:tblPr/>
              <a:tblGrid>
                <a:gridCol w="513904">
                  <a:extLst>
                    <a:ext uri="{9D8B030D-6E8A-4147-A177-3AD203B41FA5}">
                      <a16:colId xmlns:a16="http://schemas.microsoft.com/office/drawing/2014/main" val="982876049"/>
                    </a:ext>
                  </a:extLst>
                </a:gridCol>
                <a:gridCol w="706488">
                  <a:extLst>
                    <a:ext uri="{9D8B030D-6E8A-4147-A177-3AD203B41FA5}">
                      <a16:colId xmlns:a16="http://schemas.microsoft.com/office/drawing/2014/main" val="2566562355"/>
                    </a:ext>
                  </a:extLst>
                </a:gridCol>
                <a:gridCol w="3570509">
                  <a:extLst>
                    <a:ext uri="{9D8B030D-6E8A-4147-A177-3AD203B41FA5}">
                      <a16:colId xmlns:a16="http://schemas.microsoft.com/office/drawing/2014/main" val="937653116"/>
                    </a:ext>
                  </a:extLst>
                </a:gridCol>
                <a:gridCol w="1077537">
                  <a:extLst>
                    <a:ext uri="{9D8B030D-6E8A-4147-A177-3AD203B41FA5}">
                      <a16:colId xmlns:a16="http://schemas.microsoft.com/office/drawing/2014/main" val="3828955204"/>
                    </a:ext>
                  </a:extLst>
                </a:gridCol>
                <a:gridCol w="1624594">
                  <a:extLst>
                    <a:ext uri="{9D8B030D-6E8A-4147-A177-3AD203B41FA5}">
                      <a16:colId xmlns:a16="http://schemas.microsoft.com/office/drawing/2014/main" val="4048234249"/>
                    </a:ext>
                  </a:extLst>
                </a:gridCol>
                <a:gridCol w="4165098">
                  <a:extLst>
                    <a:ext uri="{9D8B030D-6E8A-4147-A177-3AD203B41FA5}">
                      <a16:colId xmlns:a16="http://schemas.microsoft.com/office/drawing/2014/main" val="925229435"/>
                    </a:ext>
                  </a:extLst>
                </a:gridCol>
              </a:tblGrid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ชื่อสถานบริการ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จังหวัดที่ตั้ง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สังกัดหลัก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สังกัดย่อย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494240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10696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โรงพยาบาลทั่วไปตราด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ตราด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โรงพยาบาลทั่วไป (รพท.)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199217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10845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โรงพยาบาลชุมชนคลองใหญ่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ตราด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449407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10848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โรงพยาบาลชุมชนแหลมงอบ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ตราด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566823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14419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ศูนย์บริการสาธารณสุขเทศบาลเมืองปราจีนบุรี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ปราจีนบุรี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รัฐนอก สธ.(อปท.)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สถานบริการสังกัดองค์กรปกครองส่วนท้องถิ่น(อปท.)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839178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77768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ศูนย์สุขภาพชุมชนเมืองศาลาไทย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ปราจีนบุรี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ศูนย์สุขภาพชุมชน(ในสังกัด สป.สธ.)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105260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10663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โรงพยาบาลศูนย์ระยอง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ระยอง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โรงพยาบาลศูนย์ (รพศ.)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98587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10829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โรงพยาบาลทั่วไปแกลง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ระยอง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โรงพยาบาลทั่วไป (รพท.)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065220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22734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โรงพยาบาลเขาชะเมา เฉลิมพระเกียรติ 80 พรรษา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ระยอง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438457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77510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คลินิกหมอครอบครัวโรงพยาบาลระยอง(เกาะหวาย)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ระยอง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ศูนย์สุขภาพชุมชน(ในสังกัด สป.สธ.)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709810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77511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คลินิกหมอครอบครัวโรงพยาบาลระยอง(เนินพระ)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ระยอง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ศูนย์สุขภาพชุมชน(ในสังกัด สป.สธ.)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710773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12251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โรงพยาบาลยุวประสาทไวทโยปถัมภ์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สมุทรปราการ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รัฐในสธ.(นอก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สังกัดกรมการแพทย์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9793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12464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สถานพยาบาลสถานีกาชาดที่ 5 สวางคนิวาส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สมุทรปราการ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รัฐพิเศษ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สังกัดสภากาชาดไทย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182628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15048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ศูนย์สุขภาพชุมชนเมือง โรงพยาบาลสมุทรปราการ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สมุทรปราการ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ศูนย์สุขภาพชุมชน(ในสังกัด สป.สธ.)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961626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23032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ศูนย์สุขภาพชุมชนโรงพยาบาลบางบ่อ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สมุทรปราการ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ศูนย์สุขภาพชุมชน(ในสังกัด สป.สธ.)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128133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23034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ศูนย์แพทย์ชุมชนวัดบางพลีใหญ่กลาง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สมุทรปราการ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ศูนย์สุขภาพชุมชน(ในสังกัด สป.สธ.)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178743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10866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โรงพยาบาลชุมชนคลองหาด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สระแก้ว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523821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10867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โรงพยาบาลชุมชนตาพระยา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สระแก้ว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911171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10870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โรงพยาบาลทั่วไปอรัญประเทศ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สระแก้ว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โรงพยาบาลทั่วไป (รพท.)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884143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28849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โรงพยาบาลวังสมบูรณ์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สระแก้ว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42360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28850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โรงพยาบาลโคกสูง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สระแก้ว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โรงพยาบาลชุมชน (รพช.) / โรงพยาบาลยุพราช (รพร.)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026257"/>
                  </a:ext>
                </a:extLst>
              </a:tr>
              <a:tr h="153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77702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ศูนย์สุขภาพชุมชนเมืองตำบลสระแก้ว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สระแก้ว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รัฐในสธ.(สังกัด สป.)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ศูนย์สุขภาพชุมชน(ในสังกัด สป.สธ.)</a:t>
                      </a:r>
                    </a:p>
                  </a:txBody>
                  <a:tcPr marL="5579" marR="5579" marT="55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098270"/>
                  </a:ext>
                </a:extLst>
              </a:tr>
            </a:tbl>
          </a:graphicData>
        </a:graphic>
      </p:graphicFrame>
      <p:pic>
        <p:nvPicPr>
          <p:cNvPr id="4" name="รูปภาพ 3" descr="spd_20080503105202_b.jpg">
            <a:extLst>
              <a:ext uri="{FF2B5EF4-FFF2-40B4-BE49-F238E27FC236}">
                <a16:creationId xmlns:a16="http://schemas.microsoft.com/office/drawing/2014/main" id="{75BB4473-185B-4B2B-453D-9A86FC5DB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070" y="35738"/>
            <a:ext cx="1008101" cy="445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5662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AEB6E893-7A32-8AAA-5328-3912B4FAD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r="7873"/>
          <a:stretch/>
        </p:blipFill>
        <p:spPr>
          <a:xfrm>
            <a:off x="5965855" y="1128010"/>
            <a:ext cx="6139672" cy="4805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1386F9-4C66-2D64-C542-FECD5BF4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88" y="197063"/>
            <a:ext cx="10888142" cy="88057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การประเมินเพื่อขอเพิ่มศักยภาพการให้บริการสาธารณสุขระบบทางไกล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A28FD-8FC7-BFD0-B0FA-4C16E112321A}"/>
              </a:ext>
            </a:extLst>
          </p:cNvPr>
          <p:cNvSpPr txBox="1"/>
          <p:nvPr/>
        </p:nvSpPr>
        <p:spPr>
          <a:xfrm>
            <a:off x="108926" y="1564318"/>
            <a:ext cx="578439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แบบประเมินศักยภาพ 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สำหรับบริการเพิ่มศักยภาพการให้บริการสาธารณสุขระบบทางไกล 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พร้อมแนบ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Flow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กระบวนการดำเนินงาน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A15A0-7912-E86A-0C55-C4C22F8F3FC9}"/>
              </a:ext>
            </a:extLst>
          </p:cNvPr>
          <p:cNvSpPr txBox="1"/>
          <p:nvPr/>
        </p:nvSpPr>
        <p:spPr>
          <a:xfrm>
            <a:off x="787156" y="3469589"/>
            <a:ext cx="442793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ส่งแบบประเมินศักยภาพ มาที่ สปสช.เขต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ระยอง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เพื่อพิจารณา ผ่าน/ไม่ผ่าน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6EAB83-D6A1-37A5-7BCC-300143191D99}"/>
              </a:ext>
            </a:extLst>
          </p:cNvPr>
          <p:cNvSpPr txBox="1"/>
          <p:nvPr/>
        </p:nvSpPr>
        <p:spPr>
          <a:xfrm>
            <a:off x="150476" y="5102086"/>
            <a:ext cx="573262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 สปสช.ส่วนกลาง เพื่อเพิ่มศักยภาพในฐานทะเบียนหน่วยบริการ</a:t>
            </a:r>
          </a:p>
          <a:p>
            <a:pPr algn="ctr"/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ตรวจสอบได้ที่ 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https://reghosp.nhso.go.th/hospital_search/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152B083-E31B-35E8-FE2B-678574470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563340"/>
              </p:ext>
            </p:extLst>
          </p:nvPr>
        </p:nvGraphicFramePr>
        <p:xfrm>
          <a:off x="4396965" y="972630"/>
          <a:ext cx="1486138" cy="1253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570" imgH="771690" progId="Word.Document.12">
                  <p:embed/>
                </p:oleObj>
              </mc:Choice>
              <mc:Fallback>
                <p:oleObj name="Document" showAsIcon="1" r:id="rId4" imgW="914570" imgH="771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6965" y="972630"/>
                        <a:ext cx="1486138" cy="125393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row: Down 13">
            <a:extLst>
              <a:ext uri="{FF2B5EF4-FFF2-40B4-BE49-F238E27FC236}">
                <a16:creationId xmlns:a16="http://schemas.microsoft.com/office/drawing/2014/main" id="{467AA3F3-6AC9-59C6-6A58-4B0772BEEA0B}"/>
              </a:ext>
            </a:extLst>
          </p:cNvPr>
          <p:cNvSpPr/>
          <p:nvPr/>
        </p:nvSpPr>
        <p:spPr>
          <a:xfrm>
            <a:off x="2749822" y="2830053"/>
            <a:ext cx="533937" cy="52322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E8A2351-0D6F-695E-69A0-51219A8DFC2C}"/>
              </a:ext>
            </a:extLst>
          </p:cNvPr>
          <p:cNvSpPr/>
          <p:nvPr/>
        </p:nvSpPr>
        <p:spPr>
          <a:xfrm>
            <a:off x="2729946" y="4416902"/>
            <a:ext cx="520683" cy="45998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D9507B-1B04-D7F1-DDAD-12F7085E3E3D}"/>
              </a:ext>
            </a:extLst>
          </p:cNvPr>
          <p:cNvCxnSpPr>
            <a:cxnSpLocks/>
          </p:cNvCxnSpPr>
          <p:nvPr/>
        </p:nvCxnSpPr>
        <p:spPr>
          <a:xfrm>
            <a:off x="6173221" y="5724939"/>
            <a:ext cx="45852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F6D9A1A-90C7-447C-FF8C-5DD1719ED9F3}"/>
              </a:ext>
            </a:extLst>
          </p:cNvPr>
          <p:cNvSpPr txBox="1"/>
          <p:nvPr/>
        </p:nvSpPr>
        <p:spPr>
          <a:xfrm>
            <a:off x="8775202" y="1825928"/>
            <a:ext cx="248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srgbClr val="002060"/>
                </a:solidFill>
              </a:rPr>
              <a:t>รพ.เขาชะเมา เฉลิมพระเกียรติ 80 พรรษา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4" name="รูปภาพ 3" descr="spd_20080503105202_b.jpg">
            <a:extLst>
              <a:ext uri="{FF2B5EF4-FFF2-40B4-BE49-F238E27FC236}">
                <a16:creationId xmlns:a16="http://schemas.microsoft.com/office/drawing/2014/main" id="{565490B2-F2EA-806F-5273-3268025E7A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1625" y="0"/>
            <a:ext cx="1020375" cy="45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60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4E5A29-93FE-4433-8F30-B61260F16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966" y="1489109"/>
            <a:ext cx="11630068" cy="2674928"/>
          </a:xfrm>
          <a:solidFill>
            <a:srgbClr val="009999"/>
          </a:solidFill>
        </p:spPr>
        <p:txBody>
          <a:bodyPr anchor="ctr">
            <a:noAutofit/>
          </a:bodyPr>
          <a:lstStyle/>
          <a:p>
            <a: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 วิธีการและเงื่อนไขการจ่ายค่าใช้จ่าย</a:t>
            </a:r>
            <a:b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กรณีการดูแลแบบผู้ป่วยในที่บ้าน (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Home ward</a:t>
            </a:r>
            <a: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b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4D23EDE-731F-40CF-99E3-B30715C1B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3" y="4633201"/>
            <a:ext cx="2059748" cy="1924535"/>
          </a:xfrm>
          <a:prstGeom prst="rect">
            <a:avLst/>
          </a:prstGeom>
        </p:spPr>
      </p:pic>
      <p:pic>
        <p:nvPicPr>
          <p:cNvPr id="7" name="Picture 6" descr="โลโก้">
            <a:extLst>
              <a:ext uri="{FF2B5EF4-FFF2-40B4-BE49-F238E27FC236}">
                <a16:creationId xmlns:a16="http://schemas.microsoft.com/office/drawing/2014/main" id="{2A7B9A63-4A34-4543-A9FF-4A052F966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9852" y="314072"/>
            <a:ext cx="1672296" cy="8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738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71013-07D9-442C-BCC5-CFED6E7F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79" y="1606799"/>
            <a:ext cx="11065042" cy="2078301"/>
          </a:xfrm>
          <a:ln w="28575">
            <a:solidFill>
              <a:srgbClr val="009999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มติการประชุมคณะกรรมการหลักประกันสุขภาพแห่งชาติ 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วันที่ </a:t>
            </a:r>
            <a:r>
              <a:rPr lang="en-US" sz="3200" b="1" dirty="0"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4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 กรกฎาคม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2565</a:t>
            </a:r>
            <a:endParaRPr lang="th-TH" sz="32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th-TH" sz="3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เห็นชอบข้อเสนอหลักเกณฑ์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แนวทาง เงื่อนไขการจ่ายชดเชยบริการผู้ป่วยในที่บ้าน (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Home ward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r>
              <a:rPr lang="th-TH" sz="3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และให้มีผลปฏิบัติได้ทันทีโดยไม่ต้องรอการลงนามในประกาศ และมอบ สปสช.ดำเนินการตามมติโดยทันที </a:t>
            </a:r>
            <a:endParaRPr lang="en-US" sz="32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endParaRPr lang="th-TH" sz="32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6BFBD-120B-43E1-B836-34E6EAA6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BBD8981-7A80-499F-91E6-0634975901B4}" type="slidenum">
              <a:rPr lang="th-TH" sz="2400" smtClean="0">
                <a:solidFill>
                  <a:schemeClr val="tx1"/>
                </a:solidFill>
              </a:rPr>
              <a:t>15</a:t>
            </a:fld>
            <a:endParaRPr lang="th-TH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โลโก้">
            <a:extLst>
              <a:ext uri="{FF2B5EF4-FFF2-40B4-BE49-F238E27FC236}">
                <a16:creationId xmlns:a16="http://schemas.microsoft.com/office/drawing/2014/main" id="{A04ED45D-C9A9-735A-2EC3-79A827FD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9704" y="43346"/>
            <a:ext cx="1672296" cy="8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13950C-C818-CE08-093D-7FE43942D582}"/>
              </a:ext>
            </a:extLst>
          </p:cNvPr>
          <p:cNvSpPr txBox="1"/>
          <p:nvPr/>
        </p:nvSpPr>
        <p:spPr>
          <a:xfrm>
            <a:off x="3706585" y="437404"/>
            <a:ext cx="477882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ความเป็นมา</a:t>
            </a:r>
          </a:p>
        </p:txBody>
      </p:sp>
    </p:spTree>
    <p:extLst>
      <p:ext uri="{BB962C8B-B14F-4D97-AF65-F5344CB8AC3E}">
        <p14:creationId xmlns:p14="http://schemas.microsoft.com/office/powerpoint/2010/main" val="4107571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774606-FAB8-4B7C-80FA-D8B62478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5DAED20-DFB0-4F40-9552-70ECC6447E74}" type="slidenum">
              <a:rPr lang="th-TH" sz="2400" smtClean="0">
                <a:solidFill>
                  <a:schemeClr val="tx1"/>
                </a:solidFill>
              </a:rPr>
              <a:t>16</a:t>
            </a:fld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0A0D17-0CBE-4676-846F-1766DB7021CC}"/>
              </a:ext>
            </a:extLst>
          </p:cNvPr>
          <p:cNvSpPr txBox="1"/>
          <p:nvPr/>
        </p:nvSpPr>
        <p:spPr>
          <a:xfrm>
            <a:off x="417095" y="1197386"/>
            <a:ext cx="11357799" cy="1523494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  </a:t>
            </a:r>
          </a:p>
          <a:p>
            <a:pPr fontAlgn="t">
              <a:spcAft>
                <a:spcPts val="600"/>
              </a:spcAft>
              <a:defRPr/>
            </a:pPr>
            <a:r>
              <a:rPr lang="th-T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“</a:t>
            </a:r>
            <a:r>
              <a:rPr lang="th-T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rdia New" panose="020B0304020202020204" pitchFamily="34" charset="-34"/>
                <a:cs typeface="TH SarabunPSK" panose="020B0500040200020003" pitchFamily="34" charset="-34"/>
              </a:rPr>
              <a:t>การดูแลแบบผู้ป่วยในที่บ้าน” </a:t>
            </a:r>
            <a:r>
              <a:rPr lang="th-T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หมายความว่า การให้บริการสาธารณสุข</a:t>
            </a:r>
            <a:r>
              <a:rPr lang="th-TH" b="1" i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กรณีผู้ป่วยใน</a:t>
            </a:r>
            <a:r>
              <a:rPr lang="th-T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ของหน่วยบริการ ณ สถานที่พำนักของผู้รับบริการนอกหน่วยบริการ โดยมีมาตรฐานการดูแลตามแนวทางที่กระทรวงสาธารณสุขกำหนด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99B22-C9D5-4648-B836-7D5E48473C1E}"/>
              </a:ext>
            </a:extLst>
          </p:cNvPr>
          <p:cNvSpPr txBox="1"/>
          <p:nvPr/>
        </p:nvSpPr>
        <p:spPr>
          <a:xfrm>
            <a:off x="417095" y="271740"/>
            <a:ext cx="1079485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 วิธีการและเงื่อนไขการจ่ายกรณีบริการดูแลผู้ป่วยในที่บ้าน</a:t>
            </a:r>
          </a:p>
        </p:txBody>
      </p:sp>
      <p:pic>
        <p:nvPicPr>
          <p:cNvPr id="9" name="Picture 8" descr="โลโก้">
            <a:extLst>
              <a:ext uri="{FF2B5EF4-FFF2-40B4-BE49-F238E27FC236}">
                <a16:creationId xmlns:a16="http://schemas.microsoft.com/office/drawing/2014/main" id="{8FFB18BB-EDF2-7574-CEE8-A661C673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9704" y="43346"/>
            <a:ext cx="1672296" cy="8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488EB4-4A58-BE01-BE5F-486CEF948DED}"/>
              </a:ext>
            </a:extLst>
          </p:cNvPr>
          <p:cNvSpPr txBox="1"/>
          <p:nvPr/>
        </p:nvSpPr>
        <p:spPr>
          <a:xfrm>
            <a:off x="417095" y="2905174"/>
            <a:ext cx="11357799" cy="3770263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sz="2600" b="1" u="sng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หลักเกณฑ์การจ่าย</a:t>
            </a:r>
          </a:p>
          <a:p>
            <a:pPr marL="357188" indent="-357188" fontAlgn="t">
              <a:buFont typeface="+mj-lt"/>
              <a:buAutoNum type="arabicParenR"/>
              <a:defRPr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เป็นการให้บริการแก่ผู้มีสิทธิหลักประกันสุขภาพแห่งชาติ </a:t>
            </a:r>
          </a:p>
          <a:p>
            <a:pPr marL="357188" indent="-357188" fontAlgn="t">
              <a:buFont typeface="+mj-lt"/>
              <a:buAutoNum type="arabicParenR"/>
              <a:defRPr/>
            </a:pPr>
            <a:r>
              <a:rPr lang="th-TH" sz="2600" b="1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เป็นการ</a:t>
            </a:r>
            <a:r>
              <a:rPr lang="th-TH" sz="2600" b="1" i="1" spc="-20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ให้บริการแบบผู้ป่วยใน </a:t>
            </a:r>
            <a:r>
              <a:rPr lang="th-TH" sz="2600" b="1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แก่ผู้รับบริการที่ได้รับการวินิจฉัย</a:t>
            </a:r>
            <a:r>
              <a:rPr lang="th-TH" sz="2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โรคตามกลุ่มโรค หรือกลุ่มอาการ ตามข้อบ่งชี้ที่แนวทางและมาตรฐานการดูแลผู้ป่วยในที่บ้าน ของกระทรวงสาธารณสุขกำหนด โดยมีรหัสโรค (</a:t>
            </a:r>
            <a:r>
              <a:rPr lang="en-US" sz="2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ICD-10</a:t>
            </a:r>
            <a:r>
              <a:rPr lang="th-TH" sz="2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ทั้งในโรคหลักและโรคร่วม ตามที่กำหนด</a:t>
            </a:r>
          </a:p>
          <a:p>
            <a:pPr marL="365125" indent="-365125" fontAlgn="t">
              <a:buAutoNum type="arabicParenR" startAt="3"/>
              <a:defRPr/>
            </a:pP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หน่วยบริการรับส่งต่อทั่วไปภาครัฐ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ที่สามารถให้บริการผู้ป่วยใน และผ่านเกณฑ์ประเมินศักยภาพการดูแลแบบผู้ป่วยในที่บ้าน  ตามที่กระทรวงสาธารณสุขกำหนด </a:t>
            </a:r>
          </a:p>
          <a:p>
            <a:pPr marL="365125" indent="-365125" fontAlgn="t">
              <a:defRPr/>
            </a:pPr>
            <a:r>
              <a:rPr lang="th-TH" sz="2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</a:t>
            </a:r>
            <a:r>
              <a:rPr lang="en-US" sz="2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**</a:t>
            </a:r>
            <a:r>
              <a:rPr lang="th-TH" sz="2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หรับหน่วยบริการที่ให้บริการผ่าตัดไส้ติ่งอักเสบเฉียบพลันต้องผ่านการประเมินการให้บริการผ่าตัดแบบวันเดียวกลับตามมาตรฐานกรมการแพทย์ด้วย</a:t>
            </a:r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14E433A-4F81-EC1B-9336-9FDE2F64B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431409"/>
              </p:ext>
            </p:extLst>
          </p:nvPr>
        </p:nvGraphicFramePr>
        <p:xfrm>
          <a:off x="7099144" y="2818425"/>
          <a:ext cx="1447288" cy="122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showAsIcon="1" r:id="rId4" imgW="914570" imgH="771690" progId="FoxitReader.Document">
                  <p:embed/>
                </p:oleObj>
              </mc:Choice>
              <mc:Fallback>
                <p:oleObj name="PDF" showAsIcon="1" r:id="rId4" imgW="914570" imgH="771690" progId="FoxitReader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5CCD27F-BAA9-11F3-37B4-0E61F48DC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99144" y="2818425"/>
                        <a:ext cx="1447288" cy="122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79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71013-07D9-442C-BCC5-CFED6E7F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90" y="1174706"/>
            <a:ext cx="11919419" cy="1935735"/>
          </a:xfrm>
          <a:ln w="38100">
            <a:solidFill>
              <a:srgbClr val="009999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เริ่มดำเนินการใน 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กลุ่มโรคที่ไม่มีความซับซ้อนมากนัก ได้แก่ </a:t>
            </a:r>
            <a:endParaRPr 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1.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โรคเบาหวาน ที่มีภาวะน้ำตาลในเลือดสูง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โรคความดันโลหิตสูง</a:t>
            </a:r>
            <a:endParaRPr 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3.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โรคแผลกดทับและพื้นที่กดทับ               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โรคติดเชื้อในระบบทางเดินปัสสาวะ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5.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โรคปอดอักเสบ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               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โรคไส้ติ่งอักเสบเฉียบพลัน ภายหลังได้รับการผ่าตัด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7. </a:t>
            </a:r>
            <a:r>
              <a:rPr lang="th-TH" sz="22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โรคติดเชื้อไวรัสโค</a:t>
            </a:r>
            <a:r>
              <a:rPr lang="th-TH" sz="2200" b="1" dirty="0" err="1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โร</a:t>
            </a:r>
            <a:r>
              <a:rPr lang="th-TH" sz="22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นา </a:t>
            </a:r>
            <a:r>
              <a:rPr lang="en-US" sz="2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2019 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6BFBD-120B-43E1-B836-34E6EAA6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BBD8981-7A80-499F-91E6-0634975901B4}" type="slidenum">
              <a:rPr lang="th-TH" sz="2400" smtClean="0">
                <a:solidFill>
                  <a:schemeClr val="tx1"/>
                </a:solidFill>
              </a:rPr>
              <a:t>17</a:t>
            </a:fld>
            <a:endParaRPr lang="th-TH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โลโก้">
            <a:extLst>
              <a:ext uri="{FF2B5EF4-FFF2-40B4-BE49-F238E27FC236}">
                <a16:creationId xmlns:a16="http://schemas.microsoft.com/office/drawing/2014/main" id="{A04ED45D-C9A9-735A-2EC3-79A827FD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9704" y="43346"/>
            <a:ext cx="1672296" cy="8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1FD9CB-40B2-4BDC-B4AE-538D5E38FF62}"/>
              </a:ext>
            </a:extLst>
          </p:cNvPr>
          <p:cNvSpPr txBox="1"/>
          <p:nvPr/>
        </p:nvSpPr>
        <p:spPr>
          <a:xfrm>
            <a:off x="136290" y="3282765"/>
            <a:ext cx="11919419" cy="3210110"/>
          </a:xfrm>
          <a:prstGeom prst="rect">
            <a:avLst/>
          </a:prstGeom>
          <a:noFill/>
          <a:ln w="28575"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pPr marL="468312" indent="-285750" algn="thaiDi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914400" algn="l"/>
                <a:tab pos="1350645" algn="l"/>
                <a:tab pos="1530350" algn="l"/>
                <a:tab pos="1710690" algn="l"/>
              </a:tabLst>
            </a:pP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การนับวันนอน (</a:t>
            </a:r>
            <a:r>
              <a:rPr lang="en-US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length of stay; LOS) 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นับแบบต่อเนื่องกัน ตั้งแต่วันที่ผู้ป่วยเข้ารับบริการผู้ป่วยในทั้งการให้บริการ ณ หน่วยบริการ หรือสถานที่พำนักของผู้รับบริการนอกหน่วยบริการ จนกระทั่งผู้ป่วยถูกจำหน่าย (</a:t>
            </a:r>
            <a:r>
              <a:rPr lang="en-US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discharge) 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ออกจากบริการผู้ป่วยใน </a:t>
            </a:r>
            <a:endParaRPr lang="en-US" sz="2200" b="1" dirty="0">
              <a:solidFill>
                <a:srgbClr val="3333CC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82563" indent="274638" algn="thaiDist"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914400" algn="l"/>
                <a:tab pos="1350645" algn="l"/>
                <a:tab pos="1530350" algn="l"/>
                <a:tab pos="1710690" algn="l"/>
              </a:tabLst>
            </a:pP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สปสช.สามารถ</a:t>
            </a:r>
            <a:r>
              <a:rPr lang="th-TH" sz="2200" b="1" dirty="0">
                <a:solidFill>
                  <a:srgbClr val="C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ปฏิเสธการจ่ายค่าใช้จ่าย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กรณีการดูแลแบบผู้ป่วยในที่บ้าน ดังกรณีต่อไปนี้</a:t>
            </a:r>
            <a:endParaRPr lang="th-TH" sz="2200" b="1" dirty="0">
              <a:solidFill>
                <a:srgbClr val="3333CC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82563" algn="thaiDist">
              <a:spcAft>
                <a:spcPts val="800"/>
              </a:spcAft>
              <a:tabLst>
                <a:tab pos="914400" algn="l"/>
                <a:tab pos="1350645" algn="l"/>
                <a:tab pos="1530350" algn="l"/>
                <a:tab pos="1710690" algn="l"/>
              </a:tabLst>
            </a:pP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lang="en-US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 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ุ่มโรคหรือกลุ่มอาการของผู้รับบริการไม่เป็นไปตามเงื่อนไขที่กำหนดในแนวทางและมาตรฐานการดูแลผู้ป่วยในที่บ้าน ของกระทรวงสาธารณสุข </a:t>
            </a:r>
            <a:endParaRPr lang="th-TH" sz="2200" b="1" dirty="0">
              <a:solidFill>
                <a:srgbClr val="3333CC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900113" indent="-717550" algn="thaiDist">
              <a:spcAft>
                <a:spcPts val="800"/>
              </a:spcAft>
              <a:tabLst>
                <a:tab pos="914400" algn="l"/>
                <a:tab pos="1350645" algn="l"/>
                <a:tab pos="1530350" algn="l"/>
                <a:tab pos="1710690" algn="l"/>
              </a:tabLst>
            </a:pP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lang="en-US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เป็นผู้ป่วยอยู่ระหว่างรับบริการฟื้นฟูสมรรถภาพด้านการแพทย์ระยะกลาง (</a:t>
            </a:r>
            <a:r>
              <a:rPr lang="en-US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intermediate care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lang="th-TH" sz="2200" b="1" u="sng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ยกเว้น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ในกรณีที่ผู้ป่วยดังกล่าวมีอาการเจ็บป่วย ที่ต้องได้รับการดูแลแบบผู้ป่วยในตามที่กำหนดในแนวทางและมาตรฐานการดูแลผู้ป่วยในที่บ้าน ของกระทรวงสาธารณสุข</a:t>
            </a:r>
            <a:endParaRPr lang="en-US" sz="2200" b="1" dirty="0">
              <a:solidFill>
                <a:srgbClr val="3333CC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900113" indent="-900113" algn="thaiDist">
              <a:spcAft>
                <a:spcPts val="800"/>
              </a:spcAft>
              <a:tabLst>
                <a:tab pos="1143000" algn="l"/>
                <a:tab pos="1257300" algn="l"/>
              </a:tabLst>
            </a:pPr>
            <a:r>
              <a:rPr lang="th-TH" sz="2200" b="1" dirty="0">
                <a:solidFill>
                  <a:srgbClr val="3333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</a:t>
            </a:r>
            <a:r>
              <a:rPr lang="en-US" sz="2200" b="1" dirty="0">
                <a:solidFill>
                  <a:srgbClr val="3333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เป็นผู้รับบริการแบบประคับประคอง (</a:t>
            </a:r>
            <a:r>
              <a:rPr lang="en-US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palliative care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สำหรับผู้ป่วยระยะสุดท้ายที่บ้าน </a:t>
            </a:r>
            <a:r>
              <a:rPr lang="th-TH" sz="2200" b="1" u="sng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ยกเว้น</a:t>
            </a:r>
            <a:r>
              <a:rPr lang="th-TH" sz="2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กรณีที่ผู้ป่วยดังกล่าวมีอาการเจ็บป่วยที่ต้องได้รับการดูแลแบบผู้ป่วยในตามที่กำหนดในแนวทางและมาตรฐานการดูแลผู้ป่วยในที่บ้าน ของกระทรวงสาธารณสุข</a:t>
            </a:r>
            <a:endParaRPr lang="en-US" sz="2200" b="1" dirty="0">
              <a:solidFill>
                <a:srgbClr val="3333CC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4B4023-F680-61DF-C0DA-4507C50A6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43" y="213360"/>
            <a:ext cx="9912955" cy="969348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0FD8E6B-1EC5-9767-A14A-C9C71D3FB7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433869"/>
              </p:ext>
            </p:extLst>
          </p:nvPr>
        </p:nvGraphicFramePr>
        <p:xfrm>
          <a:off x="10039176" y="1306310"/>
          <a:ext cx="1716157" cy="1448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showAsIcon="1" r:id="rId5" imgW="914570" imgH="771690" progId="FoxitReader.Document">
                  <p:embed/>
                </p:oleObj>
              </mc:Choice>
              <mc:Fallback>
                <p:oleObj name="PDF" showAsIcon="1" r:id="rId5" imgW="914570" imgH="77169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39176" y="1306310"/>
                        <a:ext cx="1716157" cy="1448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5559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774606-FAB8-4B7C-80FA-D8B62478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5DAED20-DFB0-4F40-9552-70ECC6447E74}" type="slidenum">
              <a:rPr lang="th-TH" sz="2400" smtClean="0">
                <a:solidFill>
                  <a:schemeClr val="tx1"/>
                </a:solidFill>
              </a:rPr>
              <a:t>18</a:t>
            </a:fld>
            <a:endParaRPr lang="th-TH" sz="2400" dirty="0">
              <a:solidFill>
                <a:schemeClr val="tx1"/>
              </a:solidFill>
            </a:endParaRPr>
          </a:p>
        </p:txBody>
      </p:sp>
      <p:pic>
        <p:nvPicPr>
          <p:cNvPr id="9" name="Picture 8" descr="โลโก้">
            <a:extLst>
              <a:ext uri="{FF2B5EF4-FFF2-40B4-BE49-F238E27FC236}">
                <a16:creationId xmlns:a16="http://schemas.microsoft.com/office/drawing/2014/main" id="{8FFB18BB-EDF2-7574-CEE8-A661C673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9704" y="43346"/>
            <a:ext cx="1672296" cy="8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BF38E4-F9B6-7E96-2943-5DCD74979D21}"/>
              </a:ext>
            </a:extLst>
          </p:cNvPr>
          <p:cNvSpPr txBox="1"/>
          <p:nvPr/>
        </p:nvSpPr>
        <p:spPr>
          <a:xfrm>
            <a:off x="633046" y="1290479"/>
            <a:ext cx="10569089" cy="1954381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อัตราจ่าย</a:t>
            </a:r>
            <a:endParaRPr lang="th-TH" sz="3200" b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fontAlgn="t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จ่ายจากกองทุนผู้ป่วยใน ตามระบบ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DRGs with global budget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ระดับเขต </a:t>
            </a:r>
          </a:p>
          <a:p>
            <a:pPr fontAlgn="t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โดยจ่ายเบื้องต้นในอัตรา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8,350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บาทต่อ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adj.RW</a:t>
            </a:r>
          </a:p>
          <a:p>
            <a:pPr fontAlgn="t">
              <a:defRPr/>
            </a:pP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EDF33-101D-7533-50F2-C882524E6410}"/>
              </a:ext>
            </a:extLst>
          </p:cNvPr>
          <p:cNvSpPr txBox="1"/>
          <p:nvPr/>
        </p:nvSpPr>
        <p:spPr>
          <a:xfrm>
            <a:off x="633046" y="3584386"/>
            <a:ext cx="10569089" cy="1954381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sz="3200" b="1" u="sng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วิธีการเบิกจ่าย</a:t>
            </a:r>
          </a:p>
          <a:p>
            <a:pPr marL="357188" indent="-357188" fontAlgn="t">
              <a:buFont typeface="+mj-lt"/>
              <a:buAutoNum type="arabicParenR"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ผ่านโปรแกรม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 </a:t>
            </a: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</a:t>
            </a:r>
          </a:p>
          <a:p>
            <a:pPr marL="357188" indent="-357188" fontAlgn="t">
              <a:buFont typeface="+mj-lt"/>
              <a:buAutoNum type="arabicParenR"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โปรแกรมรายงานข้อมูลติดตามสุขภาพประจำวันของผู้ป่วยที่บ้าน  ( โปรแกรม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AMED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7188" indent="-357188" fontAlgn="t">
              <a:buFont typeface="+mj-lt"/>
              <a:buAutoNum type="arabicParenR"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มีการพิสูจน์ตัวตนเพื่อยืนยันการเข้ารับบริการ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Authentication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6A795-67D0-FE53-9CEF-44D1B3E3A588}"/>
              </a:ext>
            </a:extLst>
          </p:cNvPr>
          <p:cNvSpPr txBox="1"/>
          <p:nvPr/>
        </p:nvSpPr>
        <p:spPr>
          <a:xfrm>
            <a:off x="417095" y="271740"/>
            <a:ext cx="990859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 วิธีการและเงื่อนไขการจ่ายกรณีบริการดูแลผู้ป่วยในที่บ้าน (ต่อ)</a:t>
            </a:r>
          </a:p>
        </p:txBody>
      </p:sp>
    </p:spTree>
    <p:extLst>
      <p:ext uri="{BB962C8B-B14F-4D97-AF65-F5344CB8AC3E}">
        <p14:creationId xmlns:p14="http://schemas.microsoft.com/office/powerpoint/2010/main" val="426402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774606-FAB8-4B7C-80FA-D8B62478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5DAED20-DFB0-4F40-9552-70ECC6447E74}" type="slidenum">
              <a:rPr lang="th-TH" sz="2400" smtClean="0">
                <a:solidFill>
                  <a:schemeClr val="tx1"/>
                </a:solidFill>
              </a:rPr>
              <a:t>19</a:t>
            </a:fld>
            <a:endParaRPr lang="th-TH" sz="2400" dirty="0">
              <a:solidFill>
                <a:schemeClr val="tx1"/>
              </a:solidFill>
            </a:endParaRPr>
          </a:p>
        </p:txBody>
      </p:sp>
      <p:pic>
        <p:nvPicPr>
          <p:cNvPr id="9" name="Picture 8" descr="โลโก้">
            <a:extLst>
              <a:ext uri="{FF2B5EF4-FFF2-40B4-BE49-F238E27FC236}">
                <a16:creationId xmlns:a16="http://schemas.microsoft.com/office/drawing/2014/main" id="{8FFB18BB-EDF2-7574-CEE8-A661C673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9704" y="43346"/>
            <a:ext cx="1672296" cy="8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BF38E4-F9B6-7E96-2943-5DCD74979D21}"/>
              </a:ext>
            </a:extLst>
          </p:cNvPr>
          <p:cNvSpPr txBox="1"/>
          <p:nvPr/>
        </p:nvSpPr>
        <p:spPr>
          <a:xfrm>
            <a:off x="633046" y="1290479"/>
            <a:ext cx="10569089" cy="3123932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sz="32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พบการบันทึกข้อมูลการส่งผู้ป่วยไปดูแลแบบผู้ป่วยในที่บ้าน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หน่วยบริการที่ให้บริการ ตามรายชื่อที่กำหนด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(ปัจจุบัน เขต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44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แห่ง/ จ.สระแก้ว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แห่ง)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มีรหัสโรคตามที่กำหนด 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authentication code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5.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มีข้อมูลในระบบ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AMED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6A795-67D0-FE53-9CEF-44D1B3E3A588}"/>
              </a:ext>
            </a:extLst>
          </p:cNvPr>
          <p:cNvSpPr txBox="1"/>
          <p:nvPr/>
        </p:nvSpPr>
        <p:spPr>
          <a:xfrm>
            <a:off x="417095" y="271740"/>
            <a:ext cx="990859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 วิธีการและเงื่อนไขการจ่ายกรณีบริการดูแลผู้ป่วยในที่บ้าน (ต่อ)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431FB8-CCDB-C485-D2B8-0A8D2FDC85DC}"/>
              </a:ext>
            </a:extLst>
          </p:cNvPr>
          <p:cNvSpPr txBox="1"/>
          <p:nvPr/>
        </p:nvSpPr>
        <p:spPr>
          <a:xfrm>
            <a:off x="633046" y="4631879"/>
            <a:ext cx="10569089" cy="1523494"/>
          </a:xfrm>
          <a:prstGeom prst="rect">
            <a:avLst/>
          </a:prstGeom>
          <a:noFill/>
          <a:ln w="28575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th-TH" sz="3200" b="1" u="sng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รอบการจ่าย และการอุทธรณ์การจ่าย</a:t>
            </a:r>
          </a:p>
          <a:p>
            <a:pPr marL="357188" indent="-357188" fontAlgn="t">
              <a:buFont typeface="+mj-lt"/>
              <a:buAutoNum type="arabicParenR"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จ่ายเป็นรายเดือน  โดยจะมีการตัดข้อมูลทุกวันสิ้นเดือน และโอนเงินไม่เกินวันที่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ของเดือนถัดไป</a:t>
            </a:r>
          </a:p>
          <a:p>
            <a:pPr marL="357188" indent="-357188" fontAlgn="t">
              <a:buFont typeface="+mj-lt"/>
              <a:buAutoNum type="arabicParenR"/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การอุทธรณ์การเบิกจ่าย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สามารถอุทธรณ์ได้ภายใน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วันนับจากรับทราบการจ่าย</a:t>
            </a:r>
          </a:p>
        </p:txBody>
      </p:sp>
    </p:spTree>
    <p:extLst>
      <p:ext uri="{BB962C8B-B14F-4D97-AF65-F5344CB8AC3E}">
        <p14:creationId xmlns:p14="http://schemas.microsoft.com/office/powerpoint/2010/main" val="233547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FC715B7-E83E-4DE4-80DC-AC8B20367965}"/>
              </a:ext>
            </a:extLst>
          </p:cNvPr>
          <p:cNvSpPr/>
          <p:nvPr/>
        </p:nvSpPr>
        <p:spPr>
          <a:xfrm>
            <a:off x="8521697" y="6038458"/>
            <a:ext cx="3457230" cy="6651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7829596-DC44-4810-B98F-E6A5157068A5}"/>
              </a:ext>
            </a:extLst>
          </p:cNvPr>
          <p:cNvSpPr/>
          <p:nvPr/>
        </p:nvSpPr>
        <p:spPr>
          <a:xfrm>
            <a:off x="50739" y="814305"/>
            <a:ext cx="9060968" cy="59022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52500" y="-6302"/>
            <a:ext cx="9029700" cy="886900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การจัดเครือข่ายระบบบริการปฐมภูมิ ในระบบ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UC</a:t>
            </a:r>
          </a:p>
        </p:txBody>
      </p:sp>
      <p:pic>
        <p:nvPicPr>
          <p:cNvPr id="1028" name="Picture 4" descr="ภาพประกอบของโรงพยาบาล, โรงพยาบาล, วัสดุภาพประกอบ, มือวาดการ์ตูน ...">
            <a:extLst>
              <a:ext uri="{FF2B5EF4-FFF2-40B4-BE49-F238E27FC236}">
                <a16:creationId xmlns:a16="http://schemas.microsoft.com/office/drawing/2014/main" id="{06CE8547-5038-44C8-A7E6-8504C089E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t="28513" r="12735" b="32513"/>
          <a:stretch/>
        </p:blipFill>
        <p:spPr bwMode="auto">
          <a:xfrm>
            <a:off x="3821374" y="1145558"/>
            <a:ext cx="1767216" cy="10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047E1A-9D71-4E19-89BE-8997A3ED46D4}"/>
              </a:ext>
            </a:extLst>
          </p:cNvPr>
          <p:cNvSpPr txBox="1"/>
          <p:nvPr/>
        </p:nvSpPr>
        <p:spPr>
          <a:xfrm>
            <a:off x="3723117" y="1992356"/>
            <a:ext cx="20045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หน่วยบริการประจำ</a:t>
            </a:r>
          </a:p>
        </p:txBody>
      </p:sp>
      <p:pic>
        <p:nvPicPr>
          <p:cNvPr id="1036" name="Picture 12" descr="โรงพยาบาลรวมแพทย์ฉะเชิงเทรา">
            <a:extLst>
              <a:ext uri="{FF2B5EF4-FFF2-40B4-BE49-F238E27FC236}">
                <a16:creationId xmlns:a16="http://schemas.microsoft.com/office/drawing/2014/main" id="{11187AFF-49AA-4557-96E8-B4D31720C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93" y="5054504"/>
            <a:ext cx="1054660" cy="10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ณ เซฟเฮ้่าส์ .. เหล่าโฉมงาม .. (๑๔) - Pantip">
            <a:extLst>
              <a:ext uri="{FF2B5EF4-FFF2-40B4-BE49-F238E27FC236}">
                <a16:creationId xmlns:a16="http://schemas.microsoft.com/office/drawing/2014/main" id="{7AD4C7ED-3BEE-41F0-9C5F-ED98B2D3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32" y="3524533"/>
            <a:ext cx="886741" cy="7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ไอคอนฟัน - ภาพประกอบสต็อก [38812773] - PIXTA">
            <a:extLst>
              <a:ext uri="{FF2B5EF4-FFF2-40B4-BE49-F238E27FC236}">
                <a16:creationId xmlns:a16="http://schemas.microsoft.com/office/drawing/2014/main" id="{1CBA44DE-2C06-49AB-9287-9E8A002BB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t="13405" r="15832" b="9123"/>
          <a:stretch/>
        </p:blipFill>
        <p:spPr bwMode="auto">
          <a:xfrm>
            <a:off x="1334669" y="3679020"/>
            <a:ext cx="559862" cy="63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พยาบาล - ภาพประกอบสต็อก [8021428] - PIXTA">
            <a:extLst>
              <a:ext uri="{FF2B5EF4-FFF2-40B4-BE49-F238E27FC236}">
                <a16:creationId xmlns:a16="http://schemas.microsoft.com/office/drawing/2014/main" id="{A36CE38E-92F9-4AA7-A406-C54E599A0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69" y="5310974"/>
            <a:ext cx="886740" cy="8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งานอนามัยแม่และเด็กโรงพยาบาลเบตง - Posts | Facebook">
            <a:extLst>
              <a:ext uri="{FF2B5EF4-FFF2-40B4-BE49-F238E27FC236}">
                <a16:creationId xmlns:a16="http://schemas.microsoft.com/office/drawing/2014/main" id="{4A69ABD4-5CDE-49BF-BE07-74F18C650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65" y="4591266"/>
            <a:ext cx="559862" cy="55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ospital Clinic Clipart">
            <a:extLst>
              <a:ext uri="{FF2B5EF4-FFF2-40B4-BE49-F238E27FC236}">
                <a16:creationId xmlns:a16="http://schemas.microsoft.com/office/drawing/2014/main" id="{8CE45F7B-B5A3-440C-AB0D-126DC5876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0"/>
          <a:stretch/>
        </p:blipFill>
        <p:spPr bwMode="auto">
          <a:xfrm>
            <a:off x="1135092" y="2794641"/>
            <a:ext cx="827783" cy="5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ลมแบนการ์ตูนโรงพยาบาลศูนย์, บ้าน, เมือง, สถาปัตยกรรมภาพ PNG และ ...">
            <a:extLst>
              <a:ext uri="{FF2B5EF4-FFF2-40B4-BE49-F238E27FC236}">
                <a16:creationId xmlns:a16="http://schemas.microsoft.com/office/drawing/2014/main" id="{0A19E5BF-F4D4-46B4-BA4B-18ACB8684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20543" r="15917" b="24182"/>
          <a:stretch/>
        </p:blipFill>
        <p:spPr bwMode="auto">
          <a:xfrm>
            <a:off x="661751" y="1135928"/>
            <a:ext cx="1168910" cy="99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29D458-65A4-4D06-B4C4-075D28D8B81B}"/>
              </a:ext>
            </a:extLst>
          </p:cNvPr>
          <p:cNvSpPr txBox="1"/>
          <p:nvPr/>
        </p:nvSpPr>
        <p:spPr>
          <a:xfrm>
            <a:off x="516256" y="2074709"/>
            <a:ext cx="1498326" cy="5143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</a:t>
            </a:r>
          </a:p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ที่รับการส่งต่อทั่วไป</a:t>
            </a:r>
          </a:p>
        </p:txBody>
      </p:sp>
      <p:pic>
        <p:nvPicPr>
          <p:cNvPr id="1054" name="Picture 30" descr="โรงพยาบาลส่งเสริมสุขภาพตำบลช่างปี่ - Medical Company | Facebook ...">
            <a:extLst>
              <a:ext uri="{FF2B5EF4-FFF2-40B4-BE49-F238E27FC236}">
                <a16:creationId xmlns:a16="http://schemas.microsoft.com/office/drawing/2014/main" id="{6FF98FA1-3175-4202-96F1-A9ACED3ED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06" y="2456785"/>
            <a:ext cx="924716" cy="76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0A40B45-F015-49B0-A631-8963367ED802}"/>
              </a:ext>
            </a:extLst>
          </p:cNvPr>
          <p:cNvSpPr txBox="1"/>
          <p:nvPr/>
        </p:nvSpPr>
        <p:spPr>
          <a:xfrm>
            <a:off x="6692054" y="3124527"/>
            <a:ext cx="2107632" cy="302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หน่วยบริการปฐมภูมิ รพ.สต.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923BE0-F13D-4CD8-A896-737A4D442122}"/>
              </a:ext>
            </a:extLst>
          </p:cNvPr>
          <p:cNvSpPr txBox="1"/>
          <p:nvPr/>
        </p:nvSpPr>
        <p:spPr>
          <a:xfrm>
            <a:off x="4553019" y="6250325"/>
            <a:ext cx="2186221" cy="53540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หน่วยบริการที่รับการส่งต่อเฉพาะ </a:t>
            </a:r>
          </a:p>
          <a:p>
            <a:pPr marL="0" marR="0" lvl="0" indent="0" algn="ctr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ด้านเภสัชกรรม (ร้านขายยา </a:t>
            </a:r>
            <a:r>
              <a:rPr kumimoji="0" lang="th-T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ขย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1)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61DF90-61DF-4D99-9DA6-B98AF7E2E130}"/>
              </a:ext>
            </a:extLst>
          </p:cNvPr>
          <p:cNvSpPr txBox="1"/>
          <p:nvPr/>
        </p:nvSpPr>
        <p:spPr>
          <a:xfrm>
            <a:off x="6486748" y="5949944"/>
            <a:ext cx="1923489" cy="5430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หน่วยบริการที่รับการส่งต่อ</a:t>
            </a:r>
          </a:p>
          <a:p>
            <a:pPr marL="0" marR="0" lvl="0" indent="0" algn="ctr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เฉพาะด้านกายภาพบำบัด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B19E86-0FD4-44BE-B7AE-0F5829D82AD7}"/>
              </a:ext>
            </a:extLst>
          </p:cNvPr>
          <p:cNvSpPr txBox="1"/>
          <p:nvPr/>
        </p:nvSpPr>
        <p:spPr>
          <a:xfrm>
            <a:off x="6997636" y="4137859"/>
            <a:ext cx="2036317" cy="5430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หน่วยบริการที่รับการส่งต่อเฉพาะ ด้านแพทย์แผนไทย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B77C72-4412-4B5F-8EEC-662514E7E63C}"/>
              </a:ext>
            </a:extLst>
          </p:cNvPr>
          <p:cNvSpPr txBox="1"/>
          <p:nvPr/>
        </p:nvSpPr>
        <p:spPr>
          <a:xfrm>
            <a:off x="2531732" y="6034517"/>
            <a:ext cx="2225058" cy="53681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หน่วยบริการที่รับการส่งต่อเฉพาะ       </a:t>
            </a:r>
          </a:p>
          <a:p>
            <a:pPr marL="0" marR="0" lvl="0" indent="0" algn="ctr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ด้</a:t>
            </a:r>
            <a:r>
              <a:rPr lang="th-TH" sz="16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าน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การพยาบาลและการผดุงครรภ์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9978D5-141F-4CDC-848B-3933E8DAE4CA}"/>
              </a:ext>
            </a:extLst>
          </p:cNvPr>
          <p:cNvSpPr txBox="1"/>
          <p:nvPr/>
        </p:nvSpPr>
        <p:spPr>
          <a:xfrm>
            <a:off x="701201" y="3200896"/>
            <a:ext cx="1833429" cy="53681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หน่วยบริการที่รับการส่งต่อเฉพาะด้านเวชกรรม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A6DCB9-BC93-49E7-898D-DAFA04003C2C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4713142" y="2454021"/>
            <a:ext cx="12244" cy="801069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54A2AD3-2677-4212-96F4-4BFE098B16BF}"/>
              </a:ext>
            </a:extLst>
          </p:cNvPr>
          <p:cNvCxnSpPr>
            <a:cxnSpLocks/>
          </p:cNvCxnSpPr>
          <p:nvPr/>
        </p:nvCxnSpPr>
        <p:spPr>
          <a:xfrm>
            <a:off x="2470513" y="3324280"/>
            <a:ext cx="1540378" cy="385446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B9E2AE5-A8EA-43F6-98C2-E25840AB38B5}"/>
              </a:ext>
            </a:extLst>
          </p:cNvPr>
          <p:cNvCxnSpPr>
            <a:cxnSpLocks/>
          </p:cNvCxnSpPr>
          <p:nvPr/>
        </p:nvCxnSpPr>
        <p:spPr>
          <a:xfrm flipV="1">
            <a:off x="1969020" y="2024054"/>
            <a:ext cx="1749564" cy="10543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56" name="Picture 32" descr="บ้านการ์ตูนยอด ดาวน์โหลดรูปภาพ (รหัส) 401519285_ขนาด 659.4 KB_รูป ...">
            <a:extLst>
              <a:ext uri="{FF2B5EF4-FFF2-40B4-BE49-F238E27FC236}">
                <a16:creationId xmlns:a16="http://schemas.microsoft.com/office/drawing/2014/main" id="{671F11FD-599D-4310-B097-668ACB547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23719" r="12111" b="17273"/>
          <a:stretch/>
        </p:blipFill>
        <p:spPr bwMode="auto">
          <a:xfrm>
            <a:off x="7059427" y="1346531"/>
            <a:ext cx="954165" cy="55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4A8465D-51E2-49A0-B4A9-900326DD101A}"/>
              </a:ext>
            </a:extLst>
          </p:cNvPr>
          <p:cNvCxnSpPr>
            <a:cxnSpLocks/>
          </p:cNvCxnSpPr>
          <p:nvPr/>
        </p:nvCxnSpPr>
        <p:spPr>
          <a:xfrm>
            <a:off x="5727655" y="2020358"/>
            <a:ext cx="992733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FD42598-D486-443D-AEF6-535E328BE5C5}"/>
              </a:ext>
            </a:extLst>
          </p:cNvPr>
          <p:cNvCxnSpPr>
            <a:cxnSpLocks/>
            <a:endCxn id="1054" idx="0"/>
          </p:cNvCxnSpPr>
          <p:nvPr/>
        </p:nvCxnSpPr>
        <p:spPr>
          <a:xfrm>
            <a:off x="7582418" y="2055669"/>
            <a:ext cx="22946" cy="401116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92A5D038-8333-40E4-9E61-F13C9D1B2D20}"/>
              </a:ext>
            </a:extLst>
          </p:cNvPr>
          <p:cNvSpPr txBox="1"/>
          <p:nvPr/>
        </p:nvSpPr>
        <p:spPr>
          <a:xfrm>
            <a:off x="6762504" y="1826814"/>
            <a:ext cx="17363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สำนักงานสาธารณสุขอำเภอ</a:t>
            </a:r>
          </a:p>
        </p:txBody>
      </p:sp>
      <p:pic>
        <p:nvPicPr>
          <p:cNvPr id="1058" name="Picture 34" descr="ฝ่ายบริหารกองทุนพัฒนาไฟฟ้า สำนักงานคณะกรรมการกำกับกิจการพลังงาน (สกพ.)">
            <a:extLst>
              <a:ext uri="{FF2B5EF4-FFF2-40B4-BE49-F238E27FC236}">
                <a16:creationId xmlns:a16="http://schemas.microsoft.com/office/drawing/2014/main" id="{DC17A613-9CDF-4145-9DC7-CB05EE47D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584" y="3148356"/>
            <a:ext cx="2337657" cy="110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ประวัติเทศบาลตำบลหลุมดิน">
            <a:extLst>
              <a:ext uri="{FF2B5EF4-FFF2-40B4-BE49-F238E27FC236}">
                <a16:creationId xmlns:a16="http://schemas.microsoft.com/office/drawing/2014/main" id="{935A430C-A88A-49EB-AD61-BB75F22DB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975" y="1182894"/>
            <a:ext cx="1715208" cy="95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FEC3A47-1474-49FF-BF2B-D831DFFAE2A2}"/>
              </a:ext>
            </a:extLst>
          </p:cNvPr>
          <p:cNvSpPr txBox="1"/>
          <p:nvPr/>
        </p:nvSpPr>
        <p:spPr>
          <a:xfrm>
            <a:off x="9858261" y="2091425"/>
            <a:ext cx="17363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องค์กรปกครองส่วนท้องถิ่น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31BA7AF-79AF-4033-A824-765AF06356CF}"/>
              </a:ext>
            </a:extLst>
          </p:cNvPr>
          <p:cNvCxnSpPr>
            <a:cxnSpLocks/>
          </p:cNvCxnSpPr>
          <p:nvPr/>
        </p:nvCxnSpPr>
        <p:spPr>
          <a:xfrm flipV="1">
            <a:off x="8158626" y="1701060"/>
            <a:ext cx="1387606" cy="12835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152DDAA-698F-46FA-95AD-48F8A8782A33}"/>
              </a:ext>
            </a:extLst>
          </p:cNvPr>
          <p:cNvCxnSpPr>
            <a:cxnSpLocks/>
          </p:cNvCxnSpPr>
          <p:nvPr/>
        </p:nvCxnSpPr>
        <p:spPr>
          <a:xfrm flipH="1">
            <a:off x="8034761" y="1973574"/>
            <a:ext cx="1647714" cy="865250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3E3244F-2A64-4954-8F71-5F52CE36573F}"/>
              </a:ext>
            </a:extLst>
          </p:cNvPr>
          <p:cNvSpPr txBox="1"/>
          <p:nvPr/>
        </p:nvSpPr>
        <p:spPr>
          <a:xfrm>
            <a:off x="9721325" y="4160812"/>
            <a:ext cx="21309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ประชาชนเข้าถึงบริการ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ที่มีคุณภาพมาตรฐาน</a:t>
            </a:r>
          </a:p>
        </p:txBody>
      </p:sp>
      <p:sp>
        <p:nvSpPr>
          <p:cNvPr id="24" name="Arrow: Bent-Up 23">
            <a:extLst>
              <a:ext uri="{FF2B5EF4-FFF2-40B4-BE49-F238E27FC236}">
                <a16:creationId xmlns:a16="http://schemas.microsoft.com/office/drawing/2014/main" id="{1D998E8F-A4F3-4FBD-AF53-E48F94B57C5B}"/>
              </a:ext>
            </a:extLst>
          </p:cNvPr>
          <p:cNvSpPr/>
          <p:nvPr/>
        </p:nvSpPr>
        <p:spPr>
          <a:xfrm>
            <a:off x="9482148" y="4884426"/>
            <a:ext cx="1829981" cy="935173"/>
          </a:xfrm>
          <a:prstGeom prst="bentUpArrow">
            <a:avLst>
              <a:gd name="adj1" fmla="val 40043"/>
              <a:gd name="adj2" fmla="val 42299"/>
              <a:gd name="adj3" fmla="val 29513"/>
            </a:avLst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8DC40442-E646-44CF-BC8A-4B0EA8B04B3F}"/>
              </a:ext>
            </a:extLst>
          </p:cNvPr>
          <p:cNvSpPr/>
          <p:nvPr/>
        </p:nvSpPr>
        <p:spPr>
          <a:xfrm>
            <a:off x="10369241" y="2442817"/>
            <a:ext cx="716101" cy="606362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F2EAEC-72F8-46A1-87A3-EF8EEF21F798}"/>
              </a:ext>
            </a:extLst>
          </p:cNvPr>
          <p:cNvSpPr txBox="1"/>
          <p:nvPr/>
        </p:nvSpPr>
        <p:spPr>
          <a:xfrm>
            <a:off x="594272" y="5019016"/>
            <a:ext cx="2043343" cy="53540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 defTabSz="457200">
              <a:lnSpc>
                <a:spcPts val="1700"/>
              </a:lnSpc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หน่วยบริการที่รับการส่งต่อ</a:t>
            </a:r>
          </a:p>
          <a:p>
            <a:pPr algn="ctr" defTabSz="457200">
              <a:lnSpc>
                <a:spcPts val="1700"/>
              </a:lnSpc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เฉพาะ </a:t>
            </a:r>
            <a:r>
              <a:rPr kumimoji="0" lang="th-T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ด้</a:t>
            </a:r>
            <a:r>
              <a:rPr lang="th-TH" sz="16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าน</a:t>
            </a:r>
            <a:r>
              <a:rPr lang="en-US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PP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ECA0B3-55EB-4CFB-AE6C-78BEC9B2996D}"/>
              </a:ext>
            </a:extLst>
          </p:cNvPr>
          <p:cNvCxnSpPr>
            <a:cxnSpLocks/>
          </p:cNvCxnSpPr>
          <p:nvPr/>
        </p:nvCxnSpPr>
        <p:spPr>
          <a:xfrm>
            <a:off x="8772938" y="6505803"/>
            <a:ext cx="701088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E25E955-1E91-4D12-9132-D6D2523EA6D7}"/>
              </a:ext>
            </a:extLst>
          </p:cNvPr>
          <p:cNvCxnSpPr>
            <a:cxnSpLocks/>
          </p:cNvCxnSpPr>
          <p:nvPr/>
        </p:nvCxnSpPr>
        <p:spPr>
          <a:xfrm flipH="1" flipV="1">
            <a:off x="8744617" y="6189499"/>
            <a:ext cx="688558" cy="25053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E249338-798F-4032-A093-EE585482467E}"/>
              </a:ext>
            </a:extLst>
          </p:cNvPr>
          <p:cNvSpPr txBox="1"/>
          <p:nvPr/>
        </p:nvSpPr>
        <p:spPr>
          <a:xfrm>
            <a:off x="9402063" y="6042303"/>
            <a:ext cx="271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อยู่ในเครือข่ายหน่วยบริการ หรือสายบังคับบัญชา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6A0AFCF-3C6B-47FC-97C8-383C5CCCA4EA}"/>
              </a:ext>
            </a:extLst>
          </p:cNvPr>
          <p:cNvSpPr txBox="1"/>
          <p:nvPr/>
        </p:nvSpPr>
        <p:spPr>
          <a:xfrm>
            <a:off x="9405270" y="6361748"/>
            <a:ext cx="271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ความเชื่อมโยงบริการ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C8F9E9-2D27-47F1-B058-97BA5AAB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79917-0544-436D-B927-50FD707395DF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05DDE-9A6E-4D14-99A5-004DAB41BB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26946" y="2345447"/>
            <a:ext cx="1174690" cy="694135"/>
          </a:xfrm>
          <a:prstGeom prst="rect">
            <a:avLst/>
          </a:prstGeom>
        </p:spPr>
      </p:pic>
      <p:pic>
        <p:nvPicPr>
          <p:cNvPr id="3" name="รูปภาพ 9" descr="nhso.jpg">
            <a:extLst>
              <a:ext uri="{FF2B5EF4-FFF2-40B4-BE49-F238E27FC236}">
                <a16:creationId xmlns:a16="http://schemas.microsoft.com/office/drawing/2014/main" id="{7005E661-0AF3-CD46-D8C9-C002A3A239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31019" y="1"/>
            <a:ext cx="826888" cy="359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87A3CC-48F4-BAA4-3FDB-259C1D265488}"/>
              </a:ext>
            </a:extLst>
          </p:cNvPr>
          <p:cNvCxnSpPr>
            <a:cxnSpLocks/>
          </p:cNvCxnSpPr>
          <p:nvPr/>
        </p:nvCxnSpPr>
        <p:spPr>
          <a:xfrm>
            <a:off x="2249056" y="3998770"/>
            <a:ext cx="1761835" cy="56366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F8CFED-3647-1608-C2D9-75247C56CF63}"/>
              </a:ext>
            </a:extLst>
          </p:cNvPr>
          <p:cNvCxnSpPr>
            <a:cxnSpLocks/>
          </p:cNvCxnSpPr>
          <p:nvPr/>
        </p:nvCxnSpPr>
        <p:spPr>
          <a:xfrm flipV="1">
            <a:off x="2194896" y="4458800"/>
            <a:ext cx="1537614" cy="46706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3DFDF74-306F-4140-03D2-E2644FDA6595}"/>
              </a:ext>
            </a:extLst>
          </p:cNvPr>
          <p:cNvSpPr txBox="1"/>
          <p:nvPr/>
        </p:nvSpPr>
        <p:spPr>
          <a:xfrm>
            <a:off x="527835" y="4104591"/>
            <a:ext cx="2029526" cy="52065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หน่วยบริการที่รับการส่งต่อเฉพาะ ด้านทันตกรรม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40DDF5-1524-0C16-0056-51D5970865AC}"/>
              </a:ext>
            </a:extLst>
          </p:cNvPr>
          <p:cNvSpPr txBox="1"/>
          <p:nvPr/>
        </p:nvSpPr>
        <p:spPr>
          <a:xfrm>
            <a:off x="7319956" y="5381772"/>
            <a:ext cx="1683191" cy="49051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หน่วยบริการที่รับการส่งต่อ</a:t>
            </a:r>
          </a:p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เฉพาะด้าน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Lab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2" name="Picture 2" descr="การตรวจทางห้องปฏิบัติการและการพยาบาล - ศูนย์สื่อการเรียนรู้ ...">
            <a:extLst>
              <a:ext uri="{FF2B5EF4-FFF2-40B4-BE49-F238E27FC236}">
                <a16:creationId xmlns:a16="http://schemas.microsoft.com/office/drawing/2014/main" id="{5D9FAB74-24A4-FB11-1C26-13BE7440B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5" r="34374" b="14507"/>
          <a:stretch/>
        </p:blipFill>
        <p:spPr bwMode="auto">
          <a:xfrm>
            <a:off x="7716441" y="4603250"/>
            <a:ext cx="814379" cy="75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262664C-06DA-B4ED-A43A-DA8811602A02}"/>
              </a:ext>
            </a:extLst>
          </p:cNvPr>
          <p:cNvCxnSpPr>
            <a:cxnSpLocks/>
          </p:cNvCxnSpPr>
          <p:nvPr/>
        </p:nvCxnSpPr>
        <p:spPr>
          <a:xfrm>
            <a:off x="5803913" y="4653701"/>
            <a:ext cx="1569583" cy="28830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DBF6DAE-491F-2844-6ABB-B90F1F4DE83F}"/>
              </a:ext>
            </a:extLst>
          </p:cNvPr>
          <p:cNvCxnSpPr>
            <a:cxnSpLocks/>
          </p:cNvCxnSpPr>
          <p:nvPr/>
        </p:nvCxnSpPr>
        <p:spPr>
          <a:xfrm>
            <a:off x="5683112" y="4999236"/>
            <a:ext cx="1148721" cy="815367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FEBBD6C-5142-330D-589F-8DD98C206787}"/>
              </a:ext>
            </a:extLst>
          </p:cNvPr>
          <p:cNvCxnSpPr>
            <a:cxnSpLocks/>
            <a:endCxn id="1044" idx="3"/>
          </p:cNvCxnSpPr>
          <p:nvPr/>
        </p:nvCxnSpPr>
        <p:spPr>
          <a:xfrm flipH="1">
            <a:off x="4191709" y="4990773"/>
            <a:ext cx="394862" cy="76357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" name="Picture 2" descr="การ์ตูนสีตัวบุคคลและแนวคิดร้านขายยา เวกเตอร์ ภาพประกอบสต็อก -  ดาวน์โหลดรูปภาพตอนนี้ - iStock">
            <a:extLst>
              <a:ext uri="{FF2B5EF4-FFF2-40B4-BE49-F238E27FC236}">
                <a16:creationId xmlns:a16="http://schemas.microsoft.com/office/drawing/2014/main" id="{7993B247-7518-F835-7140-27BA1B48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94" y="5444743"/>
            <a:ext cx="1227956" cy="7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982DF94-87FE-8B8C-C0D7-340453A1A95A}"/>
              </a:ext>
            </a:extLst>
          </p:cNvPr>
          <p:cNvCxnSpPr>
            <a:cxnSpLocks/>
          </p:cNvCxnSpPr>
          <p:nvPr/>
        </p:nvCxnSpPr>
        <p:spPr>
          <a:xfrm>
            <a:off x="5068540" y="5036116"/>
            <a:ext cx="6154" cy="1006187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6DEEE0D-F3D9-6E2F-03CC-33AF1D3CA0D3}"/>
              </a:ext>
            </a:extLst>
          </p:cNvPr>
          <p:cNvCxnSpPr>
            <a:cxnSpLocks/>
          </p:cNvCxnSpPr>
          <p:nvPr/>
        </p:nvCxnSpPr>
        <p:spPr>
          <a:xfrm flipV="1">
            <a:off x="2357669" y="2384760"/>
            <a:ext cx="1222754" cy="694374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7C73730-0155-C5AD-5DC8-5FACD4CC38FE}"/>
              </a:ext>
            </a:extLst>
          </p:cNvPr>
          <p:cNvCxnSpPr>
            <a:cxnSpLocks/>
          </p:cNvCxnSpPr>
          <p:nvPr/>
        </p:nvCxnSpPr>
        <p:spPr>
          <a:xfrm flipV="1">
            <a:off x="5616455" y="4121604"/>
            <a:ext cx="1831392" cy="15462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F6708A0-5202-4B65-7EE1-2B2103B950F5}"/>
              </a:ext>
            </a:extLst>
          </p:cNvPr>
          <p:cNvGrpSpPr/>
          <p:nvPr/>
        </p:nvGrpSpPr>
        <p:grpSpPr>
          <a:xfrm>
            <a:off x="969621" y="5608871"/>
            <a:ext cx="1378796" cy="1008563"/>
            <a:chOff x="1880813" y="354069"/>
            <a:chExt cx="1561179" cy="1378622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282D434-7C89-16EC-912A-212BD72AD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flipH="1">
              <a:off x="1911623" y="354069"/>
              <a:ext cx="1429648" cy="751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1A8B21B-B621-B988-7E9A-8EE531F95442}"/>
                </a:ext>
              </a:extLst>
            </p:cNvPr>
            <p:cNvSpPr txBox="1"/>
            <p:nvPr/>
          </p:nvSpPr>
          <p:spPr>
            <a:xfrm>
              <a:off x="1880813" y="1037659"/>
              <a:ext cx="1561179" cy="695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ห้อง</a:t>
              </a: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พยาบาล </a:t>
              </a:r>
            </a:p>
            <a:p>
              <a:pPr marL="0" marR="0" lvl="0" indent="0" algn="ctr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ในสถานประกอบกิจการ</a:t>
              </a: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13FD341-B88B-F07C-64D9-A92C44549E1F}"/>
              </a:ext>
            </a:extLst>
          </p:cNvPr>
          <p:cNvCxnSpPr>
            <a:cxnSpLocks/>
          </p:cNvCxnSpPr>
          <p:nvPr/>
        </p:nvCxnSpPr>
        <p:spPr>
          <a:xfrm flipV="1">
            <a:off x="2401536" y="4884426"/>
            <a:ext cx="1338953" cy="79417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การประชุมชี้แจง PCC 18 พ.ย.2559 | DHS StartUP">
            <a:extLst>
              <a:ext uri="{FF2B5EF4-FFF2-40B4-BE49-F238E27FC236}">
                <a16:creationId xmlns:a16="http://schemas.microsoft.com/office/drawing/2014/main" id="{1F88120E-916D-49A3-AD01-BEDF1E0FC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9" r="62516" b="22214"/>
          <a:stretch/>
        </p:blipFill>
        <p:spPr bwMode="auto">
          <a:xfrm>
            <a:off x="4097915" y="3506210"/>
            <a:ext cx="1346596" cy="1173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94F130-DD0B-4489-8CCC-EAF433C56295}"/>
              </a:ext>
            </a:extLst>
          </p:cNvPr>
          <p:cNvSpPr txBox="1"/>
          <p:nvPr/>
        </p:nvSpPr>
        <p:spPr>
          <a:xfrm>
            <a:off x="3734153" y="4537917"/>
            <a:ext cx="1991572" cy="633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หน่วยบริการปฐมภูมิ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นวัตกรรบริการ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UC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C4CB6F1-82D1-422C-905F-3577FF3241DD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5727655" y="2223189"/>
            <a:ext cx="1265486" cy="470742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571C627-3FD4-48F7-83D8-CEA887533712}"/>
              </a:ext>
            </a:extLst>
          </p:cNvPr>
          <p:cNvSpPr txBox="1"/>
          <p:nvPr/>
        </p:nvSpPr>
        <p:spPr>
          <a:xfrm>
            <a:off x="4864288" y="2985996"/>
            <a:ext cx="1786380" cy="5437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Telemedicine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Telehealth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FBB81EF-2C49-4261-B128-F152CFB6730B}"/>
              </a:ext>
            </a:extLst>
          </p:cNvPr>
          <p:cNvCxnSpPr>
            <a:cxnSpLocks/>
          </p:cNvCxnSpPr>
          <p:nvPr/>
        </p:nvCxnSpPr>
        <p:spPr>
          <a:xfrm flipH="1">
            <a:off x="5770469" y="3294574"/>
            <a:ext cx="1277053" cy="475474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20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961AE28-00C2-4F70-B3AF-B5BF90AF108F}"/>
              </a:ext>
            </a:extLst>
          </p:cNvPr>
          <p:cNvSpPr txBox="1"/>
          <p:nvPr/>
        </p:nvSpPr>
        <p:spPr>
          <a:xfrm>
            <a:off x="187503" y="1634200"/>
            <a:ext cx="157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A1A90B6-3E3D-4B92-851C-13A624BCC277}"/>
              </a:ext>
            </a:extLst>
          </p:cNvPr>
          <p:cNvSpPr txBox="1"/>
          <p:nvPr/>
        </p:nvSpPr>
        <p:spPr>
          <a:xfrm>
            <a:off x="7144000" y="899148"/>
            <a:ext cx="392253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 err="1">
                <a:latin typeface="Kanit Light" panose="00000400000000000000" pitchFamily="2" charset="-34"/>
                <a:cs typeface="Kanit Light"/>
              </a:rPr>
              <a:t>Authen</a:t>
            </a:r>
            <a:r>
              <a:rPr lang="en-US" b="1" dirty="0">
                <a:latin typeface="Kanit Light" panose="00000400000000000000" pitchFamily="2" charset="-34"/>
                <a:cs typeface="Kanit Light"/>
              </a:rPr>
              <a:t> </a:t>
            </a:r>
            <a:r>
              <a:rPr lang="th-TH" b="1" dirty="0">
                <a:latin typeface="Kanit Light" panose="00000400000000000000" pitchFamily="2" charset="-34"/>
                <a:cs typeface="Kanit Light"/>
              </a:rPr>
              <a:t> </a:t>
            </a:r>
            <a:r>
              <a:rPr lang="en-US" b="1" dirty="0">
                <a:latin typeface="Kanit Light" panose="00000400000000000000" pitchFamily="2" charset="-34"/>
                <a:cs typeface="Kanit Light"/>
              </a:rPr>
              <a:t>OPD  </a:t>
            </a:r>
            <a:r>
              <a:rPr lang="th-TH" b="1" dirty="0">
                <a:latin typeface="Kanit Light" panose="00000400000000000000" pitchFamily="2" charset="-34"/>
                <a:cs typeface="Kanit Light"/>
              </a:rPr>
              <a:t>ทำ </a:t>
            </a:r>
            <a:r>
              <a:rPr lang="en-US" b="1" dirty="0">
                <a:latin typeface="Kanit Light" panose="00000400000000000000" pitchFamily="2" charset="-34"/>
                <a:cs typeface="Kanit Light"/>
              </a:rPr>
              <a:t>Admit  IPD</a:t>
            </a:r>
            <a:endParaRPr lang="th-TH" sz="2000" i="1" dirty="0">
              <a:solidFill>
                <a:schemeClr val="accent1"/>
              </a:solidFill>
              <a:latin typeface="Kanit Light" panose="00000400000000000000" pitchFamily="2" charset="-34"/>
              <a:cs typeface="Kanit Light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1D031A9-0E87-426E-870E-CD32082EAA52}"/>
              </a:ext>
            </a:extLst>
          </p:cNvPr>
          <p:cNvSpPr txBox="1"/>
          <p:nvPr/>
        </p:nvSpPr>
        <p:spPr>
          <a:xfrm>
            <a:off x="7325389" y="1765089"/>
            <a:ext cx="320432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th-TH" sz="2400" b="1" dirty="0">
                <a:latin typeface="Kanit Light" panose="00000400000000000000" pitchFamily="2" charset="-34"/>
                <a:cs typeface="Kanit Light"/>
              </a:rPr>
              <a:t>นอน รพ</a:t>
            </a:r>
            <a:r>
              <a:rPr lang="en-US" sz="2400" b="1" dirty="0">
                <a:latin typeface="Kanit Light" panose="00000400000000000000" pitchFamily="2" charset="-34"/>
                <a:cs typeface="Kanit Light"/>
              </a:rPr>
              <a:t>.</a:t>
            </a:r>
            <a:r>
              <a:rPr lang="th-TH" sz="2400" b="1" dirty="0">
                <a:latin typeface="Kanit Light" panose="00000400000000000000" pitchFamily="2" charset="-34"/>
                <a:cs typeface="Kanit Light"/>
              </a:rPr>
              <a:t> </a:t>
            </a:r>
            <a:r>
              <a:rPr lang="en-US" sz="2400" b="1" dirty="0">
                <a:latin typeface="Kanit Light" panose="00000400000000000000" pitchFamily="2" charset="-34"/>
                <a:cs typeface="Kanit Light"/>
              </a:rPr>
              <a:t>2</a:t>
            </a:r>
            <a:r>
              <a:rPr lang="th-TH" sz="2400" b="1" dirty="0">
                <a:latin typeface="Kanit Light" panose="00000400000000000000" pitchFamily="2" charset="-34"/>
                <a:cs typeface="Kanit Light"/>
              </a:rPr>
              <a:t> คืน </a:t>
            </a:r>
            <a:endParaRPr lang="th-TH" sz="2400" b="1" i="1" dirty="0">
              <a:solidFill>
                <a:srgbClr val="FF0000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167D305D-D748-460D-96FF-CAE183DAB08B}"/>
              </a:ext>
            </a:extLst>
          </p:cNvPr>
          <p:cNvSpPr txBox="1"/>
          <p:nvPr/>
        </p:nvSpPr>
        <p:spPr>
          <a:xfrm>
            <a:off x="7022012" y="4354468"/>
            <a:ext cx="484070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รักษาที่</a:t>
            </a:r>
            <a:r>
              <a:rPr lang="en-US" sz="20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บ้าน</a:t>
            </a:r>
            <a:r>
              <a: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en-US" sz="20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r>
              <a: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 </a:t>
            </a: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ได้รับการดูแลแบบ </a:t>
            </a:r>
            <a:r>
              <a: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Home ward 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66A4F58-A9A3-4C21-AF75-3FBC32681EE9}"/>
              </a:ext>
            </a:extLst>
          </p:cNvPr>
          <p:cNvSpPr txBox="1"/>
          <p:nvPr/>
        </p:nvSpPr>
        <p:spPr>
          <a:xfrm>
            <a:off x="7171499" y="5586865"/>
            <a:ext cx="43940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000" dirty="0">
                <a:latin typeface="Kanit Light" panose="00000400000000000000" pitchFamily="2" charset="-34"/>
                <a:cs typeface="Kanit Light"/>
              </a:rPr>
              <a:t>ทำ </a:t>
            </a:r>
            <a:r>
              <a:rPr lang="en-US" sz="2000" dirty="0">
                <a:latin typeface="Kanit Light" panose="00000400000000000000" pitchFamily="2" charset="-34"/>
                <a:cs typeface="Kanit Light"/>
              </a:rPr>
              <a:t>Discharge </a:t>
            </a:r>
            <a:r>
              <a:rPr lang="en-US" sz="2000" dirty="0" err="1">
                <a:latin typeface="Kanit Light" panose="00000400000000000000" pitchFamily="2" charset="-34"/>
                <a:cs typeface="Kanit Light"/>
              </a:rPr>
              <a:t>เมื่อสิ้นสุดการรักษา</a:t>
            </a:r>
            <a:r>
              <a:rPr lang="en-US" sz="2000" dirty="0">
                <a:latin typeface="Kanit Light" panose="00000400000000000000" pitchFamily="2" charset="-34"/>
                <a:cs typeface="Kanit Light"/>
              </a:rPr>
              <a:t> </a:t>
            </a:r>
            <a:r>
              <a:rPr lang="th-TH" sz="2000" dirty="0">
                <a:latin typeface="Kanit Light" panose="00000400000000000000" pitchFamily="2" charset="-34"/>
                <a:cs typeface="Kanit Light"/>
              </a:rPr>
              <a:t> (</a:t>
            </a:r>
            <a:r>
              <a:rPr lang="en-US" sz="2000" dirty="0">
                <a:latin typeface="Kanit Light" panose="00000400000000000000" pitchFamily="2" charset="-34"/>
                <a:cs typeface="Kanit Light"/>
              </a:rPr>
              <a:t>D/C AMED)</a:t>
            </a:r>
            <a:endParaRPr lang="th-TH" sz="20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Kanit Light" panose="00000400000000000000" pitchFamily="2" charset="-34"/>
                <a:cs typeface="Kanit Light"/>
              </a:rPr>
              <a:t>บันทึกที่ระบบ</a:t>
            </a:r>
            <a:r>
              <a:rPr lang="en-US" sz="2000" dirty="0">
                <a:latin typeface="Kanit Light" panose="00000400000000000000" pitchFamily="2" charset="-34"/>
                <a:cs typeface="Kanit Light"/>
              </a:rPr>
              <a:t> e-Claim</a:t>
            </a:r>
            <a:endParaRPr lang="th-TH" sz="2000" dirty="0">
              <a:latin typeface="Kanit Light" panose="00000400000000000000" pitchFamily="2" charset="-34"/>
              <a:cs typeface="Kanit Light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DA7997D-4EA6-4519-805A-75127D853057}"/>
              </a:ext>
            </a:extLst>
          </p:cNvPr>
          <p:cNvSpPr txBox="1"/>
          <p:nvPr/>
        </p:nvSpPr>
        <p:spPr>
          <a:xfrm>
            <a:off x="7083267" y="3687385"/>
            <a:ext cx="43940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register Amed +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Authen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AMED (IP)</a:t>
            </a:r>
            <a:endParaRPr lang="th-TH" sz="20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บันทึกตามจริง + รูปถ่าย</a:t>
            </a: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6DE94E27-873E-4CB9-BE72-D7CAF2992CC6}"/>
              </a:ext>
            </a:extLst>
          </p:cNvPr>
          <p:cNvSpPr/>
          <p:nvPr/>
        </p:nvSpPr>
        <p:spPr>
          <a:xfrm>
            <a:off x="6169215" y="871754"/>
            <a:ext cx="591711" cy="58120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Kanit Light" panose="00000400000000000000" pitchFamily="2" charset="-34"/>
                <a:cs typeface="Kanit Light" panose="00000400000000000000" pitchFamily="2" charset="-34"/>
              </a:rPr>
              <a:t>1</a:t>
            </a:r>
            <a:endParaRPr lang="th-TH" sz="320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D571CE2B-FB2D-4490-84E2-2155E750CEA0}"/>
              </a:ext>
            </a:extLst>
          </p:cNvPr>
          <p:cNvSpPr/>
          <p:nvPr/>
        </p:nvSpPr>
        <p:spPr>
          <a:xfrm>
            <a:off x="6195592" y="2151646"/>
            <a:ext cx="591711" cy="58120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Kanit Light" panose="00000400000000000000" pitchFamily="2" charset="-34"/>
                <a:cs typeface="Kanit Light" panose="00000400000000000000" pitchFamily="2" charset="-34"/>
              </a:rPr>
              <a:t>2</a:t>
            </a:r>
            <a:endParaRPr lang="th-TH" sz="320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17" name="วงรี 16">
            <a:extLst>
              <a:ext uri="{FF2B5EF4-FFF2-40B4-BE49-F238E27FC236}">
                <a16:creationId xmlns:a16="http://schemas.microsoft.com/office/drawing/2014/main" id="{A9272E86-CF69-41CB-9B3B-7827A0F10929}"/>
              </a:ext>
            </a:extLst>
          </p:cNvPr>
          <p:cNvSpPr/>
          <p:nvPr/>
        </p:nvSpPr>
        <p:spPr>
          <a:xfrm>
            <a:off x="6195593" y="4017579"/>
            <a:ext cx="591711" cy="5812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anit Light" panose="00000400000000000000" pitchFamily="2" charset="-34"/>
                <a:cs typeface="Kanit Light" panose="00000400000000000000" pitchFamily="2" charset="-34"/>
              </a:rPr>
              <a:t>3</a:t>
            </a:r>
            <a:endParaRPr lang="th-TH" sz="32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18" name="วงรี 17">
            <a:extLst>
              <a:ext uri="{FF2B5EF4-FFF2-40B4-BE49-F238E27FC236}">
                <a16:creationId xmlns:a16="http://schemas.microsoft.com/office/drawing/2014/main" id="{2B3BE108-DC2F-4DE9-A28A-B34FBDE254FE}"/>
              </a:ext>
            </a:extLst>
          </p:cNvPr>
          <p:cNvSpPr/>
          <p:nvPr/>
        </p:nvSpPr>
        <p:spPr>
          <a:xfrm>
            <a:off x="6194166" y="5522481"/>
            <a:ext cx="591711" cy="58120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anit Light" panose="00000400000000000000" pitchFamily="2" charset="-34"/>
                <a:cs typeface="Kanit Light" panose="00000400000000000000" pitchFamily="2" charset="-34"/>
              </a:rPr>
              <a:t>4</a:t>
            </a:r>
            <a:endParaRPr lang="th-TH" sz="32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pic>
        <p:nvPicPr>
          <p:cNvPr id="1036" name="Picture 12" descr="Premium Vector | Hospital building icon in flat style">
            <a:extLst>
              <a:ext uri="{FF2B5EF4-FFF2-40B4-BE49-F238E27FC236}">
                <a16:creationId xmlns:a16="http://schemas.microsoft.com/office/drawing/2014/main" id="{DAD6281C-3F2C-430F-BD11-515EBDD00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68" y="2504953"/>
            <a:ext cx="2804822" cy="14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78054DD6-2C79-4C4F-8DEA-BFCCCA8A2696}"/>
              </a:ext>
            </a:extLst>
          </p:cNvPr>
          <p:cNvSpPr txBox="1"/>
          <p:nvPr/>
        </p:nvSpPr>
        <p:spPr>
          <a:xfrm>
            <a:off x="2737494" y="1765089"/>
            <a:ext cx="1937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 Light" panose="00000400000000000000" pitchFamily="2" charset="-34"/>
                <a:cs typeface="Kanit Light" panose="00000400000000000000" pitchFamily="2" charset="-34"/>
              </a:rPr>
              <a:t>รพ.ที่มีศักยภาพ </a:t>
            </a:r>
            <a:endParaRPr lang="en-US" sz="24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  <a:p>
            <a:pPr algn="ctr"/>
            <a:r>
              <a:rPr lang="en-US" sz="2400" dirty="0">
                <a:latin typeface="Kanit Light" panose="00000400000000000000" pitchFamily="2" charset="-34"/>
                <a:cs typeface="Kanit Light" panose="00000400000000000000" pitchFamily="2" charset="-34"/>
              </a:rPr>
              <a:t>Home ward</a:t>
            </a:r>
            <a:endParaRPr lang="th-TH" sz="24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pic>
        <p:nvPicPr>
          <p:cNvPr id="23" name="Picture 28">
            <a:extLst>
              <a:ext uri="{FF2B5EF4-FFF2-40B4-BE49-F238E27FC236}">
                <a16:creationId xmlns:a16="http://schemas.microsoft.com/office/drawing/2014/main" id="{2684F5FD-C3B0-4534-AFDA-7EE0C9F1A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466" y="2118045"/>
            <a:ext cx="1725290" cy="944614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8F5D04B-FEC4-44ED-9417-DA9CC486B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8503" y="3559688"/>
            <a:ext cx="1593942" cy="689578"/>
          </a:xfrm>
          <a:prstGeom prst="rect">
            <a:avLst/>
          </a:prstGeom>
        </p:spPr>
      </p:pic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01AD19C9-8C6E-462F-BCE4-7894F4C7059F}"/>
              </a:ext>
            </a:extLst>
          </p:cNvPr>
          <p:cNvGrpSpPr/>
          <p:nvPr/>
        </p:nvGrpSpPr>
        <p:grpSpPr>
          <a:xfrm rot="5400000">
            <a:off x="2041834" y="3080065"/>
            <a:ext cx="447867" cy="515482"/>
            <a:chOff x="3404824" y="2036866"/>
            <a:chExt cx="1806397" cy="2079109"/>
          </a:xfrm>
          <a:solidFill>
            <a:srgbClr val="FFC000"/>
          </a:solidFill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BC869BFF-13A2-4708-A485-41961B8A2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622" y="2638132"/>
              <a:ext cx="1049294" cy="1477843"/>
            </a:xfrm>
            <a:custGeom>
              <a:avLst/>
              <a:gdLst>
                <a:gd name="T0" fmla="*/ 3539 w 3562"/>
                <a:gd name="T1" fmla="*/ 976 h 5018"/>
                <a:gd name="T2" fmla="*/ 1769 w 3562"/>
                <a:gd name="T3" fmla="*/ 0 h 5018"/>
                <a:gd name="T4" fmla="*/ 0 w 3562"/>
                <a:gd name="T5" fmla="*/ 976 h 5018"/>
                <a:gd name="T6" fmla="*/ 0 w 3562"/>
                <a:gd name="T7" fmla="*/ 5017 h 5018"/>
                <a:gd name="T8" fmla="*/ 1791 w 3562"/>
                <a:gd name="T9" fmla="*/ 4191 h 5018"/>
                <a:gd name="T10" fmla="*/ 3561 w 3562"/>
                <a:gd name="T11" fmla="*/ 5002 h 5018"/>
                <a:gd name="T12" fmla="*/ 3539 w 3562"/>
                <a:gd name="T13" fmla="*/ 976 h 5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62" h="5018">
                  <a:moveTo>
                    <a:pt x="3539" y="976"/>
                  </a:moveTo>
                  <a:lnTo>
                    <a:pt x="1769" y="0"/>
                  </a:lnTo>
                  <a:lnTo>
                    <a:pt x="0" y="976"/>
                  </a:lnTo>
                  <a:lnTo>
                    <a:pt x="0" y="5017"/>
                  </a:lnTo>
                  <a:lnTo>
                    <a:pt x="1791" y="4191"/>
                  </a:lnTo>
                  <a:lnTo>
                    <a:pt x="3561" y="5002"/>
                  </a:lnTo>
                  <a:lnTo>
                    <a:pt x="3539" y="976"/>
                  </a:lnTo>
                </a:path>
              </a:pathLst>
            </a:custGeom>
            <a:solidFill>
              <a:srgbClr val="FFDE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UA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3C0826D1-9355-40A7-8A17-7853DF97B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824" y="2036866"/>
              <a:ext cx="1806397" cy="1111629"/>
            </a:xfrm>
            <a:custGeom>
              <a:avLst/>
              <a:gdLst>
                <a:gd name="T0" fmla="*/ 3067 w 6136"/>
                <a:gd name="T1" fmla="*/ 0 h 3776"/>
                <a:gd name="T2" fmla="*/ 0 w 6136"/>
                <a:gd name="T3" fmla="*/ 1692 h 3776"/>
                <a:gd name="T4" fmla="*/ 0 w 6136"/>
                <a:gd name="T5" fmla="*/ 3775 h 3776"/>
                <a:gd name="T6" fmla="*/ 3067 w 6136"/>
                <a:gd name="T7" fmla="*/ 2082 h 3776"/>
                <a:gd name="T8" fmla="*/ 6135 w 6136"/>
                <a:gd name="T9" fmla="*/ 3775 h 3776"/>
                <a:gd name="T10" fmla="*/ 6135 w 6136"/>
                <a:gd name="T11" fmla="*/ 1692 h 3776"/>
                <a:gd name="T12" fmla="*/ 3067 w 6136"/>
                <a:gd name="T13" fmla="*/ 0 h 3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6" h="3776">
                  <a:moveTo>
                    <a:pt x="3067" y="0"/>
                  </a:moveTo>
                  <a:lnTo>
                    <a:pt x="0" y="1692"/>
                  </a:lnTo>
                  <a:lnTo>
                    <a:pt x="0" y="3775"/>
                  </a:lnTo>
                  <a:lnTo>
                    <a:pt x="3067" y="2082"/>
                  </a:lnTo>
                  <a:lnTo>
                    <a:pt x="6135" y="3775"/>
                  </a:lnTo>
                  <a:lnTo>
                    <a:pt x="6135" y="1692"/>
                  </a:lnTo>
                  <a:lnTo>
                    <a:pt x="306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UA"/>
            </a:p>
          </p:txBody>
        </p:sp>
      </p:grpSp>
      <p:sp>
        <p:nvSpPr>
          <p:cNvPr id="2" name="ลูกศร: เครื่องหมายบั้ง 1">
            <a:extLst>
              <a:ext uri="{FF2B5EF4-FFF2-40B4-BE49-F238E27FC236}">
                <a16:creationId xmlns:a16="http://schemas.microsoft.com/office/drawing/2014/main" id="{25206124-2491-F5BA-7888-DB844099E4F7}"/>
              </a:ext>
            </a:extLst>
          </p:cNvPr>
          <p:cNvSpPr/>
          <p:nvPr/>
        </p:nvSpPr>
        <p:spPr>
          <a:xfrm>
            <a:off x="10102760" y="3711713"/>
            <a:ext cx="546131" cy="347245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D9E29E31-C17F-1133-4462-3631A6362AAB}"/>
              </a:ext>
            </a:extLst>
          </p:cNvPr>
          <p:cNvSpPr/>
          <p:nvPr/>
        </p:nvSpPr>
        <p:spPr>
          <a:xfrm>
            <a:off x="6919371" y="708685"/>
            <a:ext cx="102641" cy="932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7E2B57B-50F1-1C03-5413-B2E5245284ED}"/>
              </a:ext>
            </a:extLst>
          </p:cNvPr>
          <p:cNvSpPr/>
          <p:nvPr/>
        </p:nvSpPr>
        <p:spPr>
          <a:xfrm>
            <a:off x="6943287" y="1876424"/>
            <a:ext cx="112158" cy="10422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B8274F2F-B54D-B830-E59F-9354C1FF650D}"/>
              </a:ext>
            </a:extLst>
          </p:cNvPr>
          <p:cNvSpPr/>
          <p:nvPr/>
        </p:nvSpPr>
        <p:spPr>
          <a:xfrm>
            <a:off x="6919372" y="3619390"/>
            <a:ext cx="93984" cy="146268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E144C95C-389C-AC24-D1AE-FCFD5FF9B478}"/>
              </a:ext>
            </a:extLst>
          </p:cNvPr>
          <p:cNvSpPr/>
          <p:nvPr/>
        </p:nvSpPr>
        <p:spPr>
          <a:xfrm flipH="1">
            <a:off x="6919370" y="5305401"/>
            <a:ext cx="102642" cy="13234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BE89D190-282F-CBDE-2D96-EE968C75C189}"/>
              </a:ext>
            </a:extLst>
          </p:cNvPr>
          <p:cNvSpPr txBox="1"/>
          <p:nvPr/>
        </p:nvSpPr>
        <p:spPr>
          <a:xfrm>
            <a:off x="9195695" y="2088306"/>
            <a:ext cx="16738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ให้บริการตามปกติ 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บันทึกใน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E-claim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D48E1D7-4622-6FF4-BF37-3D88B7B39A60}"/>
              </a:ext>
            </a:extLst>
          </p:cNvPr>
          <p:cNvSpPr txBox="1"/>
          <p:nvPr/>
        </p:nvSpPr>
        <p:spPr>
          <a:xfrm>
            <a:off x="5539667" y="931524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anit Light" panose="00000400000000000000" pitchFamily="2" charset="-34"/>
                <a:cs typeface="Kanit Light" panose="00000400000000000000" pitchFamily="2" charset="-34"/>
              </a:rPr>
              <a:t>Start</a:t>
            </a:r>
            <a:endParaRPr lang="th-TH" sz="24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3288824-04DA-4784-7B39-9C810D2AD1B5}"/>
              </a:ext>
            </a:extLst>
          </p:cNvPr>
          <p:cNvSpPr txBox="1"/>
          <p:nvPr/>
        </p:nvSpPr>
        <p:spPr>
          <a:xfrm>
            <a:off x="5575382" y="1782313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anit Light" panose="00000400000000000000" pitchFamily="2" charset="-34"/>
                <a:cs typeface="Kanit Light" panose="00000400000000000000" pitchFamily="2" charset="-34"/>
              </a:rPr>
              <a:t>Day 1 – Day 2</a:t>
            </a:r>
            <a:endParaRPr lang="th-TH" sz="18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F89F380C-C0F5-1477-0849-860FAE0FA0E2}"/>
              </a:ext>
            </a:extLst>
          </p:cNvPr>
          <p:cNvSpPr txBox="1"/>
          <p:nvPr/>
        </p:nvSpPr>
        <p:spPr>
          <a:xfrm>
            <a:off x="5562558" y="3732901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anit Light" panose="00000400000000000000" pitchFamily="2" charset="-34"/>
                <a:cs typeface="Kanit Light" panose="00000400000000000000" pitchFamily="2" charset="-34"/>
              </a:rPr>
              <a:t>Day 3 - Day 5</a:t>
            </a:r>
            <a:endParaRPr lang="th-TH" sz="18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1A0EABA9-37B5-AFC5-C897-45C78BAB0376}"/>
              </a:ext>
            </a:extLst>
          </p:cNvPr>
          <p:cNvSpPr txBox="1"/>
          <p:nvPr/>
        </p:nvSpPr>
        <p:spPr>
          <a:xfrm>
            <a:off x="5148618" y="3536892"/>
            <a:ext cx="212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Kanit Light" panose="00000400000000000000" pitchFamily="2" charset="-34"/>
                <a:cs typeface="Kanit Light"/>
              </a:rPr>
              <a:t>Home ward</a:t>
            </a:r>
            <a:r>
              <a:rPr lang="th-TH" sz="1800" dirty="0">
                <a:latin typeface="Kanit Light" panose="00000400000000000000" pitchFamily="2" charset="-34"/>
                <a:cs typeface="Kanit Light"/>
              </a:rPr>
              <a:t> 3 วัน </a:t>
            </a:r>
            <a:r>
              <a:rPr lang="en-US" sz="1800" dirty="0">
                <a:latin typeface="Kanit Light" panose="00000400000000000000" pitchFamily="2" charset="-34"/>
                <a:cs typeface="Kanit Light"/>
              </a:rPr>
              <a:t> </a:t>
            </a:r>
            <a:endParaRPr lang="th-TH" sz="18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AF9CD28D-C8D3-7055-96C9-113A38864CC7}"/>
              </a:ext>
            </a:extLst>
          </p:cNvPr>
          <p:cNvSpPr txBox="1"/>
          <p:nvPr/>
        </p:nvSpPr>
        <p:spPr>
          <a:xfrm>
            <a:off x="5823427" y="5246128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anit Light" panose="00000400000000000000" pitchFamily="2" charset="-34"/>
                <a:cs typeface="Kanit Light" panose="00000400000000000000" pitchFamily="2" charset="-34"/>
              </a:rPr>
              <a:t>Discharge</a:t>
            </a:r>
            <a:endParaRPr lang="th-TH" sz="18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01689A1E-892A-35FE-562F-12DC8E4562B7}"/>
              </a:ext>
            </a:extLst>
          </p:cNvPr>
          <p:cNvSpPr txBox="1"/>
          <p:nvPr/>
        </p:nvSpPr>
        <p:spPr>
          <a:xfrm>
            <a:off x="4906955" y="2095311"/>
            <a:ext cx="206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Kanit Light" panose="00000400000000000000" pitchFamily="2" charset="-34"/>
                <a:cs typeface="Kanit Light"/>
              </a:rPr>
              <a:t>รพ. 2 วัน </a:t>
            </a:r>
            <a:r>
              <a:rPr lang="en-US" sz="1800" dirty="0">
                <a:latin typeface="Kanit Light" panose="00000400000000000000" pitchFamily="2" charset="-34"/>
                <a:cs typeface="Kanit Light"/>
              </a:rPr>
              <a:t> </a:t>
            </a:r>
            <a:endParaRPr lang="th-TH" sz="1800" dirty="0"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CBA3D0-D087-B31A-3F5E-223BAFC6D1ED}"/>
              </a:ext>
            </a:extLst>
          </p:cNvPr>
          <p:cNvSpPr txBox="1"/>
          <p:nvPr/>
        </p:nvSpPr>
        <p:spPr>
          <a:xfrm>
            <a:off x="187503" y="62353"/>
            <a:ext cx="49611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ขั้นตอนดำเนินการ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2A7A461-FC84-CF65-FF37-7FB602D632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944" t="9406" r="10785" b="9080"/>
          <a:stretch/>
        </p:blipFill>
        <p:spPr>
          <a:xfrm>
            <a:off x="277661" y="2111500"/>
            <a:ext cx="1645401" cy="188191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2FE1BB6-FA48-7806-5D87-8CBD32D7C065}"/>
              </a:ext>
            </a:extLst>
          </p:cNvPr>
          <p:cNvSpPr txBox="1"/>
          <p:nvPr/>
        </p:nvSpPr>
        <p:spPr>
          <a:xfrm>
            <a:off x="5450448" y="123909"/>
            <a:ext cx="635202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ตัวอย่างสถานการณ์</a:t>
            </a:r>
            <a:endParaRPr lang="en-US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BF4664-8E18-AA5D-30E6-71852DBD482A}"/>
              </a:ext>
            </a:extLst>
          </p:cNvPr>
          <p:cNvSpPr txBox="1"/>
          <p:nvPr/>
        </p:nvSpPr>
        <p:spPr>
          <a:xfrm>
            <a:off x="5450448" y="3190356"/>
            <a:ext cx="65013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อาการดีขึ้น คงที่ แพทย์พิจารณาใด้ดูแลแบบ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Home ward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&gt;&gt; 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ทำย้าย 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ward (Home ward)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2CE6A7-1288-D85D-47B4-81D7A42057D7}"/>
              </a:ext>
            </a:extLst>
          </p:cNvPr>
          <p:cNvSpPr txBox="1"/>
          <p:nvPr/>
        </p:nvSpPr>
        <p:spPr>
          <a:xfrm>
            <a:off x="5497907" y="4910371"/>
            <a:ext cx="650138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อาการดีขึ้น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แพทย์พิจารณาให้ 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Discharge 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(สิ้นสุดจากการเป็นผู้ป่วยใน)</a:t>
            </a:r>
            <a:endParaRPr lang="en-US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B6B29DB-E1E7-6F7F-5243-1D58ABBDBD88}"/>
              </a:ext>
            </a:extLst>
          </p:cNvPr>
          <p:cNvCxnSpPr>
            <a:cxnSpLocks/>
          </p:cNvCxnSpPr>
          <p:nvPr/>
        </p:nvCxnSpPr>
        <p:spPr>
          <a:xfrm>
            <a:off x="5077861" y="1132764"/>
            <a:ext cx="0" cy="3588073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EDD918E-79D9-48BB-DB76-5810D47FA42D}"/>
              </a:ext>
            </a:extLst>
          </p:cNvPr>
          <p:cNvCxnSpPr/>
          <p:nvPr/>
        </p:nvCxnSpPr>
        <p:spPr>
          <a:xfrm flipV="1">
            <a:off x="5301082" y="2350635"/>
            <a:ext cx="0" cy="1898631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69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6928266-6B07-3686-412E-266700BBB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444017"/>
              </p:ext>
            </p:extLst>
          </p:nvPr>
        </p:nvGraphicFramePr>
        <p:xfrm>
          <a:off x="76056" y="452669"/>
          <a:ext cx="12068617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464">
                  <a:extLst>
                    <a:ext uri="{9D8B030D-6E8A-4147-A177-3AD203B41FA5}">
                      <a16:colId xmlns:a16="http://schemas.microsoft.com/office/drawing/2014/main" val="1946493286"/>
                    </a:ext>
                  </a:extLst>
                </a:gridCol>
                <a:gridCol w="1156129">
                  <a:extLst>
                    <a:ext uri="{9D8B030D-6E8A-4147-A177-3AD203B41FA5}">
                      <a16:colId xmlns:a16="http://schemas.microsoft.com/office/drawing/2014/main" val="2160832853"/>
                    </a:ext>
                  </a:extLst>
                </a:gridCol>
                <a:gridCol w="9621024">
                  <a:extLst>
                    <a:ext uri="{9D8B030D-6E8A-4147-A177-3AD203B41FA5}">
                      <a16:colId xmlns:a16="http://schemas.microsoft.com/office/drawing/2014/main" val="95443905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th-TH" sz="2000" b="1" i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บริการ</a:t>
                      </a:r>
                      <a:endParaRPr lang="en-US" sz="20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i="0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หัวข้อ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i="0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ปีงบฯ </a:t>
                      </a: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171670"/>
                  </a:ext>
                </a:extLst>
              </a:tr>
              <a:tr h="37490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baseline="0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บริการ 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Home Ward </a:t>
                      </a:r>
                    </a:p>
                    <a:p>
                      <a:endParaRPr lang="en-US" sz="20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หลักเกณฑ์เงื่อนไข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0988" indent="-280988">
                        <a:buFont typeface="+mj-lt"/>
                        <a:buAutoNum type="arabicParenR"/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เฉพาะบริการในเขต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  <a:p>
                      <a:pPr marL="280988" marR="0" lvl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th-TH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มีระบบการ </a:t>
                      </a: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Authentication 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เมื่อรับบริการ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IP 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ที่บ้าน (ผ่าน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AMED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)</a:t>
                      </a:r>
                    </a:p>
                    <a:p>
                      <a:pPr marL="280988" marR="0" lvl="0" indent="-2809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จ่ายเฉพาะ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7 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กลุ่มโรค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ดังนี้</a:t>
                      </a:r>
                    </a:p>
                    <a:p>
                      <a:pPr marL="576263" indent="-295275">
                        <a:buFont typeface="Wingdings" panose="05000000000000000000" pitchFamily="2" charset="2"/>
                        <a:buChar char="§"/>
                      </a:pPr>
                      <a:r>
                        <a:rPr lang="th-TH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โรคเบาหวาน (</a:t>
                      </a: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diabetes mellitus) </a:t>
                      </a:r>
                      <a:r>
                        <a:rPr lang="th-TH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ที่มีภาวะน้ำตาลในเลือดสูง </a:t>
                      </a:r>
                      <a:endParaRPr lang="en-US" sz="2000" b="1" i="0" u="none" strike="noStrike" baseline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576263" indent="-295275">
                        <a:buFont typeface="Wingdings" panose="05000000000000000000" pitchFamily="2" charset="2"/>
                        <a:buChar char="§"/>
                      </a:pPr>
                      <a:r>
                        <a:rPr lang="th-TH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โรคความดันโลหิตสูง (</a:t>
                      </a: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severe hypertension) </a:t>
                      </a:r>
                    </a:p>
                    <a:p>
                      <a:pPr marL="576263" indent="-295275">
                        <a:buFont typeface="Wingdings" panose="05000000000000000000" pitchFamily="2" charset="2"/>
                        <a:buChar char="§"/>
                      </a:pPr>
                      <a:r>
                        <a:rPr lang="th-TH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โรคแผลกดทับและพื้นที่กดทับ (</a:t>
                      </a: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decubitus ulcer and pressure area) </a:t>
                      </a:r>
                    </a:p>
                    <a:p>
                      <a:pPr marL="576263" indent="-295275">
                        <a:buFont typeface="Wingdings" panose="05000000000000000000" pitchFamily="2" charset="2"/>
                        <a:buChar char="§"/>
                      </a:pPr>
                      <a:r>
                        <a:rPr lang="th-TH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โรคติดเชื้อในระบบทางเดินปัสสาวะ (</a:t>
                      </a: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urinary tract infection)</a:t>
                      </a:r>
                    </a:p>
                    <a:p>
                      <a:pPr marL="576263" indent="-295275">
                        <a:buFont typeface="Wingdings" panose="05000000000000000000" pitchFamily="2" charset="2"/>
                        <a:buChar char="§"/>
                      </a:pPr>
                      <a:r>
                        <a:rPr lang="th-TH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โรคปอดอักเสบ (</a:t>
                      </a: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pneumonia) </a:t>
                      </a:r>
                    </a:p>
                    <a:p>
                      <a:pPr marL="576263" indent="-295275">
                        <a:buFont typeface="Wingdings" panose="05000000000000000000" pitchFamily="2" charset="2"/>
                        <a:buChar char="§"/>
                      </a:pPr>
                      <a:r>
                        <a:rPr lang="th-TH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โรคไส้ติ่งอักเสบเฉียบพลัน (</a:t>
                      </a: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acute appendicitis) </a:t>
                      </a:r>
                      <a:r>
                        <a:rPr lang="th-TH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ภายหลังได้รับการผ่าตัด </a:t>
                      </a:r>
                      <a:endParaRPr lang="en-US" sz="2000" b="1" i="0" u="none" strike="noStrike" baseline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576263" indent="-295275">
                        <a:buFont typeface="Wingdings" panose="05000000000000000000" pitchFamily="2" charset="2"/>
                        <a:buChar char="§"/>
                      </a:pPr>
                      <a:r>
                        <a:rPr lang="th-TH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โรคติดเชื้อไวรัสโคโรนา 2019 (</a:t>
                      </a: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COVID-19) </a:t>
                      </a:r>
                      <a:endParaRPr lang="en-US" sz="20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  <a:p>
                      <a:pPr marL="225425" indent="-225425">
                        <a:buFont typeface="Wingdings" panose="05000000000000000000" pitchFamily="2" charset="2"/>
                        <a:buNone/>
                      </a:pP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4</a:t>
                      </a:r>
                      <a:r>
                        <a:rPr lang="th-TH" sz="2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) </a:t>
                      </a:r>
                      <a:r>
                        <a:rPr lang="th-TH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นับจำนวนวันนอนแบบต่อเนื่อง ตั้งแต่วันที่ผู้ป่วยเข้ารับบริการผู้ป่วยใน ณ หน่วยบริการ รวมถึงในสถานที่พำนักของผู้รับบริการนอกหน่วยบริการ จนกระทั่งจำหน่ายผู้ป่วย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767323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ผู้มีสิทธิ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สิทธิ 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UC</a:t>
                      </a:r>
                      <a:endParaRPr lang="th-TH" sz="2000" b="1" i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736170"/>
                  </a:ext>
                </a:extLst>
              </a:tr>
              <a:tr h="1005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หน่วยบริการ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-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เฉพาะ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หน่วยบริการรับส่งต่อทั่วไปภาครัฐ ที่สามารถให้บริการผู้ป่วยใน และผ่านเกณฑ์ประเมินศักยภาพการดูแลแบบผู้ป่วยในที่บ้าน  ตามที่กระทรวงสาธารณสุขกำหนด </a:t>
                      </a:r>
                      <a:endParaRPr lang="th-TH" sz="2000" b="1" kern="1200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-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หน่วยบริการที่ให้บริการผ่าตัดไส้ติ่งอักเสบฯ ต้องผ่านการประเมิน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ODS 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(ได้รับรองจากกก.กรมการแพทย์) 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698682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en-US" sz="32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อัตราจ่าย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จ่ายตามระบบ </a:t>
                      </a: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DRGs </a:t>
                      </a:r>
                      <a:r>
                        <a:rPr lang="th-TH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บริการภายในเขต ในอัตราเบื้องต้น 8,350 บาทต่อ </a:t>
                      </a:r>
                      <a:r>
                        <a:rPr lang="en-US" sz="2000" b="1" i="0" u="none" strike="noStrike" baseline="0" dirty="0" err="1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adjRW</a:t>
                      </a: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989892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en-US" sz="32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โปรแกรม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e-Claim</a:t>
                      </a:r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ร่วมกับโปรแกรมที่สามารถรายงานข้อมูลสุขภาพประจำวันของผู้ป่วยที่บ้านได้ (โปรแกรม </a:t>
                      </a:r>
                      <a:r>
                        <a:rPr lang="en-US" sz="2000" b="1" i="0" u="none" strike="noStrike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AMED) 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89640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CF029-CC4E-E8D0-80D8-5F1380184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4817393"/>
            <a:ext cx="64807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9pPr>
          </a:lstStyle>
          <a:p>
            <a:fld id="{46DC0013-FC2E-44AB-8307-47A86013E1F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E10057-7F89-CDAB-15A7-DD6D368F7B72}"/>
              </a:ext>
            </a:extLst>
          </p:cNvPr>
          <p:cNvSpPr txBox="1"/>
          <p:nvPr/>
        </p:nvSpPr>
        <p:spPr>
          <a:xfrm>
            <a:off x="586854" y="0"/>
            <a:ext cx="11621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สรุปหลักเกณฑ์ แนวทางการจ่ายชดเชยบริการผู้ป่วยในที่บ้าน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(Home ward)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</a:p>
        </p:txBody>
      </p:sp>
    </p:spTree>
    <p:extLst>
      <p:ext uri="{BB962C8B-B14F-4D97-AF65-F5344CB8AC3E}">
        <p14:creationId xmlns:p14="http://schemas.microsoft.com/office/powerpoint/2010/main" val="2778476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175736-668C-F130-CA88-5C32117329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70" t="-16274" r="-1370" b="49486"/>
          <a:stretch/>
        </p:blipFill>
        <p:spPr>
          <a:xfrm>
            <a:off x="3919619" y="2882468"/>
            <a:ext cx="5450000" cy="20027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263C8-88AA-4C8C-82DE-2B2B92A9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" y="3383280"/>
            <a:ext cx="457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3B06970-7711-461B-AB16-146AD657FAF0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cs"/>
              </a:rPr>
              <a:pPr marR="0" lvl="0" indent="0" algn="ctr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D668A7-6AFE-E009-88B3-7CAF6A0350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44"/>
          <a:stretch/>
        </p:blipFill>
        <p:spPr>
          <a:xfrm>
            <a:off x="3459423" y="499497"/>
            <a:ext cx="5880123" cy="35132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C42B14-D075-D610-6E23-6C51AC3F8DA1}"/>
              </a:ext>
            </a:extLst>
          </p:cNvPr>
          <p:cNvSpPr/>
          <p:nvPr/>
        </p:nvSpPr>
        <p:spPr>
          <a:xfrm>
            <a:off x="7941621" y="306115"/>
            <a:ext cx="1842052" cy="657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BDD332-06F5-C692-E59D-A5B454302DBD}"/>
              </a:ext>
            </a:extLst>
          </p:cNvPr>
          <p:cNvSpPr/>
          <p:nvPr/>
        </p:nvSpPr>
        <p:spPr>
          <a:xfrm>
            <a:off x="5549989" y="182670"/>
            <a:ext cx="2978735" cy="90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B4079-4B29-4FBB-2FBC-4FFC75FA0E31}"/>
              </a:ext>
            </a:extLst>
          </p:cNvPr>
          <p:cNvSpPr txBox="1"/>
          <p:nvPr/>
        </p:nvSpPr>
        <p:spPr>
          <a:xfrm>
            <a:off x="3198350" y="4885263"/>
            <a:ext cx="7116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ผู้รับผิดชอบงานปฐมภูมิ สปสช.เขต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6 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ระยอง</a:t>
            </a:r>
          </a:p>
          <a:p>
            <a:pPr algn="ctr"/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นางสาวพิมพา บุญโพธิ์ทอง   (ทราย)</a:t>
            </a:r>
          </a:p>
          <a:p>
            <a:pPr algn="ctr"/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เบอร์โทร /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Line :  062-596-2319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43CE5-2BC1-024A-3B3F-181765661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990" y="57147"/>
            <a:ext cx="2480116" cy="11550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EB1B96-4E86-E796-AC88-22461E169CF5}"/>
              </a:ext>
            </a:extLst>
          </p:cNvPr>
          <p:cNvSpPr/>
          <p:nvPr/>
        </p:nvSpPr>
        <p:spPr>
          <a:xfrm>
            <a:off x="7945960" y="382261"/>
            <a:ext cx="2978735" cy="904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92C6-8BB2-6C61-70EB-581D9EC5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8" y="173700"/>
            <a:ext cx="10515600" cy="960092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ประกาศคณะกรรมการหลักประกันสุขภาพแห่งชาติ ปี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311FC-2E46-6E84-FABE-8ECAD9973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8" y="1030495"/>
            <a:ext cx="11390244" cy="2786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ประกาศคณะกรรมการหลักประกันสุขภาพแห่งชาติ เรื่อง หลักเกณฑ์การดำเนินงานและการบริหารจัดการกองทุนหลักประกันสุขภาพแห่งชาติ ปีงบประมาณ พ.ศ.๒๕๖๖ และหลักเกณฑ์ วิธีการ และเงื่อนไข การรับค่าใช้จ่ายเพื่อบริการสาธารณสุขของหน่วยบริการ พ.ศ.๒๕๖๖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หมวดที่ ๘  ค่าบริการสาธารณสุขเพิ่มเติมสำหรับการบริการระดับปฐมภูมิ  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	ข้อ ๖๗   ... เพื่อสนับสนุนการจัดบริการให้สอดคล้องกับนโยบายการรักษาระยะห่างทางสังคม(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Social distancing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และลดความแออัดในหน่วยบริการ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ข้อ ๖๘.๓  ...ค่าบริการด้านยาและเวชภัณฑ์สำหรับการจัดส่งยาและเวชภัณฑ์ไปยังผู้ป่วยที่บ้าน</a:t>
            </a:r>
          </a:p>
          <a:p>
            <a:pPr marL="0" indent="0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ข้อ ๖๘.๔  ...ค่าบริการสาธารณสุขระบบทางไกล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(telehealth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telemedicine) </a:t>
            </a:r>
          </a:p>
        </p:txBody>
      </p:sp>
      <p:pic>
        <p:nvPicPr>
          <p:cNvPr id="4" name="รูปภาพ 3" descr="spd_20080503105202_b.jpg">
            <a:extLst>
              <a:ext uri="{FF2B5EF4-FFF2-40B4-BE49-F238E27FC236}">
                <a16:creationId xmlns:a16="http://schemas.microsoft.com/office/drawing/2014/main" id="{7BAFBE7A-EC3D-1365-23C9-07EE8F2BD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620" y="35737"/>
            <a:ext cx="1399551" cy="618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BA8FDA-1B54-BEAA-602E-B819D1406E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3" t="20518" r="17969" b="49869"/>
          <a:stretch/>
        </p:blipFill>
        <p:spPr>
          <a:xfrm>
            <a:off x="919260" y="3816626"/>
            <a:ext cx="10353479" cy="2786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088976-02E7-26DE-4D77-E91F837B8D4F}"/>
              </a:ext>
            </a:extLst>
          </p:cNvPr>
          <p:cNvCxnSpPr/>
          <p:nvPr/>
        </p:nvCxnSpPr>
        <p:spPr>
          <a:xfrm>
            <a:off x="6096000" y="6135757"/>
            <a:ext cx="382987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82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4F9CC-4951-C611-83D1-FB8652D39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4817393"/>
            <a:ext cx="64807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9pPr>
          </a:lstStyle>
          <a:p>
            <a:fld id="{46DC0013-FC2E-44AB-8307-47A86013E1F6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084C7D4-0CBD-CFD5-2CB7-F031705BC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428114"/>
              </p:ext>
            </p:extLst>
          </p:nvPr>
        </p:nvGraphicFramePr>
        <p:xfrm>
          <a:off x="53063" y="152455"/>
          <a:ext cx="12085874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859">
                  <a:extLst>
                    <a:ext uri="{9D8B030D-6E8A-4147-A177-3AD203B41FA5}">
                      <a16:colId xmlns:a16="http://schemas.microsoft.com/office/drawing/2014/main" val="1946493286"/>
                    </a:ext>
                  </a:extLst>
                </a:gridCol>
                <a:gridCol w="2040835">
                  <a:extLst>
                    <a:ext uri="{9D8B030D-6E8A-4147-A177-3AD203B41FA5}">
                      <a16:colId xmlns:a16="http://schemas.microsoft.com/office/drawing/2014/main" val="3481221835"/>
                    </a:ext>
                  </a:extLst>
                </a:gridCol>
                <a:gridCol w="7527180">
                  <a:extLst>
                    <a:ext uri="{9D8B030D-6E8A-4147-A177-3AD203B41FA5}">
                      <a16:colId xmlns:a16="http://schemas.microsoft.com/office/drawing/2014/main" val="2786948463"/>
                    </a:ext>
                  </a:extLst>
                </a:gridCol>
              </a:tblGrid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th-TH" sz="2700" b="1" i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บริการ</a:t>
                      </a:r>
                      <a:endParaRPr lang="en-US" sz="27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i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หัวข้อ</a:t>
                      </a:r>
                      <a:endParaRPr lang="en-US" sz="27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700" b="1" i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ปีงบฯ </a:t>
                      </a:r>
                      <a:r>
                        <a:rPr lang="en-US" sz="2700" b="1" i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171670"/>
                  </a:ext>
                </a:extLst>
              </a:tr>
              <a:tr h="904240">
                <a:tc rowSpan="5"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i="0" u="none" strike="noStrike" baseline="0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700" b="1" i="0" u="none" strike="noStrike" baseline="0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บริการจัดส่งยาและเวชภัณฑ์ไปบ้าน </a:t>
                      </a:r>
                      <a:endParaRPr lang="en-US" sz="2700" b="1" kern="1200" dirty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700" b="1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หลักเกณฑ์เงื่อนไข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27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เป็นการให้บริการแก่ผู้มีสิทธิที่สมัครใจเข้าร่วมโครงการ และเป็นโรคที่ไม่มีความซับซ้อนในการดูแล</a:t>
                      </a:r>
                      <a:endParaRPr lang="en-US" sz="2700" b="1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721448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endParaRPr lang="en-US" sz="32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700" b="1" i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ผู้มีสิทธิ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700" b="1" i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สิทธิ </a:t>
                      </a:r>
                      <a:r>
                        <a:rPr lang="en-US" sz="2700" b="1" i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UC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989892"/>
                  </a:ext>
                </a:extLst>
              </a:tr>
              <a:tr h="500357">
                <a:tc vMerge="1">
                  <a:txBody>
                    <a:bodyPr/>
                    <a:lstStyle/>
                    <a:p>
                      <a:endParaRPr lang="en-US" sz="32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700" b="1" i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  <a:endParaRPr lang="en-US" sz="2700" b="1" i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7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เป็นหน่วยบริการประจำและหรือหน่วยบริการที่รับการส่งต่อ </a:t>
                      </a:r>
                      <a:endParaRPr lang="en-US" sz="2700" b="1" i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374047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endParaRPr lang="en-US" sz="32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700" b="1" i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อัตราจ่าย</a:t>
                      </a:r>
                      <a:endParaRPr lang="en-US" sz="27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7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อัตรา </a:t>
                      </a:r>
                      <a:r>
                        <a:rPr lang="en-US" sz="27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50</a:t>
                      </a:r>
                      <a:r>
                        <a:rPr lang="th-TH" sz="27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บาทต่อครั้ง</a:t>
                      </a:r>
                      <a:endParaRPr lang="en-US" sz="2700" b="1" i="0" dirty="0">
                        <a:highlight>
                          <a:srgbClr val="FFFF00"/>
                        </a:highligh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117413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endParaRPr lang="en-US" sz="32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700" b="1" i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โปรแกรม</a:t>
                      </a:r>
                      <a:endParaRPr lang="en-US" sz="27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i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e-Claim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896400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3C33EFAA-0EDD-82C5-4141-3C5E1F550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690167"/>
              </p:ext>
            </p:extLst>
          </p:nvPr>
        </p:nvGraphicFramePr>
        <p:xfrm>
          <a:off x="53063" y="3746390"/>
          <a:ext cx="1208587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213">
                  <a:extLst>
                    <a:ext uri="{9D8B030D-6E8A-4147-A177-3AD203B41FA5}">
                      <a16:colId xmlns:a16="http://schemas.microsoft.com/office/drawing/2014/main" val="1946493286"/>
                    </a:ext>
                  </a:extLst>
                </a:gridCol>
                <a:gridCol w="2030733">
                  <a:extLst>
                    <a:ext uri="{9D8B030D-6E8A-4147-A177-3AD203B41FA5}">
                      <a16:colId xmlns:a16="http://schemas.microsoft.com/office/drawing/2014/main" val="3481221835"/>
                    </a:ext>
                  </a:extLst>
                </a:gridCol>
                <a:gridCol w="7513927">
                  <a:extLst>
                    <a:ext uri="{9D8B030D-6E8A-4147-A177-3AD203B41FA5}">
                      <a16:colId xmlns:a16="http://schemas.microsoft.com/office/drawing/2014/main" val="2786948463"/>
                    </a:ext>
                  </a:extLst>
                </a:gridCol>
              </a:tblGrid>
              <a:tr h="497840">
                <a:tc rowSpan="5">
                  <a:txBody>
                    <a:bodyPr/>
                    <a:lstStyle/>
                    <a:p>
                      <a:r>
                        <a:rPr lang="en-US" sz="2700" b="1" i="0" u="none" strike="noStrike" baseline="0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 </a:t>
                      </a:r>
                      <a:r>
                        <a:rPr lang="th-TH" sz="2700" b="1" i="0" u="none" strike="noStrike" baseline="0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ค่าบริการ</a:t>
                      </a:r>
                      <a:r>
                        <a:rPr lang="en-US" sz="2700" b="1" i="0" u="none" strike="noStrike" baseline="0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Telehealth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700" b="1" i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หลักเกณฑ์เงื่อนไข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700" b="1" kern="1200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ผู้ป่วยรายเก่า</a:t>
                      </a:r>
                      <a:r>
                        <a:rPr lang="th-TH" sz="2700" b="1" kern="120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ใน</a:t>
                      </a:r>
                      <a:r>
                        <a:rPr lang="th-TH" sz="2700" b="1" kern="1200" dirty="0">
                          <a:solidFill>
                            <a:schemeClr val="dk1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หน่วยบริการ </a:t>
                      </a:r>
                      <a:r>
                        <a:rPr lang="th-TH" sz="2700" b="1" kern="1200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มีอาการคงที่และควบคุมโรคได้ดี  </a:t>
                      </a:r>
                      <a:endParaRPr lang="en-US" sz="2700" b="1" kern="1200" dirty="0">
                        <a:solidFill>
                          <a:srgbClr val="FF0000"/>
                        </a:solidFill>
                        <a:effectLst/>
                        <a:latin typeface="TH Sarabun New" panose="020B0500040200020003" pitchFamily="34" charset="-34"/>
                        <a:ea typeface="+mn-ea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733607"/>
                  </a:ext>
                </a:extLst>
              </a:tr>
              <a:tr h="262807">
                <a:tc vMerge="1">
                  <a:txBody>
                    <a:bodyPr/>
                    <a:lstStyle/>
                    <a:p>
                      <a:endParaRPr lang="en-US" sz="32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700" b="1" i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ผู้มีสิทธิ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700" b="1" i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สิทธิ </a:t>
                      </a:r>
                      <a:r>
                        <a:rPr lang="en-US" sz="2700" b="1" i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UC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187195"/>
                  </a:ext>
                </a:extLst>
              </a:tr>
              <a:tr h="904240">
                <a:tc vMerge="1">
                  <a:txBody>
                    <a:bodyPr/>
                    <a:lstStyle/>
                    <a:p>
                      <a:endParaRPr lang="en-US" sz="32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700" b="1" i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หน่วยบริการ</a:t>
                      </a:r>
                      <a:endParaRPr lang="en-US" sz="27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7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น่วยบริการในระบบหลักประกันสุขภาพแห่งชาติมีความพร้อมของเทคโนโลยีเพื่อการสื่อสารมาใช้ในการให้บริการด้านการแพทย์และการสาธารณสุข </a:t>
                      </a:r>
                      <a:endParaRPr lang="en-US" sz="2700" b="1" i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039447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endParaRPr lang="en-US" sz="32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700" b="1" i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อัตราจ่าย</a:t>
                      </a:r>
                      <a:endParaRPr lang="en-US" sz="27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7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อัตรา</a:t>
                      </a:r>
                      <a:r>
                        <a:rPr lang="en-US" sz="27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 50 </a:t>
                      </a:r>
                      <a:r>
                        <a:rPr lang="th-TH" sz="27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 New" panose="020B0500040200020003" pitchFamily="34" charset="-34"/>
                          <a:ea typeface="+mn-ea"/>
                          <a:cs typeface="TH Sarabun New" panose="020B0500040200020003" pitchFamily="34" charset="-34"/>
                        </a:rPr>
                        <a:t>บาทต่อครั้ง</a:t>
                      </a:r>
                      <a:endParaRPr lang="en-US" sz="2700" b="1" i="0" dirty="0">
                        <a:highlight>
                          <a:srgbClr val="FFFF00"/>
                        </a:highlight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284678"/>
                  </a:ext>
                </a:extLst>
              </a:tr>
              <a:tr h="497840">
                <a:tc vMerge="1">
                  <a:txBody>
                    <a:bodyPr/>
                    <a:lstStyle/>
                    <a:p>
                      <a:endParaRPr lang="en-US" sz="32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700" b="1" i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โปรแกรม</a:t>
                      </a:r>
                      <a:endParaRPr lang="en-US" sz="2700" b="1" i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i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e-Claim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182336"/>
                  </a:ext>
                </a:extLst>
              </a:tr>
            </a:tbl>
          </a:graphicData>
        </a:graphic>
      </p:graphicFrame>
      <p:pic>
        <p:nvPicPr>
          <p:cNvPr id="9" name="รูปภาพ 3" descr="spd_20080503105202_b.jpg">
            <a:extLst>
              <a:ext uri="{FF2B5EF4-FFF2-40B4-BE49-F238E27FC236}">
                <a16:creationId xmlns:a16="http://schemas.microsoft.com/office/drawing/2014/main" id="{39749CF5-4F82-3332-2570-2CC8B928F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574" y="35738"/>
            <a:ext cx="981597" cy="4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04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77EF4A-1DB1-4BBA-BF3E-1350A3E107C2}"/>
              </a:ext>
            </a:extLst>
          </p:cNvPr>
          <p:cNvSpPr/>
          <p:nvPr/>
        </p:nvSpPr>
        <p:spPr>
          <a:xfrm>
            <a:off x="17755" y="135600"/>
            <a:ext cx="12192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แนวทาง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บริการสาธารณสุขระบบทางไกล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Telehealth)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ปีงบประมาณ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2566 </a:t>
            </a:r>
            <a:endParaRPr kumimoji="0" lang="th-TH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258B5825-46D0-4FB7-A322-24D21A7CF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39473"/>
              </p:ext>
            </p:extLst>
          </p:nvPr>
        </p:nvGraphicFramePr>
        <p:xfrm>
          <a:off x="17755" y="747712"/>
          <a:ext cx="12174245" cy="5791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9674">
                  <a:extLst>
                    <a:ext uri="{9D8B030D-6E8A-4147-A177-3AD203B41FA5}">
                      <a16:colId xmlns:a16="http://schemas.microsoft.com/office/drawing/2014/main" val="988767236"/>
                    </a:ext>
                  </a:extLst>
                </a:gridCol>
                <a:gridCol w="10994571">
                  <a:extLst>
                    <a:ext uri="{9D8B030D-6E8A-4147-A177-3AD203B41FA5}">
                      <a16:colId xmlns:a16="http://schemas.microsoft.com/office/drawing/2014/main" val="670019354"/>
                    </a:ext>
                  </a:extLst>
                </a:gridCol>
              </a:tblGrid>
              <a:tr h="986135">
                <a:tc>
                  <a:txBody>
                    <a:bodyPr/>
                    <a:lstStyle/>
                    <a:p>
                      <a:pPr algn="l"/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วัตถุประสงค์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000" b="1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000" b="1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เพิ่มการเข้าถึงการบริการที่มีคุณภาพตามมาตรฐาน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ให้ประชาชนได้รับการรักษาที่มีคุณภาพและมาตรฐาน</a:t>
                      </a:r>
                      <a:endParaRPr lang="th-TH" sz="2000" b="1" spc="-2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000" b="1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000" b="1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เพิ่มประสิทธิภาพการให้บริการสาธารณสุขโดยการปรับรูปแบบบริการให้สอดคล้องกับสถานการณ์ </a:t>
                      </a:r>
                      <a:r>
                        <a:rPr lang="en-US" sz="2000" b="1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COVID-</a:t>
                      </a:r>
                      <a:r>
                        <a:rPr lang="th-TH" sz="2000" b="1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19 เปลี่ยนแปลงสู่สภาวะ </a:t>
                      </a:r>
                      <a:r>
                        <a:rPr lang="en-US" sz="2000" b="1" spc="-2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New 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41135"/>
                  </a:ext>
                </a:extLst>
              </a:tr>
              <a:tr h="324284">
                <a:tc>
                  <a:txBody>
                    <a:bodyPr/>
                    <a:lstStyle/>
                    <a:p>
                      <a:pPr algn="l"/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กลุ่มเป้าหมาย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sng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ผู้ป่วยสิทธิ </a:t>
                      </a:r>
                      <a:r>
                        <a:rPr lang="en-US" sz="2000" b="1" i="0" u="sng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UC</a:t>
                      </a:r>
                      <a:r>
                        <a:rPr lang="th-TH" sz="2000" b="1" i="0" u="sng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โรคเรื้อรัง</a:t>
                      </a:r>
                      <a:r>
                        <a:rPr lang="en-US" sz="2000" b="1" i="0" u="sng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i="0" u="sng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(เคส </a:t>
                      </a:r>
                      <a:r>
                        <a:rPr lang="en-US" sz="2000" b="1" i="0" u="sng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F/U</a:t>
                      </a:r>
                      <a:r>
                        <a:rPr lang="th-TH" sz="2000" b="1" i="0" u="sng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)  </a:t>
                      </a:r>
                      <a:r>
                        <a:rPr lang="th-TH" sz="2000" b="1" i="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ที่มีอาการคงที่</a:t>
                      </a:r>
                      <a:r>
                        <a:rPr lang="en-US" sz="2000" b="1" i="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i="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ควบคุมโรคได้ดี </a:t>
                      </a:r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ต้องรับการ</a:t>
                      </a:r>
                      <a:r>
                        <a:rPr lang="th-TH" sz="2000" b="1" i="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ดูแลต่อเนื่อง</a:t>
                      </a:r>
                      <a:r>
                        <a:rPr lang="en-US" sz="2000" b="1" i="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i="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และมีนัดหมายล่วงหน้า</a:t>
                      </a:r>
                      <a:r>
                        <a:rPr lang="th-TH" sz="2000" b="1" i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ในหน่วยบริการ</a:t>
                      </a:r>
                      <a:endParaRPr lang="th-TH" sz="2000" b="1" i="0" strike="sngStrik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506271"/>
                  </a:ext>
                </a:extLst>
              </a:tr>
              <a:tr h="2178084">
                <a:tc>
                  <a:txBody>
                    <a:bodyPr/>
                    <a:lstStyle/>
                    <a:p>
                      <a:pPr algn="l"/>
                      <a:r>
                        <a:rPr lang="th-TH" sz="2000" b="1" i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คุณสมบัติ</a:t>
                      </a:r>
                    </a:p>
                    <a:p>
                      <a:pPr algn="l"/>
                      <a:r>
                        <a:rPr lang="th-TH" sz="2000" b="1" i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0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i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เป็นหน่วยบริการในระบบ 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UC </a:t>
                      </a:r>
                      <a:r>
                        <a:rPr lang="th-TH" sz="2000" b="1" i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i="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ที่มีศักยภาพการให้บริการการแพทย์ทางไกล</a:t>
                      </a:r>
                      <a:endParaRPr lang="en-US" sz="2000" b="1" i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ความพร้อมของเทคโนโลยีเพื่อการพิสูจน์ตัวตนและการให้บริการการแพทย์ทางไกลที่สามารถสื่อสารกันได้อย่างชัดเจนระหว่างผู้ให้บริการและผู้รับบริการ </a:t>
                      </a:r>
                    </a:p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มีผู้ประกอบวิชาชีพที่มีความพร้อมในการให้บริการสาธารณสุขระบบทางไกล ตามมาตรฐานที่สภาวิชาชีพหรือกระทรวงสาธารณสุขกำหนดพร้อมทั้งให้</a:t>
                      </a:r>
                    </a:p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th-TH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เพียงพอต่อการบริการโดยไม่มีผลต่อการให้บริการหลัก</a:t>
                      </a:r>
                    </a:p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มีกระบวนการในการให้บริการสาธารณสุขระบบทางไกลของหน่วยบริการ พร้อมทั้ง</a:t>
                      </a:r>
                      <a:r>
                        <a:rPr lang="th-TH" sz="2000" b="1" kern="12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ชี้แจ้งให้ผู้รับบริการรับทราบและยินยอมก่อนเข้ารับบริการ</a:t>
                      </a:r>
                    </a:p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จัดให้มีการทวนสอบข้อมูลการให้บริการได้ ในกรณีที่จำเป็นต้องมีการตรวจสอบ</a:t>
                      </a:r>
                    </a:p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</a:t>
                      </a:r>
                      <a:r>
                        <a:rPr lang="th-TH" sz="2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มาตรฐานการรักษาความมั่นคงด้านสารสนเทศ และมีแผนการจัดการความเสี่ยงและควบคุมความผิดพลาดทางเทคโนโลยีและการสื่อสาร</a:t>
                      </a:r>
                      <a:endParaRPr lang="en-US" sz="2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833478"/>
                  </a:ext>
                </a:extLst>
              </a:tr>
              <a:tr h="1276154">
                <a:tc>
                  <a:txBody>
                    <a:bodyPr/>
                    <a:lstStyle/>
                    <a:p>
                      <a:pPr algn="l"/>
                      <a:r>
                        <a:rPr lang="th-TH" sz="2000" b="1" i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ขอบเขตบริการ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th-TH" sz="2000" b="1" i="0" spc="2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altLang="th-TH" sz="2000" b="1" i="0" spc="2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นัดหมายผู้ป่วยเพื่อเข้ารับบริการ </a:t>
                      </a:r>
                    </a:p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th-TH" sz="2000" b="1" i="0" spc="2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altLang="th-TH" sz="2000" b="1" i="0" spc="2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พิสูจน์ตัวตนและแสดงความยินยอมในการเข้ารับบริการของผู้รับบริการ</a:t>
                      </a:r>
                    </a:p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th-TH" sz="2000" b="1" i="0" spc="2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altLang="th-TH" sz="2000" b="1" i="0" spc="2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ให้บริการ</a:t>
                      </a:r>
                      <a:r>
                        <a:rPr lang="th-TH" sz="2000" b="1" i="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สาธารณสุขระบบทางไกลโดยผู้ประกอบวิชาชีพของหน่วยบริการ</a:t>
                      </a:r>
                      <a:r>
                        <a:rPr lang="th-TH" altLang="th-TH" sz="2000" b="1" i="0" spc="-1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ตามมาตรฐานที่สภาวิชาชีพหรือกระทรวงสาธารณสุขกำหนด</a:t>
                      </a:r>
                    </a:p>
                    <a:p>
                      <a:pPr marL="0" lvl="0" indent="0" algn="l">
                        <a:lnSpc>
                          <a:spcPts val="27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th-TH" sz="2000" b="1" i="0" spc="-1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altLang="th-TH" sz="2000" b="1" i="0" spc="-10" dirty="0">
                          <a:solidFill>
                            <a:srgbClr val="C00000"/>
                          </a:solidFill>
                          <a:highlight>
                            <a:srgbClr val="FFFF00"/>
                          </a:highlight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บันทึกข้อมูลการให้บริการในเวชระเบียนตามแนวทางของหน่วยบริการ</a:t>
                      </a:r>
                      <a:endParaRPr lang="th-TH" altLang="th-TH" sz="2000" b="1" i="0" spc="20" dirty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172685"/>
                  </a:ext>
                </a:extLst>
              </a:tr>
              <a:tr h="433206">
                <a:tc>
                  <a:txBody>
                    <a:bodyPr/>
                    <a:lstStyle/>
                    <a:p>
                      <a:pPr algn="l"/>
                      <a:r>
                        <a:rPr lang="th-TH" sz="2000" b="1" i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อัตราการจ่าย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อัตรา 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000" b="1" i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0 บาท/ครั้ง   ผ่านระบบ 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E-claim</a:t>
                      </a:r>
                      <a:r>
                        <a:rPr lang="th-TH" sz="2000" b="1" i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7279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BCAF1-3901-B85D-3666-EC0ECFE3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F2C0-9188-4ABE-A0D0-6D65FC16E097}" type="slidenum">
              <a:rPr lang="th-TH" smtClean="0"/>
              <a:t>5</a:t>
            </a:fld>
            <a:endParaRPr lang="th-TH"/>
          </a:p>
        </p:txBody>
      </p:sp>
      <p:pic>
        <p:nvPicPr>
          <p:cNvPr id="6" name="รูปภาพ 9" descr="nhso.jpg">
            <a:extLst>
              <a:ext uri="{FF2B5EF4-FFF2-40B4-BE49-F238E27FC236}">
                <a16:creationId xmlns:a16="http://schemas.microsoft.com/office/drawing/2014/main" id="{9547FEED-DD6E-EEAD-061D-36CF89793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650" y="12327"/>
            <a:ext cx="1145350" cy="498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69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374D-C5F4-4B1E-A3CB-B88D7612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73" y="61094"/>
            <a:ext cx="11170847" cy="937895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คุณสมบัติและศักยภาพของหน่วยบริการ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587EE-B09E-422B-88F1-AAE3C6B38EA5}"/>
              </a:ext>
            </a:extLst>
          </p:cNvPr>
          <p:cNvSpPr txBox="1"/>
          <p:nvPr/>
        </p:nvSpPr>
        <p:spPr>
          <a:xfrm>
            <a:off x="405438" y="1483721"/>
            <a:ext cx="334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เป็นหน่วยบริการ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ในระบบหลักประกันสุขภาพแห่งชาติ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16CA18-F4B1-4040-BAE2-067F9A46D9E0}"/>
              </a:ext>
            </a:extLst>
          </p:cNvPr>
          <p:cNvSpPr txBox="1"/>
          <p:nvPr/>
        </p:nvSpPr>
        <p:spPr>
          <a:xfrm>
            <a:off x="4598586" y="1400396"/>
            <a:ext cx="2982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มีความพร้อมของเทคโนโลยีดิจิทัล        หรือ </a:t>
            </a:r>
            <a:r>
              <a:rPr kumimoji="0" lang="en-US" sz="22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Application</a:t>
            </a:r>
            <a:r>
              <a:rPr kumimoji="0" lang="th-TH" sz="22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ในการพิสูจน์ตัวตน  การนัดหมาย และการจ่ายเงิน               ที่เชื่อมต่อกับข้อมูลของ สปสช. ได้</a:t>
            </a:r>
            <a:endParaRPr kumimoji="0" lang="th-TH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23A967-C118-4DA8-99D1-D5EAE8D47A23}"/>
              </a:ext>
            </a:extLst>
          </p:cNvPr>
          <p:cNvSpPr txBox="1"/>
          <p:nvPr/>
        </p:nvSpPr>
        <p:spPr>
          <a:xfrm>
            <a:off x="626260" y="3655631"/>
            <a:ext cx="3210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มีผู้ประกอบวิชาชีพที่มีความพร้อม                  ในการให้บริการสาธารณสุขทางไกล ตามมาตรฐานที่สภาวิชาชีพประกาศกำหนด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FF8E60-9A87-4243-95A9-58318237DC43}"/>
              </a:ext>
            </a:extLst>
          </p:cNvPr>
          <p:cNvCxnSpPr>
            <a:cxnSpLocks/>
          </p:cNvCxnSpPr>
          <p:nvPr/>
        </p:nvCxnSpPr>
        <p:spPr>
          <a:xfrm>
            <a:off x="3760516" y="1659105"/>
            <a:ext cx="0" cy="39980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04F2BA-2EF8-45A7-A290-290454878E73}"/>
              </a:ext>
            </a:extLst>
          </p:cNvPr>
          <p:cNvCxnSpPr>
            <a:cxnSpLocks/>
          </p:cNvCxnSpPr>
          <p:nvPr/>
        </p:nvCxnSpPr>
        <p:spPr>
          <a:xfrm>
            <a:off x="7828273" y="1573591"/>
            <a:ext cx="23526" cy="411282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132A7F0-A410-4105-96CE-F1EFD732AB82}"/>
              </a:ext>
            </a:extLst>
          </p:cNvPr>
          <p:cNvSpPr txBox="1"/>
          <p:nvPr/>
        </p:nvSpPr>
        <p:spPr>
          <a:xfrm>
            <a:off x="8535162" y="4024962"/>
            <a:ext cx="34079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มีมาตรฐานการรักษาความมั่นคง       ด้านสารสนเทศและมีแผนการจัดการความเสี่ยงและควบคุมความผิดพลาดทางเทคโนโลยีและการสื่อสาร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774F64E-EC70-4FC5-BA85-553C43541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 b="6497"/>
          <a:stretch/>
        </p:blipFill>
        <p:spPr bwMode="auto">
          <a:xfrm>
            <a:off x="827992" y="2345628"/>
            <a:ext cx="2494290" cy="102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E186CF-027A-4219-8A07-3CEC5E76207D}"/>
              </a:ext>
            </a:extLst>
          </p:cNvPr>
          <p:cNvSpPr txBox="1"/>
          <p:nvPr/>
        </p:nvSpPr>
        <p:spPr>
          <a:xfrm>
            <a:off x="894592" y="1286095"/>
            <a:ext cx="38814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24" name="Google Shape;103;p14">
            <a:extLst>
              <a:ext uri="{FF2B5EF4-FFF2-40B4-BE49-F238E27FC236}">
                <a16:creationId xmlns:a16="http://schemas.microsoft.com/office/drawing/2014/main" id="{ACC6D606-FE89-4D19-9DF1-6DCA84184AE3}"/>
              </a:ext>
            </a:extLst>
          </p:cNvPr>
          <p:cNvCxnSpPr>
            <a:cxnSpLocks/>
          </p:cNvCxnSpPr>
          <p:nvPr/>
        </p:nvCxnSpPr>
        <p:spPr>
          <a:xfrm>
            <a:off x="510576" y="929564"/>
            <a:ext cx="11170848" cy="0"/>
          </a:xfrm>
          <a:prstGeom prst="straightConnector1">
            <a:avLst/>
          </a:prstGeom>
          <a:noFill/>
          <a:ln w="69850" cap="flat" cmpd="thickThin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F1316B3-FCEF-4494-ABBF-2E7D7CBEC8DC}"/>
              </a:ext>
            </a:extLst>
          </p:cNvPr>
          <p:cNvSpPr txBox="1"/>
          <p:nvPr/>
        </p:nvSpPr>
        <p:spPr>
          <a:xfrm>
            <a:off x="248925" y="3790122"/>
            <a:ext cx="37733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AFFC4E-D52C-4776-9817-17E7D3E0E672}"/>
              </a:ext>
            </a:extLst>
          </p:cNvPr>
          <p:cNvSpPr txBox="1"/>
          <p:nvPr/>
        </p:nvSpPr>
        <p:spPr>
          <a:xfrm>
            <a:off x="8053374" y="1505647"/>
            <a:ext cx="36545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D2C482-9128-45C6-B4BC-7AE80AC2243B}"/>
              </a:ext>
            </a:extLst>
          </p:cNvPr>
          <p:cNvSpPr txBox="1"/>
          <p:nvPr/>
        </p:nvSpPr>
        <p:spPr>
          <a:xfrm>
            <a:off x="4088162" y="1513142"/>
            <a:ext cx="3654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3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010012-830D-4AB4-A2DB-C2C869EB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6" t="24573" r="57330" b="44341"/>
          <a:stretch>
            <a:fillRect/>
          </a:stretch>
        </p:blipFill>
        <p:spPr bwMode="auto">
          <a:xfrm>
            <a:off x="4198751" y="2858838"/>
            <a:ext cx="757199" cy="8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BE1218-2C41-4853-BEF3-31A5C6B4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22156" r="46776" b="53668"/>
          <a:stretch>
            <a:fillRect/>
          </a:stretch>
        </p:blipFill>
        <p:spPr bwMode="auto">
          <a:xfrm>
            <a:off x="5995802" y="2881063"/>
            <a:ext cx="699225" cy="77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1607CC50-C381-4DD8-9CCE-D27175104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63" y="5225291"/>
            <a:ext cx="1577286" cy="1182263"/>
          </a:xfrm>
          <a:prstGeom prst="rect">
            <a:avLst/>
          </a:prstGeom>
        </p:spPr>
      </p:pic>
      <p:pic>
        <p:nvPicPr>
          <p:cNvPr id="41" name="Picture 40" descr="A picture containing logo&#10;&#10;Description automatically generated">
            <a:extLst>
              <a:ext uri="{FF2B5EF4-FFF2-40B4-BE49-F238E27FC236}">
                <a16:creationId xmlns:a16="http://schemas.microsoft.com/office/drawing/2014/main" id="{4667EA44-AFF5-4947-886E-F88BDF913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81" y="2881063"/>
            <a:ext cx="769148" cy="777874"/>
          </a:xfrm>
          <a:prstGeom prst="rect">
            <a:avLst/>
          </a:prstGeom>
        </p:spPr>
      </p:pic>
      <p:pic>
        <p:nvPicPr>
          <p:cNvPr id="43" name="Picture 4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67F77A0-9650-46E3-8917-FD33A42302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42" y="2833172"/>
            <a:ext cx="769148" cy="825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E2878A-E13E-46F2-ACDD-BC5119A80819}"/>
              </a:ext>
            </a:extLst>
          </p:cNvPr>
          <p:cNvSpPr txBox="1"/>
          <p:nvPr/>
        </p:nvSpPr>
        <p:spPr>
          <a:xfrm>
            <a:off x="4275390" y="4122217"/>
            <a:ext cx="34079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-2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</a:t>
            </a:r>
            <a:r>
              <a:rPr kumimoji="0" lang="th-TH" sz="24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กระบวนการในการให้บริการสาธารณสุขระบบทางไกล               ของหน่วยบริการ พร้อมทั้งชี้แจงให้ผู้รับบริการรับทราบและยินยอม       ก่อนวันรับบริการ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0CA07-F87D-4B23-B8A4-20434886651C}"/>
              </a:ext>
            </a:extLst>
          </p:cNvPr>
          <p:cNvSpPr txBox="1"/>
          <p:nvPr/>
        </p:nvSpPr>
        <p:spPr>
          <a:xfrm>
            <a:off x="3867733" y="4273895"/>
            <a:ext cx="36545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1642C-880F-4E97-9B0D-45D3638967C2}"/>
              </a:ext>
            </a:extLst>
          </p:cNvPr>
          <p:cNvSpPr txBox="1"/>
          <p:nvPr/>
        </p:nvSpPr>
        <p:spPr>
          <a:xfrm>
            <a:off x="8141742" y="3961358"/>
            <a:ext cx="36545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09E0D-C884-469F-90FF-DCAFA5015239}"/>
              </a:ext>
            </a:extLst>
          </p:cNvPr>
          <p:cNvSpPr txBox="1"/>
          <p:nvPr/>
        </p:nvSpPr>
        <p:spPr>
          <a:xfrm>
            <a:off x="8507195" y="1469129"/>
            <a:ext cx="3407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มีการบันทึกข้อมูลการให้บริการ        ในทุกกระบวนการขั้นตอนให้สามารถทวนสอบข้อมูลได้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25" name="รูปภาพ 3" descr="spd_20080503105202_b.jpg">
            <a:extLst>
              <a:ext uri="{FF2B5EF4-FFF2-40B4-BE49-F238E27FC236}">
                <a16:creationId xmlns:a16="http://schemas.microsoft.com/office/drawing/2014/main" id="{11E12117-4082-4E30-A54E-2A1DBB1D58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6696" y="36042"/>
            <a:ext cx="1732686" cy="76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B919B5B-DFB0-427A-9C5F-441E0B9CDCD1}"/>
              </a:ext>
            </a:extLst>
          </p:cNvPr>
          <p:cNvSpPr txBox="1"/>
          <p:nvPr/>
        </p:nvSpPr>
        <p:spPr>
          <a:xfrm>
            <a:off x="132523" y="6384066"/>
            <a:ext cx="1191333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หมายเหตุ หน่วยบริการต้องจัดให้มีการบันทึกข้อมูล การรายงานผลการให้บริการ การตรวจสอบและการยืนยันกระบวนการให้บริการระบบการแพทย์ทางไกลทุกขั้นตอน</a:t>
            </a:r>
          </a:p>
        </p:txBody>
      </p:sp>
    </p:spTree>
    <p:extLst>
      <p:ext uri="{BB962C8B-B14F-4D97-AF65-F5344CB8AC3E}">
        <p14:creationId xmlns:p14="http://schemas.microsoft.com/office/powerpoint/2010/main" val="79057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9D910-7503-4D34-9A9D-62742FC467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75B2804-A27C-4AF3-9B4E-AD5C11714980}"/>
              </a:ext>
            </a:extLst>
          </p:cNvPr>
          <p:cNvSpPr/>
          <p:nvPr/>
        </p:nvSpPr>
        <p:spPr>
          <a:xfrm>
            <a:off x="460781" y="1407935"/>
            <a:ext cx="11657337" cy="2455330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50373F-2A17-41FF-A402-FB9E5CDC4DB9}"/>
              </a:ext>
            </a:extLst>
          </p:cNvPr>
          <p:cNvSpPr txBox="1"/>
          <p:nvPr/>
        </p:nvSpPr>
        <p:spPr>
          <a:xfrm>
            <a:off x="838200" y="-24822"/>
            <a:ext cx="90130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กระบวนการให้บริการ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**</a:t>
            </a: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ผู้ป่วยโรคเรื้อรัง</a:t>
            </a:r>
            <a:r>
              <a:rPr lang="en-US" alt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kumimoji="0" lang="th-TH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รายเก่า</a:t>
            </a:r>
            <a:r>
              <a:rPr kumimoji="0" lang="en-US" alt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10" name="Google Shape;103;p14">
            <a:extLst>
              <a:ext uri="{FF2B5EF4-FFF2-40B4-BE49-F238E27FC236}">
                <a16:creationId xmlns:a16="http://schemas.microsoft.com/office/drawing/2014/main" id="{93D3EFFC-6833-4E76-B862-6BA16C788E5A}"/>
              </a:ext>
            </a:extLst>
          </p:cNvPr>
          <p:cNvCxnSpPr>
            <a:cxnSpLocks/>
          </p:cNvCxnSpPr>
          <p:nvPr/>
        </p:nvCxnSpPr>
        <p:spPr>
          <a:xfrm>
            <a:off x="510576" y="784384"/>
            <a:ext cx="11170848" cy="0"/>
          </a:xfrm>
          <a:prstGeom prst="straightConnector1">
            <a:avLst/>
          </a:prstGeom>
          <a:noFill/>
          <a:ln w="69850" cap="flat" cmpd="thickThin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7DF749-875E-4F46-A316-4226144E2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6" t="24573" r="57330" b="44341"/>
          <a:stretch>
            <a:fillRect/>
          </a:stretch>
        </p:blipFill>
        <p:spPr bwMode="auto">
          <a:xfrm>
            <a:off x="5200994" y="2192304"/>
            <a:ext cx="393458" cy="44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4D2AA4-A229-468D-BF26-1411256F1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22156" r="46776" b="53668"/>
          <a:stretch>
            <a:fillRect/>
          </a:stretch>
        </p:blipFill>
        <p:spPr bwMode="auto">
          <a:xfrm>
            <a:off x="4690920" y="2171247"/>
            <a:ext cx="351901" cy="41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40723EF-5EB6-4D59-9681-7004C86324C1}"/>
              </a:ext>
            </a:extLst>
          </p:cNvPr>
          <p:cNvSpPr txBox="1"/>
          <p:nvPr/>
        </p:nvSpPr>
        <p:spPr>
          <a:xfrm>
            <a:off x="4431811" y="3396813"/>
            <a:ext cx="1504647" cy="70788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ผู้ป่วย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Download Application</a:t>
            </a: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3" name="Picture 8" descr="Teledoctor Paciente 1.1 Apk Download - com.tdasistencia.patient ...">
            <a:extLst>
              <a:ext uri="{FF2B5EF4-FFF2-40B4-BE49-F238E27FC236}">
                <a16:creationId xmlns:a16="http://schemas.microsoft.com/office/drawing/2014/main" id="{597B267B-4E35-44E0-91F2-B6BCEFB51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8"/>
          <a:stretch>
            <a:fillRect/>
          </a:stretch>
        </p:blipFill>
        <p:spPr bwMode="auto">
          <a:xfrm>
            <a:off x="6530668" y="2099062"/>
            <a:ext cx="904354" cy="90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075E213-0D53-461F-991E-21C8F981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57" y="2108300"/>
            <a:ext cx="11589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EC5599C-C3CD-40B6-A1F2-88FDB19D3938}"/>
              </a:ext>
            </a:extLst>
          </p:cNvPr>
          <p:cNvSpPr txBox="1"/>
          <p:nvPr/>
        </p:nvSpPr>
        <p:spPr>
          <a:xfrm>
            <a:off x="4431811" y="4385296"/>
            <a:ext cx="1608020" cy="70788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ตรวจสอบความถูกต้อง     ของข้อมูล </a:t>
            </a: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35" name="Picture 34" descr="A picture containing logo&#10;&#10;Description automatically generated">
            <a:extLst>
              <a:ext uri="{FF2B5EF4-FFF2-40B4-BE49-F238E27FC236}">
                <a16:creationId xmlns:a16="http://schemas.microsoft.com/office/drawing/2014/main" id="{8500EDFE-569B-4B5C-90FB-3860244E3F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91" y="2725503"/>
            <a:ext cx="393458" cy="397922"/>
          </a:xfrm>
          <a:prstGeom prst="rect">
            <a:avLst/>
          </a:prstGeom>
        </p:spPr>
      </p:pic>
      <p:pic>
        <p:nvPicPr>
          <p:cNvPr id="37" name="Picture 3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A9568D8-AACB-4DFD-B4C7-362616D96C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75" y="2689230"/>
            <a:ext cx="393458" cy="422420"/>
          </a:xfrm>
          <a:prstGeom prst="rect">
            <a:avLst/>
          </a:prstGeom>
        </p:spPr>
      </p:pic>
      <p:pic>
        <p:nvPicPr>
          <p:cNvPr id="39" name="Picture 11" descr="A picture containing meter&#10;&#10;Description automatically generated">
            <a:extLst>
              <a:ext uri="{FF2B5EF4-FFF2-40B4-BE49-F238E27FC236}">
                <a16:creationId xmlns:a16="http://schemas.microsoft.com/office/drawing/2014/main" id="{A1D3D0E8-3175-4616-A5BD-9852D6458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10" y="2310804"/>
            <a:ext cx="753314" cy="78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3" descr="A screenshot of a video game&#10;&#10;Description automatically generated">
            <a:extLst>
              <a:ext uri="{FF2B5EF4-FFF2-40B4-BE49-F238E27FC236}">
                <a16:creationId xmlns:a16="http://schemas.microsoft.com/office/drawing/2014/main" id="{17FCAE6E-B3EE-45FB-94A2-332FE60A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t="16356" r="82288" b="71231"/>
          <a:stretch>
            <a:fillRect/>
          </a:stretch>
        </p:blipFill>
        <p:spPr bwMode="auto">
          <a:xfrm>
            <a:off x="771104" y="2420866"/>
            <a:ext cx="451093" cy="49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518CC59-2B73-4022-A413-30A991EB7DA9}"/>
              </a:ext>
            </a:extLst>
          </p:cNvPr>
          <p:cNvSpPr txBox="1"/>
          <p:nvPr/>
        </p:nvSpPr>
        <p:spPr>
          <a:xfrm>
            <a:off x="2329270" y="4742179"/>
            <a:ext cx="1409369" cy="70788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ตรวจสอบสิทธิ์การรักษา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F253E5-E067-43D0-ABA8-021FC4BC1491}"/>
              </a:ext>
            </a:extLst>
          </p:cNvPr>
          <p:cNvSpPr txBox="1"/>
          <p:nvPr/>
        </p:nvSpPr>
        <p:spPr>
          <a:xfrm>
            <a:off x="2141544" y="6243108"/>
            <a:ext cx="1800505" cy="4001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เตรียมประวัติการรักษา </a:t>
            </a: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1" name="TextBox 115">
            <a:extLst>
              <a:ext uri="{FF2B5EF4-FFF2-40B4-BE49-F238E27FC236}">
                <a16:creationId xmlns:a16="http://schemas.microsoft.com/office/drawing/2014/main" id="{3E53A587-C196-43B6-8644-7D2DD1393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5288" y="3429967"/>
            <a:ext cx="189908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1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altLang="th-TH" sz="2000" b="1" i="1" u="sng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(ถ้ามียา) </a:t>
            </a:r>
            <a:r>
              <a:rPr kumimoji="0" lang="th-TH" altLang="th-TH" sz="2000" b="1" i="0" u="none" strike="noStrike" kern="1200" cap="none" spc="0" normalizeH="0" baseline="0" noProof="1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รับยาทางไปรษณีย์/ร้านยา </a:t>
            </a:r>
            <a:r>
              <a:rPr kumimoji="0" lang="th-TH" altLang="th-TH" sz="2000" b="1" i="0" u="none" strike="noStrike" kern="1200" cap="none" spc="0" normalizeH="0" baseline="0" noProof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ร่วมกับบริการเภสัชกรรมทางไกลตามประกาศสภาเภสัชกรรม เรื่องกำหนดมาตรฐานและขั้นตอนการให้บริการเภสัชกรรมทางไกล.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FF55F83-ED82-4BC7-B020-81B331076AD9}"/>
              </a:ext>
            </a:extLst>
          </p:cNvPr>
          <p:cNvSpPr txBox="1"/>
          <p:nvPr/>
        </p:nvSpPr>
        <p:spPr>
          <a:xfrm>
            <a:off x="6255544" y="3474014"/>
            <a:ext cx="1579998" cy="1938992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พบแพทย์ออนไลน์ให้คำปรึกษา ตรวจวินิจฉัย รักษา ฟื้นฟูบันทึกข้อมูลการให้บริการ</a:t>
            </a: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64477E-4121-4915-A399-687B8C6B50B9}"/>
              </a:ext>
            </a:extLst>
          </p:cNvPr>
          <p:cNvSpPr txBox="1"/>
          <p:nvPr/>
        </p:nvSpPr>
        <p:spPr>
          <a:xfrm>
            <a:off x="4040503" y="5352336"/>
            <a:ext cx="2386543" cy="132343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ผู้ป่วย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ยืนยันตัวตน</a:t>
            </a: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(Authen)</a:t>
            </a:r>
            <a:br>
              <a:rPr kumimoji="0" lang="en-US" sz="2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4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7A1F4-0367-484D-875A-833399CD9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8" t="26437" r="64436" b="58220"/>
          <a:stretch>
            <a:fillRect/>
          </a:stretch>
        </p:blipFill>
        <p:spPr bwMode="auto">
          <a:xfrm>
            <a:off x="2479175" y="2247777"/>
            <a:ext cx="4921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" descr="A screenshot of a video game&#10;&#10;Description automatically generated">
            <a:extLst>
              <a:ext uri="{FF2B5EF4-FFF2-40B4-BE49-F238E27FC236}">
                <a16:creationId xmlns:a16="http://schemas.microsoft.com/office/drawing/2014/main" id="{F4C06AD9-17D0-4292-8989-8E9B1C0BD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2" t="22197" r="61734" b="68364"/>
          <a:stretch>
            <a:fillRect/>
          </a:stretch>
        </p:blipFill>
        <p:spPr bwMode="auto">
          <a:xfrm>
            <a:off x="1417364" y="2491549"/>
            <a:ext cx="451093" cy="40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1BE56D3-F28F-4719-AC70-2579E670DD20}"/>
              </a:ext>
            </a:extLst>
          </p:cNvPr>
          <p:cNvSpPr txBox="1"/>
          <p:nvPr/>
        </p:nvSpPr>
        <p:spPr>
          <a:xfrm>
            <a:off x="284881" y="1087263"/>
            <a:ext cx="2016602" cy="95410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คัดกรองผู้ป่วย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เข้าสู่ระบบ</a:t>
            </a:r>
            <a:endParaRPr kumimoji="0" lang="en-US" sz="28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FCCA85-0D9C-4FCC-87FC-B23272EF4A55}"/>
              </a:ext>
            </a:extLst>
          </p:cNvPr>
          <p:cNvSpPr txBox="1"/>
          <p:nvPr/>
        </p:nvSpPr>
        <p:spPr>
          <a:xfrm>
            <a:off x="2285800" y="1012612"/>
            <a:ext cx="1748536" cy="95410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ประสาน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นัดหมาย</a:t>
            </a:r>
            <a:endParaRPr kumimoji="0" lang="en-US" sz="2800" b="1" i="0" u="none" strike="noStrike" kern="1200" cap="none" spc="0" normalizeH="0" baseline="0" noProof="1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0" name="TextBox 112">
            <a:extLst>
              <a:ext uri="{FF2B5EF4-FFF2-40B4-BE49-F238E27FC236}">
                <a16:creationId xmlns:a16="http://schemas.microsoft.com/office/drawing/2014/main" id="{8F521ABB-02F7-4528-9952-29E0D269B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333" y="834905"/>
            <a:ext cx="20166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1">
                <a:ln>
                  <a:noFill/>
                </a:ln>
                <a:solidFill>
                  <a:srgbClr val="F36F1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แสดงตัวตน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1200" cap="none" spc="0" normalizeH="0" baseline="0" noProof="1">
                <a:ln>
                  <a:noFill/>
                </a:ln>
                <a:solidFill>
                  <a:srgbClr val="F36F1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ผ่านเทคโนโลยี</a:t>
            </a:r>
            <a:r>
              <a:rPr lang="th-TH" altLang="th-TH" sz="2400" b="1" noProof="1">
                <a:solidFill>
                  <a:srgbClr val="F36F1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kumimoji="0" lang="en-US" altLang="th-TH" sz="2400" b="1" i="0" u="none" strike="noStrike" kern="1200" cap="none" spc="0" normalizeH="0" baseline="0" noProof="1">
                <a:ln>
                  <a:noFill/>
                </a:ln>
                <a:solidFill>
                  <a:srgbClr val="F36F13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Application</a:t>
            </a:r>
            <a:endParaRPr kumimoji="0" lang="th-TH" altLang="th-TH" sz="2400" b="1" i="0" u="none" strike="noStrike" kern="1200" cap="none" spc="0" normalizeH="0" baseline="0" noProof="1">
              <a:ln>
                <a:noFill/>
              </a:ln>
              <a:solidFill>
                <a:srgbClr val="F36F13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1" name="TextBox 115">
            <a:extLst>
              <a:ext uri="{FF2B5EF4-FFF2-40B4-BE49-F238E27FC236}">
                <a16:creationId xmlns:a16="http://schemas.microsoft.com/office/drawing/2014/main" id="{4BBE9CED-9139-4774-B003-E7377F442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5288" y="1075497"/>
            <a:ext cx="17059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1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รับยา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1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ไปรษณีย์/ร้านยา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8FC5D-9CEA-4D4A-A2BC-0E260BBAAEF0}"/>
              </a:ext>
            </a:extLst>
          </p:cNvPr>
          <p:cNvSpPr txBox="1"/>
          <p:nvPr/>
        </p:nvSpPr>
        <p:spPr>
          <a:xfrm>
            <a:off x="6172135" y="730434"/>
            <a:ext cx="1705966" cy="1323439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พบแพทย์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ออนไลน์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noProof="1">
                <a:solidFill>
                  <a:srgbClr val="70AD47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VDO conference</a:t>
            </a:r>
            <a:endParaRPr kumimoji="0" lang="en-US" sz="2400" b="1" i="0" u="sng" strike="noStrike" kern="1200" cap="none" spc="0" normalizeH="0" baseline="0" noProof="1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4" name="TextBox 104">
            <a:extLst>
              <a:ext uri="{FF2B5EF4-FFF2-40B4-BE49-F238E27FC236}">
                <a16:creationId xmlns:a16="http://schemas.microsoft.com/office/drawing/2014/main" id="{6A64B182-BAF7-43CE-9A60-AEF223A94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94" y="3466223"/>
            <a:ext cx="148199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ผู้ป่วยโรคเรื้อรัง</a:t>
            </a:r>
            <a:r>
              <a:rPr lang="en-US" alt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รายเก่า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ในหน่วยบริการ    ที่มีอาการคงที่ ควบคุมโรคได้ดี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และสมัครใจรับบริการทาง 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telemedicine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330817-1601-4D7E-B96C-5AA920AF6D32}"/>
              </a:ext>
            </a:extLst>
          </p:cNvPr>
          <p:cNvSpPr txBox="1"/>
          <p:nvPr/>
        </p:nvSpPr>
        <p:spPr>
          <a:xfrm>
            <a:off x="2234011" y="3356375"/>
            <a:ext cx="1579998" cy="132343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ประสานชี้แจงข้อตกลง วิธีการตรวจทาง </a:t>
            </a:r>
            <a:r>
              <a:rPr kumimoji="0" lang="en-US" sz="2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Telemedicine </a:t>
            </a:r>
            <a:endParaRPr kumimoji="0" lang="th-TH" sz="20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และนัดหมาย</a:t>
            </a: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1D460D-50CF-4AD9-9A73-C8FFB179A530}"/>
              </a:ext>
            </a:extLst>
          </p:cNvPr>
          <p:cNvSpPr txBox="1"/>
          <p:nvPr/>
        </p:nvSpPr>
        <p:spPr>
          <a:xfrm>
            <a:off x="2322261" y="5570682"/>
            <a:ext cx="1521335" cy="40011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สร้าง </a:t>
            </a:r>
            <a:r>
              <a:rPr kumimoji="0" lang="en-US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visit </a:t>
            </a:r>
            <a:r>
              <a:rPr lang="en-US" sz="2000" b="1" noProof="1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(OPD)</a:t>
            </a:r>
            <a:r>
              <a:rPr kumimoji="0" lang="en-US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1" name="Picture 10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3DA7B2D1-9AF4-46C4-B4EC-94F0A80AE7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85" y="2221962"/>
            <a:ext cx="825347" cy="70179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417DF0B-4241-46BD-99E2-55D0C1261BC6}"/>
              </a:ext>
            </a:extLst>
          </p:cNvPr>
          <p:cNvSpPr txBox="1"/>
          <p:nvPr/>
        </p:nvSpPr>
        <p:spPr>
          <a:xfrm>
            <a:off x="10194452" y="1127292"/>
            <a:ext cx="1894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การบันทึกข้อมูล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และชดเชยบริการ</a:t>
            </a: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6BBAC7AE-A97A-4211-B33A-9184EE73A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6494" y="3348191"/>
            <a:ext cx="16733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บันทึกข้อมูลผ่านโปรแกรม </a:t>
            </a:r>
            <a:r>
              <a:rPr lang="en-US" sz="2800" b="1" dirty="0">
                <a:solidFill>
                  <a:srgbClr val="C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–Claim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(50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./visit)</a:t>
            </a:r>
            <a:endParaRPr kumimoji="0" lang="th-TH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40" name="รูปภาพ 3" descr="spd_20080503105202_b.jpg">
            <a:extLst>
              <a:ext uri="{FF2B5EF4-FFF2-40B4-BE49-F238E27FC236}">
                <a16:creationId xmlns:a16="http://schemas.microsoft.com/office/drawing/2014/main" id="{C4C42113-CEBC-490D-A362-F2AC65FDC6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00620" y="35737"/>
            <a:ext cx="1399551" cy="618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2AFEE0F4-7DDF-E504-AE8C-547127A847B3}"/>
              </a:ext>
            </a:extLst>
          </p:cNvPr>
          <p:cNvSpPr/>
          <p:nvPr/>
        </p:nvSpPr>
        <p:spPr>
          <a:xfrm>
            <a:off x="2824573" y="4617449"/>
            <a:ext cx="305300" cy="141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147DE77-5CA4-785F-EDAE-E6AF54472F7F}"/>
              </a:ext>
            </a:extLst>
          </p:cNvPr>
          <p:cNvSpPr/>
          <p:nvPr/>
        </p:nvSpPr>
        <p:spPr>
          <a:xfrm>
            <a:off x="2854768" y="5413363"/>
            <a:ext cx="305300" cy="141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04126EF-7527-3589-3512-FB1AE2EB3360}"/>
              </a:ext>
            </a:extLst>
          </p:cNvPr>
          <p:cNvSpPr/>
          <p:nvPr/>
        </p:nvSpPr>
        <p:spPr>
          <a:xfrm>
            <a:off x="2854768" y="5936233"/>
            <a:ext cx="305300" cy="141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0AA178-AD42-2FB9-475E-6911E40091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4908" y="2152647"/>
            <a:ext cx="447450" cy="447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8979D6-B223-ECD4-EC65-10FCA6BCD6E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058" r="15161" b="6635"/>
          <a:stretch/>
        </p:blipFill>
        <p:spPr>
          <a:xfrm>
            <a:off x="5738882" y="2762227"/>
            <a:ext cx="455262" cy="380839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BA692364-75D4-63B1-888C-53F461CD35EC}"/>
              </a:ext>
            </a:extLst>
          </p:cNvPr>
          <p:cNvSpPr/>
          <p:nvPr/>
        </p:nvSpPr>
        <p:spPr>
          <a:xfrm>
            <a:off x="4995373" y="4100415"/>
            <a:ext cx="348271" cy="284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C3B499E-119B-D0A4-D42D-082F3D87CD9B}"/>
              </a:ext>
            </a:extLst>
          </p:cNvPr>
          <p:cNvSpPr/>
          <p:nvPr/>
        </p:nvSpPr>
        <p:spPr>
          <a:xfrm>
            <a:off x="4995373" y="5015392"/>
            <a:ext cx="348271" cy="284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66ADB3AA-55F6-2F7B-0ECD-E5C05EC54FBA}"/>
              </a:ext>
            </a:extLst>
          </p:cNvPr>
          <p:cNvSpPr/>
          <p:nvPr/>
        </p:nvSpPr>
        <p:spPr>
          <a:xfrm>
            <a:off x="6872468" y="5128003"/>
            <a:ext cx="305300" cy="141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1C6ACF-68E0-CCBE-B4DD-34CBF957D2F8}"/>
              </a:ext>
            </a:extLst>
          </p:cNvPr>
          <p:cNvSpPr txBox="1"/>
          <p:nvPr/>
        </p:nvSpPr>
        <p:spPr>
          <a:xfrm>
            <a:off x="6317572" y="5419680"/>
            <a:ext cx="1579998" cy="70788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</a:t>
            </a:r>
            <a:r>
              <a:rPr lang="th-TH" sz="2000" b="1" u="sng" noProof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บันทึกการตรวจรักษา </a:t>
            </a:r>
            <a:r>
              <a:rPr lang="en-US" sz="2000" b="1" u="sng" noProof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OPD  card</a:t>
            </a:r>
            <a:endParaRPr kumimoji="0" lang="en-US" sz="2000" b="1" i="0" u="sng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2F86F4-8BED-BD31-571B-D50A716F66AC}"/>
              </a:ext>
            </a:extLst>
          </p:cNvPr>
          <p:cNvSpPr/>
          <p:nvPr/>
        </p:nvSpPr>
        <p:spPr>
          <a:xfrm>
            <a:off x="6530668" y="3348191"/>
            <a:ext cx="1124032" cy="160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1D5D9B35-7D28-9992-5C81-051728726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8580" r="8624"/>
          <a:stretch/>
        </p:blipFill>
        <p:spPr>
          <a:xfrm>
            <a:off x="57877" y="136536"/>
            <a:ext cx="11619410" cy="579061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B5D079D-4ACC-0FDD-474D-C4408E0323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3803" t="97" r="5923" b="6125"/>
          <a:stretch/>
        </p:blipFill>
        <p:spPr>
          <a:xfrm>
            <a:off x="6506899" y="2795969"/>
            <a:ext cx="1761403" cy="134190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633D0C-C880-49F4-3E05-E4781CD9353C}"/>
              </a:ext>
            </a:extLst>
          </p:cNvPr>
          <p:cNvSpPr/>
          <p:nvPr/>
        </p:nvSpPr>
        <p:spPr>
          <a:xfrm>
            <a:off x="1050555" y="1431236"/>
            <a:ext cx="2597426" cy="13647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รพศ./รพท/รพช.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หน่วยบริการที่มีศักยภาพ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CACCFC-CABF-1D62-14A4-2D227C311CF5}"/>
              </a:ext>
            </a:extLst>
          </p:cNvPr>
          <p:cNvSpPr/>
          <p:nvPr/>
        </p:nvSpPr>
        <p:spPr>
          <a:xfrm>
            <a:off x="6765783" y="1696038"/>
            <a:ext cx="1248699" cy="100716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7BB938-4E7E-8B6E-81CE-8F18288C6325}"/>
              </a:ext>
            </a:extLst>
          </p:cNvPr>
          <p:cNvSpPr txBox="1"/>
          <p:nvPr/>
        </p:nvSpPr>
        <p:spPr>
          <a:xfrm>
            <a:off x="6917635" y="1901928"/>
            <a:ext cx="93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D4468E-9DC2-706E-A435-23AD72E0625D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661233" y="2194315"/>
            <a:ext cx="3104550" cy="53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C93847-0F57-BD1A-227F-853A4E5E21EF}"/>
              </a:ext>
            </a:extLst>
          </p:cNvPr>
          <p:cNvSpPr/>
          <p:nvPr/>
        </p:nvSpPr>
        <p:spPr>
          <a:xfrm>
            <a:off x="8998225" y="930847"/>
            <a:ext cx="2292627" cy="8017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บ้านผู้ป่วย</a:t>
            </a:r>
          </a:p>
          <a:p>
            <a:pPr algn="ctr"/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(อสม./หมอ</a:t>
            </a:r>
            <a:r>
              <a:rPr lang="en-US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BED166E-5712-15AA-EC41-63823D4FBBB9}"/>
              </a:ext>
            </a:extLst>
          </p:cNvPr>
          <p:cNvSpPr/>
          <p:nvPr/>
        </p:nvSpPr>
        <p:spPr>
          <a:xfrm>
            <a:off x="8998225" y="2199621"/>
            <a:ext cx="2292627" cy="5963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รพ.สต./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PCU/NPCU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7C13FF6-30D5-AC01-0457-2C9E79876846}"/>
              </a:ext>
            </a:extLst>
          </p:cNvPr>
          <p:cNvSpPr/>
          <p:nvPr/>
        </p:nvSpPr>
        <p:spPr>
          <a:xfrm>
            <a:off x="8998225" y="3262987"/>
            <a:ext cx="2292627" cy="1083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หน่วยบริการสาธารณสุขใกล้บ้าน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3F75B8-D5AC-3431-08C3-8EB416AD1C6F}"/>
              </a:ext>
            </a:extLst>
          </p:cNvPr>
          <p:cNvCxnSpPr/>
          <p:nvPr/>
        </p:nvCxnSpPr>
        <p:spPr>
          <a:xfrm>
            <a:off x="8242852" y="1431235"/>
            <a:ext cx="0" cy="238539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F7645579-67FE-41D4-1552-FD56DDE8EC89}"/>
              </a:ext>
            </a:extLst>
          </p:cNvPr>
          <p:cNvCxnSpPr>
            <a:cxnSpLocks/>
            <a:stCxn id="6" idx="3"/>
            <a:endCxn id="24" idx="1"/>
          </p:cNvCxnSpPr>
          <p:nvPr/>
        </p:nvCxnSpPr>
        <p:spPr>
          <a:xfrm>
            <a:off x="8014482" y="2199621"/>
            <a:ext cx="983743" cy="298174"/>
          </a:xfrm>
          <a:prstGeom prst="bentConnector3">
            <a:avLst>
              <a:gd name="adj1" fmla="val 21711"/>
            </a:avLst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6AFE9E9-87CC-4B0E-DCB8-EB0C91B95FCC}"/>
              </a:ext>
            </a:extLst>
          </p:cNvPr>
          <p:cNvCxnSpPr>
            <a:cxnSpLocks/>
          </p:cNvCxnSpPr>
          <p:nvPr/>
        </p:nvCxnSpPr>
        <p:spPr>
          <a:xfrm>
            <a:off x="8229600" y="1431235"/>
            <a:ext cx="768625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953CBC4-8305-7620-F019-A7AED2AC55E1}"/>
              </a:ext>
            </a:extLst>
          </p:cNvPr>
          <p:cNvCxnSpPr/>
          <p:nvPr/>
        </p:nvCxnSpPr>
        <p:spPr>
          <a:xfrm>
            <a:off x="8242852" y="3810000"/>
            <a:ext cx="768625" cy="319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DF6977A-BDB4-B43E-A412-72FB99C357C1}"/>
              </a:ext>
            </a:extLst>
          </p:cNvPr>
          <p:cNvSpPr txBox="1"/>
          <p:nvPr/>
        </p:nvSpPr>
        <p:spPr>
          <a:xfrm>
            <a:off x="9601199" y="407627"/>
            <a:ext cx="108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DB14740-53E2-BDAA-70A1-6D3B37D89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6237" y="2795969"/>
            <a:ext cx="1266062" cy="126606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8715351-913C-5589-70AC-33A67A80A80A}"/>
              </a:ext>
            </a:extLst>
          </p:cNvPr>
          <p:cNvSpPr txBox="1"/>
          <p:nvPr/>
        </p:nvSpPr>
        <p:spPr>
          <a:xfrm>
            <a:off x="3745947" y="1343129"/>
            <a:ext cx="28513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พบแพทย์ผ่านเทคโนโลยี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VDO conference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3913074-3FE8-363D-D939-74695EED6487}"/>
              </a:ext>
            </a:extLst>
          </p:cNvPr>
          <p:cNvSpPr/>
          <p:nvPr/>
        </p:nvSpPr>
        <p:spPr>
          <a:xfrm>
            <a:off x="3441413" y="4703648"/>
            <a:ext cx="4801439" cy="8435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กระบวนการจัดส่งยาให้ผู้ป่วย</a:t>
            </a:r>
          </a:p>
          <a:p>
            <a:pPr algn="ctr"/>
            <a:r>
              <a:rPr lang="th-TH" dirty="0"/>
              <a:t>โดย  ปณ. / ร้านยาลดความแออัด/ อสม.</a:t>
            </a:r>
            <a:endParaRPr lang="en-US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FADE05C-0E3A-74FF-04AC-E583921081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0087" y="5694502"/>
            <a:ext cx="1761251" cy="103620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CC46CFA-82D8-A14C-448D-DD65F212CD7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9602"/>
          <a:stretch/>
        </p:blipFill>
        <p:spPr>
          <a:xfrm>
            <a:off x="5161721" y="5694502"/>
            <a:ext cx="1868557" cy="103521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9D83E52-51EB-1551-FE2D-7A219EB1335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4410"/>
          <a:stretch/>
        </p:blipFill>
        <p:spPr>
          <a:xfrm>
            <a:off x="7220661" y="5666574"/>
            <a:ext cx="1587642" cy="1063143"/>
          </a:xfrm>
          <a:prstGeom prst="rect">
            <a:avLst/>
          </a:prstGeom>
        </p:spPr>
      </p:pic>
      <p:pic>
        <p:nvPicPr>
          <p:cNvPr id="57" name="รูปภาพ 3" descr="spd_20080503105202_b.jpg">
            <a:extLst>
              <a:ext uri="{FF2B5EF4-FFF2-40B4-BE49-F238E27FC236}">
                <a16:creationId xmlns:a16="http://schemas.microsoft.com/office/drawing/2014/main" id="{B3D32F19-65FC-DBFA-2313-74EB4BB88F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00620" y="35737"/>
            <a:ext cx="1399551" cy="618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64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49863-6F04-861A-0FFD-0F63F1B7E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9" y="399944"/>
            <a:ext cx="10129061" cy="66854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การบูรณาการ การดำเนินงานโดยขอรับงบประมาณสนับสนุนจากกองทุนตำบล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3" descr="spd_20080503105202_b.jpg">
            <a:extLst>
              <a:ext uri="{FF2B5EF4-FFF2-40B4-BE49-F238E27FC236}">
                <a16:creationId xmlns:a16="http://schemas.microsoft.com/office/drawing/2014/main" id="{41FBC646-A7F1-7E73-3920-ED42B3127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620" y="35737"/>
            <a:ext cx="1399551" cy="618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C773BD3-8AEC-12F0-8E3B-650634FB19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402797"/>
              </p:ext>
            </p:extLst>
          </p:nvPr>
        </p:nvGraphicFramePr>
        <p:xfrm>
          <a:off x="10301773" y="1717725"/>
          <a:ext cx="1890227" cy="156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3" imgW="914570" imgH="771690" progId="Word.Document.12">
                  <p:embed/>
                </p:oleObj>
              </mc:Choice>
              <mc:Fallback>
                <p:oleObj name="Document" showAsIcon="1" r:id="rId3" imgW="914570" imgH="771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1773" y="1717725"/>
                        <a:ext cx="1890227" cy="1568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78F095-FA86-CB03-6B13-B10CF1C53615}"/>
              </a:ext>
            </a:extLst>
          </p:cNvPr>
          <p:cNvSpPr txBox="1"/>
          <p:nvPr/>
        </p:nvSpPr>
        <p:spPr>
          <a:xfrm>
            <a:off x="578125" y="1302982"/>
            <a:ext cx="1031516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๓.กลุ่มเป้าหมาย 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ผู้ป่วยในพื้นที่ตำบล....................................จำนวน...................คน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๔. ระยะเวลาดำเนินการ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เดือน.....................เดือน.....กันยายน....๒๕๖๖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๕. สถานที่ดำเนินการ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พื้นที่ เทศบาล/อบต.รับผิดชอบ 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๖. งบประมาณ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โครงการนี้ได้รับการสนับสนุนจากกองทุนหลักประกันสุขภาพ......................................ค่าใช้จ่ายในการดำเนินโครงการรับบริการทางการแพทย์ผ่านระบบการแพทย์ทางไกล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Telemedicine)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ในพื้นที่....อปท...................... อำเภอ...................... จังหวัด........................... เป็นเงิน .......................... บาท (..............................................) โดยมีรายละเอียดค่าใช้จ่ายดังนี้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­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โทรศัพท์ หรือ แท็บ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เล็ต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แบบใส่ซิม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Tablet)  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พิจารณาเครื่องที่มีคุณภาพและมีประสิทธิภาพ ทั้ง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หมอ) จำนวนอย่างน้อย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เครื่อง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­	ค่าอินเตอร์เน็ต (ใช้แบบเติมบัตร ทั้ง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­	ค่าจ้างเหมาลงพื้นที่และบันทึกข้อมูลผู้ป่วย  30 บาท (ต่อผู้ป่วย 1 คน)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รพ.สต.ที่ไม่มีศักยภาพทำ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Tele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ม่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สามารถเบิกค่าบริการ ในระบบ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claim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­­	ถุงมือยางการแพทย์						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­	หน้ากากอนามัยทางการแพทย์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­	ค่าจ้างเหมารถรับส่งยาให้ผู้ป่วยที่บ้าน (พิจารณาตามความเหมาะสม)</a:t>
            </a:r>
          </a:p>
        </p:txBody>
      </p:sp>
    </p:spTree>
    <p:extLst>
      <p:ext uri="{BB962C8B-B14F-4D97-AF65-F5344CB8AC3E}">
        <p14:creationId xmlns:p14="http://schemas.microsoft.com/office/powerpoint/2010/main" val="4154036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3489</Words>
  <Application>Microsoft Office PowerPoint</Application>
  <PresentationFormat>Widescreen</PresentationFormat>
  <Paragraphs>526</Paragraphs>
  <Slides>22</Slides>
  <Notes>10</Notes>
  <HiddenSlides>8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Kanit Light</vt:lpstr>
      <vt:lpstr>Tahoma</vt:lpstr>
      <vt:lpstr>TH Sarabun New</vt:lpstr>
      <vt:lpstr>TH SarabunPSK</vt:lpstr>
      <vt:lpstr>Tw Cen MT</vt:lpstr>
      <vt:lpstr>Wingdings</vt:lpstr>
      <vt:lpstr>Office Theme</vt:lpstr>
      <vt:lpstr>Document</vt:lpstr>
      <vt:lpstr>PDF</vt:lpstr>
      <vt:lpstr> บริการสาธารณสุขระบบทางไกล (Telehealth/Telemedicine)</vt:lpstr>
      <vt:lpstr>การจัดเครือข่ายระบบบริการปฐมภูมิ ในระบบ UC</vt:lpstr>
      <vt:lpstr>ประกาศคณะกรรมการหลักประกันสุขภาพแห่งชาติ ปี 2566</vt:lpstr>
      <vt:lpstr>PowerPoint Presentation</vt:lpstr>
      <vt:lpstr>PowerPoint Presentation</vt:lpstr>
      <vt:lpstr>คุณสมบัติและศักยภาพของหน่วยบริการ  </vt:lpstr>
      <vt:lpstr>PowerPoint Presentation</vt:lpstr>
      <vt:lpstr>PowerPoint Presentation</vt:lpstr>
      <vt:lpstr>การบูรณาการ การดำเนินงานโดยขอรับงบประมาณสนับสนุนจากกองทุนตำบล</vt:lpstr>
      <vt:lpstr>ผลการดำเนินงานปี 2566  </vt:lpstr>
      <vt:lpstr>หน่วยบริการที่มีศักยภาพการรักษาการแพทย์ทางไกล </vt:lpstr>
      <vt:lpstr>PowerPoint Presentation</vt:lpstr>
      <vt:lpstr>การประเมินเพื่อขอเพิ่มศักยภาพการให้บริการสาธารณสุขระบบทางไกล </vt:lpstr>
      <vt:lpstr>หลักเกณฑ์ วิธีการและเงื่อนไขการจ่ายค่าใช้จ่าย กรณีการดูแลแบบผู้ป่วยในที่บ้าน (Home ward) ปีงบประมาณ 2566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บริการสาธารณสุขระบบทางไกล (Telehealth /Telemedicine)</dc:title>
  <dc:creator>nhso 095</dc:creator>
  <cp:lastModifiedBy>nhso 129</cp:lastModifiedBy>
  <cp:revision>13</cp:revision>
  <dcterms:created xsi:type="dcterms:W3CDTF">2022-10-31T06:59:04Z</dcterms:created>
  <dcterms:modified xsi:type="dcterms:W3CDTF">2023-02-28T06:53:30Z</dcterms:modified>
</cp:coreProperties>
</file>