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10" d="100"/>
          <a:sy n="210" d="100"/>
        </p:scale>
        <p:origin x="150" y="-4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E3BC59-89E2-4CC6-535F-31D9656EA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FF9F8A54-BEAC-43C0-572C-B43B7BC58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D791ED1-5C00-FF88-4939-824E775B6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F1B499D-C095-0D79-10B0-A57B4305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842C37C-7690-B920-DF38-72B8DA48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195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5F386E2-3652-9F83-44F5-049781BB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6A1CA91-10A6-4D1C-AEDC-72E7297CC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808014F-A333-C813-3F45-34F5F65E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06B0B32-8584-22CC-E2BB-BC3FF11A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BCE599-549C-4283-2318-B56EF3AE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991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B9BF518-9ADD-279C-382D-082BDC8E2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5D89B4B-1CD6-BEA2-26ED-59AAD8839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756AED3-29B6-BD2E-FCEC-CCEDF017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22C0C3-1FEA-F9D6-E9D6-A22A9766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F69F9B5-7B15-479F-7F4E-439D6CDC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004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8F9898-B970-EB9C-0A8D-956FCA4B6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238986-8335-30E6-8304-7086F535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383FA5D-BEE5-C796-0AE2-3FEBE27A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59994C7-AC6C-0C4E-71C6-33F49D63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95F2DD5-F3F5-4E1A-8609-FD70E46F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342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7515671-ECDE-2A5D-F630-D7F6C8A1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03A507D-3BB6-CE5C-B9F7-013ED59EC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A77833-341C-3CA3-ED62-672F6826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B4AD1C-D359-E518-85FF-136CEFAEE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79F2BB9-16DF-C8EC-1FE7-19474730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781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D81892A-47E0-DAE2-A6CE-5A132125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5991324-71BA-86C7-B307-CD16E1E38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9770530-150C-94D8-9D89-1A1FADF7D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9B708A3-031C-AC6A-5A1E-72537747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1DD9500-64A0-9264-26DA-9A5ED67D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86037F0-0DC2-2450-FEBF-1231EE318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074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856F08-6F65-804D-F291-80684092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33A1207-3E51-166A-3B21-C4FEA9EE5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A557010-39A0-6256-7307-F9734C604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A768601-6A75-2304-6D9C-C72F0F56E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EF78441-D82E-CBA1-319F-A991982FE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8F83500-9A47-F3FE-1B20-CC8092E0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08F6D54-860B-8191-9D73-C1AC9466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E188405-4AF6-50D7-4835-013C044B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79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27CBE82-9601-145F-D551-83B00476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EE4D267-5297-5C54-DFAB-9B3D91BF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30DC2CB-CEBE-DBE3-5E1F-72CA74AC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EF26976-E78D-0FD5-F59A-B6E71E926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182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72E5D66-0767-228B-0A90-13E17407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FCF75497-6BC1-3324-D7D7-696E7060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744619AA-91EA-ADB2-8945-31427857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42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B3AA752-C4BC-6EAD-9FCF-2E2C31A51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87A45EB-CCD4-A4BE-E607-851E5921C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7C5A701-FBA1-FCE8-3F27-28A62B676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2EE61E1-F197-2F2B-66BF-746D1CAD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89DF872-C53E-C3DF-A73D-50CFF94D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6918AA-E5D9-A7CB-D56A-DC14B028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397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AB9A08B-5E26-E33E-6F40-84E79C945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3EE09821-F8DC-6910-4968-4A95EF958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A027906-0B6D-25F9-71BE-E602CD0BB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3C78800-8BD3-682D-ED5F-10B297FC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B030955-A289-9479-B904-6BDC86DC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1D9C3B3-087B-48A0-69DA-E0C22D2A4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675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61A1AFED-8B9C-D1F0-CB1E-2CDFD829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DB102BE-DFF3-4C16-8796-25DB9C2CA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9062CFE-303F-AB36-544B-EC437F4B3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1D062-155C-4237-AC91-61D5EA323F0F}" type="datetimeFigureOut">
              <a:rPr lang="th-TH" smtClean="0"/>
              <a:t>18/08/66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93D944B-3A2C-C8DF-595B-1BE35E498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BE8407A-FD07-AAA3-E6FD-ADE97E443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4A247-4DFA-4D8E-9407-EEFC46DC21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97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สี่เหลี่ยมผืนผ้า: มุมมน 37">
            <a:extLst>
              <a:ext uri="{FF2B5EF4-FFF2-40B4-BE49-F238E27FC236}">
                <a16:creationId xmlns:a16="http://schemas.microsoft.com/office/drawing/2014/main" id="{E01F966B-73F8-940A-92E6-C6B04AC68A23}"/>
              </a:ext>
            </a:extLst>
          </p:cNvPr>
          <p:cNvSpPr/>
          <p:nvPr/>
        </p:nvSpPr>
        <p:spPr>
          <a:xfrm>
            <a:off x="7753635" y="5326864"/>
            <a:ext cx="2184165" cy="139311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สี่เหลี่ยมผืนผ้า: มุมมน 34">
            <a:extLst>
              <a:ext uri="{FF2B5EF4-FFF2-40B4-BE49-F238E27FC236}">
                <a16:creationId xmlns:a16="http://schemas.microsoft.com/office/drawing/2014/main" id="{D9111641-14B7-E2BF-BFFD-E52C44C70066}"/>
              </a:ext>
            </a:extLst>
          </p:cNvPr>
          <p:cNvSpPr/>
          <p:nvPr/>
        </p:nvSpPr>
        <p:spPr>
          <a:xfrm>
            <a:off x="365270" y="5136416"/>
            <a:ext cx="2894507" cy="15681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สี่เหลี่ยมผืนผ้า: มุมมน 27">
            <a:extLst>
              <a:ext uri="{FF2B5EF4-FFF2-40B4-BE49-F238E27FC236}">
                <a16:creationId xmlns:a16="http://schemas.microsoft.com/office/drawing/2014/main" id="{87BE9DF7-7051-5859-57F6-CF6A09B8605F}"/>
              </a:ext>
            </a:extLst>
          </p:cNvPr>
          <p:cNvSpPr/>
          <p:nvPr/>
        </p:nvSpPr>
        <p:spPr>
          <a:xfrm>
            <a:off x="9322131" y="3215089"/>
            <a:ext cx="2496058" cy="17908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สี่เหลี่ยมผืนผ้า: มุมมน 28">
            <a:extLst>
              <a:ext uri="{FF2B5EF4-FFF2-40B4-BE49-F238E27FC236}">
                <a16:creationId xmlns:a16="http://schemas.microsoft.com/office/drawing/2014/main" id="{71A7AD8F-3E27-1180-3321-DCDC4C0BD25E}"/>
              </a:ext>
            </a:extLst>
          </p:cNvPr>
          <p:cNvSpPr/>
          <p:nvPr/>
        </p:nvSpPr>
        <p:spPr>
          <a:xfrm>
            <a:off x="684200" y="328326"/>
            <a:ext cx="2428504" cy="1623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สี่เหลี่ยมผืนผ้า: มุมมน 29">
            <a:extLst>
              <a:ext uri="{FF2B5EF4-FFF2-40B4-BE49-F238E27FC236}">
                <a16:creationId xmlns:a16="http://schemas.microsoft.com/office/drawing/2014/main" id="{44BC4F6F-B4DF-B65C-50F0-1EC2964927FD}"/>
              </a:ext>
            </a:extLst>
          </p:cNvPr>
          <p:cNvSpPr/>
          <p:nvPr/>
        </p:nvSpPr>
        <p:spPr>
          <a:xfrm>
            <a:off x="380317" y="3279028"/>
            <a:ext cx="1427531" cy="12582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สี่เหลี่ยมผืนผ้า: มุมมน 26">
            <a:extLst>
              <a:ext uri="{FF2B5EF4-FFF2-40B4-BE49-F238E27FC236}">
                <a16:creationId xmlns:a16="http://schemas.microsoft.com/office/drawing/2014/main" id="{CAF3FA22-74E3-2385-E340-425BD2B47CE0}"/>
              </a:ext>
            </a:extLst>
          </p:cNvPr>
          <p:cNvSpPr/>
          <p:nvPr/>
        </p:nvSpPr>
        <p:spPr>
          <a:xfrm>
            <a:off x="7961515" y="138023"/>
            <a:ext cx="3759432" cy="1623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วงรี 4">
            <a:extLst>
              <a:ext uri="{FF2B5EF4-FFF2-40B4-BE49-F238E27FC236}">
                <a16:creationId xmlns:a16="http://schemas.microsoft.com/office/drawing/2014/main" id="{01B01425-B937-5112-A0FB-A3038024242C}"/>
              </a:ext>
            </a:extLst>
          </p:cNvPr>
          <p:cNvSpPr/>
          <p:nvPr/>
        </p:nvSpPr>
        <p:spPr>
          <a:xfrm>
            <a:off x="4373592" y="2588820"/>
            <a:ext cx="2225616" cy="1496291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>
                <a:latin typeface="Kanit" pitchFamily="2" charset="-34"/>
                <a:cs typeface="Kanit" pitchFamily="2" charset="-34"/>
              </a:rPr>
              <a:t>ปัญหากลุ่มวัย</a:t>
            </a:r>
          </a:p>
        </p:txBody>
      </p:sp>
      <p:sp>
        <p:nvSpPr>
          <p:cNvPr id="13" name="วงรี 12">
            <a:extLst>
              <a:ext uri="{FF2B5EF4-FFF2-40B4-BE49-F238E27FC236}">
                <a16:creationId xmlns:a16="http://schemas.microsoft.com/office/drawing/2014/main" id="{711FA167-4C92-237E-20DE-6812FAB2165B}"/>
              </a:ext>
            </a:extLst>
          </p:cNvPr>
          <p:cNvSpPr/>
          <p:nvPr/>
        </p:nvSpPr>
        <p:spPr>
          <a:xfrm>
            <a:off x="6688582" y="46632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Kanit" pitchFamily="2" charset="-34"/>
                <a:cs typeface="Kanit" pitchFamily="2" charset="-34"/>
              </a:rPr>
              <a:t>แม่</a:t>
            </a:r>
          </a:p>
        </p:txBody>
      </p:sp>
      <p:sp>
        <p:nvSpPr>
          <p:cNvPr id="14" name="วงรี 13">
            <a:extLst>
              <a:ext uri="{FF2B5EF4-FFF2-40B4-BE49-F238E27FC236}">
                <a16:creationId xmlns:a16="http://schemas.microsoft.com/office/drawing/2014/main" id="{FB0536AC-C5B9-3124-07BF-36AF3E92DF62}"/>
              </a:ext>
            </a:extLst>
          </p:cNvPr>
          <p:cNvSpPr/>
          <p:nvPr/>
        </p:nvSpPr>
        <p:spPr>
          <a:xfrm>
            <a:off x="6477990" y="483873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วัยเรียน</a:t>
            </a:r>
          </a:p>
        </p:txBody>
      </p:sp>
      <p:sp>
        <p:nvSpPr>
          <p:cNvPr id="15" name="วงรี 14">
            <a:extLst>
              <a:ext uri="{FF2B5EF4-FFF2-40B4-BE49-F238E27FC236}">
                <a16:creationId xmlns:a16="http://schemas.microsoft.com/office/drawing/2014/main" id="{A18B258E-1B69-0AB1-ED70-4FEE6E028909}"/>
              </a:ext>
            </a:extLst>
          </p:cNvPr>
          <p:cNvSpPr/>
          <p:nvPr/>
        </p:nvSpPr>
        <p:spPr>
          <a:xfrm>
            <a:off x="8220596" y="2434353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Kanit" pitchFamily="2" charset="-34"/>
                <a:cs typeface="Kanit" pitchFamily="2" charset="-34"/>
              </a:rPr>
              <a:t>เด็ก</a:t>
            </a:r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08C29AD2-831E-21E9-C47E-4B1FB969E7E4}"/>
              </a:ext>
            </a:extLst>
          </p:cNvPr>
          <p:cNvSpPr/>
          <p:nvPr/>
        </p:nvSpPr>
        <p:spPr>
          <a:xfrm>
            <a:off x="3667497" y="483873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วัยรุ่น</a:t>
            </a:r>
          </a:p>
        </p:txBody>
      </p:sp>
      <p:sp>
        <p:nvSpPr>
          <p:cNvPr id="17" name="วงรี 16">
            <a:extLst>
              <a:ext uri="{FF2B5EF4-FFF2-40B4-BE49-F238E27FC236}">
                <a16:creationId xmlns:a16="http://schemas.microsoft.com/office/drawing/2014/main" id="{8438757E-6237-52CD-C3CA-A06F9985D102}"/>
              </a:ext>
            </a:extLst>
          </p:cNvPr>
          <p:cNvSpPr/>
          <p:nvPr/>
        </p:nvSpPr>
        <p:spPr>
          <a:xfrm>
            <a:off x="1924891" y="2423639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วัยทำงาน</a:t>
            </a:r>
          </a:p>
        </p:txBody>
      </p:sp>
      <p:sp>
        <p:nvSpPr>
          <p:cNvPr id="18" name="วงรี 17">
            <a:extLst>
              <a:ext uri="{FF2B5EF4-FFF2-40B4-BE49-F238E27FC236}">
                <a16:creationId xmlns:a16="http://schemas.microsoft.com/office/drawing/2014/main" id="{0C5C2EE7-A25E-453A-2D2D-BAC1452E2690}"/>
              </a:ext>
            </a:extLst>
          </p:cNvPr>
          <p:cNvSpPr/>
          <p:nvPr/>
        </p:nvSpPr>
        <p:spPr>
          <a:xfrm>
            <a:off x="4283034" y="237222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schemeClr val="bg1"/>
                </a:solidFill>
                <a:latin typeface="Kanit" pitchFamily="2" charset="-34"/>
                <a:cs typeface="Kanit" pitchFamily="2" charset="-34"/>
              </a:rPr>
              <a:t>ผู้สูงอายุ/ผู้พิการ</a:t>
            </a: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0CAB974F-B211-0A24-9255-E48413BC5CF9}"/>
              </a:ext>
            </a:extLst>
          </p:cNvPr>
          <p:cNvSpPr txBox="1"/>
          <p:nvPr/>
        </p:nvSpPr>
        <p:spPr>
          <a:xfrm flipH="1">
            <a:off x="7961515" y="284340"/>
            <a:ext cx="3759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-ANC 8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ครั้งน้อย 36.09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-หญิงสิ้นสุดการตั้งครรภ์มีภาวะโลหิตจาง 24.17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-ดูแลหลังคลอดยังต่ำกว่าค่าเป้าหมาย 73.42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-คลอดก่อนกำหนด 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PROM 23.57% ,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แม่วัยรุ่น 16.43%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-แม่ตาย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 </a:t>
            </a:r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4E85BD20-FAC8-A7C8-9718-DF30A542252E}"/>
              </a:ext>
            </a:extLst>
          </p:cNvPr>
          <p:cNvSpPr txBox="1"/>
          <p:nvPr/>
        </p:nvSpPr>
        <p:spPr>
          <a:xfrm>
            <a:off x="9322131" y="3233387"/>
            <a:ext cx="2398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-การคัดกรองพัฒนาการไม่ครอบคลุม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-ติดตามล่าช้าไม่ครอบคลุม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-บุคลากรขาดความรอบรู้ในการใช้เครื่องมือ 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DSPM/TEDA4I</a:t>
            </a:r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-สพด 4 ดีไม่ผ่านมา๖ราฐาน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3688D347-E8FE-0982-1F98-378C3AE5AA65}"/>
              </a:ext>
            </a:extLst>
          </p:cNvPr>
          <p:cNvSpPr txBox="1"/>
          <p:nvPr/>
        </p:nvSpPr>
        <p:spPr>
          <a:xfrm>
            <a:off x="7919657" y="5272340"/>
            <a:ext cx="2018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-ซีด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-ระบบข้อมูลมีปัญหา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-การคัดกรองสายตา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-เด็กอ้วน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-ฟันผุ 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7BB6D5D7-36D3-1BD5-6F15-4F3455FC4104}"/>
              </a:ext>
            </a:extLst>
          </p:cNvPr>
          <p:cNvSpPr txBox="1"/>
          <p:nvPr/>
        </p:nvSpPr>
        <p:spPr>
          <a:xfrm>
            <a:off x="1406927" y="4673269"/>
            <a:ext cx="25028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-เด็กหญิงแม่รายใหม่เพิ่ม</a:t>
            </a:r>
            <a:b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-คลอดวัยรุ่นยังสูง(อันดับ 1 ของเขต)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-การตั้งครรภ์ซ้ำ</a:t>
            </a:r>
            <a:b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-เด็กวัยรุ่นขาดความรอบรู้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-มีเพศสัมพันธ์ไม่สวมถุงยางอนามัย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-ฆ่าตัวตาย /ปัญหาสุขภาพจิต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-ยาเสพติด บุหรี่ สุรา กัญชา กระท่อม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D353517B-D7F6-F551-1CE1-2903B1D242DB}"/>
              </a:ext>
            </a:extLst>
          </p:cNvPr>
          <p:cNvSpPr txBox="1"/>
          <p:nvPr/>
        </p:nvSpPr>
        <p:spPr>
          <a:xfrm>
            <a:off x="225122" y="2140645"/>
            <a:ext cx="19523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BMI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-เส้นรอบเอวเกิน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-พฤติกรรมพึ่งประสงค์ต่ำ</a:t>
            </a:r>
          </a:p>
          <a:p>
            <a:pPr marL="285750" indent="-285750">
              <a:buFontTx/>
              <a:buChar char="-"/>
            </a:pP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DM HT</a:t>
            </a:r>
            <a:endParaRPr lang="th-TH" sz="1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ฆ่าตัวตาย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มะเร็ง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โรคจากการประกอบอาชีพ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โรคปริทันต์</a:t>
            </a: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4C72933F-A907-6651-C840-29BEB5BF2ACA}"/>
              </a:ext>
            </a:extLst>
          </p:cNvPr>
          <p:cNvSpPr txBox="1"/>
          <p:nvPr/>
        </p:nvSpPr>
        <p:spPr>
          <a:xfrm>
            <a:off x="1510018" y="51812"/>
            <a:ext cx="2957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-คัดกรองไม่ครอบคลุม 9 ด้าน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-ผู้สูงอายุมีความเสี่ยงมากขึ้น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-คลินิกผู้สูงอายุยังขับเคลื่อนไม่ครบ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-วัสดุ/เวชภัณฑ์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-วัดส่งเสริม(น้อย)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-ศูนย์กายอุปกรณ์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-การออกบัตรผู้พิการ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-การดูแลผู้สูงอายุและผู้พิการ</a:t>
            </a:r>
          </a:p>
        </p:txBody>
      </p:sp>
      <p:cxnSp>
        <p:nvCxnSpPr>
          <p:cNvPr id="26" name="ตัวเชื่อมต่อตรง 25">
            <a:extLst>
              <a:ext uri="{FF2B5EF4-FFF2-40B4-BE49-F238E27FC236}">
                <a16:creationId xmlns:a16="http://schemas.microsoft.com/office/drawing/2014/main" id="{A258087A-EA7D-CF43-7A79-B4513A41D966}"/>
              </a:ext>
            </a:extLst>
          </p:cNvPr>
          <p:cNvCxnSpPr>
            <a:cxnSpLocks/>
            <a:stCxn id="5" idx="7"/>
            <a:endCxn id="13" idx="4"/>
          </p:cNvCxnSpPr>
          <p:nvPr/>
        </p:nvCxnSpPr>
        <p:spPr>
          <a:xfrm flipV="1">
            <a:off x="6273274" y="1608335"/>
            <a:ext cx="1030846" cy="11996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>
            <a:extLst>
              <a:ext uri="{FF2B5EF4-FFF2-40B4-BE49-F238E27FC236}">
                <a16:creationId xmlns:a16="http://schemas.microsoft.com/office/drawing/2014/main" id="{9AFB281C-6B35-774D-8869-75283589B5FD}"/>
              </a:ext>
            </a:extLst>
          </p:cNvPr>
          <p:cNvCxnSpPr>
            <a:cxnSpLocks/>
            <a:stCxn id="5" idx="6"/>
            <a:endCxn id="15" idx="2"/>
          </p:cNvCxnSpPr>
          <p:nvPr/>
        </p:nvCxnSpPr>
        <p:spPr>
          <a:xfrm flipV="1">
            <a:off x="6599208" y="3005359"/>
            <a:ext cx="1621388" cy="33160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>
            <a:extLst>
              <a:ext uri="{FF2B5EF4-FFF2-40B4-BE49-F238E27FC236}">
                <a16:creationId xmlns:a16="http://schemas.microsoft.com/office/drawing/2014/main" id="{A2FF6FFB-7B5C-2AC2-9BFA-2DC436D5EF1D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211292" y="3865984"/>
            <a:ext cx="882236" cy="9727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>
            <a:extLst>
              <a:ext uri="{FF2B5EF4-FFF2-40B4-BE49-F238E27FC236}">
                <a16:creationId xmlns:a16="http://schemas.microsoft.com/office/drawing/2014/main" id="{90E26B62-84A2-26C9-DF96-B7B41DE2BB50}"/>
              </a:ext>
            </a:extLst>
          </p:cNvPr>
          <p:cNvCxnSpPr>
            <a:cxnSpLocks/>
            <a:stCxn id="5" idx="3"/>
            <a:endCxn id="16" idx="7"/>
          </p:cNvCxnSpPr>
          <p:nvPr/>
        </p:nvCxnSpPr>
        <p:spPr>
          <a:xfrm>
            <a:off x="4699526" y="3865984"/>
            <a:ext cx="18759" cy="113999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>
            <a:extLst>
              <a:ext uri="{FF2B5EF4-FFF2-40B4-BE49-F238E27FC236}">
                <a16:creationId xmlns:a16="http://schemas.microsoft.com/office/drawing/2014/main" id="{BC77FF74-BB16-2151-3291-8F8FF5DC697B}"/>
              </a:ext>
            </a:extLst>
          </p:cNvPr>
          <p:cNvCxnSpPr>
            <a:cxnSpLocks/>
            <a:stCxn id="5" idx="2"/>
            <a:endCxn id="17" idx="6"/>
          </p:cNvCxnSpPr>
          <p:nvPr/>
        </p:nvCxnSpPr>
        <p:spPr>
          <a:xfrm flipH="1" flipV="1">
            <a:off x="3155966" y="2994645"/>
            <a:ext cx="1217626" cy="34232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>
            <a:extLst>
              <a:ext uri="{FF2B5EF4-FFF2-40B4-BE49-F238E27FC236}">
                <a16:creationId xmlns:a16="http://schemas.microsoft.com/office/drawing/2014/main" id="{0F62ED5F-4CDF-554E-FD87-29B710F351FD}"/>
              </a:ext>
            </a:extLst>
          </p:cNvPr>
          <p:cNvCxnSpPr>
            <a:cxnSpLocks/>
            <a:stCxn id="5" idx="1"/>
            <a:endCxn id="18" idx="5"/>
          </p:cNvCxnSpPr>
          <p:nvPr/>
        </p:nvCxnSpPr>
        <p:spPr>
          <a:xfrm flipV="1">
            <a:off x="4699526" y="1211989"/>
            <a:ext cx="634296" cy="159595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สี่เหลี่ยมผืนผ้า: มุมมน 35">
            <a:extLst>
              <a:ext uri="{FF2B5EF4-FFF2-40B4-BE49-F238E27FC236}">
                <a16:creationId xmlns:a16="http://schemas.microsoft.com/office/drawing/2014/main" id="{239565E7-0798-2051-D685-F452A4F0B32A}"/>
              </a:ext>
            </a:extLst>
          </p:cNvPr>
          <p:cNvSpPr/>
          <p:nvPr/>
        </p:nvSpPr>
        <p:spPr>
          <a:xfrm>
            <a:off x="7709065" y="5266854"/>
            <a:ext cx="2018144" cy="14883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0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สี่เหลี่ยมผืนผ้า: มุมมน 37">
            <a:extLst>
              <a:ext uri="{FF2B5EF4-FFF2-40B4-BE49-F238E27FC236}">
                <a16:creationId xmlns:a16="http://schemas.microsoft.com/office/drawing/2014/main" id="{E01F966B-73F8-940A-92E6-C6B04AC68A23}"/>
              </a:ext>
            </a:extLst>
          </p:cNvPr>
          <p:cNvSpPr/>
          <p:nvPr/>
        </p:nvSpPr>
        <p:spPr>
          <a:xfrm>
            <a:off x="7753635" y="5326864"/>
            <a:ext cx="2184165" cy="139311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สี่เหลี่ยมผืนผ้า: มุมมน 34">
            <a:extLst>
              <a:ext uri="{FF2B5EF4-FFF2-40B4-BE49-F238E27FC236}">
                <a16:creationId xmlns:a16="http://schemas.microsoft.com/office/drawing/2014/main" id="{D9111641-14B7-E2BF-BFFD-E52C44C70066}"/>
              </a:ext>
            </a:extLst>
          </p:cNvPr>
          <p:cNvSpPr/>
          <p:nvPr/>
        </p:nvSpPr>
        <p:spPr>
          <a:xfrm>
            <a:off x="365270" y="5136416"/>
            <a:ext cx="2894507" cy="15681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สี่เหลี่ยมผืนผ้า: มุมมน 27">
            <a:extLst>
              <a:ext uri="{FF2B5EF4-FFF2-40B4-BE49-F238E27FC236}">
                <a16:creationId xmlns:a16="http://schemas.microsoft.com/office/drawing/2014/main" id="{87BE9DF7-7051-5859-57F6-CF6A09B8605F}"/>
              </a:ext>
            </a:extLst>
          </p:cNvPr>
          <p:cNvSpPr/>
          <p:nvPr/>
        </p:nvSpPr>
        <p:spPr>
          <a:xfrm>
            <a:off x="9322131" y="3215089"/>
            <a:ext cx="2496058" cy="17908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สี่เหลี่ยมผืนผ้า: มุมมน 28">
            <a:extLst>
              <a:ext uri="{FF2B5EF4-FFF2-40B4-BE49-F238E27FC236}">
                <a16:creationId xmlns:a16="http://schemas.microsoft.com/office/drawing/2014/main" id="{71A7AD8F-3E27-1180-3321-DCDC4C0BD25E}"/>
              </a:ext>
            </a:extLst>
          </p:cNvPr>
          <p:cNvSpPr/>
          <p:nvPr/>
        </p:nvSpPr>
        <p:spPr>
          <a:xfrm>
            <a:off x="684200" y="328326"/>
            <a:ext cx="2428504" cy="1623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สี่เหลี่ยมผืนผ้า: มุมมน 29">
            <a:extLst>
              <a:ext uri="{FF2B5EF4-FFF2-40B4-BE49-F238E27FC236}">
                <a16:creationId xmlns:a16="http://schemas.microsoft.com/office/drawing/2014/main" id="{44BC4F6F-B4DF-B65C-50F0-1EC2964927FD}"/>
              </a:ext>
            </a:extLst>
          </p:cNvPr>
          <p:cNvSpPr/>
          <p:nvPr/>
        </p:nvSpPr>
        <p:spPr>
          <a:xfrm>
            <a:off x="380317" y="3279028"/>
            <a:ext cx="1427531" cy="12582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สี่เหลี่ยมผืนผ้า: มุมมน 26">
            <a:extLst>
              <a:ext uri="{FF2B5EF4-FFF2-40B4-BE49-F238E27FC236}">
                <a16:creationId xmlns:a16="http://schemas.microsoft.com/office/drawing/2014/main" id="{CAF3FA22-74E3-2385-E340-425BD2B47CE0}"/>
              </a:ext>
            </a:extLst>
          </p:cNvPr>
          <p:cNvSpPr/>
          <p:nvPr/>
        </p:nvSpPr>
        <p:spPr>
          <a:xfrm>
            <a:off x="7961515" y="138023"/>
            <a:ext cx="3759432" cy="1623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วงรี 4">
            <a:extLst>
              <a:ext uri="{FF2B5EF4-FFF2-40B4-BE49-F238E27FC236}">
                <a16:creationId xmlns:a16="http://schemas.microsoft.com/office/drawing/2014/main" id="{01B01425-B937-5112-A0FB-A3038024242C}"/>
              </a:ext>
            </a:extLst>
          </p:cNvPr>
          <p:cNvSpPr/>
          <p:nvPr/>
        </p:nvSpPr>
        <p:spPr>
          <a:xfrm>
            <a:off x="4373592" y="2588820"/>
            <a:ext cx="2225616" cy="1496291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>
                <a:latin typeface="Kanit" pitchFamily="2" charset="-34"/>
                <a:cs typeface="Kanit" pitchFamily="2" charset="-34"/>
              </a:rPr>
              <a:t>ปัญหากลุ่มวัย</a:t>
            </a:r>
          </a:p>
        </p:txBody>
      </p:sp>
      <p:sp>
        <p:nvSpPr>
          <p:cNvPr id="13" name="วงรี 12">
            <a:extLst>
              <a:ext uri="{FF2B5EF4-FFF2-40B4-BE49-F238E27FC236}">
                <a16:creationId xmlns:a16="http://schemas.microsoft.com/office/drawing/2014/main" id="{711FA167-4C92-237E-20DE-6812FAB2165B}"/>
              </a:ext>
            </a:extLst>
          </p:cNvPr>
          <p:cNvSpPr/>
          <p:nvPr/>
        </p:nvSpPr>
        <p:spPr>
          <a:xfrm>
            <a:off x="6688582" y="46632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Kanit" pitchFamily="2" charset="-34"/>
                <a:cs typeface="Kanit" pitchFamily="2" charset="-34"/>
              </a:rPr>
              <a:t>แม่</a:t>
            </a:r>
          </a:p>
        </p:txBody>
      </p:sp>
      <p:sp>
        <p:nvSpPr>
          <p:cNvPr id="14" name="วงรี 13">
            <a:extLst>
              <a:ext uri="{FF2B5EF4-FFF2-40B4-BE49-F238E27FC236}">
                <a16:creationId xmlns:a16="http://schemas.microsoft.com/office/drawing/2014/main" id="{FB0536AC-C5B9-3124-07BF-36AF3E92DF62}"/>
              </a:ext>
            </a:extLst>
          </p:cNvPr>
          <p:cNvSpPr/>
          <p:nvPr/>
        </p:nvSpPr>
        <p:spPr>
          <a:xfrm>
            <a:off x="6477990" y="483873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วัยเรียน</a:t>
            </a:r>
          </a:p>
        </p:txBody>
      </p:sp>
      <p:sp>
        <p:nvSpPr>
          <p:cNvPr id="15" name="วงรี 14">
            <a:extLst>
              <a:ext uri="{FF2B5EF4-FFF2-40B4-BE49-F238E27FC236}">
                <a16:creationId xmlns:a16="http://schemas.microsoft.com/office/drawing/2014/main" id="{A18B258E-1B69-0AB1-ED70-4FEE6E028909}"/>
              </a:ext>
            </a:extLst>
          </p:cNvPr>
          <p:cNvSpPr/>
          <p:nvPr/>
        </p:nvSpPr>
        <p:spPr>
          <a:xfrm>
            <a:off x="8220596" y="2434353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Kanit" pitchFamily="2" charset="-34"/>
                <a:cs typeface="Kanit" pitchFamily="2" charset="-34"/>
              </a:rPr>
              <a:t>เด็ก</a:t>
            </a:r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08C29AD2-831E-21E9-C47E-4B1FB969E7E4}"/>
              </a:ext>
            </a:extLst>
          </p:cNvPr>
          <p:cNvSpPr/>
          <p:nvPr/>
        </p:nvSpPr>
        <p:spPr>
          <a:xfrm>
            <a:off x="3667497" y="4838734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วัยรุ่น</a:t>
            </a:r>
          </a:p>
        </p:txBody>
      </p:sp>
      <p:sp>
        <p:nvSpPr>
          <p:cNvPr id="17" name="วงรี 16">
            <a:extLst>
              <a:ext uri="{FF2B5EF4-FFF2-40B4-BE49-F238E27FC236}">
                <a16:creationId xmlns:a16="http://schemas.microsoft.com/office/drawing/2014/main" id="{8438757E-6237-52CD-C3CA-A06F9985D102}"/>
              </a:ext>
            </a:extLst>
          </p:cNvPr>
          <p:cNvSpPr/>
          <p:nvPr/>
        </p:nvSpPr>
        <p:spPr>
          <a:xfrm>
            <a:off x="1924891" y="2423639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Kanit" pitchFamily="2" charset="-34"/>
                <a:cs typeface="Kanit" pitchFamily="2" charset="-34"/>
              </a:rPr>
              <a:t>วัยทำงาน</a:t>
            </a:r>
          </a:p>
        </p:txBody>
      </p:sp>
      <p:sp>
        <p:nvSpPr>
          <p:cNvPr id="18" name="วงรี 17">
            <a:extLst>
              <a:ext uri="{FF2B5EF4-FFF2-40B4-BE49-F238E27FC236}">
                <a16:creationId xmlns:a16="http://schemas.microsoft.com/office/drawing/2014/main" id="{0C5C2EE7-A25E-453A-2D2D-BAC1452E2690}"/>
              </a:ext>
            </a:extLst>
          </p:cNvPr>
          <p:cNvSpPr/>
          <p:nvPr/>
        </p:nvSpPr>
        <p:spPr>
          <a:xfrm>
            <a:off x="4283034" y="237222"/>
            <a:ext cx="1231075" cy="114201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schemeClr val="bg1"/>
                </a:solidFill>
                <a:latin typeface="Kanit" pitchFamily="2" charset="-34"/>
                <a:cs typeface="Kanit" pitchFamily="2" charset="-34"/>
              </a:rPr>
              <a:t>ผู้สูงอายุ/ผู้พิการ</a:t>
            </a:r>
          </a:p>
        </p:txBody>
      </p:sp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0CAB974F-B211-0A24-9255-E48413BC5CF9}"/>
              </a:ext>
            </a:extLst>
          </p:cNvPr>
          <p:cNvSpPr txBox="1"/>
          <p:nvPr/>
        </p:nvSpPr>
        <p:spPr>
          <a:xfrm flipH="1">
            <a:off x="7961515" y="284340"/>
            <a:ext cx="3759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-ANC 8 </a:t>
            </a:r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ครั้งน้อย 36.09</a:t>
            </a:r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 </a:t>
            </a:r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พบ </a:t>
            </a:r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NO ANC </a:t>
            </a:r>
            <a:endParaRPr lang="th-TH" sz="18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-หญิงสิ้นสุดการตั้งครรภ์มีภาวะโลหิตจาง 24.17</a:t>
            </a:r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18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-ดูแลหลังคลอดยังต่ำกว่าค่าเป้าหมาย 73.42</a:t>
            </a:r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 </a:t>
            </a:r>
            <a:endParaRPr lang="th-TH" sz="18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-คลอดก่อนกำหนด 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PROM 23.57% ,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แม่วัยรุ่น 16.43%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-แม่ตาย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 </a:t>
            </a:r>
          </a:p>
        </p:txBody>
      </p: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4E85BD20-FAC8-A7C8-9718-DF30A542252E}"/>
              </a:ext>
            </a:extLst>
          </p:cNvPr>
          <p:cNvSpPr txBox="1"/>
          <p:nvPr/>
        </p:nvSpPr>
        <p:spPr>
          <a:xfrm>
            <a:off x="9435522" y="2721145"/>
            <a:ext cx="2398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-การคัดกรองพัฒนาการไม่ครอบคลุม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-ติดตามล่าช้าไม่ครอบคลุม</a:t>
            </a:r>
          </a:p>
          <a:p>
            <a:r>
              <a:rPr lang="th-TH" sz="1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-บุคลากรขาดความรอบรู้ในการใช้เครื่องมือ </a:t>
            </a:r>
            <a:r>
              <a:rPr lang="en-US" sz="1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DSPM/TEDA4I</a:t>
            </a:r>
            <a:endParaRPr lang="th-TH" sz="18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-สพด 4 ดีไม่ผ่านมาตรฐาน</a:t>
            </a:r>
          </a:p>
          <a:p>
            <a:r>
              <a:rPr lang="th-TH" sz="1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-น้ำหนัก/ส่วนสูง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3688D347-E8FE-0982-1F98-378C3AE5AA65}"/>
              </a:ext>
            </a:extLst>
          </p:cNvPr>
          <p:cNvSpPr txBox="1"/>
          <p:nvPr/>
        </p:nvSpPr>
        <p:spPr>
          <a:xfrm>
            <a:off x="7919657" y="5272340"/>
            <a:ext cx="2018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-ซีด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-ระบบข้อมูลมีปัญหา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-การคัดกรองสายตา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-เด็กอ้วน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-ฟันผุ 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7BB6D5D7-36D3-1BD5-6F15-4F3455FC4104}"/>
              </a:ext>
            </a:extLst>
          </p:cNvPr>
          <p:cNvSpPr txBox="1"/>
          <p:nvPr/>
        </p:nvSpPr>
        <p:spPr>
          <a:xfrm>
            <a:off x="1406927" y="4673269"/>
            <a:ext cx="25028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-เด็กหญิงแม่รายใหม่เพิ่ม</a:t>
            </a:r>
            <a:b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-คลอดวัยรุ่นยังสูง(อันดับ 1 ของเขต)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-การตั้งครรภ์ซ้ำ</a:t>
            </a:r>
            <a:b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-เด็กวัยรุ่นขาดความรอบรู้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-มีเพศสัมพันธ์ไม่สวมถุงยางอนามัย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-ฆ่าตัวตาย /ปัญหาสุขภาพจิต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-ยาเสพติด บุหรี่ สุรา กัญชา กระท่อม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D353517B-D7F6-F551-1CE1-2903B1D242DB}"/>
              </a:ext>
            </a:extLst>
          </p:cNvPr>
          <p:cNvSpPr txBox="1"/>
          <p:nvPr/>
        </p:nvSpPr>
        <p:spPr>
          <a:xfrm>
            <a:off x="225122" y="2140645"/>
            <a:ext cx="19523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BMI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-เส้นรอบเอวเกิน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-พฤติกรรมพึ่งประสงค์ต่ำ</a:t>
            </a:r>
          </a:p>
          <a:p>
            <a:pPr marL="285750" indent="-285750">
              <a:buFontTx/>
              <a:buChar char="-"/>
            </a:pPr>
            <a:r>
              <a:rPr lang="en-US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DM HT</a:t>
            </a:r>
            <a:endParaRPr lang="th-TH" sz="18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Tx/>
              <a:buChar char="-"/>
            </a:pPr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ฆ่าตัวตาย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มะเร็ง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โรคจากการประกอบอาชีพ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โรคปริทันต์</a:t>
            </a: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4C72933F-A907-6651-C840-29BEB5BF2ACA}"/>
              </a:ext>
            </a:extLst>
          </p:cNvPr>
          <p:cNvSpPr txBox="1"/>
          <p:nvPr/>
        </p:nvSpPr>
        <p:spPr>
          <a:xfrm>
            <a:off x="1510018" y="51812"/>
            <a:ext cx="2957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-คัดกรองไม่ครอบคลุม 9 ด้าน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-ผู้สูงอายุมีความเสี่ยงมากขึ้น</a:t>
            </a:r>
          </a:p>
          <a:p>
            <a:r>
              <a:rPr lang="th-TH" sz="18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-คลินิกผู้สูงอายุยังขับเคลื่อนไม่ครบ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-วัสดุ/เวชภัณฑ์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-วัดส่งเสริม(น้อย)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-ศูนย์กายอุปกรณ์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-การออกบัตรผู้พิการ</a:t>
            </a:r>
          </a:p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-การดูแลผู้สูงอายุและผู้พิการ</a:t>
            </a:r>
          </a:p>
        </p:txBody>
      </p:sp>
      <p:cxnSp>
        <p:nvCxnSpPr>
          <p:cNvPr id="26" name="ตัวเชื่อมต่อตรง 25">
            <a:extLst>
              <a:ext uri="{FF2B5EF4-FFF2-40B4-BE49-F238E27FC236}">
                <a16:creationId xmlns:a16="http://schemas.microsoft.com/office/drawing/2014/main" id="{A258087A-EA7D-CF43-7A79-B4513A41D966}"/>
              </a:ext>
            </a:extLst>
          </p:cNvPr>
          <p:cNvCxnSpPr>
            <a:cxnSpLocks/>
            <a:stCxn id="5" idx="7"/>
            <a:endCxn id="13" idx="4"/>
          </p:cNvCxnSpPr>
          <p:nvPr/>
        </p:nvCxnSpPr>
        <p:spPr>
          <a:xfrm flipV="1">
            <a:off x="6273274" y="1608335"/>
            <a:ext cx="1030846" cy="11996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>
            <a:extLst>
              <a:ext uri="{FF2B5EF4-FFF2-40B4-BE49-F238E27FC236}">
                <a16:creationId xmlns:a16="http://schemas.microsoft.com/office/drawing/2014/main" id="{9AFB281C-6B35-774D-8869-75283589B5FD}"/>
              </a:ext>
            </a:extLst>
          </p:cNvPr>
          <p:cNvCxnSpPr>
            <a:cxnSpLocks/>
            <a:stCxn id="5" idx="6"/>
            <a:endCxn id="15" idx="2"/>
          </p:cNvCxnSpPr>
          <p:nvPr/>
        </p:nvCxnSpPr>
        <p:spPr>
          <a:xfrm flipV="1">
            <a:off x="6599208" y="3005359"/>
            <a:ext cx="1621388" cy="33160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>
            <a:extLst>
              <a:ext uri="{FF2B5EF4-FFF2-40B4-BE49-F238E27FC236}">
                <a16:creationId xmlns:a16="http://schemas.microsoft.com/office/drawing/2014/main" id="{A2FF6FFB-7B5C-2AC2-9BFA-2DC436D5EF1D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211292" y="3865984"/>
            <a:ext cx="882236" cy="9727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>
            <a:extLst>
              <a:ext uri="{FF2B5EF4-FFF2-40B4-BE49-F238E27FC236}">
                <a16:creationId xmlns:a16="http://schemas.microsoft.com/office/drawing/2014/main" id="{90E26B62-84A2-26C9-DF96-B7B41DE2BB50}"/>
              </a:ext>
            </a:extLst>
          </p:cNvPr>
          <p:cNvCxnSpPr>
            <a:cxnSpLocks/>
            <a:stCxn id="5" idx="3"/>
            <a:endCxn id="16" idx="7"/>
          </p:cNvCxnSpPr>
          <p:nvPr/>
        </p:nvCxnSpPr>
        <p:spPr>
          <a:xfrm>
            <a:off x="4699526" y="3865984"/>
            <a:ext cx="18759" cy="113999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>
            <a:extLst>
              <a:ext uri="{FF2B5EF4-FFF2-40B4-BE49-F238E27FC236}">
                <a16:creationId xmlns:a16="http://schemas.microsoft.com/office/drawing/2014/main" id="{BC77FF74-BB16-2151-3291-8F8FF5DC697B}"/>
              </a:ext>
            </a:extLst>
          </p:cNvPr>
          <p:cNvCxnSpPr>
            <a:cxnSpLocks/>
            <a:stCxn id="5" idx="2"/>
            <a:endCxn id="17" idx="6"/>
          </p:cNvCxnSpPr>
          <p:nvPr/>
        </p:nvCxnSpPr>
        <p:spPr>
          <a:xfrm flipH="1" flipV="1">
            <a:off x="3155966" y="2994645"/>
            <a:ext cx="1217626" cy="34232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>
            <a:extLst>
              <a:ext uri="{FF2B5EF4-FFF2-40B4-BE49-F238E27FC236}">
                <a16:creationId xmlns:a16="http://schemas.microsoft.com/office/drawing/2014/main" id="{0F62ED5F-4CDF-554E-FD87-29B710F351FD}"/>
              </a:ext>
            </a:extLst>
          </p:cNvPr>
          <p:cNvCxnSpPr>
            <a:cxnSpLocks/>
            <a:stCxn id="5" idx="1"/>
            <a:endCxn id="18" idx="5"/>
          </p:cNvCxnSpPr>
          <p:nvPr/>
        </p:nvCxnSpPr>
        <p:spPr>
          <a:xfrm flipV="1">
            <a:off x="4699526" y="1211989"/>
            <a:ext cx="634296" cy="159595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สี่เหลี่ยมผืนผ้า: มุมมน 35">
            <a:extLst>
              <a:ext uri="{FF2B5EF4-FFF2-40B4-BE49-F238E27FC236}">
                <a16:creationId xmlns:a16="http://schemas.microsoft.com/office/drawing/2014/main" id="{239565E7-0798-2051-D685-F452A4F0B32A}"/>
              </a:ext>
            </a:extLst>
          </p:cNvPr>
          <p:cNvSpPr/>
          <p:nvPr/>
        </p:nvSpPr>
        <p:spPr>
          <a:xfrm>
            <a:off x="7709065" y="5266854"/>
            <a:ext cx="2018144" cy="14883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4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52476600-8974-320B-C21B-7B9F4FC974E3}"/>
              </a:ext>
            </a:extLst>
          </p:cNvPr>
          <p:cNvGraphicFramePr>
            <a:graphicFrameLocks noGrp="1"/>
          </p:cNvGraphicFramePr>
          <p:nvPr/>
        </p:nvGraphicFramePr>
        <p:xfrm>
          <a:off x="278561" y="816710"/>
          <a:ext cx="5372100" cy="261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497484476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1039670465"/>
                    </a:ext>
                  </a:extLst>
                </a:gridCol>
              </a:tblGrid>
              <a:tr h="26122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สุขภาพแม่ 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047838"/>
                  </a:ext>
                </a:extLst>
              </a:tr>
              <a:tr h="235106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ANC 8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ครั้ง ไม่ผ่านเกณฑ์ 36.09%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ภาวะซีด  24.17%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คลอดก่อนกำหนด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PROM 23.57% ,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แม่วัยรุ่น 16.43%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เยี่ยมหลังคลอด  73.42%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แม่ตาย 4 ราย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119.8:การเกิดมีชีพแสนคน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มหัศจรรย์ 1,000 วัน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Plus 2,500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พัฒนาทีม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CFT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ทุกระดับ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นโยบาย รพ.สต.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ANC 100%</a:t>
                      </a:r>
                      <a:b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ทบทวนระบบส่งต่อ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COC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เยี่ยมหลังคลอด บันทึกข้อมูล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พื้นที่ทบทวนแนวทางจ่ายยาเสริมธาตุเหล็ก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และวางแผนติดตาม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ซ้อมแผนคลอดฉุกเฉิน/ส่งต่อแม่ข่าย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เยี่ยมเสริมพลังทีม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CFT</a:t>
                      </a:r>
                      <a:b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ประเมินรพ. มาตรฐานอนามัยแม่และเด็ก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33459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55F29E67-CCB9-4A2E-82FE-023A7546D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52669"/>
              </p:ext>
            </p:extLst>
          </p:nvPr>
        </p:nvGraphicFramePr>
        <p:xfrm>
          <a:off x="278561" y="3571412"/>
          <a:ext cx="5372100" cy="1306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3692992301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2570585814"/>
                    </a:ext>
                  </a:extLst>
                </a:gridCol>
              </a:tblGrid>
              <a:tr h="261365"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สุขภาพเด็ก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9682"/>
                  </a:ext>
                </a:extLst>
              </a:tr>
              <a:tr h="104546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คัดกรองพัฒนาการไม่ครอบคลุม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ติดตามล่าช้าไม่ครอบคลุม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บุคลากรขาดทักษะการใช้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DSPM</a:t>
                      </a:r>
                      <a:b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4.ศพด. 4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ไม่ผ่านมาตรฐาน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ฟื้นฟูศักยภาพบุคลากรการใช้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DSPM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และการกระตุ้น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พัฒนาการ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ยกระดับ สถานพัฒนาเด็กปฐมวัย 4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  <a:b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พัฒนาศักยภาพ อสม.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963822"/>
                  </a:ext>
                </a:extLst>
              </a:tr>
            </a:tbl>
          </a:graphicData>
        </a:graphic>
      </p:graphicFrame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E5205160-D516-D0C6-896B-D73CD5669B8A}"/>
              </a:ext>
            </a:extLst>
          </p:cNvPr>
          <p:cNvGraphicFramePr>
            <a:graphicFrameLocks noGrp="1"/>
          </p:cNvGraphicFramePr>
          <p:nvPr/>
        </p:nvGraphicFramePr>
        <p:xfrm>
          <a:off x="278561" y="5020650"/>
          <a:ext cx="5372100" cy="1565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367762163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3163483704"/>
                    </a:ext>
                  </a:extLst>
                </a:gridCol>
              </a:tblGrid>
              <a:tr h="2609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สุขภาพเด็กวัยเรียน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1767"/>
                  </a:ext>
                </a:extLst>
              </a:tr>
              <a:tr h="1304682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ซีด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ระบบข้อมูลมีปัญหา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การคัดกรองสายตา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เด็กอ้วน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1.ลงติดตามโรงเรียนส่งเสริมสุขภาพ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2.ขับเคลื่อนก้าวท้าใจในสถานศึกษา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3.ขับเคลื่อนกิจกรรมทางกาย ในภาวะเด็กอ้วน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4.การจ่ายยาเม็ดเสริมธาตุเหล็ก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5.การคัดกรองสายตา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1952"/>
                  </a:ext>
                </a:extLst>
              </a:tr>
            </a:tbl>
          </a:graphicData>
        </a:graphic>
      </p:graphicFrame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9F59CF70-77D3-1EC5-EF2E-3D87967A8420}"/>
              </a:ext>
            </a:extLst>
          </p:cNvPr>
          <p:cNvGraphicFramePr>
            <a:graphicFrameLocks noGrp="1"/>
          </p:cNvGraphicFramePr>
          <p:nvPr/>
        </p:nvGraphicFramePr>
        <p:xfrm>
          <a:off x="6242649" y="165544"/>
          <a:ext cx="5372100" cy="2752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3291367747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1650065354"/>
                    </a:ext>
                  </a:extLst>
                </a:gridCol>
              </a:tblGrid>
              <a:tr h="24990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สุขภาพเด็กวัยรุ่น 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706305"/>
                  </a:ext>
                </a:extLst>
              </a:tr>
              <a:tr h="2499046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เด็กหญิงแม่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คลอดวัยรุ่น ที่ 1 ของเขต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ตั้งครรภ์ซ้ำ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วัยรุ่นขาดความรู้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เพศสัมพันธ์ไม่สวมถุงยาง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ประชุมคณะทำงานป้องกันและแก้ไขปัญหาการตั้งครรภ์วัยรุ่น ระดับจังหวัด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ประชุมคณะอนุกรรมการป้องกันและแก้ไขปัญหาการตั้งครรภ์วัยรุ่น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3.เก็บข้อมูลเฝ้าระวังการตั้งครรภ์วัยรุ่น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เก็บข้อมูลพฤติกรรมเสี่ยง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จัดตั้งศูนย์ดูแลช่วยเหลือวัยรุ่น(ศชร)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อสม. รณรงค์ถุงยางอนามัยทุกพื้นที่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ประเมินมาตรฐานอำเภออนามัยเจริญพันธุ์และมาตรฐาน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YFHS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83653"/>
                  </a:ext>
                </a:extLst>
              </a:tr>
            </a:tbl>
          </a:graphicData>
        </a:graphic>
      </p:graphicFrame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16DD427B-F3AF-DCF0-3807-C12C5B8C92A1}"/>
              </a:ext>
            </a:extLst>
          </p:cNvPr>
          <p:cNvGraphicFramePr>
            <a:graphicFrameLocks noGrp="1"/>
          </p:cNvGraphicFramePr>
          <p:nvPr/>
        </p:nvGraphicFramePr>
        <p:xfrm>
          <a:off x="6337540" y="3036497"/>
          <a:ext cx="53721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525352148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286325376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สุขภาพวัยทำงาน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925985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BMI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เกิน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รอบเอวเกิน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พฤติกรรมที่พึงประสงค์ต่ำ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กิจกรรม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kick off 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ก้าวท้าใจ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ประชุมขับเคลื่อนการดำเนินงาน 10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package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ในสถาน       ประกอบการ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รณรงค์สร้างกระแสวันไอโอดีนแห่งชาติ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54534"/>
                  </a:ext>
                </a:extLst>
              </a:tr>
            </a:tbl>
          </a:graphicData>
        </a:graphic>
      </p:graphicFrame>
      <p:graphicFrame>
        <p:nvGraphicFramePr>
          <p:cNvPr id="8" name="ตาราง 7">
            <a:extLst>
              <a:ext uri="{FF2B5EF4-FFF2-40B4-BE49-F238E27FC236}">
                <a16:creationId xmlns:a16="http://schemas.microsoft.com/office/drawing/2014/main" id="{20EEB08C-8782-DC5E-D05F-6572353566EF}"/>
              </a:ext>
            </a:extLst>
          </p:cNvPr>
          <p:cNvGraphicFramePr>
            <a:graphicFrameLocks noGrp="1"/>
          </p:cNvGraphicFramePr>
          <p:nvPr/>
        </p:nvGraphicFramePr>
        <p:xfrm>
          <a:off x="6337540" y="4694282"/>
          <a:ext cx="5372100" cy="1861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2752272449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2002713292"/>
                    </a:ext>
                  </a:extLst>
                </a:gridCol>
              </a:tblGrid>
              <a:tr h="26597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สุขภาพผู้สูงอายุ /พระ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</a:t>
                      </a:r>
                      <a:endParaRPr lang="th-TH" sz="16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89246"/>
                  </a:ext>
                </a:extLst>
              </a:tr>
              <a:tr h="1595823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คัดกรองไม่ครอบคลุม 9 ด้าน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ผู้สูงอายุ มีความเสี่ยงเพิ่มมากขึ้น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คลินิกผู้สูงอายุไม่ครบ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วัสดุ/เวชภัณฑ์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วัดส่งเสริมสุขภาพน้อย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1 รพ.สต. 1 ชมรมผู้สูงอายุเข้มแข็ง / 1 รพ. 1 ชมรมผู้สูงอายุเข้มแข็ง (บูรณาการแผนส่งเสริมสุขภาพดี ชะลอชราชีวายืนยาว ;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Wellness Plan) </a:t>
                      </a:r>
                      <a:b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Care Plan / LTC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คุณภาพ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คลินิกผู้สูงอายุคุณภาพ ( หกล้ม / สมองเสื่อม) </a:t>
                      </a:r>
                      <a:b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พัฒนา </a:t>
                      </a:r>
                      <a:r>
                        <a:rPr lang="en-US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Service Plan </a:t>
                      </a:r>
                      <a:r>
                        <a:rPr lang="th-TH" sz="1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 แก้ไขปัญหาสายตาในผู้สูงอายุ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81282"/>
                  </a:ext>
                </a:extLst>
              </a:tr>
            </a:tbl>
          </a:graphicData>
        </a:graphic>
      </p:graphicFrame>
      <p:sp>
        <p:nvSpPr>
          <p:cNvPr id="9" name="TextBox 7">
            <a:extLst>
              <a:ext uri="{FF2B5EF4-FFF2-40B4-BE49-F238E27FC236}">
                <a16:creationId xmlns:a16="http://schemas.microsoft.com/office/drawing/2014/main" id="{14D36EC1-ED48-6DF7-DEBC-CBD9A6DDBE51}"/>
              </a:ext>
            </a:extLst>
          </p:cNvPr>
          <p:cNvSpPr txBox="1"/>
          <p:nvPr/>
        </p:nvSpPr>
        <p:spPr>
          <a:xfrm>
            <a:off x="508959" y="271732"/>
            <a:ext cx="44759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206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แผนปีงบประมาณ พ.ศ.2567</a:t>
            </a:r>
            <a:endParaRPr lang="en-US" b="1" dirty="0">
              <a:solidFill>
                <a:srgbClr val="00206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979412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1031</Words>
  <Application>Microsoft Office PowerPoint</Application>
  <PresentationFormat>Widescreen</PresentationFormat>
  <Paragraphs>110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Kanit</vt:lpstr>
      <vt:lpstr>TH SarabunPSK</vt:lpstr>
      <vt:lpstr>ธีมของ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promote1</dc:creator>
  <cp:lastModifiedBy>Tanakrit Nithitantipanya</cp:lastModifiedBy>
  <cp:revision>4</cp:revision>
  <cp:lastPrinted>2023-08-15T02:33:48Z</cp:lastPrinted>
  <dcterms:created xsi:type="dcterms:W3CDTF">2023-08-15T01:40:52Z</dcterms:created>
  <dcterms:modified xsi:type="dcterms:W3CDTF">2023-08-18T05:55:32Z</dcterms:modified>
</cp:coreProperties>
</file>