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1" r:id="rId3"/>
    <p:sldId id="270" r:id="rId4"/>
    <p:sldId id="274" r:id="rId5"/>
    <p:sldId id="279" r:id="rId6"/>
    <p:sldId id="280" r:id="rId7"/>
    <p:sldId id="273" r:id="rId8"/>
    <p:sldId id="281" r:id="rId9"/>
    <p:sldId id="282" r:id="rId10"/>
    <p:sldId id="283" r:id="rId11"/>
    <p:sldId id="284" r:id="rId12"/>
    <p:sldId id="278" r:id="rId13"/>
    <p:sldId id="276" r:id="rId14"/>
    <p:sldId id="285" r:id="rId15"/>
    <p:sldId id="286" r:id="rId16"/>
    <p:sldId id="288" r:id="rId17"/>
    <p:sldId id="267" r:id="rId1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ลักษณะชุดรูปแบบ 1 - เน้น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__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___Microsoft_Excel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6 - 12 ปี ได้รับบริการทันตกรรม</c:v>
                </c:pt>
              </c:strCache>
            </c:strRef>
          </c:tx>
          <c:invertIfNegative val="0"/>
          <c:dPt>
            <c:idx val="9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1"/>
            <c:invertIfNegative val="0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600" baseline="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เมืองสระแก้ว</c:v>
                </c:pt>
                <c:pt idx="1">
                  <c:v>คลองหาด</c:v>
                </c:pt>
                <c:pt idx="2">
                  <c:v>ตาพระยา</c:v>
                </c:pt>
                <c:pt idx="3">
                  <c:v>วังน้ำเย็น</c:v>
                </c:pt>
                <c:pt idx="4">
                  <c:v>วัฒนานคร</c:v>
                </c:pt>
                <c:pt idx="5">
                  <c:v>อรัญประเทศ</c:v>
                </c:pt>
                <c:pt idx="6">
                  <c:v>เขาฉกรรจ์</c:v>
                </c:pt>
                <c:pt idx="7">
                  <c:v>โคกสูง</c:v>
                </c:pt>
                <c:pt idx="8">
                  <c:v>วังสมบูรณ์</c:v>
                </c:pt>
                <c:pt idx="9">
                  <c:v>สระแก้ว</c:v>
                </c:pt>
                <c:pt idx="10">
                  <c:v>เขต 6</c:v>
                </c:pt>
                <c:pt idx="11">
                  <c:v>ประเทศ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56.41</c:v>
                </c:pt>
                <c:pt idx="1">
                  <c:v>56.17</c:v>
                </c:pt>
                <c:pt idx="2">
                  <c:v>65.33</c:v>
                </c:pt>
                <c:pt idx="3">
                  <c:v>41.4</c:v>
                </c:pt>
                <c:pt idx="4">
                  <c:v>72.650000000000006</c:v>
                </c:pt>
                <c:pt idx="5">
                  <c:v>48.87</c:v>
                </c:pt>
                <c:pt idx="6">
                  <c:v>58.5</c:v>
                </c:pt>
                <c:pt idx="7">
                  <c:v>64.599999999999994</c:v>
                </c:pt>
                <c:pt idx="8">
                  <c:v>73.02</c:v>
                </c:pt>
                <c:pt idx="9">
                  <c:v>58.18</c:v>
                </c:pt>
                <c:pt idx="10">
                  <c:v>35.840000000000003</c:v>
                </c:pt>
                <c:pt idx="11">
                  <c:v>39.93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065536"/>
        <c:axId val="104399616"/>
      </c:barChart>
      <c:catAx>
        <c:axId val="112065536"/>
        <c:scaling>
          <c:orientation val="minMax"/>
        </c:scaling>
        <c:delete val="0"/>
        <c:axPos val="b"/>
        <c:majorTickMark val="out"/>
        <c:minorTickMark val="none"/>
        <c:tickLblPos val="nextTo"/>
        <c:crossAx val="104399616"/>
        <c:crosses val="autoZero"/>
        <c:auto val="1"/>
        <c:lblAlgn val="ctr"/>
        <c:lblOffset val="100"/>
        <c:noMultiLvlLbl val="0"/>
      </c:catAx>
      <c:valAx>
        <c:axId val="104399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2065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6 - 12 ปี ได้รับบริการทันตกรรม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 baseline="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ซับสิงโต</c:v>
                </c:pt>
                <c:pt idx="1">
                  <c:v>สอน.</c:v>
                </c:pt>
                <c:pt idx="2">
                  <c:v>วังใหม่</c:v>
                </c:pt>
                <c:pt idx="3">
                  <c:v>ทุ่งกบินทร์</c:v>
                </c:pt>
                <c:pt idx="4">
                  <c:v>คลองเจริญสุข</c:v>
                </c:pt>
                <c:pt idx="5">
                  <c:v>บ้านถวายฯ</c:v>
                </c:pt>
                <c:pt idx="6">
                  <c:v>รพ.วังสมบูรณ์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65.81</c:v>
                </c:pt>
                <c:pt idx="1">
                  <c:v>28.61</c:v>
                </c:pt>
                <c:pt idx="2">
                  <c:v>99.47</c:v>
                </c:pt>
                <c:pt idx="3">
                  <c:v>97.46</c:v>
                </c:pt>
                <c:pt idx="4">
                  <c:v>69.3</c:v>
                </c:pt>
                <c:pt idx="5">
                  <c:v>92.7</c:v>
                </c:pt>
                <c:pt idx="6">
                  <c:v>18.309999999999999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373184"/>
        <c:axId val="115374720"/>
      </c:barChart>
      <c:catAx>
        <c:axId val="115373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5374720"/>
        <c:crosses val="autoZero"/>
        <c:auto val="1"/>
        <c:lblAlgn val="ctr"/>
        <c:lblOffset val="100"/>
        <c:noMultiLvlLbl val="0"/>
      </c:catAx>
      <c:valAx>
        <c:axId val="115374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5373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TH SarabunPSK" pitchFamily="34" charset="-34"/>
                <a:cs typeface="TH SarabunPSK" pitchFamily="34" charset="-34"/>
              </a:defRPr>
            </a:pPr>
            <a:r>
              <a:rPr lang="th-TH" sz="2400" b="1" dirty="0" smtClean="0">
                <a:effectLst/>
                <a:latin typeface="TH SarabunPSK" pitchFamily="34" charset="-34"/>
                <a:cs typeface="TH SarabunPSK" pitchFamily="34" charset="-34"/>
              </a:rPr>
              <a:t>อัตราใช้บริการสุขภาพช่องปากของประชาชนในพื้นที่ </a:t>
            </a:r>
            <a:endParaRPr lang="th-TH" sz="2400" dirty="0">
              <a:effectLst/>
              <a:latin typeface="TH SarabunPSK" pitchFamily="34" charset="-34"/>
              <a:cs typeface="TH SarabunPSK" pitchFamily="34" charset="-34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6 - 12 ปี ได้รับบริการทันตกรรม</c:v>
                </c:pt>
              </c:strCache>
            </c:strRef>
          </c:tx>
          <c:invertIfNegative val="0"/>
          <c:dPt>
            <c:idx val="9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1"/>
            <c:invertIfNegative val="0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600" baseline="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เมืองสระแก้ว</c:v>
                </c:pt>
                <c:pt idx="1">
                  <c:v>คลองหาด</c:v>
                </c:pt>
                <c:pt idx="2">
                  <c:v>ตาพระยา</c:v>
                </c:pt>
                <c:pt idx="3">
                  <c:v>วังน้ำเย็น</c:v>
                </c:pt>
                <c:pt idx="4">
                  <c:v>วัฒนานคร</c:v>
                </c:pt>
                <c:pt idx="5">
                  <c:v>อรัญประเทศ</c:v>
                </c:pt>
                <c:pt idx="6">
                  <c:v>เขาฉกรรจ์</c:v>
                </c:pt>
                <c:pt idx="7">
                  <c:v>โคกสูง</c:v>
                </c:pt>
                <c:pt idx="8">
                  <c:v>วังสมบูรณ์</c:v>
                </c:pt>
                <c:pt idx="9">
                  <c:v>สระแก้ว</c:v>
                </c:pt>
                <c:pt idx="10">
                  <c:v>เขต 6</c:v>
                </c:pt>
                <c:pt idx="11">
                  <c:v>ประเทศ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31.04</c:v>
                </c:pt>
                <c:pt idx="1">
                  <c:v>28.18</c:v>
                </c:pt>
                <c:pt idx="2">
                  <c:v>43.62</c:v>
                </c:pt>
                <c:pt idx="3">
                  <c:v>26.64</c:v>
                </c:pt>
                <c:pt idx="4">
                  <c:v>34.979999999999997</c:v>
                </c:pt>
                <c:pt idx="5">
                  <c:v>33.35</c:v>
                </c:pt>
                <c:pt idx="6">
                  <c:v>33.89</c:v>
                </c:pt>
                <c:pt idx="7">
                  <c:v>33.46</c:v>
                </c:pt>
                <c:pt idx="8">
                  <c:v>27.55</c:v>
                </c:pt>
                <c:pt idx="9">
                  <c:v>32.44</c:v>
                </c:pt>
                <c:pt idx="10">
                  <c:v>19.329999999999998</c:v>
                </c:pt>
                <c:pt idx="11">
                  <c:v>21.59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231360"/>
        <c:axId val="115237248"/>
      </c:barChart>
      <c:catAx>
        <c:axId val="115231360"/>
        <c:scaling>
          <c:orientation val="minMax"/>
        </c:scaling>
        <c:delete val="0"/>
        <c:axPos val="b"/>
        <c:majorTickMark val="out"/>
        <c:minorTickMark val="none"/>
        <c:tickLblPos val="nextTo"/>
        <c:crossAx val="115237248"/>
        <c:crosses val="autoZero"/>
        <c:auto val="1"/>
        <c:lblAlgn val="ctr"/>
        <c:lblOffset val="100"/>
        <c:noMultiLvlLbl val="0"/>
      </c:catAx>
      <c:valAx>
        <c:axId val="115237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5231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TH SarabunPSK" pitchFamily="34" charset="-34"/>
                <a:cs typeface="TH SarabunPSK" pitchFamily="34" charset="-34"/>
              </a:defRPr>
            </a:pPr>
            <a:r>
              <a:rPr lang="th-TH" sz="2400" b="1" i="0" u="none" strike="noStrike" baseline="0" dirty="0" smtClean="0">
                <a:effectLst/>
              </a:rPr>
              <a:t>ร้อยละอำเภอที่จัดบริการสุขภาพช่องปากใน รพ.สต./</a:t>
            </a:r>
            <a:r>
              <a:rPr lang="th-TH" sz="2400" b="1" i="0" u="none" strike="noStrike" baseline="0" dirty="0" err="1" smtClean="0">
                <a:effectLst/>
              </a:rPr>
              <a:t>ศสม</a:t>
            </a:r>
            <a:r>
              <a:rPr lang="th-TH" sz="2400" b="1" i="0" u="none" strike="noStrike" baseline="0" dirty="0" smtClean="0">
                <a:effectLst/>
              </a:rPr>
              <a:t>. ที่มีคุณภาพตามเกณฑ์ </a:t>
            </a:r>
            <a:r>
              <a:rPr lang="th-TH" sz="2400" b="1" dirty="0" smtClean="0"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endParaRPr lang="th-TH" sz="2400" dirty="0">
              <a:effectLst/>
              <a:latin typeface="TH SarabunPSK" pitchFamily="34" charset="-34"/>
              <a:cs typeface="TH SarabunPSK" pitchFamily="34" charset="-34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6 - 12 ปี ได้รับบริการทันตกรรม</c:v>
                </c:pt>
              </c:strCache>
            </c:strRef>
          </c:tx>
          <c:invertIfNegative val="0"/>
          <c:dPt>
            <c:idx val="9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1"/>
            <c:invertIfNegative val="0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600" baseline="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เมืองสระแก้ว</c:v>
                </c:pt>
                <c:pt idx="1">
                  <c:v>คลองหาด</c:v>
                </c:pt>
                <c:pt idx="2">
                  <c:v>ตาพระยา</c:v>
                </c:pt>
                <c:pt idx="3">
                  <c:v>วังน้ำเย็น</c:v>
                </c:pt>
                <c:pt idx="4">
                  <c:v>วัฒนานคร</c:v>
                </c:pt>
                <c:pt idx="5">
                  <c:v>อรัญประเทศ</c:v>
                </c:pt>
                <c:pt idx="6">
                  <c:v>เขาฉกรรจ์</c:v>
                </c:pt>
                <c:pt idx="7">
                  <c:v>โคกสูง</c:v>
                </c:pt>
                <c:pt idx="8">
                  <c:v>วังสมบูรณ์</c:v>
                </c:pt>
                <c:pt idx="9">
                  <c:v>สระแก้ว</c:v>
                </c:pt>
                <c:pt idx="10">
                  <c:v>เขต 6</c:v>
                </c:pt>
                <c:pt idx="11">
                  <c:v>ประเทศ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27.27</c:v>
                </c:pt>
                <c:pt idx="1">
                  <c:v>0</c:v>
                </c:pt>
                <c:pt idx="2">
                  <c:v>20</c:v>
                </c:pt>
                <c:pt idx="3">
                  <c:v>40</c:v>
                </c:pt>
                <c:pt idx="4">
                  <c:v>80.95</c:v>
                </c:pt>
                <c:pt idx="5">
                  <c:v>31.25</c:v>
                </c:pt>
                <c:pt idx="6">
                  <c:v>50</c:v>
                </c:pt>
                <c:pt idx="7">
                  <c:v>66.67</c:v>
                </c:pt>
                <c:pt idx="8">
                  <c:v>33.33</c:v>
                </c:pt>
                <c:pt idx="9">
                  <c:v>40.369999999999997</c:v>
                </c:pt>
                <c:pt idx="10">
                  <c:v>18.559999999999999</c:v>
                </c:pt>
                <c:pt idx="11">
                  <c:v>20.37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584832"/>
        <c:axId val="116586368"/>
      </c:barChart>
      <c:catAx>
        <c:axId val="116584832"/>
        <c:scaling>
          <c:orientation val="minMax"/>
        </c:scaling>
        <c:delete val="0"/>
        <c:axPos val="b"/>
        <c:majorTickMark val="out"/>
        <c:minorTickMark val="none"/>
        <c:tickLblPos val="nextTo"/>
        <c:crossAx val="116586368"/>
        <c:crosses val="autoZero"/>
        <c:auto val="1"/>
        <c:lblAlgn val="ctr"/>
        <c:lblOffset val="100"/>
        <c:noMultiLvlLbl val="0"/>
      </c:catAx>
      <c:valAx>
        <c:axId val="116586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6584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6 - 12 ปี ได้รับบริการทันตกรรม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ln>
                <a:solidFill>
                  <a:schemeClr val="accent1"/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tx2"/>
              </a:solidFill>
            </c:spPr>
          </c:dPt>
          <c:dLbls>
            <c:txPr>
              <a:bodyPr/>
              <a:lstStyle/>
              <a:p>
                <a:pPr>
                  <a:defRPr sz="1600" baseline="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Sheet1!$A$2:$A$23</c:f>
              <c:strCache>
                <c:ptCount val="22"/>
                <c:pt idx="0">
                  <c:v>บ้านแก้ง</c:v>
                </c:pt>
                <c:pt idx="1">
                  <c:v>เขาสิงโต</c:v>
                </c:pt>
                <c:pt idx="2">
                  <c:v>ศาลาลำดวน</c:v>
                </c:pt>
                <c:pt idx="3">
                  <c:v>หนองไทร</c:v>
                </c:pt>
                <c:pt idx="4">
                  <c:v>เขามะกา</c:v>
                </c:pt>
                <c:pt idx="5">
                  <c:v>คลองน้ำใส</c:v>
                </c:pt>
                <c:pt idx="6">
                  <c:v>ลุงพลู</c:v>
                </c:pt>
                <c:pt idx="7">
                  <c:v>โคกปี่ฆ้อง</c:v>
                </c:pt>
                <c:pt idx="8">
                  <c:v>บะขมิ้น</c:v>
                </c:pt>
                <c:pt idx="9">
                  <c:v>ท่าแยก</c:v>
                </c:pt>
                <c:pt idx="10">
                  <c:v>คลองผักขม</c:v>
                </c:pt>
                <c:pt idx="11">
                  <c:v>ท่าเกษม</c:v>
                </c:pt>
                <c:pt idx="12">
                  <c:v>โคกสัมพันธ์</c:v>
                </c:pt>
                <c:pt idx="13">
                  <c:v>น้ำซับเจริญ</c:v>
                </c:pt>
                <c:pt idx="14">
                  <c:v>แก่งสีเสียด</c:v>
                </c:pt>
                <c:pt idx="15">
                  <c:v>คลองมะละกอ</c:v>
                </c:pt>
                <c:pt idx="16">
                  <c:v>คลองบุหรี่</c:v>
                </c:pt>
                <c:pt idx="17">
                  <c:v>เนินแสนสุข</c:v>
                </c:pt>
                <c:pt idx="18">
                  <c:v>คลองหมากนัด</c:v>
                </c:pt>
                <c:pt idx="19">
                  <c:v>คลองปลาโด</c:v>
                </c:pt>
                <c:pt idx="20">
                  <c:v>ท่ากะบาก</c:v>
                </c:pt>
                <c:pt idx="21">
                  <c:v>รพร.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10.76</c:v>
                </c:pt>
                <c:pt idx="1">
                  <c:v>57.04</c:v>
                </c:pt>
                <c:pt idx="2">
                  <c:v>98.75</c:v>
                </c:pt>
                <c:pt idx="3">
                  <c:v>7.69</c:v>
                </c:pt>
                <c:pt idx="4">
                  <c:v>68.38</c:v>
                </c:pt>
                <c:pt idx="5">
                  <c:v>11.93</c:v>
                </c:pt>
                <c:pt idx="6">
                  <c:v>47.85</c:v>
                </c:pt>
                <c:pt idx="7">
                  <c:v>98.75</c:v>
                </c:pt>
                <c:pt idx="8">
                  <c:v>66.260000000000005</c:v>
                </c:pt>
                <c:pt idx="9">
                  <c:v>74.52</c:v>
                </c:pt>
                <c:pt idx="10">
                  <c:v>89.85</c:v>
                </c:pt>
                <c:pt idx="11">
                  <c:v>59.18</c:v>
                </c:pt>
                <c:pt idx="12">
                  <c:v>71.53</c:v>
                </c:pt>
                <c:pt idx="13">
                  <c:v>55.04</c:v>
                </c:pt>
                <c:pt idx="14">
                  <c:v>66.27</c:v>
                </c:pt>
                <c:pt idx="15">
                  <c:v>57.62</c:v>
                </c:pt>
                <c:pt idx="16">
                  <c:v>13.86</c:v>
                </c:pt>
                <c:pt idx="17">
                  <c:v>94.63</c:v>
                </c:pt>
                <c:pt idx="18">
                  <c:v>96.86</c:v>
                </c:pt>
                <c:pt idx="19">
                  <c:v>74.67</c:v>
                </c:pt>
                <c:pt idx="20">
                  <c:v>18.34</c:v>
                </c:pt>
                <c:pt idx="21">
                  <c:v>41.63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548480"/>
        <c:axId val="112550272"/>
      </c:barChart>
      <c:catAx>
        <c:axId val="112548480"/>
        <c:scaling>
          <c:orientation val="minMax"/>
        </c:scaling>
        <c:delete val="0"/>
        <c:axPos val="b"/>
        <c:majorTickMark val="out"/>
        <c:minorTickMark val="none"/>
        <c:tickLblPos val="nextTo"/>
        <c:crossAx val="112550272"/>
        <c:crosses val="autoZero"/>
        <c:auto val="1"/>
        <c:lblAlgn val="ctr"/>
        <c:lblOffset val="100"/>
        <c:noMultiLvlLbl val="0"/>
      </c:catAx>
      <c:valAx>
        <c:axId val="112550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2548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6 - 12 ปี ได้รับบริการทันตกรรม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0070C0"/>
              </a:solidFill>
            </c:spPr>
          </c:dPt>
          <c:dLbls>
            <c:txPr>
              <a:bodyPr/>
              <a:lstStyle/>
              <a:p>
                <a:pPr>
                  <a:defRPr sz="1600" baseline="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ราชันย์</c:v>
                </c:pt>
                <c:pt idx="1">
                  <c:v>นาดี</c:v>
                </c:pt>
                <c:pt idx="2">
                  <c:v>หนองแวง</c:v>
                </c:pt>
                <c:pt idx="3">
                  <c:v>ทับทิมสยาม</c:v>
                </c:pt>
                <c:pt idx="4">
                  <c:v>เขาตาง๊อก</c:v>
                </c:pt>
                <c:pt idx="5">
                  <c:v>คลองไก่เถื่อน</c:v>
                </c:pt>
                <c:pt idx="6">
                  <c:v>น้ำคำ</c:v>
                </c:pt>
                <c:pt idx="7">
                  <c:v>ชุมทอง</c:v>
                </c:pt>
                <c:pt idx="8">
                  <c:v>หินกอง</c:v>
                </c:pt>
                <c:pt idx="9">
                  <c:v>รพ.คลองหาด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22.89</c:v>
                </c:pt>
                <c:pt idx="1">
                  <c:v>98.33</c:v>
                </c:pt>
                <c:pt idx="2">
                  <c:v>56.67</c:v>
                </c:pt>
                <c:pt idx="3">
                  <c:v>13.76</c:v>
                </c:pt>
                <c:pt idx="4">
                  <c:v>34.17</c:v>
                </c:pt>
                <c:pt idx="5">
                  <c:v>57.47</c:v>
                </c:pt>
                <c:pt idx="6">
                  <c:v>62.8</c:v>
                </c:pt>
                <c:pt idx="7">
                  <c:v>75.23</c:v>
                </c:pt>
                <c:pt idx="8">
                  <c:v>21.8</c:v>
                </c:pt>
                <c:pt idx="9">
                  <c:v>67.319999999999993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461888"/>
        <c:axId val="113463680"/>
      </c:barChart>
      <c:catAx>
        <c:axId val="113461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3463680"/>
        <c:crosses val="autoZero"/>
        <c:auto val="1"/>
        <c:lblAlgn val="ctr"/>
        <c:lblOffset val="100"/>
        <c:noMultiLvlLbl val="0"/>
      </c:catAx>
      <c:valAx>
        <c:axId val="113463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3461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6 - 12 ปี ได้รับบริการทันตกรรม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600" baseline="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Sheet1!$A$2:$A$17</c:f>
              <c:strCache>
                <c:ptCount val="16"/>
                <c:pt idx="0">
                  <c:v>กุดเกวียน</c:v>
                </c:pt>
                <c:pt idx="1">
                  <c:v>นางาม</c:v>
                </c:pt>
                <c:pt idx="2">
                  <c:v>โคกเพร็ก</c:v>
                </c:pt>
                <c:pt idx="3">
                  <c:v>แสง์</c:v>
                </c:pt>
                <c:pt idx="4">
                  <c:v>มะกอก</c:v>
                </c:pt>
                <c:pt idx="5">
                  <c:v>หนองติม</c:v>
                </c:pt>
                <c:pt idx="6">
                  <c:v>โคกไพล</c:v>
                </c:pt>
                <c:pt idx="7">
                  <c:v>หนองผักแว่น</c:v>
                </c:pt>
                <c:pt idx="8">
                  <c:v>ทัพไทย</c:v>
                </c:pt>
                <c:pt idx="9">
                  <c:v>ทับทิมสยาม03</c:v>
                </c:pt>
                <c:pt idx="10">
                  <c:v>รัตนะ</c:v>
                </c:pt>
                <c:pt idx="11">
                  <c:v>นวมินทราชินี</c:v>
                </c:pt>
                <c:pt idx="12">
                  <c:v>โคคลาน</c:v>
                </c:pt>
                <c:pt idx="13">
                  <c:v>ทัพเซียม</c:v>
                </c:pt>
                <c:pt idx="14">
                  <c:v>โคกแจง</c:v>
                </c:pt>
                <c:pt idx="15">
                  <c:v>รพ.ตาพระยา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96.67</c:v>
                </c:pt>
                <c:pt idx="1">
                  <c:v>76.77</c:v>
                </c:pt>
                <c:pt idx="2">
                  <c:v>89.74</c:v>
                </c:pt>
                <c:pt idx="3">
                  <c:v>60</c:v>
                </c:pt>
                <c:pt idx="4">
                  <c:v>39.799999999999997</c:v>
                </c:pt>
                <c:pt idx="5">
                  <c:v>100</c:v>
                </c:pt>
                <c:pt idx="6">
                  <c:v>31.08</c:v>
                </c:pt>
                <c:pt idx="7">
                  <c:v>50.68</c:v>
                </c:pt>
                <c:pt idx="8">
                  <c:v>95.91</c:v>
                </c:pt>
                <c:pt idx="9">
                  <c:v>98.33</c:v>
                </c:pt>
                <c:pt idx="10">
                  <c:v>66.510000000000005</c:v>
                </c:pt>
                <c:pt idx="11">
                  <c:v>95.99</c:v>
                </c:pt>
                <c:pt idx="12">
                  <c:v>32.520000000000003</c:v>
                </c:pt>
                <c:pt idx="13">
                  <c:v>8.85</c:v>
                </c:pt>
                <c:pt idx="14">
                  <c:v>35.479999999999997</c:v>
                </c:pt>
                <c:pt idx="15">
                  <c:v>55.7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605056"/>
        <c:axId val="112606592"/>
      </c:barChart>
      <c:catAx>
        <c:axId val="112605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2606592"/>
        <c:crosses val="autoZero"/>
        <c:auto val="1"/>
        <c:lblAlgn val="ctr"/>
        <c:lblOffset val="100"/>
        <c:noMultiLvlLbl val="0"/>
      </c:catAx>
      <c:valAx>
        <c:axId val="112606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2605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6 - 12 ปี ได้รับบริการทันตกรรม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600" baseline="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รพ.สต.ตาหลังใน</c:v>
                </c:pt>
                <c:pt idx="1">
                  <c:v>รพ.สต.ท่าตาสี</c:v>
                </c:pt>
                <c:pt idx="2">
                  <c:v>สอ.คลองหินปูน</c:v>
                </c:pt>
                <c:pt idx="3">
                  <c:v>สอ.คลองตาสูตร</c:v>
                </c:pt>
                <c:pt idx="4">
                  <c:v>รพ.สต.ทุ่งมหาเจริญ</c:v>
                </c:pt>
                <c:pt idx="5">
                  <c:v>รพ.สต.คลองจรเข้</c:v>
                </c:pt>
                <c:pt idx="6">
                  <c:v>รพ.สต.คลองตะเคียนชัย</c:v>
                </c:pt>
                <c:pt idx="7">
                  <c:v>รพ.วังน้ำเย็น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51.81</c:v>
                </c:pt>
                <c:pt idx="1">
                  <c:v>57.26</c:v>
                </c:pt>
                <c:pt idx="2">
                  <c:v>58.29</c:v>
                </c:pt>
                <c:pt idx="3">
                  <c:v>59.82</c:v>
                </c:pt>
                <c:pt idx="4">
                  <c:v>25.53</c:v>
                </c:pt>
                <c:pt idx="5">
                  <c:v>18.760000000000002</c:v>
                </c:pt>
                <c:pt idx="6">
                  <c:v>64.930000000000007</c:v>
                </c:pt>
                <c:pt idx="7">
                  <c:v>31.44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653824"/>
        <c:axId val="112655360"/>
      </c:barChart>
      <c:catAx>
        <c:axId val="112653824"/>
        <c:scaling>
          <c:orientation val="minMax"/>
        </c:scaling>
        <c:delete val="0"/>
        <c:axPos val="b"/>
        <c:majorTickMark val="out"/>
        <c:minorTickMark val="none"/>
        <c:tickLblPos val="nextTo"/>
        <c:crossAx val="112655360"/>
        <c:crosses val="autoZero"/>
        <c:auto val="1"/>
        <c:lblAlgn val="ctr"/>
        <c:lblOffset val="100"/>
        <c:noMultiLvlLbl val="0"/>
      </c:catAx>
      <c:valAx>
        <c:axId val="112655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2653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6 - 12 ปี ได้รับบริการทันตกรรม</c:v>
                </c:pt>
              </c:strCache>
            </c:strRef>
          </c:tx>
          <c:invertIfNegative val="0"/>
          <c:dPt>
            <c:idx val="9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600" baseline="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Sheet1!$A$2:$A$23</c:f>
              <c:strCache>
                <c:ptCount val="22"/>
                <c:pt idx="0">
                  <c:v>ท่าเกวียน</c:v>
                </c:pt>
                <c:pt idx="1">
                  <c:v>คลองมะนาว</c:v>
                </c:pt>
                <c:pt idx="2">
                  <c:v>หนองหอย</c:v>
                </c:pt>
                <c:pt idx="3">
                  <c:v>ห้วยเดื่อ</c:v>
                </c:pt>
                <c:pt idx="4">
                  <c:v>หนองเทา</c:v>
                </c:pt>
                <c:pt idx="5">
                  <c:v>ทับใหม่</c:v>
                </c:pt>
                <c:pt idx="6">
                  <c:v>หนองน้ำใส</c:v>
                </c:pt>
                <c:pt idx="7">
                  <c:v>ซับนกแก้ว</c:v>
                </c:pt>
                <c:pt idx="8">
                  <c:v>ช่องกุ่ม</c:v>
                </c:pt>
                <c:pt idx="9">
                  <c:v>ห้วยชัน</c:v>
                </c:pt>
                <c:pt idx="10">
                  <c:v>หนองแวง</c:v>
                </c:pt>
                <c:pt idx="11">
                  <c:v>แซร์ออ</c:v>
                </c:pt>
                <c:pt idx="12">
                  <c:v>เขาพรมสุวรรณ</c:v>
                </c:pt>
                <c:pt idx="13">
                  <c:v>หนองหมากฝ้าย</c:v>
                </c:pt>
                <c:pt idx="14">
                  <c:v>บ้านใหม่ศรีจำปา</c:v>
                </c:pt>
                <c:pt idx="15">
                  <c:v>หนองตะเคียนบอน</c:v>
                </c:pt>
                <c:pt idx="16">
                  <c:v>คลองทราย</c:v>
                </c:pt>
                <c:pt idx="17">
                  <c:v>บ่อนางชิง</c:v>
                </c:pt>
                <c:pt idx="18">
                  <c:v>คลองคันโท</c:v>
                </c:pt>
                <c:pt idx="19">
                  <c:v>ท่าช้าง</c:v>
                </c:pt>
                <c:pt idx="20">
                  <c:v>ห้วยโจด</c:v>
                </c:pt>
                <c:pt idx="21">
                  <c:v>รพ.วัฒนานคร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97.41</c:v>
                </c:pt>
                <c:pt idx="1">
                  <c:v>72.319999999999993</c:v>
                </c:pt>
                <c:pt idx="2">
                  <c:v>86.45</c:v>
                </c:pt>
                <c:pt idx="3">
                  <c:v>96.88</c:v>
                </c:pt>
                <c:pt idx="4">
                  <c:v>93.85</c:v>
                </c:pt>
                <c:pt idx="5">
                  <c:v>74.03</c:v>
                </c:pt>
                <c:pt idx="6">
                  <c:v>80.87</c:v>
                </c:pt>
                <c:pt idx="7">
                  <c:v>97.93</c:v>
                </c:pt>
                <c:pt idx="8">
                  <c:v>99.02</c:v>
                </c:pt>
                <c:pt idx="9">
                  <c:v>55.11</c:v>
                </c:pt>
                <c:pt idx="10">
                  <c:v>66.12</c:v>
                </c:pt>
                <c:pt idx="11">
                  <c:v>95.14</c:v>
                </c:pt>
                <c:pt idx="12">
                  <c:v>95.15</c:v>
                </c:pt>
                <c:pt idx="13">
                  <c:v>79.33</c:v>
                </c:pt>
                <c:pt idx="14">
                  <c:v>17.420000000000002</c:v>
                </c:pt>
                <c:pt idx="15">
                  <c:v>97.01</c:v>
                </c:pt>
                <c:pt idx="16">
                  <c:v>95.29</c:v>
                </c:pt>
                <c:pt idx="17">
                  <c:v>63.6</c:v>
                </c:pt>
                <c:pt idx="18">
                  <c:v>61.18</c:v>
                </c:pt>
                <c:pt idx="19">
                  <c:v>96.58</c:v>
                </c:pt>
                <c:pt idx="20">
                  <c:v>58.73</c:v>
                </c:pt>
                <c:pt idx="21">
                  <c:v>22.31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289088"/>
        <c:axId val="115294976"/>
      </c:barChart>
      <c:catAx>
        <c:axId val="115289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5294976"/>
        <c:crosses val="autoZero"/>
        <c:auto val="1"/>
        <c:lblAlgn val="ctr"/>
        <c:lblOffset val="100"/>
        <c:noMultiLvlLbl val="0"/>
      </c:catAx>
      <c:valAx>
        <c:axId val="115294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5289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6 - 12 ปี ได้รับบริการทันตกรรม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6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600" baseline="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Sheet1!$A$2:$A$18</c:f>
              <c:strCache>
                <c:ptCount val="17"/>
                <c:pt idx="0">
                  <c:v>เมืองไผ่</c:v>
                </c:pt>
                <c:pt idx="1">
                  <c:v>นิคมคลองน้ำใส</c:v>
                </c:pt>
                <c:pt idx="2">
                  <c:v>หันทราย</c:v>
                </c:pt>
                <c:pt idx="3">
                  <c:v>คลองน้ำใส</c:v>
                </c:pt>
                <c:pt idx="4">
                  <c:v>ท่าข้าม</c:v>
                </c:pt>
                <c:pt idx="5">
                  <c:v>ป่าไร่</c:v>
                </c:pt>
                <c:pt idx="6">
                  <c:v>ทับพริก</c:v>
                </c:pt>
                <c:pt idx="7">
                  <c:v>บ้านใหม่หนองไทร</c:v>
                </c:pt>
                <c:pt idx="8">
                  <c:v>ผ่านศึก</c:v>
                </c:pt>
                <c:pt idx="9">
                  <c:v>หนองปรือ</c:v>
                </c:pt>
                <c:pt idx="10">
                  <c:v>หนองสังข์</c:v>
                </c:pt>
                <c:pt idx="11">
                  <c:v>คลองทับจันทร์</c:v>
                </c:pt>
                <c:pt idx="12">
                  <c:v>ฟากห้วย</c:v>
                </c:pt>
                <c:pt idx="13">
                  <c:v>บ้านโรงเรียน</c:v>
                </c:pt>
                <c:pt idx="14">
                  <c:v>ภูน้ำเกลี้ยง</c:v>
                </c:pt>
                <c:pt idx="15">
                  <c:v>คลองหว้า</c:v>
                </c:pt>
                <c:pt idx="16">
                  <c:v>รพ.อรัญประเทศ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59.15</c:v>
                </c:pt>
                <c:pt idx="1">
                  <c:v>89.67</c:v>
                </c:pt>
                <c:pt idx="2">
                  <c:v>66.040000000000006</c:v>
                </c:pt>
                <c:pt idx="3">
                  <c:v>26.28</c:v>
                </c:pt>
                <c:pt idx="4">
                  <c:v>60.89</c:v>
                </c:pt>
                <c:pt idx="5">
                  <c:v>35.200000000000003</c:v>
                </c:pt>
                <c:pt idx="6">
                  <c:v>66.67</c:v>
                </c:pt>
                <c:pt idx="7">
                  <c:v>33.58</c:v>
                </c:pt>
                <c:pt idx="8">
                  <c:v>87.35</c:v>
                </c:pt>
                <c:pt idx="9">
                  <c:v>22.06</c:v>
                </c:pt>
                <c:pt idx="10">
                  <c:v>59.91</c:v>
                </c:pt>
                <c:pt idx="11">
                  <c:v>65.91</c:v>
                </c:pt>
                <c:pt idx="12">
                  <c:v>55.63</c:v>
                </c:pt>
                <c:pt idx="13">
                  <c:v>43.57</c:v>
                </c:pt>
                <c:pt idx="14">
                  <c:v>75.61</c:v>
                </c:pt>
                <c:pt idx="15">
                  <c:v>89.89</c:v>
                </c:pt>
                <c:pt idx="16">
                  <c:v>20.03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329664"/>
        <c:axId val="115335552"/>
      </c:barChart>
      <c:catAx>
        <c:axId val="115329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5335552"/>
        <c:crosses val="autoZero"/>
        <c:auto val="1"/>
        <c:lblAlgn val="ctr"/>
        <c:lblOffset val="100"/>
        <c:noMultiLvlLbl val="0"/>
      </c:catAx>
      <c:valAx>
        <c:axId val="115335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5329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6 - 12 ปี ได้รับบริการทันตกรรม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 baseline="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เขาฉกรรจ์</c:v>
                </c:pt>
                <c:pt idx="1">
                  <c:v>คลองเจริญ</c:v>
                </c:pt>
                <c:pt idx="2">
                  <c:v>หนองหว้า</c:v>
                </c:pt>
                <c:pt idx="3">
                  <c:v>ซับมะนาว</c:v>
                </c:pt>
                <c:pt idx="4">
                  <c:v>นาคันหัก</c:v>
                </c:pt>
                <c:pt idx="5">
                  <c:v>ไทรทอง</c:v>
                </c:pt>
                <c:pt idx="6">
                  <c:v>เขาสามสิบ</c:v>
                </c:pt>
                <c:pt idx="7">
                  <c:v>รพ.เขาฉกรรจ์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54.94</c:v>
                </c:pt>
                <c:pt idx="1">
                  <c:v>70.27</c:v>
                </c:pt>
                <c:pt idx="2">
                  <c:v>51.84</c:v>
                </c:pt>
                <c:pt idx="3">
                  <c:v>77.91</c:v>
                </c:pt>
                <c:pt idx="4">
                  <c:v>11.62</c:v>
                </c:pt>
                <c:pt idx="5">
                  <c:v>87.04</c:v>
                </c:pt>
                <c:pt idx="6">
                  <c:v>72.400000000000006</c:v>
                </c:pt>
                <c:pt idx="7">
                  <c:v>15.4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128576"/>
        <c:axId val="115130368"/>
      </c:barChart>
      <c:catAx>
        <c:axId val="115128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5130368"/>
        <c:crosses val="autoZero"/>
        <c:auto val="1"/>
        <c:lblAlgn val="ctr"/>
        <c:lblOffset val="100"/>
        <c:noMultiLvlLbl val="0"/>
      </c:catAx>
      <c:valAx>
        <c:axId val="115130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5128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6 - 12 ปี ได้รับบริการทันตกรรม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600" baseline="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โคกสูง</c:v>
                </c:pt>
                <c:pt idx="1">
                  <c:v>ละลมติม</c:v>
                </c:pt>
                <c:pt idx="2">
                  <c:v>หนองม่วง</c:v>
                </c:pt>
                <c:pt idx="3">
                  <c:v>ไผ่งาม</c:v>
                </c:pt>
                <c:pt idx="4">
                  <c:v>หนองแวง</c:v>
                </c:pt>
                <c:pt idx="5">
                  <c:v>คลองตะเคียน</c:v>
                </c:pt>
                <c:pt idx="6">
                  <c:v>หนองมั่ง</c:v>
                </c:pt>
                <c:pt idx="7">
                  <c:v>โนนหมากมุ่น</c:v>
                </c:pt>
                <c:pt idx="8">
                  <c:v>อ่างศิลา</c:v>
                </c:pt>
                <c:pt idx="9">
                  <c:v>รพ.โคกสูง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96.2</c:v>
                </c:pt>
                <c:pt idx="1">
                  <c:v>71.12</c:v>
                </c:pt>
                <c:pt idx="2">
                  <c:v>65.819999999999993</c:v>
                </c:pt>
                <c:pt idx="3">
                  <c:v>59.94</c:v>
                </c:pt>
                <c:pt idx="4">
                  <c:v>72.510000000000005</c:v>
                </c:pt>
                <c:pt idx="5">
                  <c:v>68.98</c:v>
                </c:pt>
                <c:pt idx="6">
                  <c:v>59.34</c:v>
                </c:pt>
                <c:pt idx="7">
                  <c:v>69.23</c:v>
                </c:pt>
                <c:pt idx="8">
                  <c:v>53.4</c:v>
                </c:pt>
                <c:pt idx="9">
                  <c:v>29.31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160576"/>
        <c:axId val="115162112"/>
      </c:barChart>
      <c:catAx>
        <c:axId val="115160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5162112"/>
        <c:crosses val="autoZero"/>
        <c:auto val="1"/>
        <c:lblAlgn val="ctr"/>
        <c:lblOffset val="100"/>
        <c:noMultiLvlLbl val="0"/>
      </c:catAx>
      <c:valAx>
        <c:axId val="115162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5160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0.05506</cdr:x>
      <cdr:y>0.54094</cdr:y>
    </cdr:from>
    <cdr:to>
      <cdr:x>1</cdr:x>
      <cdr:y>0.54094</cdr:y>
    </cdr:to>
    <cdr:cxnSp macro="">
      <cdr:nvCxnSpPr>
        <cdr:cNvPr id="3" name="ตัวเชื่อมต่อตรง 2"/>
        <cdr:cNvCxnSpPr/>
      </cdr:nvCxnSpPr>
      <cdr:spPr>
        <a:xfrm xmlns:a="http://schemas.openxmlformats.org/drawingml/2006/main">
          <a:off x="453124" y="2448272"/>
          <a:ext cx="777647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0.05506</cdr:x>
      <cdr:y>0.60458</cdr:y>
    </cdr:from>
    <cdr:to>
      <cdr:x>1</cdr:x>
      <cdr:y>0.60458</cdr:y>
    </cdr:to>
    <cdr:cxnSp macro="">
      <cdr:nvCxnSpPr>
        <cdr:cNvPr id="3" name="ตัวเชื่อมต่อตรง 2"/>
        <cdr:cNvCxnSpPr/>
      </cdr:nvCxnSpPr>
      <cdr:spPr>
        <a:xfrm xmlns:a="http://schemas.openxmlformats.org/drawingml/2006/main">
          <a:off x="453122" y="2736304"/>
          <a:ext cx="777647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0.03042</cdr:x>
      <cdr:y>0.39775</cdr:y>
    </cdr:from>
    <cdr:to>
      <cdr:x>1</cdr:x>
      <cdr:y>0.39775</cdr:y>
    </cdr:to>
    <cdr:cxnSp macro="">
      <cdr:nvCxnSpPr>
        <cdr:cNvPr id="3" name="ตัวเชื่อมต่อตรง 2"/>
        <cdr:cNvCxnSpPr/>
      </cdr:nvCxnSpPr>
      <cdr:spPr>
        <a:xfrm xmlns:a="http://schemas.openxmlformats.org/drawingml/2006/main">
          <a:off x="250356" y="1800200"/>
          <a:ext cx="7979244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0.03042</cdr:x>
      <cdr:y>0.42957</cdr:y>
    </cdr:from>
    <cdr:to>
      <cdr:x>1</cdr:x>
      <cdr:y>0.42957</cdr:y>
    </cdr:to>
    <cdr:cxnSp macro="">
      <cdr:nvCxnSpPr>
        <cdr:cNvPr id="3" name="ตัวเชื่อมต่อตรง 2"/>
        <cdr:cNvCxnSpPr/>
      </cdr:nvCxnSpPr>
      <cdr:spPr>
        <a:xfrm xmlns:a="http://schemas.openxmlformats.org/drawingml/2006/main">
          <a:off x="250344" y="1944216"/>
          <a:ext cx="797925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0.05506</cdr:x>
      <cdr:y>0.58867</cdr:y>
    </cdr:from>
    <cdr:to>
      <cdr:x>1</cdr:x>
      <cdr:y>0.58867</cdr:y>
    </cdr:to>
    <cdr:cxnSp macro="">
      <cdr:nvCxnSpPr>
        <cdr:cNvPr id="3" name="ตัวเชื่อมต่อตรง 2"/>
        <cdr:cNvCxnSpPr/>
      </cdr:nvCxnSpPr>
      <cdr:spPr>
        <a:xfrm xmlns:a="http://schemas.openxmlformats.org/drawingml/2006/main">
          <a:off x="453122" y="2664296"/>
          <a:ext cx="777647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0.03789</cdr:x>
      <cdr:y>0.60458</cdr:y>
    </cdr:from>
    <cdr:to>
      <cdr:x>0.98283</cdr:x>
      <cdr:y>0.60458</cdr:y>
    </cdr:to>
    <cdr:cxnSp macro="">
      <cdr:nvCxnSpPr>
        <cdr:cNvPr id="3" name="ตัวเชื่อมต่อตรง 2"/>
        <cdr:cNvCxnSpPr/>
      </cdr:nvCxnSpPr>
      <cdr:spPr>
        <a:xfrm xmlns:a="http://schemas.openxmlformats.org/drawingml/2006/main">
          <a:off x="311827" y="2736304"/>
          <a:ext cx="777647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0.04664</cdr:x>
      <cdr:y>0.60458</cdr:y>
    </cdr:from>
    <cdr:to>
      <cdr:x>1</cdr:x>
      <cdr:y>0.60458</cdr:y>
    </cdr:to>
    <cdr:cxnSp macro="">
      <cdr:nvCxnSpPr>
        <cdr:cNvPr id="3" name="ตัวเชื่อมต่อตรง 2"/>
        <cdr:cNvCxnSpPr/>
      </cdr:nvCxnSpPr>
      <cdr:spPr>
        <a:xfrm xmlns:a="http://schemas.openxmlformats.org/drawingml/2006/main">
          <a:off x="383835" y="2736304"/>
          <a:ext cx="7845765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0.06202</cdr:x>
      <cdr:y>0.44315</cdr:y>
    </cdr:from>
    <cdr:to>
      <cdr:x>1</cdr:x>
      <cdr:y>0.44315</cdr:y>
    </cdr:to>
    <cdr:cxnSp macro="">
      <cdr:nvCxnSpPr>
        <cdr:cNvPr id="3" name="ตัวเชื่อมต่อตรง 2"/>
        <cdr:cNvCxnSpPr/>
      </cdr:nvCxnSpPr>
      <cdr:spPr>
        <a:xfrm xmlns:a="http://schemas.openxmlformats.org/drawingml/2006/main">
          <a:off x="510400" y="2005683"/>
          <a:ext cx="771920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0.0525</cdr:x>
      <cdr:y>0.55685</cdr:y>
    </cdr:from>
    <cdr:to>
      <cdr:x>0.99744</cdr:x>
      <cdr:y>0.55685</cdr:y>
    </cdr:to>
    <cdr:cxnSp macro="">
      <cdr:nvCxnSpPr>
        <cdr:cNvPr id="3" name="ตัวเชื่อมต่อตรง 2"/>
        <cdr:cNvCxnSpPr/>
      </cdr:nvCxnSpPr>
      <cdr:spPr>
        <a:xfrm xmlns:a="http://schemas.openxmlformats.org/drawingml/2006/main">
          <a:off x="432048" y="2520280"/>
          <a:ext cx="777647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0.03789</cdr:x>
      <cdr:y>0.54094</cdr:y>
    </cdr:from>
    <cdr:to>
      <cdr:x>1</cdr:x>
      <cdr:y>0.54094</cdr:y>
    </cdr:to>
    <cdr:cxnSp macro="">
      <cdr:nvCxnSpPr>
        <cdr:cNvPr id="3" name="ตัวเชื่อมต่อตรง 2"/>
        <cdr:cNvCxnSpPr/>
      </cdr:nvCxnSpPr>
      <cdr:spPr>
        <a:xfrm xmlns:a="http://schemas.openxmlformats.org/drawingml/2006/main">
          <a:off x="311827" y="2448272"/>
          <a:ext cx="7917773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0.05506</cdr:x>
      <cdr:y>0.58867</cdr:y>
    </cdr:from>
    <cdr:to>
      <cdr:x>1</cdr:x>
      <cdr:y>0.58867</cdr:y>
    </cdr:to>
    <cdr:cxnSp macro="">
      <cdr:nvCxnSpPr>
        <cdr:cNvPr id="3" name="ตัวเชื่อมต่อตรง 2"/>
        <cdr:cNvCxnSpPr/>
      </cdr:nvCxnSpPr>
      <cdr:spPr>
        <a:xfrm xmlns:a="http://schemas.openxmlformats.org/drawingml/2006/main">
          <a:off x="453122" y="2664296"/>
          <a:ext cx="777647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0.04664</cdr:x>
      <cdr:y>0.60458</cdr:y>
    </cdr:from>
    <cdr:to>
      <cdr:x>0.99158</cdr:x>
      <cdr:y>0.60458</cdr:y>
    </cdr:to>
    <cdr:cxnSp macro="">
      <cdr:nvCxnSpPr>
        <cdr:cNvPr id="3" name="ตัวเชื่อมต่อตรง 2"/>
        <cdr:cNvCxnSpPr/>
      </cdr:nvCxnSpPr>
      <cdr:spPr>
        <a:xfrm xmlns:a="http://schemas.openxmlformats.org/drawingml/2006/main">
          <a:off x="383835" y="2736304"/>
          <a:ext cx="777647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6665D-68A1-4982-BD51-E2E914433D9E}" type="datetimeFigureOut">
              <a:rPr lang="th-TH" smtClean="0"/>
              <a:t>22/03/61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1B5F2-AE41-47D1-8719-92D721EB29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6705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1B5F2-AE41-47D1-8719-92D721EB29A6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095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979D-93B7-49A2-AC55-41FA9EA4DC66}" type="datetimeFigureOut">
              <a:rPr lang="th-TH" smtClean="0"/>
              <a:t>22/03/61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3BF2-B361-41C9-8CA6-94A571AD0A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42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979D-93B7-49A2-AC55-41FA9EA4DC66}" type="datetimeFigureOut">
              <a:rPr lang="th-TH" smtClean="0"/>
              <a:t>22/03/61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3BF2-B361-41C9-8CA6-94A571AD0A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234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979D-93B7-49A2-AC55-41FA9EA4DC66}" type="datetimeFigureOut">
              <a:rPr lang="th-TH" smtClean="0"/>
              <a:t>22/03/61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3BF2-B361-41C9-8CA6-94A571AD0A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7451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979D-93B7-49A2-AC55-41FA9EA4DC66}" type="datetimeFigureOut">
              <a:rPr lang="th-TH" smtClean="0"/>
              <a:t>22/03/61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3BF2-B361-41C9-8CA6-94A571AD0A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5789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979D-93B7-49A2-AC55-41FA9EA4DC66}" type="datetimeFigureOut">
              <a:rPr lang="th-TH" smtClean="0"/>
              <a:t>22/03/61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3BF2-B361-41C9-8CA6-94A571AD0A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825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979D-93B7-49A2-AC55-41FA9EA4DC66}" type="datetimeFigureOut">
              <a:rPr lang="th-TH" smtClean="0"/>
              <a:t>22/03/61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3BF2-B361-41C9-8CA6-94A571AD0A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514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979D-93B7-49A2-AC55-41FA9EA4DC66}" type="datetimeFigureOut">
              <a:rPr lang="th-TH" smtClean="0"/>
              <a:t>22/03/61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3BF2-B361-41C9-8CA6-94A571AD0A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5457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979D-93B7-49A2-AC55-41FA9EA4DC66}" type="datetimeFigureOut">
              <a:rPr lang="th-TH" smtClean="0"/>
              <a:t>22/03/61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3BF2-B361-41C9-8CA6-94A571AD0A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7688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979D-93B7-49A2-AC55-41FA9EA4DC66}" type="datetimeFigureOut">
              <a:rPr lang="th-TH" smtClean="0"/>
              <a:t>22/03/61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3BF2-B361-41C9-8CA6-94A571AD0A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436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979D-93B7-49A2-AC55-41FA9EA4DC66}" type="datetimeFigureOut">
              <a:rPr lang="th-TH" smtClean="0"/>
              <a:t>22/03/61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3BF2-B361-41C9-8CA6-94A571AD0A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282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979D-93B7-49A2-AC55-41FA9EA4DC66}" type="datetimeFigureOut">
              <a:rPr lang="th-TH" smtClean="0"/>
              <a:t>22/03/61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3BF2-B361-41C9-8CA6-94A571AD0A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3561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E979D-93B7-49A2-AC55-41FA9EA4DC66}" type="datetimeFigureOut">
              <a:rPr lang="th-TH" smtClean="0"/>
              <a:t>22/03/61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53BF2-B361-41C9-8CA6-94A571AD0A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366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0265"/>
            <a:ext cx="6912768" cy="2526807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3866"/>
            <a:ext cx="8956230" cy="320139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73832" y="3638353"/>
            <a:ext cx="7772400" cy="877438"/>
          </a:xfrm>
        </p:spPr>
        <p:txBody>
          <a:bodyPr>
            <a:noAutofit/>
          </a:bodyPr>
          <a:lstStyle/>
          <a:p>
            <a:r>
              <a:rPr lang="th-TH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ผลการดำเนินงานตามตัวชี้วัด</a:t>
            </a:r>
            <a:endParaRPr lang="th-TH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2186" y="4925501"/>
            <a:ext cx="4427984" cy="995422"/>
          </a:xfrm>
          <a:prstGeom prst="flowChartTerminator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จังหวัดสระแก้ว</a:t>
            </a:r>
            <a:endParaRPr lang="th-TH" sz="4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7277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346080"/>
              </p:ext>
            </p:extLst>
          </p:nvPr>
        </p:nvGraphicFramePr>
        <p:xfrm>
          <a:off x="611560" y="177281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ชื่อเรื่อง 1"/>
          <p:cNvSpPr txBox="1"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ผลการดำเนินงานอำเภอเขาฉกรรจ์</a:t>
            </a:r>
            <a:endParaRPr lang="th-TH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54222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4086452"/>
              </p:ext>
            </p:extLst>
          </p:nvPr>
        </p:nvGraphicFramePr>
        <p:xfrm>
          <a:off x="395536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ชื่อเรื่อง 1"/>
          <p:cNvSpPr txBox="1"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ผลการดำเนินงานอำเภอโคกสูง</a:t>
            </a:r>
            <a:endParaRPr lang="th-TH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54222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graphicFrame>
        <p:nvGraphicFramePr>
          <p:cNvPr id="4" name="ตัวแทนเนื้อหา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2697888"/>
              </p:ext>
            </p:extLst>
          </p:nvPr>
        </p:nvGraphicFramePr>
        <p:xfrm>
          <a:off x="515757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ชื่อเรื่อง 1"/>
          <p:cNvSpPr txBox="1"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ผลการดำเนินงานอำเภอวังสมบูรณ์</a:t>
            </a:r>
            <a:endParaRPr lang="th-TH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54222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600" b="1" dirty="0" smtClean="0">
                <a:latin typeface="TH SarabunIT๙" pitchFamily="34" charset="-34"/>
                <a:cs typeface="TH SarabunIT๙" pitchFamily="34" charset="-34"/>
              </a:rPr>
              <a:t>ตัวชี้วัด</a:t>
            </a:r>
            <a:endParaRPr lang="th-TH" sz="66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h-TH" sz="36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อัตราใช้บริการสุขภาพช่องปากของประชาชนในพื้นที่ </a:t>
            </a:r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              เป้าหมาย ไม่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น้อยกว่า ร้อยละ 35 </a:t>
            </a:r>
            <a:endParaRPr lang="th-TH" sz="4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42764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ัวแทนเนื้อหา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7131"/>
              </p:ext>
            </p:extLst>
          </p:nvPr>
        </p:nvGraphicFramePr>
        <p:xfrm>
          <a:off x="515757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39552" y="260648"/>
            <a:ext cx="8229600" cy="1143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ผลการดำเนินงานระดับจังหวัด</a:t>
            </a:r>
            <a:endParaRPr lang="th-TH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796136" y="6165304"/>
            <a:ext cx="33478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ข้อมูล ณ วันที่ 22 มี.ค.61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38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ตัวชี้วัด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ร้อยละอำเภอ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ที่จัดบริการสุขภาพช่องปากใน รพ.สต./</a:t>
            </a:r>
            <a:r>
              <a:rPr lang="th-TH" sz="4000" b="1" dirty="0" err="1">
                <a:latin typeface="TH SarabunPSK" pitchFamily="34" charset="-34"/>
                <a:cs typeface="TH SarabunPSK" pitchFamily="34" charset="-34"/>
              </a:rPr>
              <a:t>ศสม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. ที่มีคุณภาพตามเกณฑ์ ภายใต้การสนับสนุน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ของคณะกรรมการ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พัฒนาคุณภาพชีวิต</a:t>
            </a:r>
            <a:r>
              <a:rPr lang="th-TH" sz="4000" b="1" dirty="0" err="1">
                <a:latin typeface="TH SarabunPSK" pitchFamily="34" charset="-34"/>
                <a:cs typeface="TH SarabunPSK" pitchFamily="34" charset="-34"/>
              </a:rPr>
              <a:t>อาเภอ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 หรือ </a:t>
            </a:r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District Health Broad </a:t>
            </a:r>
            <a:endParaRPr lang="en-US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 algn="ctr">
              <a:buNone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เป้าหมาย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เท่าปี 2560 คือ ไม่น้อยกว่า ร้อยละ 35 </a:t>
            </a:r>
            <a:endParaRPr lang="th-TH" sz="4000" dirty="0">
              <a:latin typeface="TH SarabunPSK" pitchFamily="34" charset="-34"/>
              <a:cs typeface="TH SarabunPSK" pitchFamily="34" charset="-34"/>
            </a:endParaRPr>
          </a:p>
          <a:p>
            <a:endParaRPr lang="th-TH" sz="4000" dirty="0"/>
          </a:p>
          <a:p>
            <a:pPr marL="0" indent="0">
              <a:buNone/>
            </a:pPr>
            <a:endParaRPr lang="th-TH" sz="4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34018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ัวแทนเนื้อหา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206462"/>
              </p:ext>
            </p:extLst>
          </p:nvPr>
        </p:nvGraphicFramePr>
        <p:xfrm>
          <a:off x="515757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39552" y="260648"/>
            <a:ext cx="8229600" cy="1143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ผลการดำเนินงานระดับจังหวัด</a:t>
            </a:r>
            <a:endParaRPr lang="th-TH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796136" y="6165304"/>
            <a:ext cx="33478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ข้อมูล ณ วันที่ 22 มี.ค.61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5782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98" b="27787"/>
          <a:stretch/>
        </p:blipFill>
        <p:spPr>
          <a:xfrm>
            <a:off x="444500" y="836712"/>
            <a:ext cx="8371954" cy="3298560"/>
          </a:xfrm>
          <a:prstGeom prst="rect">
            <a:avLst/>
          </a:prstGeom>
        </p:spPr>
      </p:pic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44500" y="3429000"/>
            <a:ext cx="8396660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ขอบคุณค่ะ</a:t>
            </a:r>
            <a:endParaRPr lang="th-TH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5371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ร้อยละเด็กกลุ่มอายุ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0-12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ปีฟันดีไม่มีผุ (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cavity free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5" t="45214" r="16851" b="6761"/>
          <a:stretch/>
        </p:blipFill>
        <p:spPr bwMode="auto">
          <a:xfrm>
            <a:off x="251520" y="2420889"/>
            <a:ext cx="8208912" cy="339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252038" y="260648"/>
            <a:ext cx="8229600" cy="1143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ตัวชี้วัด</a:t>
            </a:r>
            <a:endParaRPr lang="th-TH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5180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ัวแทนเนื้อหา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044428"/>
              </p:ext>
            </p:extLst>
          </p:nvPr>
        </p:nvGraphicFramePr>
        <p:xfrm>
          <a:off x="515757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39552" y="260648"/>
            <a:ext cx="8229600" cy="1143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ผลการดำเนินงานระดับจังหวัด</a:t>
            </a:r>
            <a:endParaRPr lang="th-TH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796136" y="6165304"/>
            <a:ext cx="33478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ข้อมูล ณ วันที่ 22 มี.ค.61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2943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6834781"/>
              </p:ext>
            </p:extLst>
          </p:nvPr>
        </p:nvGraphicFramePr>
        <p:xfrm>
          <a:off x="467544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ชื่อเรื่อง 1"/>
          <p:cNvSpPr txBox="1"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ผลการดำเนินงานอำเภอเมืองสระแก้ว</a:t>
            </a:r>
            <a:endParaRPr lang="th-TH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11064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3070401"/>
              </p:ext>
            </p:extLst>
          </p:nvPr>
        </p:nvGraphicFramePr>
        <p:xfrm>
          <a:off x="395536" y="177281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ชื่อเรื่อง 1"/>
          <p:cNvSpPr txBox="1"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ผลการดำเนินงานอำเภอคลองหาด</a:t>
            </a:r>
            <a:endParaRPr lang="th-TH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54222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1449607"/>
              </p:ext>
            </p:extLst>
          </p:nvPr>
        </p:nvGraphicFramePr>
        <p:xfrm>
          <a:off x="539552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ชื่อเรื่อง 1"/>
          <p:cNvSpPr txBox="1"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ผลการดำเนินงานอำเภอตาพระยา</a:t>
            </a:r>
            <a:endParaRPr lang="th-TH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54222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ัวแทนเนื้อหา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979613"/>
              </p:ext>
            </p:extLst>
          </p:nvPr>
        </p:nvGraphicFramePr>
        <p:xfrm>
          <a:off x="533194" y="163934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39552" y="260648"/>
            <a:ext cx="8229600" cy="1143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ผลการดำเนินงานอำเภอวังน้ำเย็น</a:t>
            </a:r>
            <a:endParaRPr lang="th-TH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796136" y="6165304"/>
            <a:ext cx="33478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ข้อมูล ณ วันที่ 20 มี.ค.61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1229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2802526"/>
              </p:ext>
            </p:extLst>
          </p:nvPr>
        </p:nvGraphicFramePr>
        <p:xfrm>
          <a:off x="611560" y="170080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ชื่อเรื่อง 1"/>
          <p:cNvSpPr txBox="1"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ผลการดำเนินงานอำเภอวัฒนานคร</a:t>
            </a:r>
            <a:endParaRPr lang="th-TH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54222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547563"/>
              </p:ext>
            </p:extLst>
          </p:nvPr>
        </p:nvGraphicFramePr>
        <p:xfrm>
          <a:off x="611560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ชื่อเรื่อง 1"/>
          <p:cNvSpPr txBox="1"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ผลการดำเนินงานอำเภออรัญประเทศ</a:t>
            </a:r>
            <a:endParaRPr lang="th-TH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54222073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274</Words>
  <Application>Microsoft Office PowerPoint</Application>
  <PresentationFormat>นำเสนอทางหน้าจอ (4:3)</PresentationFormat>
  <Paragraphs>41</Paragraphs>
  <Slides>17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17</vt:i4>
      </vt:variant>
    </vt:vector>
  </HeadingPairs>
  <TitlesOfParts>
    <vt:vector size="18" baseType="lpstr">
      <vt:lpstr>ชุดรูปแบบของ Office</vt:lpstr>
      <vt:lpstr>ผลการดำเนินงานตามตัวชี้วัด</vt:lpstr>
      <vt:lpstr>งานนำเสนอ PowerPoint</vt:lpstr>
      <vt:lpstr>งานนำเสนอ PowerPoint</vt:lpstr>
      <vt:lpstr>ผลการดำเนินงานอำเภอเมืองสระแก้ว</vt:lpstr>
      <vt:lpstr>ผลการดำเนินงานอำเภอคลองหาด</vt:lpstr>
      <vt:lpstr>ผลการดำเนินงานอำเภอตาพระยา</vt:lpstr>
      <vt:lpstr>งานนำเสนอ PowerPoint</vt:lpstr>
      <vt:lpstr>ผลการดำเนินงานอำเภอวัฒนานคร</vt:lpstr>
      <vt:lpstr>ผลการดำเนินงานอำเภออรัญประเทศ</vt:lpstr>
      <vt:lpstr>ผลการดำเนินงานอำเภอเขาฉกรรจ์</vt:lpstr>
      <vt:lpstr>ผลการดำเนินงานอำเภอโคกสูง</vt:lpstr>
      <vt:lpstr>ผลการดำเนินงานอำเภอวังสมบูรณ์</vt:lpstr>
      <vt:lpstr>ตัวชี้วัด</vt:lpstr>
      <vt:lpstr>งานนำเสนอ PowerPoint</vt:lpstr>
      <vt:lpstr>ตัวชี้วัด</vt:lpstr>
      <vt:lpstr>งานนำเสนอ PowerPoint</vt:lpstr>
      <vt:lpstr>ขอบคุณค่ะ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การดำเนินงานทันตสาธารณสุขใน โรงเรียนตำรวจตระเวนชายแดน</dc:title>
  <dc:creator>User</dc:creator>
  <cp:lastModifiedBy>User</cp:lastModifiedBy>
  <cp:revision>74</cp:revision>
  <dcterms:created xsi:type="dcterms:W3CDTF">2017-12-14T06:50:54Z</dcterms:created>
  <dcterms:modified xsi:type="dcterms:W3CDTF">2018-03-22T09:27:43Z</dcterms:modified>
</cp:coreProperties>
</file>