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60" r:id="rId3"/>
    <p:sldId id="259" r:id="rId4"/>
    <p:sldId id="262" r:id="rId5"/>
    <p:sldId id="264" r:id="rId6"/>
    <p:sldId id="263" r:id="rId7"/>
    <p:sldId id="266" r:id="rId8"/>
    <p:sldId id="267" r:id="rId9"/>
    <p:sldId id="25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103F"/>
    <a:srgbClr val="E1BEA0"/>
    <a:srgbClr val="F0BCB4"/>
    <a:srgbClr val="EFD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สไตล์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สไตล์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0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1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6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1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2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6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8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9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1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858A8FC-3EB7-45C1-AC44-9E8100F0030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2AC2D2-CE0E-4063-9520-21137CCA95B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14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EE10E171-3092-A5BC-52FF-F0F50D569064}"/>
              </a:ext>
            </a:extLst>
          </p:cNvPr>
          <p:cNvSpPr/>
          <p:nvPr/>
        </p:nvSpPr>
        <p:spPr>
          <a:xfrm>
            <a:off x="2004962" y="2578963"/>
            <a:ext cx="8182076" cy="283641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D25E606B-F436-1DAA-4E55-ECF46A79FA9C}"/>
              </a:ext>
            </a:extLst>
          </p:cNvPr>
          <p:cNvSpPr/>
          <p:nvPr/>
        </p:nvSpPr>
        <p:spPr>
          <a:xfrm>
            <a:off x="2199707" y="915964"/>
            <a:ext cx="7720439" cy="1053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6834F32-D5B9-C727-040A-4669D096A88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99707" y="791128"/>
            <a:ext cx="10515600" cy="972000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chemeClr val="tx2">
                    <a:lumMod val="50000"/>
                  </a:schemeClr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ระเบียบวาระที่ 1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3600" b="1" dirty="0">
                <a:solidFill>
                  <a:schemeClr val="tx2">
                    <a:lumMod val="50000"/>
                  </a:schemeClr>
                </a:solidFill>
                <a:effectLst/>
                <a:latin typeface="Kanit" panose="00000500000000000000" pitchFamily="2" charset="-34"/>
                <a:ea typeface="Cordia New" panose="020B0304020202020204" pitchFamily="34" charset="-34"/>
                <a:cs typeface="Kanit" panose="00000500000000000000" pitchFamily="2" charset="-34"/>
              </a:rPr>
              <a:t>เรื่องประธานแจ้งที่ประชุม</a:t>
            </a:r>
            <a:endParaRPr lang="en-US" sz="3600" dirty="0">
              <a:solidFill>
                <a:schemeClr val="tx2">
                  <a:lumMod val="50000"/>
                </a:schemeClr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82B4EB6-61D3-7E82-579C-F9C4928E998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24721" y="2705170"/>
            <a:ext cx="8062317" cy="2584002"/>
          </a:xfrm>
        </p:spPr>
        <p:txBody>
          <a:bodyPr>
            <a:normAutofit fontScale="55000" lnSpcReduction="20000"/>
          </a:bodyPr>
          <a:lstStyle/>
          <a:p>
            <a:pPr marL="201168" lvl="1" indent="0">
              <a:lnSpc>
                <a:spcPct val="120000"/>
              </a:lnSpc>
              <a:buNone/>
            </a:pPr>
            <a:r>
              <a:rPr lang="th-TH" sz="2700" b="1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3300" b="1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ตามที่สำนักงานสาธารณสุขจังหวัดสระแก้ว ได้มีแผนการนิเทศงานแบบบูรณาการและเยี่ยมเสริมพลัง เครือข่ายบริการสุขภาพระดับอำเภอ รอบที่ 1 ประจำปีงบประมาณ พ.ศ.2566 ในเดือนมกราคม 2566 โดยมีวัตถุประสงค์เพื่อชี้แจงนโยบายที่สำคัญของกระทรวงสาธารณสุข </a:t>
            </a:r>
            <a:br>
              <a:rPr lang="th-TH" sz="3300" b="1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3300" b="1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และยุทธศาสตร์สุขภาพจังหวัดสระแก้วและเป็นพี่เลี้ยงให้คำแนะนำ และสนับสนุนการดำเนินงานของ คปสอ. และ รพ.สต.    </a:t>
            </a:r>
            <a:endParaRPr lang="en-US" sz="3300" b="1" dirty="0">
              <a:solidFill>
                <a:schemeClr val="bg1"/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201168" lvl="1" indent="0">
              <a:lnSpc>
                <a:spcPct val="120000"/>
              </a:lnSpc>
              <a:buNone/>
            </a:pPr>
            <a:r>
              <a:rPr lang="th-TH" sz="3300" b="1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เพื่อให้กระบวนการนิเทศงานฯ ดังกล่าว เป็นไปอย่างมีประสิทธิภาพ จึงจัดการประชุมคณะทำงานนิเทศงานแบบบูรณาการและเยี่ยมเสริมพลัง การดำเนินงานด้านสาธารณสุข เครือข่ายบริการสุขภาพระดับอำเภอ สำนักงานสาธารณสุขจังหวัดสระแก้ว ประจำปีงบประมาณ  พ.ศ. 2566 โดยมีวัตถุประสงค์เพื่อหารือแลกเปลี่ยนในประเด็นทิศทางการนิเทศงานฯ และวางรูปแบบและแนวทางในการนิเทศงานฯ ประจำปีงบประมาณ  พ.ศ. 2566</a:t>
            </a:r>
            <a:endParaRPr lang="en-US" sz="3300" b="1" dirty="0">
              <a:solidFill>
                <a:schemeClr val="bg1"/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53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F6D219EA-2352-764D-16A5-AC815467AEAA}"/>
              </a:ext>
            </a:extLst>
          </p:cNvPr>
          <p:cNvSpPr/>
          <p:nvPr/>
        </p:nvSpPr>
        <p:spPr>
          <a:xfrm>
            <a:off x="292963" y="168676"/>
            <a:ext cx="3622089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1D10E2A0-2B40-688A-010B-4CB0D731E78C}"/>
              </a:ext>
            </a:extLst>
          </p:cNvPr>
          <p:cNvSpPr txBox="1"/>
          <p:nvPr/>
        </p:nvSpPr>
        <p:spPr>
          <a:xfrm>
            <a:off x="292963" y="168676"/>
            <a:ext cx="6232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5.1 ประเด็นการนิเทศงานฯ ประจำปีงบประมาณ 2566</a:t>
            </a:r>
            <a:endParaRPr lang="en-US" b="1" dirty="0">
              <a:solidFill>
                <a:schemeClr val="bg1"/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6F22A617-FF7B-79FB-AB43-1462F5800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90260"/>
              </p:ext>
            </p:extLst>
          </p:nvPr>
        </p:nvGraphicFramePr>
        <p:xfrm>
          <a:off x="830633" y="600153"/>
          <a:ext cx="10058400" cy="291286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73913">
                  <a:extLst>
                    <a:ext uri="{9D8B030D-6E8A-4147-A177-3AD203B41FA5}">
                      <a16:colId xmlns:a16="http://schemas.microsoft.com/office/drawing/2014/main" val="376806351"/>
                    </a:ext>
                  </a:extLst>
                </a:gridCol>
                <a:gridCol w="2492472">
                  <a:extLst>
                    <a:ext uri="{9D8B030D-6E8A-4147-A177-3AD203B41FA5}">
                      <a16:colId xmlns:a16="http://schemas.microsoft.com/office/drawing/2014/main" val="3274077653"/>
                    </a:ext>
                  </a:extLst>
                </a:gridCol>
                <a:gridCol w="4494092">
                  <a:extLst>
                    <a:ext uri="{9D8B030D-6E8A-4147-A177-3AD203B41FA5}">
                      <a16:colId xmlns:a16="http://schemas.microsoft.com/office/drawing/2014/main" val="645032118"/>
                    </a:ext>
                  </a:extLst>
                </a:gridCol>
                <a:gridCol w="2397923">
                  <a:extLst>
                    <a:ext uri="{9D8B030D-6E8A-4147-A177-3AD203B41FA5}">
                      <a16:colId xmlns:a16="http://schemas.microsoft.com/office/drawing/2014/main" val="264644133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ประเด็นการนิเทศและเยี่ยมเสริมพลัง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735574"/>
                  </a:ext>
                </a:extLst>
              </a:tr>
              <a:tr h="28800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คปสอ.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926177"/>
                  </a:ext>
                </a:extLst>
              </a:tr>
              <a:tr h="22828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นโยบายและปัญหาของพื้นที่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260934"/>
                  </a:ext>
                </a:extLst>
              </a:tr>
              <a:tr h="282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แผนยุทธศาสตร์สุขภาพ และ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OKRs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 คปสอ.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ไฟล์นำเสนอข้อมูลทั่วไป แผนยุทธศาสตร์และ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OKRs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 คปสอ.แบบกระชับ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</a:t>
                      </a:r>
                      <a:r>
                        <a:rPr lang="en-US" sz="1400" u="non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คปสอ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en-US" sz="1400" u="non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นำเสนอวันรับนิเทศฯ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br>
                        <a:rPr lang="th-TH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***</a:t>
                      </a:r>
                      <a:r>
                        <a:rPr lang="en-US" sz="1400" u="non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ส่งไฟล์ก่อน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3 </a:t>
                      </a:r>
                      <a:r>
                        <a:rPr lang="en-US" sz="1400" u="non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</a:t>
                      </a:r>
                      <a:r>
                        <a:rPr lang="th-TH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***</a:t>
                      </a:r>
                      <a:endParaRPr lang="en-US" sz="1400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48260">
                        <a:lnSpc>
                          <a:spcPct val="107000"/>
                        </a:lnSpc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คปสอ.ส่งไฟล์ CUP Profile </a:t>
                      </a:r>
                      <a:r>
                        <a:rPr lang="en-US" sz="1400" u="non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ก่อน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 </a:t>
                      </a:r>
                      <a:r>
                        <a:rPr lang="en-US" sz="1400" u="non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สัปดาห์</a:t>
                      </a:r>
                      <a:br>
                        <a:rPr lang="th-TH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endParaRPr lang="th-TH" sz="1400" u="non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3.ส่งไฟล์นำเสนอ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Service Plan</a:t>
                      </a:r>
                      <a:r>
                        <a:rPr lang="th-TH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5 สาขาหลัก</a:t>
                      </a:r>
                      <a:br>
                        <a:rPr lang="th-TH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u="non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ก่อน 1 สัปดาห์ </a:t>
                      </a:r>
                      <a:r>
                        <a:rPr lang="th-TH" sz="1400" b="1" u="sng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รพร.สระแก้ว</a:t>
                      </a:r>
                      <a:r>
                        <a:rPr lang="en-US" sz="1400" b="1" u="sng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b="1" u="sng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อรัญฯ</a:t>
                      </a:r>
                      <a:endParaRPr lang="en-US" sz="1400" b="1" u="sng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4085227"/>
                  </a:ext>
                </a:extLst>
              </a:tr>
              <a:tr h="913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  <a:r>
                        <a:rPr lang="th-TH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ประเด็นการนิเทศและเยี่ยมเสริมพลัง </a:t>
                      </a:r>
                      <a:r>
                        <a:rPr lang="th-TH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อ. 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2566 (เอกสารแนบ 3)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รายละเอียดการนำเสนอ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ผลการดำเนินงานปี 2565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600"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ผลการดำเนินงานในไตรมาสแรก ปี 2566</a:t>
                      </a:r>
                      <a:endParaRPr lang="en-US" sz="1400" b="1" u="sng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 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Service plan 5 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สาขาหลัก </a:t>
                      </a:r>
                      <a:r>
                        <a:rPr lang="th-TH" sz="1400" b="1" u="sng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รพร.สระแก้ว</a:t>
                      </a:r>
                      <a:r>
                        <a:rPr lang="en-US" sz="1400" b="1" u="sng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b="1" u="sng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อรัญฯ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แผน/มาตรการสำคัญ และนวัตกรรมที่มี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047072"/>
                  </a:ext>
                </a:extLst>
              </a:tr>
              <a:tr h="684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ปัญหา อุปสรรค แนวทางแก้ไขเบื้องต้น และสิ่งที่ต้องการรับสนับสนุน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รายละเอียดการนำเสนอ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นำเสนอปัญหา อุปสรรค แนวทางแก้ไขเบื้องต้น และสิ่งที่ต้องการรับสนับสนุน ของ 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อ. ในประเด็นทั้งด้านบริหาร และวิชาการ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328988"/>
                  </a:ext>
                </a:extLst>
              </a:tr>
            </a:tbl>
          </a:graphicData>
        </a:graphic>
      </p:graphicFrame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7AB00B19-AE59-4857-FC3F-2B3A9F47B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235989"/>
              </p:ext>
            </p:extLst>
          </p:nvPr>
        </p:nvGraphicFramePr>
        <p:xfrm>
          <a:off x="830633" y="3549845"/>
          <a:ext cx="10058400" cy="286633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73913">
                  <a:extLst>
                    <a:ext uri="{9D8B030D-6E8A-4147-A177-3AD203B41FA5}">
                      <a16:colId xmlns:a16="http://schemas.microsoft.com/office/drawing/2014/main" val="3826985463"/>
                    </a:ext>
                  </a:extLst>
                </a:gridCol>
                <a:gridCol w="2492472">
                  <a:extLst>
                    <a:ext uri="{9D8B030D-6E8A-4147-A177-3AD203B41FA5}">
                      <a16:colId xmlns:a16="http://schemas.microsoft.com/office/drawing/2014/main" val="2346951572"/>
                    </a:ext>
                  </a:extLst>
                </a:gridCol>
                <a:gridCol w="4494092">
                  <a:extLst>
                    <a:ext uri="{9D8B030D-6E8A-4147-A177-3AD203B41FA5}">
                      <a16:colId xmlns:a16="http://schemas.microsoft.com/office/drawing/2014/main" val="443947232"/>
                    </a:ext>
                  </a:extLst>
                </a:gridCol>
                <a:gridCol w="2397923">
                  <a:extLst>
                    <a:ext uri="{9D8B030D-6E8A-4147-A177-3AD203B41FA5}">
                      <a16:colId xmlns:a16="http://schemas.microsoft.com/office/drawing/2014/main" val="2201310266"/>
                    </a:ext>
                  </a:extLst>
                </a:gridCol>
              </a:tblGrid>
              <a:tr h="240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ประเด็นการนิเทศและเยี่ยมเสริมพลัง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9725643"/>
                  </a:ext>
                </a:extLst>
              </a:tr>
              <a:tr h="22262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รพ.สต.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656372"/>
                  </a:ext>
                </a:extLst>
              </a:tr>
              <a:tr h="571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แผนยุทธศาสตร์สุขภาพ และ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OKRs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 รพ.สต.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ไฟล์นำเสนอ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ข้อมูลทั่วไป แผนยุทธศาสตร์ และ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OKRs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 รพ.สต.แบบกระชับ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นำเสนอวันรับนิเทศฯ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ส่งไฟล์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ก่อน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3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48260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2.รพ.สต.ส่งไฟล์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Profile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ก่อน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สัปดาห์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3.รพ.สต.เชิญ 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Stake holder</a:t>
                      </a:r>
                      <a:r>
                        <a:rPr lang="th-TH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และผู้มีส่วนได้ส่วนเสีย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ในพื้นที่รับผิดชอบ ร่วมรับฟังสรุปการนิเทศฯ ณ รพ.สต.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1600558"/>
                  </a:ext>
                </a:extLst>
              </a:tr>
              <a:tr h="111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ประเด็นการนิเทศและเยี่ยมเสริมพลัง รพ.สต. 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2566 (เอกสารแนบ 3)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รายละเอียดการนำเสนอ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ผลการดำเนินงานปี 2565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ผลการดำเนินงานในไตรมาสแรก ปี 2566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แผน/มาตรการสำคัญ และนวัตกรรมที่มี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ผลงานเด่น หรือผลงานภาคภูมิใจ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515829"/>
                  </a:ext>
                </a:extLst>
              </a:tr>
              <a:tr h="667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ปัญหา อุปสรรค แนวทางแก้ไขเบื้องต้น และสิ่งที่ต้องการรับสนับสนุน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รายละเอียดการนำเสนอ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นำเสนอปัญหา อุปสรรค แนวทางแก้ไขเบื้องต้น และสิ่งที่ต้องการรับสนับสนุน 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ของรพ.สต. ในประเด็นทั้งด้านบริหาร และวิชาการ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174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24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8C56866A-428D-D5D0-7144-101A9FC95F50}"/>
              </a:ext>
            </a:extLst>
          </p:cNvPr>
          <p:cNvSpPr/>
          <p:nvPr/>
        </p:nvSpPr>
        <p:spPr>
          <a:xfrm>
            <a:off x="2512382" y="4265945"/>
            <a:ext cx="7394933" cy="129266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939D875E-1AE9-0E16-0375-C84132D85285}"/>
              </a:ext>
            </a:extLst>
          </p:cNvPr>
          <p:cNvSpPr/>
          <p:nvPr/>
        </p:nvSpPr>
        <p:spPr>
          <a:xfrm>
            <a:off x="2512382" y="2292039"/>
            <a:ext cx="7394933" cy="123110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DE0D903A-F4F3-DD79-D588-D6BD9117BB4F}"/>
              </a:ext>
            </a:extLst>
          </p:cNvPr>
          <p:cNvSpPr/>
          <p:nvPr/>
        </p:nvSpPr>
        <p:spPr>
          <a:xfrm>
            <a:off x="2512382" y="596403"/>
            <a:ext cx="7448364" cy="111962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A980355-D560-2C5D-E881-E939C0B54B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60592" y="677234"/>
            <a:ext cx="7774622" cy="1449387"/>
          </a:xfrm>
        </p:spPr>
        <p:txBody>
          <a:bodyPr>
            <a:normAutofit fontScale="90000"/>
          </a:bodyPr>
          <a:lstStyle/>
          <a:p>
            <a:r>
              <a:rPr lang="th-TH" sz="5300" b="1" dirty="0">
                <a:solidFill>
                  <a:schemeClr val="bg1"/>
                </a:solidFill>
                <a:effectLst/>
                <a:latin typeface="Kanit" panose="00000500000000000000" pitchFamily="2" charset="-34"/>
                <a:ea typeface="Cordia New" panose="020B0304020202020204" pitchFamily="34" charset="-34"/>
                <a:cs typeface="Kanit" panose="00000500000000000000" pitchFamily="2" charset="-34"/>
              </a:rPr>
              <a:t>ระเบียบวาระที่ 3 เรื่องสืบเนื่อง </a:t>
            </a:r>
            <a:br>
              <a:rPr lang="en-US" sz="1800" b="1" dirty="0">
                <a:effectLst/>
                <a:latin typeface="Angsana New" panose="02020603050405020304" pitchFamily="18" charset="-34"/>
                <a:ea typeface="Cordia New" panose="020B0304020202020204" pitchFamily="34" charset="-34"/>
                <a:cs typeface="Angsana New" panose="02020603050405020304" pitchFamily="18" charset="-34"/>
              </a:rPr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5C7C39D-E45A-69C1-3709-B48A63065B0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644434" y="4265945"/>
            <a:ext cx="7035184" cy="126715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1700" b="1" dirty="0"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45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</a:t>
            </a:r>
            <a:r>
              <a:rPr lang="en-US" sz="45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</a:t>
            </a:r>
            <a:r>
              <a:rPr lang="th-TH" sz="45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สรุปข้อเสนอแนะจากการตรวจราชการและนิเทศงาน </a:t>
            </a:r>
            <a:br>
              <a:rPr lang="en-US" sz="45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45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กระทรวงสาธารณสุข เขตสุขภาพที่ 6 รอบที่ 2 ประจำปีงบประมาณ พ.ศ. 2565</a:t>
            </a:r>
            <a:endParaRPr lang="en-US" sz="4500" b="1" dirty="0">
              <a:solidFill>
                <a:schemeClr val="accent3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en-US" sz="1800" b="1" dirty="0">
              <a:effectLst/>
              <a:latin typeface="Angsana New" panose="02020603050405020304" pitchFamily="18" charset="-34"/>
              <a:ea typeface="Cordia New" panose="020B0304020202020204" pitchFamily="34" charset="-34"/>
              <a:cs typeface="Angsana New" panose="02020603050405020304" pitchFamily="18" charset="-34"/>
            </a:endParaRPr>
          </a:p>
          <a:p>
            <a:endParaRPr lang="en-US" sz="1800" b="1" dirty="0">
              <a:effectLst/>
              <a:latin typeface="Angsana New" panose="02020603050405020304" pitchFamily="18" charset="-34"/>
              <a:ea typeface="Cordia New" panose="020B0304020202020204" pitchFamily="34" charset="-34"/>
              <a:cs typeface="Angsana New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46327032-00F1-0CAC-1229-7C4289A11A58}"/>
              </a:ext>
            </a:extLst>
          </p:cNvPr>
          <p:cNvSpPr txBox="1"/>
          <p:nvPr/>
        </p:nvSpPr>
        <p:spPr>
          <a:xfrm>
            <a:off x="2565813" y="2395901"/>
            <a:ext cx="73949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000" b="1" dirty="0">
                <a:solidFill>
                  <a:schemeClr val="tx2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3.1 สรุปข้อเสนอแนะ และแนวทางการดำเนินงานจากการนิเทศงานและเยี่ยมเสริมพลังฯ รอบที่ 2 ประจำปีงบประมาณ พ.ศ. 2565</a:t>
            </a:r>
            <a:endParaRPr lang="en-US" sz="3000" b="1" dirty="0">
              <a:solidFill>
                <a:schemeClr val="tx2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AC5F41E4-BF10-A25B-0900-5B4BA9B1C767}"/>
              </a:ext>
            </a:extLst>
          </p:cNvPr>
          <p:cNvSpPr txBox="1"/>
          <p:nvPr/>
        </p:nvSpPr>
        <p:spPr>
          <a:xfrm>
            <a:off x="2712498" y="3632935"/>
            <a:ext cx="2915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(เอกสารแนบ 1)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639D6392-F82C-E4E5-0FCD-250F13B72525}"/>
              </a:ext>
            </a:extLst>
          </p:cNvPr>
          <p:cNvSpPr txBox="1"/>
          <p:nvPr/>
        </p:nvSpPr>
        <p:spPr>
          <a:xfrm>
            <a:off x="2712498" y="5634072"/>
            <a:ext cx="2915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(เอกสารแนบ 2)</a:t>
            </a:r>
          </a:p>
        </p:txBody>
      </p:sp>
    </p:spTree>
    <p:extLst>
      <p:ext uri="{BB962C8B-B14F-4D97-AF65-F5344CB8AC3E}">
        <p14:creationId xmlns:p14="http://schemas.microsoft.com/office/powerpoint/2010/main" val="218063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4DC658C7-391A-E149-4094-32620E74616A}"/>
              </a:ext>
            </a:extLst>
          </p:cNvPr>
          <p:cNvSpPr/>
          <p:nvPr/>
        </p:nvSpPr>
        <p:spPr>
          <a:xfrm>
            <a:off x="2396971" y="4024090"/>
            <a:ext cx="7270811" cy="124036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สี่เหลี่ยมผืนผ้า: มุมมน 5">
            <a:extLst>
              <a:ext uri="{FF2B5EF4-FFF2-40B4-BE49-F238E27FC236}">
                <a16:creationId xmlns:a16="http://schemas.microsoft.com/office/drawing/2014/main" id="{604CF4A3-21B8-1224-75EA-A6A39CEF31D9}"/>
              </a:ext>
            </a:extLst>
          </p:cNvPr>
          <p:cNvSpPr/>
          <p:nvPr/>
        </p:nvSpPr>
        <p:spPr>
          <a:xfrm>
            <a:off x="2396971" y="1918047"/>
            <a:ext cx="7270811" cy="115696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77568A98-8FF8-1D9B-8D95-C1F84CD9611E}"/>
              </a:ext>
            </a:extLst>
          </p:cNvPr>
          <p:cNvSpPr/>
          <p:nvPr/>
        </p:nvSpPr>
        <p:spPr>
          <a:xfrm>
            <a:off x="2361461" y="408855"/>
            <a:ext cx="7306321" cy="99382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45B9B43-D125-4B90-2F39-DBFB9ED9DF1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370336" y="485350"/>
            <a:ext cx="8333171" cy="1459331"/>
          </a:xfrm>
        </p:spPr>
        <p:txBody>
          <a:bodyPr/>
          <a:lstStyle/>
          <a:p>
            <a:r>
              <a:rPr lang="th-TH" sz="4400" b="1" dirty="0">
                <a:solidFill>
                  <a:schemeClr val="tx2">
                    <a:lumMod val="50000"/>
                  </a:schemeClr>
                </a:solidFill>
                <a:effectLst/>
                <a:latin typeface="Kanit" panose="00000500000000000000" pitchFamily="2" charset="-34"/>
                <a:ea typeface="Cordia New" panose="020B0304020202020204" pitchFamily="34" charset="-34"/>
                <a:cs typeface="Kanit" panose="00000500000000000000" pitchFamily="2" charset="-34"/>
              </a:rPr>
              <a:t>ระเบียบวาระที่ 4  เรื่องเพื่อทราบ</a:t>
            </a:r>
            <a:br>
              <a:rPr lang="en-US" sz="1800" b="1" dirty="0">
                <a:effectLst/>
                <a:latin typeface="Angsana New" panose="02020603050405020304" pitchFamily="18" charset="-34"/>
                <a:ea typeface="Cordia New" panose="020B0304020202020204" pitchFamily="34" charset="-34"/>
                <a:cs typeface="Angsana New" panose="02020603050405020304" pitchFamily="18" charset="-34"/>
              </a:rPr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A81F23F-332E-0618-E268-03F5822D163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74524" y="1997733"/>
            <a:ext cx="6986725" cy="1086158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buNone/>
            </a:pPr>
            <a:r>
              <a:rPr lang="th-TH" sz="2800" b="1" dirty="0">
                <a:solidFill>
                  <a:schemeClr val="bg2">
                    <a:lumMod val="1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4.1 คำสั่งคณะทำงานนิเทศงานแบบบูรณาการและเยี่ยมเสริมพลัง</a:t>
            </a:r>
            <a:br>
              <a:rPr lang="th-TH" sz="2800" b="1" dirty="0">
                <a:solidFill>
                  <a:schemeClr val="bg2">
                    <a:lumMod val="1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chemeClr val="bg2">
                    <a:lumMod val="1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การดำเนินงานด้านสาธารณสุขเครือข่ายบริการสุขภาพระดับอำเภอ </a:t>
            </a:r>
            <a:br>
              <a:rPr lang="th-TH" sz="2800" b="1" dirty="0">
                <a:solidFill>
                  <a:schemeClr val="bg2">
                    <a:lumMod val="1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chemeClr val="bg2">
                    <a:lumMod val="1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สำนักงานสาธารณสุขจังหวัดสระแก้ว ประจำปีงบประมาณ  พ.ศ. 2566</a:t>
            </a:r>
            <a:endParaRPr lang="en-US" sz="2800" b="1" dirty="0">
              <a:solidFill>
                <a:schemeClr val="bg2">
                  <a:lumMod val="1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88FF8619-21A1-55CF-C3BA-69DBC627F972}"/>
              </a:ext>
            </a:extLst>
          </p:cNvPr>
          <p:cNvSpPr txBox="1"/>
          <p:nvPr/>
        </p:nvSpPr>
        <p:spPr>
          <a:xfrm>
            <a:off x="2524218" y="4024090"/>
            <a:ext cx="7143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thaiDist">
              <a:spcBef>
                <a:spcPts val="600"/>
              </a:spcBef>
              <a:buNone/>
            </a:pPr>
            <a:r>
              <a:rPr lang="th-TH" sz="24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4.2 รายละเอียดตัวชี้วัดตามคำรับรองการปฏิบัติราชการกระทรวงสาธารณสุข </a:t>
            </a:r>
            <a:br>
              <a:rPr lang="th-TH" sz="24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24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ตัวชี้วัดกระทรวงสาธารณสุข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OKRs</a:t>
            </a:r>
            <a:r>
              <a:rPr lang="th-TH" sz="24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ยุทธศาสตร์สุขภาพจังหวัดสระแก้ว </a:t>
            </a:r>
            <a:br>
              <a:rPr lang="th-TH" sz="24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2400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ประจำปีงบประมาณ 2566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C370B52C-A382-436A-87EE-EF174FA737CC}"/>
              </a:ext>
            </a:extLst>
          </p:cNvPr>
          <p:cNvSpPr txBox="1"/>
          <p:nvPr/>
        </p:nvSpPr>
        <p:spPr>
          <a:xfrm>
            <a:off x="2574524" y="3250890"/>
            <a:ext cx="4331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(เอกสารแนบ 3)</a:t>
            </a:r>
            <a:endParaRPr lang="en-US" sz="28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69C665FC-2FE0-D88A-0B7D-48C6DAE3DAD6}"/>
              </a:ext>
            </a:extLst>
          </p:cNvPr>
          <p:cNvSpPr txBox="1"/>
          <p:nvPr/>
        </p:nvSpPr>
        <p:spPr>
          <a:xfrm>
            <a:off x="2524218" y="5385343"/>
            <a:ext cx="2049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(เอกสารแนบ 4)</a:t>
            </a:r>
            <a:endParaRPr lang="en-US" sz="28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9604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D0D1F588-74EA-9D2B-D468-AF4AAFE20A1F}"/>
              </a:ext>
            </a:extLst>
          </p:cNvPr>
          <p:cNvSpPr/>
          <p:nvPr/>
        </p:nvSpPr>
        <p:spPr>
          <a:xfrm>
            <a:off x="4007745" y="1895720"/>
            <a:ext cx="3848993" cy="4047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73D62747-A56A-732E-1354-CDDA707A0CCD}"/>
              </a:ext>
            </a:extLst>
          </p:cNvPr>
          <p:cNvSpPr/>
          <p:nvPr/>
        </p:nvSpPr>
        <p:spPr>
          <a:xfrm>
            <a:off x="5083777" y="435004"/>
            <a:ext cx="5764736" cy="110083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สี่เหลี่ยมผืนผ้า: มุมมน 9">
            <a:extLst>
              <a:ext uri="{FF2B5EF4-FFF2-40B4-BE49-F238E27FC236}">
                <a16:creationId xmlns:a16="http://schemas.microsoft.com/office/drawing/2014/main" id="{CF76CCA8-9EF2-E129-530E-D3B458650CFF}"/>
              </a:ext>
            </a:extLst>
          </p:cNvPr>
          <p:cNvSpPr/>
          <p:nvPr/>
        </p:nvSpPr>
        <p:spPr>
          <a:xfrm>
            <a:off x="204188" y="1068116"/>
            <a:ext cx="4705165" cy="4613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BF889664-DAD4-A5E2-B9ED-7B0A592011D3}"/>
              </a:ext>
            </a:extLst>
          </p:cNvPr>
          <p:cNvSpPr/>
          <p:nvPr/>
        </p:nvSpPr>
        <p:spPr>
          <a:xfrm>
            <a:off x="159798" y="284085"/>
            <a:ext cx="4705165" cy="70612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BC71F29-8D36-161D-3FE4-DB2C4E125C1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9798" y="18544"/>
            <a:ext cx="5257800" cy="893763"/>
          </a:xfrm>
        </p:spPr>
        <p:txBody>
          <a:bodyPr>
            <a:normAutofit/>
          </a:bodyPr>
          <a:lstStyle/>
          <a:p>
            <a:r>
              <a:rPr lang="th-TH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 panose="00000500000000000000" pitchFamily="2" charset="-34"/>
                <a:ea typeface="Cordia New" panose="020B0304020202020204" pitchFamily="34" charset="-34"/>
                <a:cs typeface="Kanit" panose="00000500000000000000" pitchFamily="2" charset="-34"/>
              </a:rPr>
              <a:t>ระเบียบวาระที่ 4  เรื่องเพื่อทราบ</a:t>
            </a:r>
            <a:endParaRPr lang="en-US" sz="28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BDD2187-AFB8-A374-8E93-6E012A1814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64219" y="1133826"/>
            <a:ext cx="5102225" cy="873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18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4.3 (ร่าง) แผนและกำหนดการ การนิเทศงานฯ ประจำปีงบประมาณ 2566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3D08B184-7B08-9D60-E7B4-BF774D556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117044"/>
              </p:ext>
            </p:extLst>
          </p:nvPr>
        </p:nvGraphicFramePr>
        <p:xfrm>
          <a:off x="1170432" y="2337678"/>
          <a:ext cx="9820657" cy="3935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1564">
                  <a:extLst>
                    <a:ext uri="{9D8B030D-6E8A-4147-A177-3AD203B41FA5}">
                      <a16:colId xmlns:a16="http://schemas.microsoft.com/office/drawing/2014/main" val="4211598010"/>
                    </a:ext>
                  </a:extLst>
                </a:gridCol>
                <a:gridCol w="2323166">
                  <a:extLst>
                    <a:ext uri="{9D8B030D-6E8A-4147-A177-3AD203B41FA5}">
                      <a16:colId xmlns:a16="http://schemas.microsoft.com/office/drawing/2014/main" val="1948972342"/>
                    </a:ext>
                  </a:extLst>
                </a:gridCol>
                <a:gridCol w="2323166">
                  <a:extLst>
                    <a:ext uri="{9D8B030D-6E8A-4147-A177-3AD203B41FA5}">
                      <a16:colId xmlns:a16="http://schemas.microsoft.com/office/drawing/2014/main" val="4122531042"/>
                    </a:ext>
                  </a:extLst>
                </a:gridCol>
                <a:gridCol w="2692761">
                  <a:extLst>
                    <a:ext uri="{9D8B030D-6E8A-4147-A177-3AD203B41FA5}">
                      <a16:colId xmlns:a16="http://schemas.microsoft.com/office/drawing/2014/main" val="167003444"/>
                    </a:ext>
                  </a:extLst>
                </a:gridCol>
              </a:tblGrid>
              <a:tr h="961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 เดือน ปี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ช่วงเช้า  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09.00</a:t>
                      </a: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–</a:t>
                      </a: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12.00 น.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ช่วงบ่าย 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13.30 </a:t>
                      </a: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– </a:t>
                      </a: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16.30 น.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รองนพ.สสจ.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ที่เป็นประธาน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ทีมนิเทศฯ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960828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lang="en-US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782499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kumimoji="0" lang="th-TH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672454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379045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994853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108293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111900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247230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kumimoji="0" lang="th-TH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944327"/>
                  </a:ext>
                </a:extLst>
              </a:tr>
              <a:tr h="330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วันที่..........เดือน...........ปี  25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kumimoji="0" lang="th-TH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รองฯ...............................................</a:t>
                      </a:r>
                      <a:endParaRPr lang="en-US" sz="14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449467"/>
                  </a:ext>
                </a:extLst>
              </a:tr>
            </a:tbl>
          </a:graphicData>
        </a:graphic>
      </p:graphicFrame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F7B565AA-EBED-98A6-A576-0A53421ED927}"/>
              </a:ext>
            </a:extLst>
          </p:cNvPr>
          <p:cNvSpPr txBox="1"/>
          <p:nvPr/>
        </p:nvSpPr>
        <p:spPr>
          <a:xfrm>
            <a:off x="4007745" y="1895720"/>
            <a:ext cx="51022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chemeClr val="accent2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>
                <a:solidFill>
                  <a:schemeClr val="accent4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ระหว่างวันที่.................................................</a:t>
            </a:r>
            <a:endParaRPr lang="en-US" sz="1800" b="1" dirty="0">
              <a:solidFill>
                <a:schemeClr val="accent4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AE1EA1A7-FF4D-C760-7794-60C0A330D507}"/>
              </a:ext>
            </a:extLst>
          </p:cNvPr>
          <p:cNvSpPr txBox="1"/>
          <p:nvPr/>
        </p:nvSpPr>
        <p:spPr>
          <a:xfrm>
            <a:off x="5083777" y="518273"/>
            <a:ext cx="880073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แผนการนิเทศแบบบูรณาการและเยี่ยมเสริมพลัง </a:t>
            </a:r>
            <a:b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เครือข่ายบริการสุขภาพระดับอำเภอ และรพ.สต.เป้าหมาย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1198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6EF0B13F-FAB7-3C19-A267-BC642356E856}"/>
              </a:ext>
            </a:extLst>
          </p:cNvPr>
          <p:cNvSpPr/>
          <p:nvPr/>
        </p:nvSpPr>
        <p:spPr>
          <a:xfrm>
            <a:off x="140955" y="142608"/>
            <a:ext cx="4750641" cy="49127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9114DD7C-DA4E-98ED-CB07-C3C6F2E66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36991"/>
              </p:ext>
            </p:extLst>
          </p:nvPr>
        </p:nvGraphicFramePr>
        <p:xfrm>
          <a:off x="140955" y="725035"/>
          <a:ext cx="6012000" cy="5403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781681757"/>
                    </a:ext>
                  </a:extLst>
                </a:gridCol>
                <a:gridCol w="3312000">
                  <a:extLst>
                    <a:ext uri="{9D8B030D-6E8A-4147-A177-3AD203B41FA5}">
                      <a16:colId xmlns:a16="http://schemas.microsoft.com/office/drawing/2014/main" val="90871669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15098127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958371408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เวลา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เวลาที่ใช้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096179"/>
                  </a:ext>
                </a:extLst>
              </a:tr>
              <a:tr h="28800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ช่วงเช้า เวลา 09.00 – 12.00 น. ณ รพ.สต.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856385"/>
                  </a:ext>
                </a:extLst>
              </a:tr>
              <a:tr h="492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09.00 น.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ทีมนิเทศและเยี่ยมเสริมพลัง เดินทางออกจาก สสจ.สระแก้ว ถึง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 เป้าหมาย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596020"/>
                  </a:ext>
                </a:extLst>
              </a:tr>
              <a:tr h="492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09.00 – 09.10 น.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กล่าวต้อนรับทีมนิเทศและเยี่ยมเสริมพลัง และแนะนำ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เจ้าหน้าที่ รพ.สต. (สสอ. ผอ.รพ.สต.หรือตัวแทน รพ.สต.ทุกแห่ง)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นาที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ผอ.รพ.สต.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33143"/>
                  </a:ext>
                </a:extLst>
              </a:tr>
              <a:tr h="1588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09.10 – 09.25 น.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นำเสนอผลการดำเนินงานตามประเด็นการนิเทศแบบบูรณาการ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และเยี่ยมเสริมพลัง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ข้อมูลทั่วไป (แบบกระชับ)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แผนยุทธศาสตร์และ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OKRs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ของรพ.สต.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ผลงานเด่นหรือ นวัตกรรม ของ รพ.สต.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ปัญหาด้าน คน เงิน ของ และการขอรับการสนับสนุน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 นาที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ผอ.รพ.สต./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จนท.รพ.สต.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452348"/>
                  </a:ext>
                </a:extLst>
              </a:tr>
              <a:tr h="246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09.25 – 09.35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แนะนำทีมนิเทศแบบบูรณาการและเยี่ยมเสริมพลัง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นาที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ประธานทีมนิเทศ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3342"/>
                  </a:ext>
                </a:extLst>
              </a:tr>
              <a:tr h="12319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09.35 – 11.05 น.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ทีมนิเทศและเยี่ยมเสริมพลัง ตรวจเยี่ยมหน้างาน รพ.สต. ตามประเด็น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การนิเทศแบบบูรณาการและเยี่ยมเสริมพลัง โดยแบ่งเป็น 2 กลุ่มคือ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1.กลุ่มบริหาร ดูประเด็นการบริหารจัดการ คน เงิน ของ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แผนยุทธศาสตร์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2.กลุ่มบริการ ดูประเด็น ส่งเสริม รักษา ป้องกัน ฟื้นฟู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ชั่วโมง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นาที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ทีมนิเทศและทีมรพ.สต.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029879"/>
                  </a:ext>
                </a:extLst>
              </a:tr>
              <a:tr h="492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11.05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– 11.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ถาม-ตอบ และให้ข้อเสนอแนะ และสรุปผลการนิเทศแบบบูรณาการ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และเยี่ยมเสริมพลัง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 นาที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ประธานทีมนิเทศ/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ผู้นิเทศ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998925"/>
                  </a:ext>
                </a:extLst>
              </a:tr>
              <a:tr h="246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12.00 น.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รับประทานอาหารกลางวัน แบบเรียบง่าย และ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New normal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7587" marR="57587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589726"/>
                  </a:ext>
                </a:extLst>
              </a:tr>
            </a:tbl>
          </a:graphicData>
        </a:graphic>
      </p:graphicFrame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E38CA7C9-CB02-1FF0-8CEC-A4AD4BC39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493847"/>
              </p:ext>
            </p:extLst>
          </p:nvPr>
        </p:nvGraphicFramePr>
        <p:xfrm>
          <a:off x="6239842" y="725037"/>
          <a:ext cx="5724000" cy="5608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36525893"/>
                    </a:ext>
                  </a:extLst>
                </a:gridCol>
                <a:gridCol w="3128686">
                  <a:extLst>
                    <a:ext uri="{9D8B030D-6E8A-4147-A177-3AD203B41FA5}">
                      <a16:colId xmlns:a16="http://schemas.microsoft.com/office/drawing/2014/main" val="1344734765"/>
                    </a:ext>
                  </a:extLst>
                </a:gridCol>
                <a:gridCol w="615314">
                  <a:extLst>
                    <a:ext uri="{9D8B030D-6E8A-4147-A177-3AD203B41FA5}">
                      <a16:colId xmlns:a16="http://schemas.microsoft.com/office/drawing/2014/main" val="76654039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686462883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เวลา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 anchor="ctr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 anchor="ctr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เวลาที่ใช้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 anchor="ctr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 anchor="ctr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465290"/>
                  </a:ext>
                </a:extLst>
              </a:tr>
              <a:tr h="22376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ช่วงบ่าย เวลา 13.30 – 16.00 น. ณ คปสอ.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 anchor="ctr">
                    <a:solidFill>
                      <a:srgbClr val="E1BE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512940"/>
                  </a:ext>
                </a:extLst>
              </a:tr>
              <a:tr h="4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13.30 น.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ทีมนิเทศและเยี่ยมเสริมพลัง เดินทางถึง ห้องประชุมที่ทาง คปสอ.จัดเตรียมไว้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949270"/>
                  </a:ext>
                </a:extLst>
              </a:tr>
              <a:tr h="4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13.30 – 13.40 น.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กล่าวต้อนรับทีมนิเทศและเยี่ยมเสริมพลัง</a:t>
                      </a:r>
                      <a:b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และแนะนำเจ้าหน้าที่ </a:t>
                      </a:r>
                      <a:r>
                        <a:rPr lang="th-TH" sz="1400" dirty="0" err="1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นาที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ประธาน 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คปสอ.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79060"/>
                  </a:ext>
                </a:extLst>
              </a:tr>
              <a:tr h="1823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13.40 – 13.55 น.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นำเสนอผลการดำเนินงานตามประเด็นการนิเทศ</a:t>
                      </a:r>
                      <a:b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แบบบูรณาการและเยี่ยมเสริมพลัง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นำเสนอข้อมูลทั่วไป (แบบกระชับ)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แผนยุทธศาสตร์และ 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OKRs 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 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Cup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ผลการดำเนินงานตามประเด็นการนิเทศแบบบูรณาการ</a:t>
                      </a:r>
                      <a:b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และเยี่ยมเสริมพลัง (เอกสารแนบ 4)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ปัญหา อุปสรรค สิ่งที่ต้องการรับสนับสนุน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นำเสนอ 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Service plan 5 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สาขาหลัก </a:t>
                      </a:r>
                      <a:r>
                        <a:rPr lang="th-TH" sz="1400" b="1" u="sng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รพร.สระแก้ว</a:t>
                      </a:r>
                      <a:r>
                        <a:rPr lang="en-US" sz="1400" b="1" u="sng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b="1" u="sng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อรัญฯ</a:t>
                      </a:r>
                      <a:endParaRPr lang="en-US" sz="1400" b="1" u="sng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 นาที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ประธาน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คปสอ.</a:t>
                      </a: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จนท.คปสอ.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087181"/>
                  </a:ext>
                </a:extLst>
              </a:tr>
              <a:tr h="4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13.55 – 14.05 น.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แนะนำทีมนิเทศแบบบูรณาการและเยี่ยมเสริมพลัง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</a:t>
                      </a: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นาที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ประธาน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</a:t>
                      </a:r>
                      <a:endParaRPr lang="en-US" sz="140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933927"/>
                  </a:ext>
                </a:extLst>
              </a:tr>
              <a:tr h="4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14.0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15.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05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น.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ทีมนิเทศและเยี่ยมเสริมพลัง ตรวจเยี่ยมหน้างาน </a:t>
                      </a:r>
                      <a:r>
                        <a:rPr lang="th-TH" sz="1400" dirty="0" err="1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ตามประเด็นการนิเทศแบบบูรณาการและเยี่ยมเสริมพลัง 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ชั่วโมง 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ทีมนิเทศและทีม</a:t>
                      </a:r>
                      <a:r>
                        <a:rPr lang="th-TH" sz="1400" dirty="0" err="1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744682"/>
                  </a:ext>
                </a:extLst>
              </a:tr>
              <a:tr h="4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15.05 – 15.30 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ทีมนิเทศและเยี่ยมเสริมพลัง ร่วมกันสรุปประเด็นที่ได้จากการ</a:t>
                      </a:r>
                      <a:b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เยี่ยมหน้างาน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 นาที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ทีมนิเทศและทีม</a:t>
                      </a:r>
                      <a:r>
                        <a:rPr lang="th-TH" sz="1400" dirty="0" err="1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คปส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758496"/>
                  </a:ext>
                </a:extLst>
              </a:tr>
              <a:tr h="6713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15.30 – 16.0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สรุปผลการนิเทศและเยี่ยมเสริมพลัง และการให้พื้นที่</a:t>
                      </a:r>
                      <a:b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ถาม-ตอบ ให้ข้อเสนอแนะเพิ่มเติม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 นาที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ประธาน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ผู้นิเทศทีมนิเทศ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937087"/>
                  </a:ext>
                </a:extLst>
              </a:tr>
              <a:tr h="223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16.</a:t>
                      </a: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00</a:t>
                      </a: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น.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เดินทางกลับสำนักงานสาธารณสุขจังหวัดสระแก้ว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400" dirty="0">
                          <a:solidFill>
                            <a:sysClr val="windowText" lastClr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ทีมนิเทศ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959" marR="59959" marT="0" marB="0">
                    <a:solidFill>
                      <a:srgbClr val="E1BE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650235"/>
                  </a:ext>
                </a:extLst>
              </a:tr>
            </a:tbl>
          </a:graphicData>
        </a:graphic>
      </p:graphicFrame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DE7CEECD-27E0-210D-572D-D77D343883DF}"/>
              </a:ext>
            </a:extLst>
          </p:cNvPr>
          <p:cNvSpPr txBox="1"/>
          <p:nvPr/>
        </p:nvSpPr>
        <p:spPr>
          <a:xfrm>
            <a:off x="140955" y="201969"/>
            <a:ext cx="491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4.3 (ร่าง) แผนและกำหนดการ การนิเทศงานฯ ประจำปีงบประมาณ 2566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: มุมมน 5">
            <a:extLst>
              <a:ext uri="{FF2B5EF4-FFF2-40B4-BE49-F238E27FC236}">
                <a16:creationId xmlns:a16="http://schemas.microsoft.com/office/drawing/2014/main" id="{2386E1F9-1FF9-7959-E48F-7891E141FA86}"/>
              </a:ext>
            </a:extLst>
          </p:cNvPr>
          <p:cNvSpPr/>
          <p:nvPr/>
        </p:nvSpPr>
        <p:spPr>
          <a:xfrm>
            <a:off x="665826" y="33194"/>
            <a:ext cx="4927109" cy="4438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5CF17AC-17B1-BB9C-DB4E-D4742C817D8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0408" y="114942"/>
            <a:ext cx="4833938" cy="506413"/>
          </a:xfrm>
        </p:spPr>
        <p:txBody>
          <a:bodyPr/>
          <a:lstStyle/>
          <a:p>
            <a:pPr marL="0" indent="0">
              <a:buNone/>
            </a:pPr>
            <a:r>
              <a:rPr lang="th-TH" sz="1800" b="1" dirty="0">
                <a:solidFill>
                  <a:schemeClr val="accent3">
                    <a:lumMod val="50000"/>
                  </a:schemeClr>
                </a:solidFill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4.4 (ร่าง) ประเด็นและตัวชี้วัดในการนิเทศงานฯ ประจำปีงบประมาณ 2566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en-US" sz="4000" b="1" dirty="0">
              <a:solidFill>
                <a:schemeClr val="accent3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id="{A6851D26-BD83-5718-009C-A62699C00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3880"/>
              </p:ext>
            </p:extLst>
          </p:nvPr>
        </p:nvGraphicFramePr>
        <p:xfrm>
          <a:off x="665826" y="546251"/>
          <a:ext cx="10857391" cy="6033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7867">
                  <a:extLst>
                    <a:ext uri="{9D8B030D-6E8A-4147-A177-3AD203B41FA5}">
                      <a16:colId xmlns:a16="http://schemas.microsoft.com/office/drawing/2014/main" val="183883189"/>
                    </a:ext>
                  </a:extLst>
                </a:gridCol>
                <a:gridCol w="4649899">
                  <a:extLst>
                    <a:ext uri="{9D8B030D-6E8A-4147-A177-3AD203B41FA5}">
                      <a16:colId xmlns:a16="http://schemas.microsoft.com/office/drawing/2014/main" val="3030712417"/>
                    </a:ext>
                  </a:extLst>
                </a:gridCol>
                <a:gridCol w="4010768">
                  <a:extLst>
                    <a:ext uri="{9D8B030D-6E8A-4147-A177-3AD203B41FA5}">
                      <a16:colId xmlns:a16="http://schemas.microsoft.com/office/drawing/2014/main" val="1477179982"/>
                    </a:ext>
                  </a:extLst>
                </a:gridCol>
                <a:gridCol w="1528857">
                  <a:extLst>
                    <a:ext uri="{9D8B030D-6E8A-4147-A177-3AD203B41FA5}">
                      <a16:colId xmlns:a16="http://schemas.microsoft.com/office/drawing/2014/main" val="501365422"/>
                    </a:ext>
                  </a:extLst>
                </a:gridCol>
              </a:tblGrid>
              <a:tr h="2588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</a:t>
                      </a:r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เป้าหมายการติดตาม</a:t>
                      </a:r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574911"/>
                  </a:ext>
                </a:extLst>
              </a:tr>
              <a:tr h="230159">
                <a:tc gridSpan="4"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6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คปส</a:t>
                      </a:r>
                      <a:r>
                        <a:rPr lang="th-TH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อ.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758846"/>
                  </a:ext>
                </a:extLst>
              </a:tr>
              <a:tr h="120820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เด็กปฐมวัยมีพัฒนาการสมวัย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ร้อยละของเด็กปฐมวัยมีพัฒนาการสมวัย                                                            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ร้อยละของเด็กปฐมวัยที่ได้รับการคัดกรองแล้วพบว่ามีพัฒนาการ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ล่าช้าแล้วได้รับการ กระตุ้นพัฒนาการด้วย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TEDA4I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หรือเครื่องมือมาตรฐาน</a:t>
                      </a:r>
                      <a:b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อื่น จนมีพัฒนาการสมวัย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5750" lvl="0" indent="-285750" algn="l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h-TH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ANC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 ครั้ง คุณภาพทุก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ห้องคลอดคุณภาพ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เยี่ยมหลังคลอดครบตามเกณฑ์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มหัศจรรย์ 1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000 วัน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plus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500 วัน สพด.4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การดำเนินงาน สพด.4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295742"/>
                  </a:ext>
                </a:extLst>
              </a:tr>
              <a:tr h="100684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ผู้สูงอายุ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2575" indent="-2857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ร้อยละผู้สูงอายุที่ผ่านการคัดกรองและพบว่าเป็น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Geriatric Syndromes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ได้รับการดูแลรักษาในคลินิกผู้สูงอาย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2575" indent="-2857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ร้อยละของผู้สูงอายุที่มีภาวะพึ่งพิงได้รับการดูแลตาม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Care Plan</a:t>
                      </a:r>
                    </a:p>
                    <a:p>
                      <a:pPr marL="282575" indent="-2857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ร้อยละของผู้สูงอายุมีแผนส่งเสริมสุขภาพดี (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Wellness Plan)</a:t>
                      </a:r>
                    </a:p>
                  </a:txBody>
                  <a:tcPr marL="23964" marR="2396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2575" indent="-2857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คัดกรองสุขภาพผู้สูงอายุ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BGS (Basic geriatric screening)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ด้าน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2575" indent="-2857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คลินิกผู้สูงอายุใน รพ.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2575" indent="-2857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อำเภอ 1 ตำบลต้นแบบโรงเรียนผู้สูงอายุ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509796"/>
                  </a:ext>
                </a:extLst>
              </a:tr>
              <a:tr h="6041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NCD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ร้อยละการตรวจติดตามยืนยันวินิจฉัยกลุ่มสงสัยป่วยโรคเบาหวานและ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โรคความดันโลหิตสูง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้อยละผู้ป่วยเบาหวานและความดันโลหิตสูงที่สามารถควบคุมระดับน้ำตาลในเลือดและระดับความดันโลหิตได้ดี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126001"/>
                  </a:ext>
                </a:extLst>
              </a:tr>
              <a:tr h="4027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มะเร็ง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การคัดกรองมะเร็ง (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Cervical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 Colorectal , OV ,CCA)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828214"/>
                  </a:ext>
                </a:extLst>
              </a:tr>
              <a:tr h="4027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GREEN</a:t>
                      </a: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&amp;</a:t>
                      </a: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CLEAN Hospital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ร้อยละของโรงพยาบาลที่พัฒนาอนามัยสิ่งแวดล้อมได้ตามเกณฑ์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GREEN &amp; CLEAN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Hospital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Challenge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(ระดับมาตรฐานขึ้นไป)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381716"/>
                  </a:ext>
                </a:extLst>
              </a:tr>
              <a:tr h="6041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ปฐมภูมิ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จำนวนการจัดตั้งหน่วยบริการปฐมภูมิและดครือข่ายตามพระราชบัญญัติระบบสุขภาพปฐมภูมิ พ.ศ.2562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จำนวนประชาชนคนไทย มีหมอประจำตัว 3 คน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51757"/>
                  </a:ext>
                </a:extLst>
              </a:tr>
              <a:tr h="6041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ฆ่าตัวตาย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อัตราการฆ่าตัวตายสำเร็จ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ผู้ป่วยโรคซึมเศร้าเข้าถึงบริการ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ผู้พยายามฆ่าตัวตาย ได้รับการติดตาม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วัยเรียน วัยรุ่น วัยทำงาน ได้รับการคัดกรองสุขภาพจิตตามเกณฑ์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699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732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33D35CA-528F-74C5-BC2F-2A86F1B3E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393156"/>
              </p:ext>
            </p:extLst>
          </p:nvPr>
        </p:nvGraphicFramePr>
        <p:xfrm>
          <a:off x="949913" y="709928"/>
          <a:ext cx="10360241" cy="5668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7285">
                  <a:extLst>
                    <a:ext uri="{9D8B030D-6E8A-4147-A177-3AD203B41FA5}">
                      <a16:colId xmlns:a16="http://schemas.microsoft.com/office/drawing/2014/main" val="858553586"/>
                    </a:ext>
                  </a:extLst>
                </a:gridCol>
                <a:gridCol w="7760992">
                  <a:extLst>
                    <a:ext uri="{9D8B030D-6E8A-4147-A177-3AD203B41FA5}">
                      <a16:colId xmlns:a16="http://schemas.microsoft.com/office/drawing/2014/main" val="2851896359"/>
                    </a:ext>
                  </a:extLst>
                </a:gridCol>
                <a:gridCol w="1961964">
                  <a:extLst>
                    <a:ext uri="{9D8B030D-6E8A-4147-A177-3AD203B41FA5}">
                      <a16:colId xmlns:a16="http://schemas.microsoft.com/office/drawing/2014/main" val="4177705272"/>
                    </a:ext>
                  </a:extLst>
                </a:gridCol>
              </a:tblGrid>
              <a:tr h="404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</a:t>
                      </a:r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เป้าหมายการติดตาม</a:t>
                      </a:r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653775"/>
                  </a:ext>
                </a:extLst>
              </a:tr>
              <a:tr h="315456">
                <a:tc gridSpan="3"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th-TH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คปสอ.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คปสอ.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174506"/>
                  </a:ext>
                </a:extLst>
              </a:tr>
              <a:tr h="50808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ท่องเที่ยวเชิงสุขภาพ</a:t>
                      </a:r>
                      <a:endParaRPr lang="en-US" sz="16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อัตราการเพิ่มขึ้นของจำนวนสถานประกอบการด้านการท่องเที่ยวเชิงสุขภาพที่ได้รับมาตรฐานที่กำหนด 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412670"/>
                  </a:ext>
                </a:extLst>
              </a:tr>
              <a:tr h="50808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TB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อัตราความสำเร็จการรักษาผู้ป่วยวัณโรคปอดรายใหม่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575323"/>
                  </a:ext>
                </a:extLst>
              </a:tr>
              <a:tr h="50808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Stroke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ร้อยละอัตราตายของผู้ป่วยโรคหลอดเลือดสมองและที่ได้รับการรักษาใน </a:t>
                      </a: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Stroke Unit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35586"/>
                  </a:ext>
                </a:extLst>
              </a:tr>
              <a:tr h="50808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STEMI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อัตราของผู้ป่วยโรคกล้ามเนื้อหัวใจตายเฉียบพลันชนิด </a:t>
                      </a: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STEMI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และการให้การรักษาตามมาตรฐานเวลาที่กำหนด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30550"/>
                  </a:ext>
                </a:extLst>
              </a:tr>
              <a:tr h="50808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ยาเสพติด</a:t>
                      </a:r>
                      <a:endParaRPr lang="en-US" sz="16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ร้อยละของผู้ป่วยยาเสพติดที่เข้าสู่กระบวนการบำบัดรักษา ได้รับการดูแลอย่างมีคุณภาพฯ(</a:t>
                      </a: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Retention Rate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792513"/>
                  </a:ext>
                </a:extLst>
              </a:tr>
              <a:tr h="15242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การแพทย์แผนไทย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มูลค่าการจัดซื้อยาสมุนไพรของหน่วยบริการ เพิ่มขึ้นจากปีก่อนร้อยละ 3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การใช้ยาสมุนไพรทดแทนในหน่วยบริการ อย่างน้อย 5 ตัว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IMC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โรคหลอดเลือดสมอง และ </a:t>
                      </a: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TBI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ด้วยแพทย์แผนไทย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ระบบการดูแลและการส่งต่อต่อผู้ป่วย </a:t>
                      </a: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IMC Stroke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ด้วยแพทย์แผนไทยในชุมชน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การดูแลผู้ป่วย </a:t>
                      </a: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palliative care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โรคมะเร็ง ด้วยแพทย์แผนไทย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840325"/>
                  </a:ext>
                </a:extLst>
              </a:tr>
              <a:tr h="28391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การดำเนินงานหมอพร้อม </a:t>
                      </a:r>
                      <a:r>
                        <a:rPr lang="en-US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Station</a:t>
                      </a:r>
                      <a:endParaRPr lang="en-US" sz="1600" b="1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539775"/>
                  </a:ext>
                </a:extLst>
              </a:tr>
              <a:tr h="44452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6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การดำเนินงานสาธารณสุขชายแดน</a:t>
                      </a:r>
                      <a:endParaRPr lang="en-US" sz="1600" b="1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5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 คลองหาด โคกสูง </a:t>
                      </a:r>
                      <a:br>
                        <a:rPr lang="th-TH" sz="15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5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23964" marR="2396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523285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678A3595-720B-BB79-6C6E-2EDA26B9AEE0}"/>
              </a:ext>
            </a:extLst>
          </p:cNvPr>
          <p:cNvSpPr/>
          <p:nvPr/>
        </p:nvSpPr>
        <p:spPr>
          <a:xfrm>
            <a:off x="328472" y="199601"/>
            <a:ext cx="4927109" cy="4438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th-TH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4.4 (ร่าง) ประเด็นและตัวชี้วัดในการนิเทศงานฯ ประจำปีงบประมาณ 2566</a:t>
            </a:r>
            <a:endParaRPr lang="th-TH" sz="4000" b="1" dirty="0">
              <a:solidFill>
                <a:schemeClr val="accent3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3602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: มุมมน 1">
            <a:extLst>
              <a:ext uri="{FF2B5EF4-FFF2-40B4-BE49-F238E27FC236}">
                <a16:creationId xmlns:a16="http://schemas.microsoft.com/office/drawing/2014/main" id="{550992ED-E4E2-5EB6-39B9-D7C579314EA4}"/>
              </a:ext>
            </a:extLst>
          </p:cNvPr>
          <p:cNvSpPr/>
          <p:nvPr/>
        </p:nvSpPr>
        <p:spPr>
          <a:xfrm>
            <a:off x="328472" y="483687"/>
            <a:ext cx="4927109" cy="4438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th-TH" b="1" dirty="0">
                <a:solidFill>
                  <a:schemeClr val="accent3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4.4 (ร่าง) ประเด็นและตัวชี้วัดในการนิเทศงานฯ ประจำปีงบประมาณ 2566</a:t>
            </a:r>
            <a:endParaRPr lang="th-TH" sz="4000" b="1" dirty="0">
              <a:solidFill>
                <a:schemeClr val="accent3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97C347E6-1BD4-68BE-CC71-4166AEA55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328755"/>
              </p:ext>
            </p:extLst>
          </p:nvPr>
        </p:nvGraphicFramePr>
        <p:xfrm>
          <a:off x="396535" y="1065319"/>
          <a:ext cx="11398930" cy="4990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0727">
                  <a:extLst>
                    <a:ext uri="{9D8B030D-6E8A-4147-A177-3AD203B41FA5}">
                      <a16:colId xmlns:a16="http://schemas.microsoft.com/office/drawing/2014/main" val="2735177494"/>
                    </a:ext>
                  </a:extLst>
                </a:gridCol>
                <a:gridCol w="4289511">
                  <a:extLst>
                    <a:ext uri="{9D8B030D-6E8A-4147-A177-3AD203B41FA5}">
                      <a16:colId xmlns:a16="http://schemas.microsoft.com/office/drawing/2014/main" val="959313055"/>
                    </a:ext>
                  </a:extLst>
                </a:gridCol>
                <a:gridCol w="229223">
                  <a:extLst>
                    <a:ext uri="{9D8B030D-6E8A-4147-A177-3AD203B41FA5}">
                      <a16:colId xmlns:a16="http://schemas.microsoft.com/office/drawing/2014/main" val="1076455798"/>
                    </a:ext>
                  </a:extLst>
                </a:gridCol>
                <a:gridCol w="3663519">
                  <a:extLst>
                    <a:ext uri="{9D8B030D-6E8A-4147-A177-3AD203B41FA5}">
                      <a16:colId xmlns:a16="http://schemas.microsoft.com/office/drawing/2014/main" val="4140761855"/>
                    </a:ext>
                  </a:extLst>
                </a:gridCol>
                <a:gridCol w="2325950">
                  <a:extLst>
                    <a:ext uri="{9D8B030D-6E8A-4147-A177-3AD203B41FA5}">
                      <a16:colId xmlns:a16="http://schemas.microsoft.com/office/drawing/2014/main" val="4183019742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ประเด็น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เป้าหมายการติดตาม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57514"/>
                  </a:ext>
                </a:extLst>
              </a:tr>
              <a:tr h="360000">
                <a:tc gridSpan="5"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th-TH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66261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เด็กปฐมวัยมีพัฒนาการสมวัย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ร้อยละของเด็กปฐมวัยมีพัฒนาการสมวัย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ร้อยละของเด็กปฐมวัยที่ได้รับการคัดกรองแล้วพบว่ามีพัฒนาการล่าช้าแล้วได้รับการ </a:t>
                      </a:r>
                      <a:b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กระตุ้นพัฒนาการด้วย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TEDA4I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หรือเครื่องมือมาตรฐานอื่น จนมีพัฒนาการสมวัย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 ANC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 ครั้ง คุณภาพทุก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เยี่ยมหลังคลอดครบตามเกณฑ์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มหัศจรรย์ 1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000 วัน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plus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500 วัน สพด.4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การดำเนินงาน สพด.4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ANC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 ครั้ง คุณภาพทุก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เยี่ยมหลังคลอดครบตามเกณฑ์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มหัศจรรย์ 1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000 วัน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plus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500 วัน สพด.4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การดำเนินงาน สพด.4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 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9222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ผู้สูงอายุ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ร้อยละของผู้สูงอายุที่มีภาวะพึ่งพิงได้รับการดูแลตาม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Care Plan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ร้อยละของผู้สูงอายุมีแผนส่งเสริมสุขภาพดี (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Wellness Plan)</a:t>
                      </a: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คัดกรองสุขภาพผู้สูงอายุ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BGS (Basic geriatric screening)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10ด้าน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คัดกรองสุขภาพผู้สูงอายุ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BGS (Basic geriatric screening) </a:t>
                      </a:r>
                      <a:b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10ด้าน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43230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NCD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ร้อยละการตรวจติดตามยืนยันวินิจฉัยกลุ่มสงสัยป่วยโรคเบาหวานและ</a:t>
                      </a:r>
                      <a:b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โรคความดันโลหิตสูง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้อยละผู้ป่วยเบาหวานและความดันโลหิตสูงที่สามารถควบคุมระดับน้ำตาลในเลือดและระดับความดันโลหิตได้ดี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้อยละผู้ป่วยเบาหวานและความดันโลหิตสูงที่สามารถควบคุมระดับน้ำตาลในเลือดและระดับความดันโลหิตได้ดี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9674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มะเร็ง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การคัดกรองมะเร็ง (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Cervical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 Colorectal , OV ,CCA)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/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28380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ปฐมภูมิ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จำนวนการจัดตั้งหน่วยบริการปฐมภูมิและดครือข่ายตามพระราชบัญญัติระบบสุขภาพปฐมภูมิ พ.ศ.2562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จำนวนประชาชนคนไทย มีหมอประจำตัว 3 คน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/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90524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th-TH" sz="1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ฆ่าตัวตาย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KPI</a:t>
                      </a:r>
                      <a:r>
                        <a:rPr lang="th-TH" sz="1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อัตราการฆ่าตัวตายสำเร็จ 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ผู้ป่วยโรคซึมเศร้าเข้าถึงบริการ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ผู้พยายามฆ่าตัวตาย ได้รับการติดตาม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OKR</a:t>
                      </a:r>
                      <a:r>
                        <a:rPr lang="th-TH" sz="1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วัยเรียน วัยรุ่น วัยทำงาน ได้รับการคัดกรองสุขภาพจิตตามเกณฑ์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ทุกอำเภอ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5727" marR="4572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115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263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: มุมมน 6">
            <a:extLst>
              <a:ext uri="{FF2B5EF4-FFF2-40B4-BE49-F238E27FC236}">
                <a16:creationId xmlns:a16="http://schemas.microsoft.com/office/drawing/2014/main" id="{911A2223-2873-364F-EB05-24BD6DB775CE}"/>
              </a:ext>
            </a:extLst>
          </p:cNvPr>
          <p:cNvSpPr/>
          <p:nvPr/>
        </p:nvSpPr>
        <p:spPr>
          <a:xfrm>
            <a:off x="225994" y="289307"/>
            <a:ext cx="5340305" cy="63397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EB6FDEFD-4212-BEB4-4F10-F0AB94428ADC}"/>
              </a:ext>
            </a:extLst>
          </p:cNvPr>
          <p:cNvSpPr/>
          <p:nvPr/>
        </p:nvSpPr>
        <p:spPr>
          <a:xfrm>
            <a:off x="3151573" y="1062466"/>
            <a:ext cx="6090008" cy="77315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วงรี 27">
            <a:extLst>
              <a:ext uri="{FF2B5EF4-FFF2-40B4-BE49-F238E27FC236}">
                <a16:creationId xmlns:a16="http://schemas.microsoft.com/office/drawing/2014/main" id="{B2CD59BC-B807-3EC5-2BA6-79FA925C71BB}"/>
              </a:ext>
            </a:extLst>
          </p:cNvPr>
          <p:cNvSpPr/>
          <p:nvPr/>
        </p:nvSpPr>
        <p:spPr>
          <a:xfrm>
            <a:off x="9162774" y="5034733"/>
            <a:ext cx="2342314" cy="152803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สี่เหลี่ยมผืนผ้า 22">
            <a:extLst>
              <a:ext uri="{FF2B5EF4-FFF2-40B4-BE49-F238E27FC236}">
                <a16:creationId xmlns:a16="http://schemas.microsoft.com/office/drawing/2014/main" id="{99C1EF73-28BB-746A-D115-6D3FA7FAB5A6}"/>
              </a:ext>
            </a:extLst>
          </p:cNvPr>
          <p:cNvSpPr/>
          <p:nvPr/>
        </p:nvSpPr>
        <p:spPr>
          <a:xfrm>
            <a:off x="9002976" y="3018405"/>
            <a:ext cx="2419533" cy="14929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สี่เหลี่ยมผืนผ้า: มุมมน 21">
            <a:extLst>
              <a:ext uri="{FF2B5EF4-FFF2-40B4-BE49-F238E27FC236}">
                <a16:creationId xmlns:a16="http://schemas.microsoft.com/office/drawing/2014/main" id="{6057CC97-38E6-0926-FB13-1B40D7BCB1B6}"/>
              </a:ext>
            </a:extLst>
          </p:cNvPr>
          <p:cNvSpPr/>
          <p:nvPr/>
        </p:nvSpPr>
        <p:spPr>
          <a:xfrm>
            <a:off x="3995317" y="4420818"/>
            <a:ext cx="3835156" cy="14373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สี่เหลี่ยมผืนผ้า: มุมมน 20">
            <a:extLst>
              <a:ext uri="{FF2B5EF4-FFF2-40B4-BE49-F238E27FC236}">
                <a16:creationId xmlns:a16="http://schemas.microsoft.com/office/drawing/2014/main" id="{837D3227-C1C2-D666-492E-B267ABB1C682}"/>
              </a:ext>
            </a:extLst>
          </p:cNvPr>
          <p:cNvSpPr/>
          <p:nvPr/>
        </p:nvSpPr>
        <p:spPr>
          <a:xfrm>
            <a:off x="265203" y="4420818"/>
            <a:ext cx="3027288" cy="14373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สี่เหลี่ยมผืนผ้า: มุมมน 19">
            <a:extLst>
              <a:ext uri="{FF2B5EF4-FFF2-40B4-BE49-F238E27FC236}">
                <a16:creationId xmlns:a16="http://schemas.microsoft.com/office/drawing/2014/main" id="{4ABA364F-1E54-0BFB-F165-439325AE658B}"/>
              </a:ext>
            </a:extLst>
          </p:cNvPr>
          <p:cNvSpPr/>
          <p:nvPr/>
        </p:nvSpPr>
        <p:spPr>
          <a:xfrm>
            <a:off x="3990139" y="2476178"/>
            <a:ext cx="3835156" cy="14373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สี่เหลี่ยมผืนผ้า: มุมมน 18">
            <a:extLst>
              <a:ext uri="{FF2B5EF4-FFF2-40B4-BE49-F238E27FC236}">
                <a16:creationId xmlns:a16="http://schemas.microsoft.com/office/drawing/2014/main" id="{A1C840ED-0F94-A51B-BE7D-D067584E8838}"/>
              </a:ext>
            </a:extLst>
          </p:cNvPr>
          <p:cNvSpPr/>
          <p:nvPr/>
        </p:nvSpPr>
        <p:spPr>
          <a:xfrm>
            <a:off x="234263" y="2458524"/>
            <a:ext cx="3036171" cy="14373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544DCEB1-3E97-270B-5BEA-295C8A3372BA}"/>
              </a:ext>
            </a:extLst>
          </p:cNvPr>
          <p:cNvSpPr txBox="1"/>
          <p:nvPr/>
        </p:nvSpPr>
        <p:spPr>
          <a:xfrm>
            <a:off x="3290321" y="1108284"/>
            <a:ext cx="6303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 panose="00000500000000000000" pitchFamily="2" charset="-34"/>
                <a:cs typeface="Kanit" panose="00000500000000000000" pitchFamily="2" charset="-34"/>
              </a:rPr>
              <a:t>5.1 รูปแบบและกระบวนการการนิเทศงานแบบบูรณาการ</a:t>
            </a:r>
            <a:b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 panose="00000500000000000000" pitchFamily="2" charset="-34"/>
                <a:cs typeface="Kanit" panose="00000500000000000000" pitchFamily="2" charset="-34"/>
              </a:rPr>
              <a:t>และเยี่ยมเสริมพลังฯ ประจำปีงบประมาณ พ.ศ.2566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D45CA5F7-A226-6957-E679-320805C7D08A}"/>
              </a:ext>
            </a:extLst>
          </p:cNvPr>
          <p:cNvSpPr txBox="1"/>
          <p:nvPr/>
        </p:nvSpPr>
        <p:spPr>
          <a:xfrm>
            <a:off x="225994" y="2502812"/>
            <a:ext cx="3105707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การนำเสนอผลการดำเนินงานของ </a:t>
            </a:r>
            <a:r>
              <a:rPr lang="th-TH" sz="1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คปสอ.</a:t>
            </a:r>
            <a:br>
              <a:rPr lang="th-TH" sz="1400" b="1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ข้อมูลทั่วไป (แบบกระชับ)</a:t>
            </a:r>
            <a:endParaRPr lang="en-US" sz="1400" b="1" dirty="0">
              <a:solidFill>
                <a:schemeClr val="accent5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แผนยุทธศาสตร์และ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OKRs </a:t>
            </a: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ของคปสอ.</a:t>
            </a:r>
            <a:endParaRPr lang="en-US" sz="1400" b="1" dirty="0">
              <a:solidFill>
                <a:schemeClr val="accent5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ผลงานเด่นหรือ นวัตกรรม ของ คปสอ.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ปัญหาด้าน คน เงิน ของ และการขอรับการสนับสนุน</a:t>
            </a:r>
            <a:endParaRPr lang="en-US" sz="1400" b="1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0197C688-266B-DA8C-25DD-5C896916304C}"/>
              </a:ext>
            </a:extLst>
          </p:cNvPr>
          <p:cNvSpPr txBox="1"/>
          <p:nvPr/>
        </p:nvSpPr>
        <p:spPr>
          <a:xfrm>
            <a:off x="4057464" y="2507292"/>
            <a:ext cx="3906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คณะทำงาน</a:t>
            </a: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Cordia New" panose="020B0304020202020204" pitchFamily="34" charset="-34"/>
                <a:cs typeface="TH SarabunPSK" panose="020B0500040200020003" pitchFamily="34" charset="-34"/>
              </a:rPr>
              <a:t>นิเทศและเยี่ยมเสริมพลังฯ ตรวจเยี่ยมหน้างาน คปสอ.ตาม</a:t>
            </a:r>
            <a:b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Cordia New" panose="020B0304020202020204" pitchFamily="34" charset="-34"/>
                <a:cs typeface="TH SarabunPSK" panose="020B0500040200020003" pitchFamily="34" charset="-34"/>
              </a:rPr>
              <a:t>ประเด็นการนิเทศแบบบูรณาการและเยี่ยมเสริมพลัง โดยแบ่งเป็น 2 กลุ่มคือ</a:t>
            </a:r>
            <a:endParaRPr lang="en-US" sz="1400" b="1" dirty="0"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ea typeface="Cordia New" panose="020B0304020202020204" pitchFamily="34" charset="-34"/>
              <a:cs typeface="Angsana New" panose="02020603050405020304" pitchFamily="18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กลุ่มบริหาร ดูประเด็นการบริหารจัดการ คน เงิน ของ แผนยุทธศาสตร์</a:t>
            </a:r>
            <a:endParaRPr lang="en-US" sz="1400" b="1" dirty="0"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ea typeface="Cordia New" panose="020B0304020202020204" pitchFamily="34" charset="-34"/>
              <a:cs typeface="Angsana New" panose="02020603050405020304" pitchFamily="18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กลุ่มบริการ ดูประเด็น ส่งเสริม รักษา ป้องกัน ฟื้นฟู</a:t>
            </a:r>
          </a:p>
          <a:p>
            <a:r>
              <a:rPr lang="th-TH" sz="1400" b="1" dirty="0">
                <a:solidFill>
                  <a:schemeClr val="accent5">
                    <a:lumMod val="50000"/>
                  </a:schemeClr>
                </a:solidFill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สรุปผลการนิเทศและเยี่ยมเสริมพลัง และการให้พื้นที่ ถาม-ตอบ ให้ข้อเสนอแนะเพิ่มเติม</a:t>
            </a:r>
            <a:endParaRPr lang="en-US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69D8BE73-D929-CE50-3B8A-66BBFEE59F87}"/>
              </a:ext>
            </a:extLst>
          </p:cNvPr>
          <p:cNvSpPr txBox="1"/>
          <p:nvPr/>
        </p:nvSpPr>
        <p:spPr>
          <a:xfrm>
            <a:off x="233100" y="4474493"/>
            <a:ext cx="3050968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การนำเสนอผลการดำเนินงานของ </a:t>
            </a:r>
            <a:r>
              <a:rPr lang="th-TH" sz="14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รพ.สต.</a:t>
            </a:r>
            <a:br>
              <a:rPr lang="th-TH" sz="1400" b="1" dirty="0"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ข้อมูลทั่วไป (แบบกระชับ)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แผนยุทธศาสตร์และ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OKRs </a:t>
            </a: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ของรพ.สต.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ผลงานเด่นหรือ นวัตกรรม ของ รพ.สต.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ปัญหาด้าน คน เงิน ของ และการขอรับการสนับสนุน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12" name="ลูกศรเชื่อมต่อแบบตรง 11">
            <a:extLst>
              <a:ext uri="{FF2B5EF4-FFF2-40B4-BE49-F238E27FC236}">
                <a16:creationId xmlns:a16="http://schemas.microsoft.com/office/drawing/2014/main" id="{860A2383-657E-8AE7-AE40-E9AAA57FC545}"/>
              </a:ext>
            </a:extLst>
          </p:cNvPr>
          <p:cNvCxnSpPr>
            <a:cxnSpLocks/>
          </p:cNvCxnSpPr>
          <p:nvPr/>
        </p:nvCxnSpPr>
        <p:spPr>
          <a:xfrm>
            <a:off x="10315850" y="4511334"/>
            <a:ext cx="0" cy="5322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>
            <a:extLst>
              <a:ext uri="{FF2B5EF4-FFF2-40B4-BE49-F238E27FC236}">
                <a16:creationId xmlns:a16="http://schemas.microsoft.com/office/drawing/2014/main" id="{FED7F1FC-B3B5-4D96-364B-275C1DC9955B}"/>
              </a:ext>
            </a:extLst>
          </p:cNvPr>
          <p:cNvCxnSpPr>
            <a:cxnSpLocks/>
          </p:cNvCxnSpPr>
          <p:nvPr/>
        </p:nvCxnSpPr>
        <p:spPr>
          <a:xfrm flipV="1">
            <a:off x="8283883" y="3989584"/>
            <a:ext cx="692459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757AA31D-99C9-A357-6C65-8FA79AE48C4E}"/>
              </a:ext>
            </a:extLst>
          </p:cNvPr>
          <p:cNvSpPr txBox="1"/>
          <p:nvPr/>
        </p:nvSpPr>
        <p:spPr>
          <a:xfrm>
            <a:off x="9029610" y="3131129"/>
            <a:ext cx="241953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latin typeface="Kanit" panose="00000500000000000000" pitchFamily="2" charset="-34"/>
                <a:ea typeface="Times New Roman" panose="02020603050405020304" pitchFamily="18" charset="0"/>
                <a:cs typeface="Kanit" panose="00000500000000000000" pitchFamily="2" charset="-34"/>
              </a:rPr>
              <a:t>คณะทำงานนิเทศงานแบบ</a:t>
            </a:r>
            <a:b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Kanit" panose="00000500000000000000" pitchFamily="2" charset="-34"/>
                <a:ea typeface="Times New Roman" panose="02020603050405020304" pitchFamily="18" charset="0"/>
                <a:cs typeface="Kanit" panose="00000500000000000000" pitchFamily="2" charset="-34"/>
              </a:rPr>
            </a:b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latin typeface="Kanit" panose="00000500000000000000" pitchFamily="2" charset="-34"/>
                <a:ea typeface="Times New Roman" panose="02020603050405020304" pitchFamily="18" charset="0"/>
                <a:cs typeface="Kanit" panose="00000500000000000000" pitchFamily="2" charset="-34"/>
              </a:rPr>
              <a:t>บูรณาการและเยี่ยมเสริมพลังฯ </a:t>
            </a:r>
          </a:p>
          <a:p>
            <a:r>
              <a:rPr lang="th-TH" sz="1400" dirty="0">
                <a:solidFill>
                  <a:schemeClr val="bg2">
                    <a:lumMod val="10000"/>
                  </a:schemeClr>
                </a:solidFill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ร่วมกันสรุปแต่ละประเด็นที่ได้จากการเยี่ยมหน้างาน และสรุปผลการนิเทศและเยี่ยมเสริมพลังในภาพรวมระดับจังหวัด</a:t>
            </a:r>
            <a:br>
              <a:rPr lang="th-TH" sz="1400" dirty="0">
                <a:solidFill>
                  <a:schemeClr val="bg2">
                    <a:lumMod val="10000"/>
                  </a:schemeClr>
                </a:solidFill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</a:br>
            <a:br>
              <a:rPr lang="th-TH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endParaRPr lang="en-US" sz="1600" dirty="0"/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D5CE292C-8AC8-9753-41CA-CD20E6D6F0C1}"/>
              </a:ext>
            </a:extLst>
          </p:cNvPr>
          <p:cNvSpPr txBox="1"/>
          <p:nvPr/>
        </p:nvSpPr>
        <p:spPr>
          <a:xfrm>
            <a:off x="4047778" y="4456798"/>
            <a:ext cx="38247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คณะทำงาน</a:t>
            </a: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Cordia New" panose="020B0304020202020204" pitchFamily="34" charset="-34"/>
                <a:cs typeface="TH SarabunPSK" panose="020B0500040200020003" pitchFamily="34" charset="-34"/>
              </a:rPr>
              <a:t>นิเทศและเยี่ยมเสริมพลังฯ ตรวจเยี่ยมหน้างาน รพ.สต.ตามประเด็นการนิเทศแบบบูรณาการและเยี่ยมเสริมพลัง โดยแบ่งเป็น 2 กลุ่มคือ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ffectLst/>
              <a:latin typeface="Angsana New" panose="02020603050405020304" pitchFamily="18" charset="-34"/>
              <a:ea typeface="Cordia New" panose="020B0304020202020204" pitchFamily="34" charset="-34"/>
              <a:cs typeface="Angsana New" panose="02020603050405020304" pitchFamily="18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latin typeface="Angsana New" panose="02020603050405020304" pitchFamily="18" charset="-34"/>
                <a:ea typeface="Cordia New" panose="020B0304020202020204" pitchFamily="34" charset="-34"/>
                <a:cs typeface="TH SarabunPSK" panose="020B0500040200020003" pitchFamily="34" charset="-34"/>
              </a:rPr>
              <a:t>กลุ่มบริหาร ดูประเด็นการบริหารจัดการ คน เงิน ของ แผนยุทธศาสตร์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ffectLst/>
              <a:latin typeface="Angsana New" panose="02020603050405020304" pitchFamily="18" charset="-34"/>
              <a:ea typeface="Cordia New" panose="020B0304020202020204" pitchFamily="34" charset="-34"/>
              <a:cs typeface="Angsana New" panose="02020603050405020304" pitchFamily="18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กลุ่มบริการ ดูประเด็น ส่งเสริม รักษา ป้องกัน ฟื้นฟู</a:t>
            </a:r>
          </a:p>
          <a:p>
            <a:r>
              <a:rPr lang="th-TH" sz="1400" b="1" dirty="0">
                <a:solidFill>
                  <a:schemeClr val="accent2">
                    <a:lumMod val="50000"/>
                  </a:schemeClr>
                </a:solidFill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สรุปผลการนิเทศและเยี่ยมเสริมพลัง และการให้พื้นที่ ถาม-ตอบ ให้ข้อเสนอแนะเพิ่มเติม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4" name="ลูกศรเชื่อมต่อแบบตรง 23">
            <a:extLst>
              <a:ext uri="{FF2B5EF4-FFF2-40B4-BE49-F238E27FC236}">
                <a16:creationId xmlns:a16="http://schemas.microsoft.com/office/drawing/2014/main" id="{453F75D9-5DFB-6832-587C-40C8A6DB74D8}"/>
              </a:ext>
            </a:extLst>
          </p:cNvPr>
          <p:cNvCxnSpPr>
            <a:cxnSpLocks/>
          </p:cNvCxnSpPr>
          <p:nvPr/>
        </p:nvCxnSpPr>
        <p:spPr>
          <a:xfrm flipV="1">
            <a:off x="3277784" y="3130738"/>
            <a:ext cx="684000" cy="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>
            <a:extLst>
              <a:ext uri="{FF2B5EF4-FFF2-40B4-BE49-F238E27FC236}">
                <a16:creationId xmlns:a16="http://schemas.microsoft.com/office/drawing/2014/main" id="{34FB6B10-704B-A651-A013-A997C6F33CC9}"/>
              </a:ext>
            </a:extLst>
          </p:cNvPr>
          <p:cNvCxnSpPr>
            <a:cxnSpLocks/>
          </p:cNvCxnSpPr>
          <p:nvPr/>
        </p:nvCxnSpPr>
        <p:spPr>
          <a:xfrm flipV="1">
            <a:off x="3290321" y="5086217"/>
            <a:ext cx="692459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กล่องข้อความ 25">
            <a:extLst>
              <a:ext uri="{FF2B5EF4-FFF2-40B4-BE49-F238E27FC236}">
                <a16:creationId xmlns:a16="http://schemas.microsoft.com/office/drawing/2014/main" id="{1AEE5BAB-10FA-261F-0E45-DDA2F8064B41}"/>
              </a:ext>
            </a:extLst>
          </p:cNvPr>
          <p:cNvSpPr txBox="1"/>
          <p:nvPr/>
        </p:nvSpPr>
        <p:spPr>
          <a:xfrm>
            <a:off x="9241581" y="5430012"/>
            <a:ext cx="2210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400" b="1" dirty="0">
                <a:solidFill>
                  <a:schemeClr val="accent3">
                    <a:lumMod val="50000"/>
                  </a:schemeClr>
                </a:solidFill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ดำเนินการจัดทำแผนสนับสนุนและแก้ไขปัญหาให้การดำเนินงานของเครือข่ายบริการสุขภาพเป็นไปอย่างมีประสิทธิภาพ</a:t>
            </a:r>
            <a:br>
              <a:rPr lang="th-TH" sz="200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วงเล็บเหลี่ยมขวา 26">
            <a:extLst>
              <a:ext uri="{FF2B5EF4-FFF2-40B4-BE49-F238E27FC236}">
                <a16:creationId xmlns:a16="http://schemas.microsoft.com/office/drawing/2014/main" id="{236F9C38-37F4-6941-0625-F1C8E3524D98}"/>
              </a:ext>
            </a:extLst>
          </p:cNvPr>
          <p:cNvSpPr/>
          <p:nvPr/>
        </p:nvSpPr>
        <p:spPr>
          <a:xfrm>
            <a:off x="7857107" y="3027281"/>
            <a:ext cx="363152" cy="2092012"/>
          </a:xfrm>
          <a:prstGeom prst="rightBracket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A8CAA19A-759F-151A-951A-D115F36E64EB}"/>
              </a:ext>
            </a:extLst>
          </p:cNvPr>
          <p:cNvSpPr txBox="1"/>
          <p:nvPr/>
        </p:nvSpPr>
        <p:spPr>
          <a:xfrm>
            <a:off x="233100" y="350907"/>
            <a:ext cx="65872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tx2">
                    <a:lumMod val="50000"/>
                  </a:schemeClr>
                </a:solidFill>
                <a:effectLst/>
                <a:latin typeface="Kanit" panose="00000500000000000000" pitchFamily="2" charset="-34"/>
                <a:ea typeface="Cordia New" panose="020B0304020202020204" pitchFamily="34" charset="-34"/>
                <a:cs typeface="Kanit" panose="00000500000000000000" pitchFamily="2" charset="-34"/>
              </a:rPr>
              <a:t>ระเบียบวาระที่ 5  เรื่องเพื่อพิจารณา</a:t>
            </a:r>
            <a:endParaRPr lang="en-US" sz="2800" b="1" dirty="0">
              <a:solidFill>
                <a:schemeClr val="tx2">
                  <a:lumMod val="50000"/>
                </a:schemeClr>
              </a:solidFill>
              <a:effectLst/>
              <a:latin typeface="Kanit" panose="00000500000000000000" pitchFamily="2" charset="-34"/>
              <a:ea typeface="Cordia New" panose="020B0304020202020204" pitchFamily="34" charset="-34"/>
              <a:cs typeface="Kanit" panose="00000500000000000000" pitchFamily="2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076"/>
      </p:ext>
    </p:extLst>
  </p:cSld>
  <p:clrMapOvr>
    <a:masterClrMapping/>
  </p:clrMapOvr>
</p:sld>
</file>

<file path=ppt/theme/theme1.xml><?xml version="1.0" encoding="utf-8"?>
<a:theme xmlns:a="http://schemas.openxmlformats.org/drawingml/2006/main" name="ย้อนยุค">
  <a:themeElements>
    <a:clrScheme name="ย้อนยุค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ย้อนยุค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ย้อนยุค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1179</TotalTime>
  <Words>2638</Words>
  <Application>Microsoft Office PowerPoint</Application>
  <PresentationFormat>แบบจอกว้าง</PresentationFormat>
  <Paragraphs>358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9" baseType="lpstr">
      <vt:lpstr>Angsana New</vt:lpstr>
      <vt:lpstr>Arial</vt:lpstr>
      <vt:lpstr>Calibri</vt:lpstr>
      <vt:lpstr>Calibri Light</vt:lpstr>
      <vt:lpstr>Kanit</vt:lpstr>
      <vt:lpstr>Symbol</vt:lpstr>
      <vt:lpstr>TH SarabunPSK</vt:lpstr>
      <vt:lpstr>Times New Roman</vt:lpstr>
      <vt:lpstr>ย้อนยุค</vt:lpstr>
      <vt:lpstr>ระเบียบวาระที่ 1 เรื่องประธานแจ้งที่ประชุม</vt:lpstr>
      <vt:lpstr>ระเบียบวาระที่ 3 เรื่องสืบเนื่อง  </vt:lpstr>
      <vt:lpstr>ระเบียบวาระที่ 4  เรื่องเพื่อทราบ </vt:lpstr>
      <vt:lpstr>ระเบียบวาระที่ 4  เรื่องเพื่อทราบ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วราภรณ์ เวชการ</dc:creator>
  <cp:lastModifiedBy>วราภรณ์ เวชการ</cp:lastModifiedBy>
  <cp:revision>99</cp:revision>
  <dcterms:created xsi:type="dcterms:W3CDTF">2022-11-15T02:48:06Z</dcterms:created>
  <dcterms:modified xsi:type="dcterms:W3CDTF">2022-11-17T08:23:25Z</dcterms:modified>
</cp:coreProperties>
</file>