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56" r:id="rId16"/>
    <p:sldId id="258" r:id="rId17"/>
    <p:sldId id="257" r:id="rId18"/>
    <p:sldId id="259" r:id="rId1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ลักษณะชุดรูปแบบ 1 - เน้น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ลักษณะชุดรูปแบบ 1 - เน้น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B0E1C-5C87-4243-9CEE-03922BA0DE7B}" type="datetimeFigureOut">
              <a:rPr lang="th-TH" smtClean="0"/>
              <a:t>27/04/60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FB10D-AF47-45AF-8436-96878AA151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98982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ตัวแทนรูปบนภาพนิ่ง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ตัวแทนบันทึกย่อ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1800" smtClean="0">
              <a:cs typeface="Cordia New" pitchFamily="34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DF080-9D6E-4857-8C20-E28AE6BA993E}" type="slidenum">
              <a:rPr lang="th-TH" smtClean="0"/>
              <a:pPr>
                <a:defRPr/>
              </a:pPr>
              <a:t>1</a:t>
            </a:fld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ตัวแทนรูปบนภาพนิ่ง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ตัวแทนบันทึกย่อ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cs typeface="Cordia New" pitchFamily="34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61A8DE-CACB-4144-BB26-CBB6B10EFE71}" type="slidenum">
              <a:rPr lang="th-TH" smtClean="0"/>
              <a:pPr>
                <a:defRPr/>
              </a:pPr>
              <a:t>2</a:t>
            </a:fld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ตัวแทนรูปบนภาพนิ่ง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ตัวแทนบันทึกย่อ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cs typeface="Cordia New" pitchFamily="34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60DCE2-9E65-4649-8EE5-3FB978B70B0C}" type="slidenum">
              <a:rPr lang="th-TH" smtClean="0"/>
              <a:pPr>
                <a:defRPr/>
              </a:pPr>
              <a:t>3</a:t>
            </a:fld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ตัวแทนรูปบนภาพนิ่ง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ตัวแทนบันทึกย่อ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cs typeface="Cordia New" pitchFamily="34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B85678-C536-45DC-98BB-CBDB52C5D0C2}" type="slidenum">
              <a:rPr lang="th-TH" smtClean="0"/>
              <a:pPr>
                <a:defRPr/>
              </a:pPr>
              <a:t>4</a:t>
            </a:fld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FB10D-AF47-45AF-8436-96878AA15197}" type="slidenum">
              <a:rPr lang="th-TH" smtClean="0"/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9446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FB10D-AF47-45AF-8436-96878AA15197}" type="slidenum">
              <a:rPr lang="th-TH" smtClean="0"/>
              <a:t>17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9446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FB10D-AF47-45AF-8436-96878AA15197}" type="slidenum">
              <a:rPr lang="th-TH" smtClean="0"/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9446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D7A1-4F22-4F06-BFC2-C3B15B21B069}" type="datetimeFigureOut">
              <a:rPr lang="th-TH" smtClean="0"/>
              <a:t>27/04/60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ADFF6-955E-4CBB-866E-06B03F4136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13531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D7A1-4F22-4F06-BFC2-C3B15B21B069}" type="datetimeFigureOut">
              <a:rPr lang="th-TH" smtClean="0"/>
              <a:t>27/04/60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ADFF6-955E-4CBB-866E-06B03F4136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06332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D7A1-4F22-4F06-BFC2-C3B15B21B069}" type="datetimeFigureOut">
              <a:rPr lang="th-TH" smtClean="0"/>
              <a:t>27/04/60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ADFF6-955E-4CBB-866E-06B03F4136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5067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D7A1-4F22-4F06-BFC2-C3B15B21B069}" type="datetimeFigureOut">
              <a:rPr lang="th-TH" smtClean="0"/>
              <a:t>27/04/60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ADFF6-955E-4CBB-866E-06B03F4136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9610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D7A1-4F22-4F06-BFC2-C3B15B21B069}" type="datetimeFigureOut">
              <a:rPr lang="th-TH" smtClean="0"/>
              <a:t>27/04/60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ADFF6-955E-4CBB-866E-06B03F4136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6623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D7A1-4F22-4F06-BFC2-C3B15B21B069}" type="datetimeFigureOut">
              <a:rPr lang="th-TH" smtClean="0"/>
              <a:t>27/04/60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ADFF6-955E-4CBB-866E-06B03F4136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06329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D7A1-4F22-4F06-BFC2-C3B15B21B069}" type="datetimeFigureOut">
              <a:rPr lang="th-TH" smtClean="0"/>
              <a:t>27/04/60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ADFF6-955E-4CBB-866E-06B03F4136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15399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D7A1-4F22-4F06-BFC2-C3B15B21B069}" type="datetimeFigureOut">
              <a:rPr lang="th-TH" smtClean="0"/>
              <a:t>27/04/60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ADFF6-955E-4CBB-866E-06B03F4136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0655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D7A1-4F22-4F06-BFC2-C3B15B21B069}" type="datetimeFigureOut">
              <a:rPr lang="th-TH" smtClean="0"/>
              <a:t>27/04/60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ADFF6-955E-4CBB-866E-06B03F4136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13558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D7A1-4F22-4F06-BFC2-C3B15B21B069}" type="datetimeFigureOut">
              <a:rPr lang="th-TH" smtClean="0"/>
              <a:t>27/04/60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ADFF6-955E-4CBB-866E-06B03F4136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5657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D7A1-4F22-4F06-BFC2-C3B15B21B069}" type="datetimeFigureOut">
              <a:rPr lang="th-TH" smtClean="0"/>
              <a:t>27/04/60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ADFF6-955E-4CBB-866E-06B03F4136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9030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BD7A1-4F22-4F06-BFC2-C3B15B21B069}" type="datetimeFigureOut">
              <a:rPr lang="th-TH" smtClean="0"/>
              <a:t>27/04/60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ADFF6-955E-4CBB-866E-06B03F4136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5517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203200" y="1000125"/>
            <a:ext cx="4297363" cy="2071688"/>
          </a:xfrm>
          <a:prstGeom prst="rect">
            <a:avLst/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th-TH" sz="1600" b="1" dirty="0">
                <a:latin typeface="TH SarabunIT๙" pitchFamily="34" charset="-34"/>
                <a:cs typeface="TH SarabunIT๙" pitchFamily="34" charset="-34"/>
              </a:rPr>
              <a:t>๑.ปีพ.ศ.๒๕๕๖และ๒๕๕๗พบผู้เสียชีวิตจากโรคพิษสุนัขบ้าปีละ1รายที่อำเภอตาพระยาและปีพ.ศ.๒๕๕9 พบผู้เสียชีวิต1รายที่อำเภออรัญประเทศ </a:t>
            </a:r>
            <a:endParaRPr lang="en-US" sz="1600" dirty="0">
              <a:latin typeface="TH SarabunIT๙" pitchFamily="34" charset="-34"/>
              <a:cs typeface="TH SarabunIT๙" pitchFamily="34" charset="-34"/>
            </a:endParaRPr>
          </a:p>
          <a:p>
            <a:pPr>
              <a:defRPr/>
            </a:pPr>
            <a:r>
              <a:rPr lang="th-TH" sz="1600" b="1" dirty="0">
                <a:latin typeface="TH SarabunIT๙" pitchFamily="34" charset="-34"/>
                <a:cs typeface="TH SarabunIT๙" pitchFamily="34" charset="-34"/>
              </a:rPr>
              <a:t>๒.ปีพ.ศ.2557-2558 ตรวจหัวสุนัขพบเชื้อ ปีละ๑ตัวอย่างที่อำเภอคลองหาด ปีพ.ศ. ๒๕๕๘ ตรวจหัวสุนัขพบเชื้อ ๑ตัวอย่าง </a:t>
            </a:r>
            <a:r>
              <a:rPr lang="th-TH" sz="1600" dirty="0">
                <a:latin typeface="TH SarabunIT๙" pitchFamily="34" charset="-34"/>
                <a:cs typeface="TH SarabunIT๙" pitchFamily="34" charset="-34"/>
              </a:rPr>
              <a:t>ที่</a:t>
            </a:r>
            <a:r>
              <a:rPr lang="th-TH" sz="1600" b="1" dirty="0">
                <a:latin typeface="TH SarabunIT๙" pitchFamily="34" charset="-34"/>
                <a:cs typeface="TH SarabunIT๙" pitchFamily="34" charset="-34"/>
              </a:rPr>
              <a:t>อำเภอเมืองสระแก้ว ปีพ.ศ. และปี 2559 ที่อำเภอตาพระยา 1 ตัวอย่าง </a:t>
            </a:r>
            <a:endParaRPr lang="en-US" sz="1600" dirty="0">
              <a:latin typeface="TH SarabunIT๙" pitchFamily="34" charset="-34"/>
              <a:cs typeface="TH SarabunIT๙" pitchFamily="34" charset="-34"/>
            </a:endParaRPr>
          </a:p>
          <a:p>
            <a:pPr>
              <a:defRPr/>
            </a:pPr>
            <a:r>
              <a:rPr lang="th-TH" sz="1600" b="1" dirty="0">
                <a:latin typeface="TH SarabunIT๙" pitchFamily="34" charset="-34"/>
                <a:cs typeface="TH SarabunIT๙" pitchFamily="34" charset="-34"/>
              </a:rPr>
              <a:t>๓.ความครอบคลุมการรับวัคซีนของสุนัข ปีพ.ศ.2556-2558 น้อยกว่าร้อยละ ๘๐ ทุกอำเภอ และปีพ.ศ. 2559 มากกว่าร้อยละ 80</a:t>
            </a:r>
            <a:endParaRPr lang="en-US" sz="16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572000" y="885825"/>
            <a:ext cx="4321175" cy="21637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buFont typeface="Wingdings" pitchFamily="2" charset="2"/>
              <a:buChar char="q"/>
              <a:defRPr/>
            </a:pPr>
            <a:r>
              <a:rPr lang="th-TH" sz="18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1800" b="1" dirty="0">
                <a:latin typeface="TH SarabunPSK" pitchFamily="34" charset="-34"/>
                <a:cs typeface="TH SarabunPSK" pitchFamily="34" charset="-34"/>
              </a:rPr>
              <a:t>Rabies free zone  2020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n-US" sz="18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พระราชปณิธาน ศ. ดร.สมเด็จพระเจ้าลูกเธอ เจ้าฟ้า </a:t>
            </a:r>
          </a:p>
          <a:p>
            <a:pPr>
              <a:defRPr/>
            </a:pP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     จุฬา</a:t>
            </a:r>
            <a:r>
              <a:rPr lang="th-TH" sz="1800" b="1" dirty="0" err="1">
                <a:latin typeface="TH SarabunPSK" pitchFamily="34" charset="-34"/>
                <a:cs typeface="TH SarabunPSK" pitchFamily="34" charset="-34"/>
              </a:rPr>
              <a:t>ภรณ์</a:t>
            </a: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วลัยลักษณ์อัครราชกุมารี ตามโครงการ   สัตว์ปลอดโรคคนปลอดภัย</a:t>
            </a: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203200" y="3092450"/>
            <a:ext cx="8472488" cy="79375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numCol="2" anchor="ctr"/>
          <a:lstStyle/>
          <a:p>
            <a:pPr>
              <a:buFont typeface="Wingdings" pitchFamily="2" charset="2"/>
              <a:buChar char="v"/>
              <a:defRPr/>
            </a:pPr>
            <a:endParaRPr lang="th-TH" sz="2000" dirty="0">
              <a:solidFill>
                <a:prstClr val="black"/>
              </a:solidFill>
              <a:cs typeface="Angsana New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15900" y="3938588"/>
            <a:ext cx="8459788" cy="283210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black"/>
              </a:solidFill>
              <a:cs typeface="Angsana New"/>
            </a:endParaRPr>
          </a:p>
        </p:txBody>
      </p:sp>
      <p:sp>
        <p:nvSpPr>
          <p:cNvPr id="14" name="ชื่อเรื่อง 1"/>
          <p:cNvSpPr txBox="1">
            <a:spLocks/>
          </p:cNvSpPr>
          <p:nvPr/>
        </p:nvSpPr>
        <p:spPr>
          <a:xfrm>
            <a:off x="0" y="171450"/>
            <a:ext cx="9144000" cy="5715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en-US" sz="3200" b="1" dirty="0" err="1" smtClean="0">
                <a:solidFill>
                  <a:schemeClr val="bg1"/>
                </a:solidFill>
              </a:rPr>
              <a:t>Rabie</a:t>
            </a:r>
            <a:r>
              <a:rPr lang="en-US" sz="3200" b="1" dirty="0" smtClean="0">
                <a:solidFill>
                  <a:schemeClr val="bg1"/>
                </a:solidFill>
              </a:rPr>
              <a:t> Free Zone</a:t>
            </a:r>
            <a:endParaRPr lang="th-TH" sz="3200" b="1" dirty="0" smtClean="0">
              <a:solidFill>
                <a:schemeClr val="bg1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6" name="Rounded Rectangle 23"/>
          <p:cNvSpPr/>
          <p:nvPr/>
        </p:nvSpPr>
        <p:spPr>
          <a:xfrm>
            <a:off x="4746625" y="952717"/>
            <a:ext cx="2428892" cy="392746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prstClr val="white"/>
                </a:solidFill>
                <a:latin typeface="TH SarabunIT๙" pitchFamily="34" charset="-34"/>
                <a:cs typeface="Angsana New"/>
              </a:rPr>
              <a:t>นโยบายการขับเคลื่อน</a:t>
            </a:r>
            <a:endParaRPr lang="en-US" sz="2400" b="1" dirty="0" smtClean="0">
              <a:solidFill>
                <a:prstClr val="white"/>
              </a:solidFill>
              <a:latin typeface="TH SarabunIT๙" pitchFamily="34" charset="-34"/>
            </a:endParaRPr>
          </a:p>
        </p:txBody>
      </p:sp>
      <p:sp>
        <p:nvSpPr>
          <p:cNvPr id="17" name="Rounded Rectangle 23"/>
          <p:cNvSpPr/>
          <p:nvPr/>
        </p:nvSpPr>
        <p:spPr>
          <a:xfrm>
            <a:off x="194998" y="3121485"/>
            <a:ext cx="2809875" cy="392746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เป้าหมายดำเนินการ ปี2560</a:t>
            </a:r>
            <a:endParaRPr lang="en-US" sz="2400" b="1" dirty="0" smtClean="0">
              <a:solidFill>
                <a:prstClr val="white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9" name="Rounded Rectangle 23"/>
          <p:cNvSpPr/>
          <p:nvPr/>
        </p:nvSpPr>
        <p:spPr>
          <a:xfrm>
            <a:off x="305746" y="756344"/>
            <a:ext cx="1872208" cy="392746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prstClr val="white"/>
                </a:solidFill>
                <a:latin typeface="TH SarabunIT๙" pitchFamily="34" charset="-34"/>
                <a:cs typeface="Angsana New"/>
              </a:rPr>
              <a:t>สภาพปัญหา</a:t>
            </a:r>
            <a:endParaRPr lang="en-US" sz="2400" b="1" dirty="0" smtClean="0">
              <a:solidFill>
                <a:prstClr val="white"/>
              </a:solidFill>
              <a:latin typeface="TH SarabunIT๙" pitchFamily="34" charset="-34"/>
            </a:endParaRPr>
          </a:p>
        </p:txBody>
      </p:sp>
      <p:sp>
        <p:nvSpPr>
          <p:cNvPr id="2064" name="Rectangle 9"/>
          <p:cNvSpPr>
            <a:spLocks noChangeArrowheads="1"/>
          </p:cNvSpPr>
          <p:nvPr/>
        </p:nvSpPr>
        <p:spPr bwMode="auto">
          <a:xfrm>
            <a:off x="244475" y="3502025"/>
            <a:ext cx="6022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buFont typeface="Wingdings" pitchFamily="2" charset="2"/>
              <a:buChar char="§"/>
              <a:tabLst>
                <a:tab pos="571500" algn="l"/>
                <a:tab pos="914400" algn="l"/>
              </a:tabLst>
            </a:pPr>
            <a:r>
              <a:rPr lang="th-TH" sz="2000" b="1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พื้นที่ระดับ </a:t>
            </a:r>
            <a:r>
              <a:rPr lang="en-US" sz="2000" b="1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A </a:t>
            </a:r>
            <a:r>
              <a:rPr lang="th-TH" sz="2000" b="1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ไม่พบรายงานโรคพิษสุนัขบ้าในคนและสัตว์ ร้อยละ 80 ของตำบล</a:t>
            </a:r>
          </a:p>
          <a:p>
            <a:pPr eaLnBrk="0" hangingPunct="0">
              <a:tabLst>
                <a:tab pos="571500" algn="l"/>
                <a:tab pos="914400" algn="l"/>
              </a:tabLst>
            </a:pPr>
            <a:r>
              <a:rPr lang="th-TH" sz="2000" b="1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  ในทุกอำเภอจังหวัดสระแก้ว</a:t>
            </a:r>
          </a:p>
        </p:txBody>
      </p:sp>
      <p:sp>
        <p:nvSpPr>
          <p:cNvPr id="2065" name="TextBox 2"/>
          <p:cNvSpPr txBox="1">
            <a:spLocks noChangeArrowheads="1"/>
          </p:cNvSpPr>
          <p:nvPr/>
        </p:nvSpPr>
        <p:spPr bwMode="auto">
          <a:xfrm>
            <a:off x="900113" y="4941888"/>
            <a:ext cx="1841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eaLnBrk="1" hangingPunct="1"/>
            <a:endParaRPr lang="en-US"/>
          </a:p>
        </p:txBody>
      </p:sp>
      <p:pic>
        <p:nvPicPr>
          <p:cNvPr id="2066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4541838"/>
            <a:ext cx="1836738" cy="183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" y="4491038"/>
            <a:ext cx="1836738" cy="189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5900" y="4581525"/>
            <a:ext cx="2268538" cy="20304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th-TH" sz="1800" b="1" u="sng" dirty="0" err="1">
                <a:latin typeface="TH SarabunPSK" pitchFamily="34" charset="-34"/>
                <a:cs typeface="TH SarabunPSK" pitchFamily="34" charset="-34"/>
              </a:rPr>
              <a:t>ไตรมาส</a:t>
            </a:r>
            <a:r>
              <a:rPr lang="th-TH" sz="1800" b="1" u="sng" dirty="0">
                <a:latin typeface="TH SarabunPSK" pitchFamily="34" charset="-34"/>
                <a:cs typeface="TH SarabunPSK" pitchFamily="34" charset="-34"/>
              </a:rPr>
              <a:t>ที่1</a:t>
            </a:r>
          </a:p>
          <a:p>
            <a:pPr>
              <a:defRPr/>
            </a:pP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1.ถอดบทเรียนปี59/ ทำแผน      ปี2560</a:t>
            </a:r>
          </a:p>
          <a:p>
            <a:pPr>
              <a:defRPr/>
            </a:pP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2.</a:t>
            </a:r>
            <a:r>
              <a:rPr lang="th-TH" sz="1800" b="1" dirty="0" err="1">
                <a:latin typeface="TH SarabunPSK" pitchFamily="34" charset="-34"/>
                <a:cs typeface="TH SarabunPSK" pitchFamily="34" charset="-34"/>
              </a:rPr>
              <a:t>บูรณา</a:t>
            </a: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การแผนงานร่วมกับ</a:t>
            </a:r>
          </a:p>
          <a:p>
            <a:pPr>
              <a:defRPr/>
            </a:pP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เครือข่าย/ร่วมขับเคลื่อน               3.ร่วมประชุมทำความเข้าใจ/</a:t>
            </a:r>
          </a:p>
          <a:p>
            <a:pPr>
              <a:defRPr/>
            </a:pP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   ถ่ายทอดแผนสู่การปฏิบัติ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55875" y="4365625"/>
            <a:ext cx="1701800" cy="9239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1800" b="1" u="sng" dirty="0" err="1"/>
              <a:t>ไตรมาส</a:t>
            </a:r>
            <a:r>
              <a:rPr lang="th-TH" sz="1800" b="1" u="sng" dirty="0"/>
              <a:t>ที่2</a:t>
            </a:r>
            <a:endParaRPr lang="th-TH" sz="1800" b="1" dirty="0"/>
          </a:p>
          <a:p>
            <a:pPr>
              <a:defRPr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1.ติดตามพื้นที่ที่มีปัญหา</a:t>
            </a:r>
          </a:p>
          <a:p>
            <a:pPr>
              <a:defRPr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  การดำเนินงาน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55875" y="5732463"/>
            <a:ext cx="1711325" cy="9239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  <a:prstDash val="solid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th-TH" sz="1800" b="1" u="sng" dirty="0" err="1"/>
              <a:t>ไตรมาส</a:t>
            </a:r>
            <a:r>
              <a:rPr lang="th-TH" sz="1800" b="1" u="sng" dirty="0"/>
              <a:t>ที่3</a:t>
            </a:r>
          </a:p>
          <a:p>
            <a:pPr>
              <a:defRPr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1.นิเทศติดตาม               </a:t>
            </a:r>
          </a:p>
          <a:p>
            <a:pPr>
              <a:defRPr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   การดำเนินงาน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356100" y="4584700"/>
            <a:ext cx="1604963" cy="203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th-TH" sz="1800" b="1" u="sng" dirty="0" err="1"/>
              <a:t>ไตรมาส</a:t>
            </a:r>
            <a:r>
              <a:rPr lang="th-TH" sz="1800" b="1" u="sng" dirty="0"/>
              <a:t>ที่4</a:t>
            </a:r>
          </a:p>
          <a:p>
            <a:pPr>
              <a:defRPr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1.สรุปผลการดำเนินงาน</a:t>
            </a:r>
          </a:p>
          <a:p>
            <a:pPr>
              <a:defRPr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2.รายงานผล</a:t>
            </a:r>
          </a:p>
          <a:p>
            <a:pPr>
              <a:defRPr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3.ถอดบทเรียนการดำเนิน งานปี 2560</a:t>
            </a:r>
          </a:p>
          <a:p>
            <a:pPr>
              <a:defRPr/>
            </a:pPr>
            <a:endParaRPr lang="th-TH" sz="1800" b="1" dirty="0"/>
          </a:p>
        </p:txBody>
      </p:sp>
      <p:sp>
        <p:nvSpPr>
          <p:cNvPr id="21" name="Rounded Rectangle 23"/>
          <p:cNvSpPr/>
          <p:nvPr/>
        </p:nvSpPr>
        <p:spPr>
          <a:xfrm>
            <a:off x="2627784" y="4005064"/>
            <a:ext cx="1499577" cy="323340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prstClr val="white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1800" b="1" dirty="0" smtClean="0">
                <a:solidFill>
                  <a:prstClr val="white"/>
                </a:solidFill>
                <a:latin typeface="TH SarabunPSK" pitchFamily="34" charset="-34"/>
                <a:cs typeface="TH SarabunPSK" pitchFamily="34" charset="-34"/>
              </a:rPr>
              <a:t>Quick Win 6 </a:t>
            </a:r>
            <a:r>
              <a:rPr lang="en-US" sz="1800" b="1" dirty="0" smtClean="0">
                <a:solidFill>
                  <a:prstClr val="white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 </a:t>
            </a:r>
            <a:r>
              <a:rPr lang="en-US" sz="1800" b="1" dirty="0" smtClean="0">
                <a:solidFill>
                  <a:prstClr val="white"/>
                </a:solidFill>
                <a:latin typeface="TH SarabunPSK" pitchFamily="34" charset="-34"/>
                <a:cs typeface="TH SarabunPSK" pitchFamily="34" charset="-34"/>
              </a:rPr>
              <a:t> </a:t>
            </a:r>
          </a:p>
        </p:txBody>
      </p:sp>
      <p:sp>
        <p:nvSpPr>
          <p:cNvPr id="23" name="Rounded Rectangle 23"/>
          <p:cNvSpPr/>
          <p:nvPr/>
        </p:nvSpPr>
        <p:spPr>
          <a:xfrm>
            <a:off x="284540" y="4148190"/>
            <a:ext cx="1858915" cy="360930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prstClr val="white"/>
                </a:solidFill>
                <a:latin typeface="TH SarabunIT๙" pitchFamily="34" charset="-34"/>
              </a:rPr>
              <a:t> </a:t>
            </a:r>
            <a:r>
              <a:rPr lang="en-US" sz="18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Quick Win  </a:t>
            </a:r>
            <a:r>
              <a:rPr lang="th-TH" sz="18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3</a:t>
            </a:r>
            <a:endParaRPr lang="en-US" sz="1800" b="1" dirty="0" smtClean="0">
              <a:solidFill>
                <a:prstClr val="white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633331" y="5373216"/>
            <a:ext cx="1578629" cy="295193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prstClr val="white"/>
                </a:solidFill>
                <a:latin typeface="TH SarabunIT๙" pitchFamily="34" charset="-34"/>
              </a:rPr>
              <a:t> </a:t>
            </a:r>
            <a:r>
              <a:rPr lang="en-US" sz="18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Quick Win </a:t>
            </a:r>
            <a:r>
              <a:rPr lang="th-TH" sz="18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9</a:t>
            </a:r>
            <a:endParaRPr lang="en-US" sz="1800" b="1" dirty="0" smtClean="0">
              <a:solidFill>
                <a:prstClr val="white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6" name="Rounded Rectangle 23"/>
          <p:cNvSpPr/>
          <p:nvPr/>
        </p:nvSpPr>
        <p:spPr>
          <a:xfrm>
            <a:off x="4355976" y="4149080"/>
            <a:ext cx="1650338" cy="409493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prstClr val="white"/>
                </a:solidFill>
                <a:latin typeface="TH SarabunIT๙" pitchFamily="34" charset="-34"/>
              </a:rPr>
              <a:t> </a:t>
            </a:r>
            <a:r>
              <a:rPr lang="en-US" sz="18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Quick Win  </a:t>
            </a:r>
            <a:r>
              <a:rPr lang="th-TH" sz="18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12</a:t>
            </a:r>
            <a:endParaRPr lang="en-US" sz="1800" b="1" dirty="0" smtClean="0">
              <a:solidFill>
                <a:prstClr val="white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9" name="Rounded Rectangle 23"/>
          <p:cNvSpPr/>
          <p:nvPr/>
        </p:nvSpPr>
        <p:spPr>
          <a:xfrm>
            <a:off x="6380213" y="3138420"/>
            <a:ext cx="2295475" cy="375811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000" b="1" dirty="0" smtClean="0">
                <a:solidFill>
                  <a:prstClr val="white"/>
                </a:solidFill>
                <a:latin typeface="Browallia New" pitchFamily="34" charset="-34"/>
                <a:cs typeface="Browallia New" pitchFamily="34" charset="-34"/>
              </a:rPr>
              <a:t>ผลงาน </a:t>
            </a:r>
            <a:r>
              <a:rPr lang="en-US" sz="20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4 </a:t>
            </a:r>
            <a:r>
              <a:rPr lang="th-TH" sz="20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เดือน</a:t>
            </a:r>
            <a:r>
              <a:rPr lang="en-US" sz="20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2000" b="1" dirty="0" smtClean="0">
                <a:solidFill>
                  <a:prstClr val="white"/>
                </a:solidFill>
                <a:latin typeface="TH SarabunIT๙" pitchFamily="34" charset="-34"/>
                <a:ea typeface="Tahoma" pitchFamily="34" charset="0"/>
                <a:cs typeface="TH SarabunIT๙" pitchFamily="34" charset="-34"/>
              </a:rPr>
              <a:t> </a:t>
            </a:r>
            <a:r>
              <a:rPr lang="en-US" sz="20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</a:p>
        </p:txBody>
      </p:sp>
      <p:graphicFrame>
        <p:nvGraphicFramePr>
          <p:cNvPr id="2" name="ตาราง 1"/>
          <p:cNvGraphicFramePr>
            <a:graphicFrameLocks noGrp="1"/>
          </p:cNvGraphicFramePr>
          <p:nvPr/>
        </p:nvGraphicFramePr>
        <p:xfrm>
          <a:off x="6111875" y="3692525"/>
          <a:ext cx="2852738" cy="2926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6369"/>
                <a:gridCol w="1426369"/>
              </a:tblGrid>
              <a:tr h="396197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ผลงาน 6 เดือน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22" marR="91422" marT="45715" marB="45715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การประเมิน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22" marR="91422" marT="45715" marB="45715">
                    <a:solidFill>
                      <a:srgbClr val="002060"/>
                    </a:solidFill>
                  </a:tcPr>
                </a:tc>
              </a:tr>
              <a:tr h="2529566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1.ถอดบทเรียนปี 2559/จัดทำแผนงานปี2560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บูรณา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การแผนงานร่วมกับเครือข่าย ฉีด</a:t>
                      </a: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Vaccine  </a:t>
                      </a:r>
                      <a:endParaRPr lang="th-TH" sz="16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</a:t>
                      </a:r>
                      <a:r>
                        <a:rPr lang="th-TH" sz="16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อบรม </a:t>
                      </a:r>
                      <a:r>
                        <a:rPr lang="th-TH" sz="1600" b="1" baseline="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อสปท</a:t>
                      </a:r>
                      <a:r>
                        <a:rPr lang="th-TH" sz="16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</a:p>
                    <a:p>
                      <a:r>
                        <a:rPr lang="th-TH" sz="16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4. ส่งตัวอย่าง  4 หัว</a:t>
                      </a:r>
                    </a:p>
                    <a:p>
                      <a:r>
                        <a:rPr lang="th-TH" sz="16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พบเชื้อ 2 หัว (ต.ทัพไทย และตาพระยา)</a:t>
                      </a:r>
                      <a:endParaRPr lang="th-TH" sz="16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22" marR="91422" marT="45715" marB="45715"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พื้นที่ระดับ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A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ไม่พบรายงานโรคพิษสุนัขบ้าในคนและสัตว์  ร้อยละ 96.55      (56 ตำบล)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22" marR="91422" marT="45715" marB="4571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438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 txBox="1">
            <a:spLocks/>
          </p:cNvSpPr>
          <p:nvPr/>
        </p:nvSpPr>
        <p:spPr>
          <a:xfrm>
            <a:off x="0" y="58738"/>
            <a:ext cx="9144000" cy="55086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ความครอบคลุมการได้รับวัคซีนแต่ละชนิดครบตามเกณฑ์ในเด็กอายุครบ </a:t>
            </a:r>
            <a:r>
              <a:rPr lang="en-US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1 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ปี</a:t>
            </a:r>
            <a:r>
              <a:rPr lang="en-US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, 2 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ปี</a:t>
            </a:r>
            <a:r>
              <a:rPr lang="en-US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, 3 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ปี</a:t>
            </a:r>
            <a:r>
              <a:rPr lang="en-US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, 5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ปี</a:t>
            </a:r>
            <a:r>
              <a:rPr lang="en-US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endParaRPr lang="th-TH" sz="4000" b="1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31763" y="1190625"/>
            <a:ext cx="7858125" cy="78581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th-TH" sz="2200" b="1" dirty="0">
                <a:latin typeface="TH SarabunPSK" pitchFamily="34" charset="-34"/>
                <a:cs typeface="TH SarabunPSK" pitchFamily="34" charset="-34"/>
              </a:rPr>
              <a:t>  ความครอบคลุมการได้รับวัคซีนแต่ละชนิดครบตามเกณฑ์ไม่น้อยกว่าร้อยละ </a:t>
            </a:r>
            <a:r>
              <a:rPr lang="en-US" sz="2200" b="1" dirty="0">
                <a:latin typeface="TH SarabunPSK" pitchFamily="34" charset="-34"/>
                <a:cs typeface="TH SarabunPSK" pitchFamily="34" charset="-34"/>
              </a:rPr>
              <a:t>90 </a:t>
            </a:r>
          </a:p>
          <a:p>
            <a:pPr>
              <a:defRPr/>
            </a:pPr>
            <a:r>
              <a:rPr lang="th-TH" sz="2200" b="1" dirty="0">
                <a:latin typeface="TH SarabunPSK" pitchFamily="34" charset="-34"/>
                <a:cs typeface="TH SarabunPSK" pitchFamily="34" charset="-34"/>
              </a:rPr>
              <a:t>ยกเว้น </a:t>
            </a:r>
            <a:r>
              <a:rPr lang="en-US" sz="2200" b="1" dirty="0">
                <a:latin typeface="TH SarabunPSK" pitchFamily="34" charset="-34"/>
                <a:cs typeface="TH SarabunPSK" pitchFamily="34" charset="-34"/>
              </a:rPr>
              <a:t>MMR </a:t>
            </a:r>
            <a:r>
              <a:rPr lang="th-TH" sz="2200" b="1" dirty="0">
                <a:latin typeface="TH SarabunPSK" pitchFamily="34" charset="-34"/>
                <a:cs typeface="TH SarabunPSK" pitchFamily="34" charset="-34"/>
              </a:rPr>
              <a:t>ไม่น้อยกว่าร้อยละ </a:t>
            </a:r>
            <a:r>
              <a:rPr lang="en-US" sz="2200" b="1" dirty="0">
                <a:latin typeface="TH SarabunPSK" pitchFamily="34" charset="-34"/>
                <a:cs typeface="TH SarabunPSK" pitchFamily="34" charset="-34"/>
              </a:rPr>
              <a:t>95</a:t>
            </a:r>
            <a:endParaRPr lang="th-TH" sz="2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Rounded Rectangle 23"/>
          <p:cNvSpPr/>
          <p:nvPr/>
        </p:nvSpPr>
        <p:spPr>
          <a:xfrm>
            <a:off x="0" y="714375"/>
            <a:ext cx="3384550" cy="392113"/>
          </a:xfrm>
          <a:prstGeom prst="roundRect">
            <a:avLst>
              <a:gd name="adj" fmla="val 50000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schemeClr val="bg1"/>
                </a:solidFill>
                <a:latin typeface="TH SarabunIT๙" pitchFamily="34" charset="-34"/>
                <a:cs typeface="+mj-cs"/>
              </a:rPr>
              <a:t>เป้าหมายทั้งปี</a:t>
            </a:r>
            <a:endParaRPr lang="en-US" sz="2400" b="1" dirty="0" smtClean="0">
              <a:solidFill>
                <a:schemeClr val="bg1"/>
              </a:solidFill>
              <a:latin typeface="TH SarabunIT๙" pitchFamily="34" charset="-34"/>
              <a:cs typeface="+mj-cs"/>
            </a:endParaRPr>
          </a:p>
        </p:txBody>
      </p:sp>
      <p:graphicFrame>
        <p:nvGraphicFramePr>
          <p:cNvPr id="11" name="ตาราง 10"/>
          <p:cNvGraphicFramePr>
            <a:graphicFrameLocks noGrp="1"/>
          </p:cNvGraphicFramePr>
          <p:nvPr/>
        </p:nvGraphicFramePr>
        <p:xfrm>
          <a:off x="122238" y="2232025"/>
          <a:ext cx="5815013" cy="3690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0517"/>
                <a:gridCol w="1755631"/>
                <a:gridCol w="1908865"/>
              </a:tblGrid>
              <a:tr h="39623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3 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เดือน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14" marR="91414" marT="45716" marB="4571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6-9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เดือน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14" marR="91414" marT="45716" marB="45716">
                    <a:solidFill>
                      <a:srgbClr val="A9DA7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12 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เดือน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14" marR="91414" marT="45716" marB="45716">
                    <a:solidFill>
                      <a:srgbClr val="00B050"/>
                    </a:solidFill>
                  </a:tcPr>
                </a:tc>
              </a:tr>
              <a:tr h="3294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1.</a:t>
                      </a:r>
                      <a:r>
                        <a:rPr kumimoji="0" lang="th-TH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วิเคราะห์สถานการณ์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รายวัคซีน/รายสถานบริการ 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</a:t>
                      </a:r>
                      <a:r>
                        <a:rPr kumimoji="0" lang="th-TH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.วางแผน/ดำเนินการ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ลงพื้นที่จริงตรวจสอบสภาพปัญหาและเสนอแนะแนวทางแก้ไข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3.</a:t>
                      </a:r>
                      <a:r>
                        <a:rPr kumimoji="0" lang="th-TH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สถานบริการทุกแห่งสามารถวิเคราะห์และเข้าใจสภาพปัญหาของตนเองพร้อมทั้งลงมือแก้ไข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4. </a:t>
                      </a:r>
                      <a:r>
                        <a:rPr kumimoji="0" lang="th-TH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หน่วยบริการทุกแห่งสามารถส่งออกข้อมูลที่ถูกต้อง ครบถ้วน ทันเวลาผ่านระบบฐานข้อมูล 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43 </a:t>
                      </a:r>
                      <a:r>
                        <a:rPr kumimoji="0" lang="th-TH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แฟ้มได้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91414" marR="91414" marT="45716" marB="4571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นิเทศติดตาม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</a:t>
                      </a: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 แก้ไขปัญหา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3.</a:t>
                      </a:r>
                      <a:r>
                        <a:rPr kumimoji="0" lang="th-TH" sz="1800" b="1" i="0" u="none" strike="noStrike" kern="1200" cap="none" spc="-8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รายงานสถานการณ์ให้ผู้บริหารทราบ / พร้อมทั้งนำเสนอข้อมูลผ่านที่ประชุม </a:t>
                      </a:r>
                      <a:r>
                        <a:rPr kumimoji="0" lang="th-TH" sz="1800" b="1" i="0" u="none" strike="noStrike" kern="1200" cap="none" spc="-80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คป</a:t>
                      </a:r>
                      <a:r>
                        <a:rPr kumimoji="0" lang="th-TH" sz="1800" b="1" i="0" u="none" strike="noStrike" kern="1200" cap="none" spc="-8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สจ. เป็นประจำทุกเดือน</a:t>
                      </a:r>
                      <a:endParaRPr lang="en-US" sz="1800" b="1" dirty="0" smtClean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91414" marR="91414" marT="45716" marB="45716">
                    <a:solidFill>
                      <a:srgbClr val="A9DA7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ความครอบคลุมการได้รับวัคซีนแต่ละชนิดครบตามเกณฑ์ไม่น้อยกว่าร้อยละ </a:t>
                      </a: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90 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ยกเว้น </a:t>
                      </a: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MMR 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ไม่น้อยกว่าร้อยละ </a:t>
                      </a: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95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***</a:t>
                      </a:r>
                      <a:r>
                        <a:rPr lang="th-TH" sz="16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หมายเหตุ</a:t>
                      </a:r>
                      <a:r>
                        <a:rPr lang="en-US" sz="16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***</a:t>
                      </a:r>
                      <a:r>
                        <a:rPr lang="en-US" sz="16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สถานบริการแห่งใดมีความครอบคลุมไม่ครบตามเกณฑ์สามารถชี้แจงได้ว่าเกิดจากปัญหาอุปสรรคอะไรและมาตรการที่ดำเนินการแล้วมีอะไรบ้างแต่ผลงานยังไม่ถึงเป้าหมาย (วิเคราะห์เป็นรายกรณีไป)</a:t>
                      </a:r>
                      <a:endParaRPr lang="en-US" sz="1600" b="1" dirty="0" smtClean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91414" marR="91414" marT="45716" marB="45716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/>
        </p:nvGraphicFramePr>
        <p:xfrm>
          <a:off x="5915025" y="2227263"/>
          <a:ext cx="3228975" cy="3702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8975"/>
              </a:tblGrid>
              <a:tr h="451644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ผลงาน</a:t>
                      </a:r>
                      <a:r>
                        <a:rPr lang="th-TH" sz="20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Quick Win  6  </a:t>
                      </a: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เดือน</a:t>
                      </a:r>
                    </a:p>
                  </a:txBody>
                  <a:tcPr marL="91405" marR="91405" marT="45723" marB="45723">
                    <a:solidFill>
                      <a:srgbClr val="339933"/>
                    </a:solidFill>
                  </a:tcPr>
                </a:tc>
              </a:tr>
              <a:tr h="3250406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 ความครอบคลุมเด็กอายุ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ปี  ร้อยละ 86.12</a:t>
                      </a:r>
                    </a:p>
                    <a:p>
                      <a:pPr>
                        <a:defRPr/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 ความครอบคลุมเด็กอายุ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ปี  ร้อยละ 82.88</a:t>
                      </a:r>
                    </a:p>
                    <a:p>
                      <a:pPr>
                        <a:defRPr/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 ความครอบคลุมเด็กอายุ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ปี  ร้อยละ 74.84</a:t>
                      </a:r>
                    </a:p>
                    <a:p>
                      <a:pPr>
                        <a:defRPr/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 ความครอบคลุมเด็กอายุ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5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ปี  ร้อยละ 79.19</a:t>
                      </a:r>
                      <a:endParaRPr lang="en-US" sz="18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>
                        <a:defRPr/>
                      </a:pP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ที่มา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HDC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SAKAEO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/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Health Explorer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ณ วันที่ 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30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มี.ค.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60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เวลา 13.30 น.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91405" marR="91405" marT="45723" marB="45723"/>
                </a:tc>
              </a:tr>
            </a:tbl>
          </a:graphicData>
        </a:graphic>
      </p:graphicFrame>
      <p:sp>
        <p:nvSpPr>
          <p:cNvPr id="11291" name="สี่เหลี่ยมผืนผ้า 7"/>
          <p:cNvSpPr>
            <a:spLocks noChangeArrowheads="1"/>
          </p:cNvSpPr>
          <p:nvPr/>
        </p:nvSpPr>
        <p:spPr bwMode="auto">
          <a:xfrm>
            <a:off x="5851525" y="6310313"/>
            <a:ext cx="3211513" cy="4000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h-TH" sz="2000" b="1">
                <a:latin typeface="TH SarabunPSK" pitchFamily="34" charset="-34"/>
                <a:cs typeface="TH SarabunPSK" pitchFamily="34" charset="-34"/>
              </a:rPr>
              <a:t>ผู้รับผิดชอบตัวชี้วัด </a:t>
            </a:r>
            <a:r>
              <a:rPr lang="en-US" sz="2000" b="1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2000" b="1">
                <a:latin typeface="TH SarabunPSK" pitchFamily="34" charset="-34"/>
                <a:cs typeface="TH SarabunPSK" pitchFamily="34" charset="-34"/>
              </a:rPr>
              <a:t>นางจุฑารัตน์ ศักดิ์เติม</a:t>
            </a:r>
          </a:p>
        </p:txBody>
      </p:sp>
    </p:spTree>
    <p:extLst>
      <p:ext uri="{BB962C8B-B14F-4D97-AF65-F5344CB8AC3E}">
        <p14:creationId xmlns:p14="http://schemas.microsoft.com/office/powerpoint/2010/main" val="317775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 txBox="1">
            <a:spLocks/>
          </p:cNvSpPr>
          <p:nvPr/>
        </p:nvSpPr>
        <p:spPr>
          <a:xfrm>
            <a:off x="34925" y="0"/>
            <a:ext cx="9037638" cy="669925"/>
          </a:xfrm>
          <a:prstGeom prst="rect">
            <a:avLst/>
          </a:prstGeom>
          <a:solidFill>
            <a:srgbClr val="0F37FD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th-TH" sz="28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ระดับความสำเร็จของอำเภอควบคุมโรคเข้มแข็งแบบยั่งยืนภายใต้ระบบสุขภาพอำเภอ</a:t>
            </a:r>
            <a:r>
              <a:rPr lang="en-US" sz="2800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DHS</a:t>
            </a:r>
            <a:endParaRPr lang="th-TH" sz="4000" b="1" dirty="0" smtClean="0">
              <a:solidFill>
                <a:schemeClr val="bg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Rounded Rectangle 23"/>
          <p:cNvSpPr/>
          <p:nvPr/>
        </p:nvSpPr>
        <p:spPr>
          <a:xfrm>
            <a:off x="406400" y="687388"/>
            <a:ext cx="2509838" cy="407987"/>
          </a:xfrm>
          <a:prstGeom prst="roundRect">
            <a:avLst>
              <a:gd name="adj" fmla="val 50000"/>
            </a:avLst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สถานการณ์</a:t>
            </a:r>
            <a:r>
              <a:rPr lang="th-TH" altLang="en-US" sz="2000" b="1" dirty="0" smtClean="0">
                <a:latin typeface="TH SarabunPSK" pitchFamily="34" charset="-34"/>
                <a:cs typeface="TH SarabunPSK" pitchFamily="34" charset="-34"/>
              </a:rPr>
              <a:t>(ต.ค.-มี.ค.60) </a:t>
            </a:r>
            <a:endParaRPr lang="en-US" sz="2000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292" name="สี่เหลี่ยมผืนผ้า 7"/>
          <p:cNvSpPr>
            <a:spLocks noChangeArrowheads="1"/>
          </p:cNvSpPr>
          <p:nvPr/>
        </p:nvSpPr>
        <p:spPr bwMode="auto">
          <a:xfrm>
            <a:off x="3563938" y="1322388"/>
            <a:ext cx="5400675" cy="1016000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th-TH" sz="2000" b="1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- ป้องกันควบคุมโรคและภัยสุขภาพ </a:t>
            </a:r>
            <a:endParaRPr lang="th-TH" sz="2000" b="1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000" b="1">
                <a:latin typeface="TH SarabunPSK" pitchFamily="34" charset="-34"/>
                <a:cs typeface="TH SarabunPSK" pitchFamily="34" charset="-34"/>
              </a:rPr>
              <a:t>- ผลสำเร็จของการดำเนินงานอำเภอป้องกันควบคุมโรคเข้มแข็งแบบยั่งยืน </a:t>
            </a:r>
          </a:p>
          <a:p>
            <a:r>
              <a:rPr lang="th-TH" sz="2000" b="1">
                <a:latin typeface="TH SarabunPSK" pitchFamily="34" charset="-34"/>
                <a:cs typeface="TH SarabunPSK" pitchFamily="34" charset="-34"/>
              </a:rPr>
              <a:t>- นวัตกรรม กิจกรรมเด่น   </a:t>
            </a:r>
          </a:p>
        </p:txBody>
      </p:sp>
      <p:sp>
        <p:nvSpPr>
          <p:cNvPr id="9" name="Rounded Rectangle 23"/>
          <p:cNvSpPr/>
          <p:nvPr/>
        </p:nvSpPr>
        <p:spPr>
          <a:xfrm>
            <a:off x="4692650" y="685800"/>
            <a:ext cx="2543175" cy="436563"/>
          </a:xfrm>
          <a:prstGeom prst="roundRect">
            <a:avLst>
              <a:gd name="adj" fmla="val 50000"/>
            </a:avLst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มาตรการที่ดำเนินการ</a:t>
            </a:r>
            <a:endParaRPr lang="en-US" sz="2400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07950" y="2924175"/>
            <a:ext cx="8856663" cy="792163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buFont typeface="Wingdings" pitchFamily="2" charset="2"/>
              <a:buChar char="§"/>
              <a:defRPr/>
            </a:pP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มีผลสำเร็จของการดำเนินงานอำเภอป้องกันควบคุมโรคเข้มแข็งแบบยั่งยืน 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มีนวัตกรรม กิจกรรมเด่น   </a:t>
            </a:r>
          </a:p>
        </p:txBody>
      </p:sp>
      <p:graphicFrame>
        <p:nvGraphicFramePr>
          <p:cNvPr id="11" name="ตาราง 10"/>
          <p:cNvGraphicFramePr>
            <a:graphicFrameLocks noGrp="1"/>
          </p:cNvGraphicFramePr>
          <p:nvPr/>
        </p:nvGraphicFramePr>
        <p:xfrm>
          <a:off x="107950" y="3789363"/>
          <a:ext cx="5892801" cy="2990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0841"/>
                <a:gridCol w="1285882"/>
                <a:gridCol w="1300405"/>
                <a:gridCol w="1485673"/>
              </a:tblGrid>
              <a:tr h="43627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3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21" marR="91421" marT="45715" marB="4571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6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21" marR="91421" marT="45715" marB="4571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9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21" marR="91421" marT="45715" marB="4571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12 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21" marR="91421" marT="45715" marB="45715">
                    <a:solidFill>
                      <a:schemeClr val="accent5"/>
                    </a:solidFill>
                  </a:tcPr>
                </a:tc>
              </a:tr>
              <a:tr h="2554575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</a:t>
                      </a:r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จัดตั้งศูนย์ประสานงานอำเภอควบคุมโรคเข้มแข็งแบบยั่งยืนระดับจังหวัด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2.</a:t>
                      </a:r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มีระบบระบาดวิทยาที่ดีในระดับอำเภอ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3.</a:t>
                      </a:r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มีการวางแผนการป้องกันควบคุมโรคและภัยสุขภาพ</a:t>
                      </a:r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91421" marR="91421" marT="45715" marB="4571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1.ดำเนิน</a:t>
                      </a:r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การป้องกันควบคุมโรคและภัยสุขภาพ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91421" marR="91421" marT="45715" marB="4571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มีผลสำเร็จของการดำเนินงานควบคุมโรคเข้มแข็งแบบยั่งยืนระดับอำเภอ</a:t>
                      </a:r>
                      <a:endParaRPr lang="th-TH" sz="18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21" marR="91421" marT="45715" marB="45715"/>
                </a:tc>
                <a:tc>
                  <a:txBody>
                    <a:bodyPr/>
                    <a:lstStyle/>
                    <a:p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1.ผลสำเร็จของการดำเนินงานอำเภอป้องกันควบคุมโรคเข้มแข็งแบบยั่งยืน 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</a:t>
                      </a:r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นวัตกรรม/กิจกรรมเด่น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3สรุปผลงาน/ถอดบทเรียน</a:t>
                      </a:r>
                    </a:p>
                  </a:txBody>
                  <a:tcPr marL="91421" marR="91421" marT="45715" marB="45715"/>
                </a:tc>
              </a:tr>
            </a:tbl>
          </a:graphicData>
        </a:graphic>
      </p:graphicFrame>
      <p:sp>
        <p:nvSpPr>
          <p:cNvPr id="12" name="Rounded Rectangle 23"/>
          <p:cNvSpPr/>
          <p:nvPr/>
        </p:nvSpPr>
        <p:spPr>
          <a:xfrm>
            <a:off x="1690688" y="2460625"/>
            <a:ext cx="6049962" cy="392113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เป้าหมายทั้งปี</a:t>
            </a:r>
            <a:endParaRPr lang="en-US" sz="2400" b="1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13" name="ตาราง 12"/>
          <p:cNvGraphicFramePr>
            <a:graphicFrameLocks noGrp="1"/>
          </p:cNvGraphicFramePr>
          <p:nvPr/>
        </p:nvGraphicFramePr>
        <p:xfrm>
          <a:off x="6072188" y="3795713"/>
          <a:ext cx="2974975" cy="2657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4975"/>
              </a:tblGrid>
              <a:tr h="432173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ผลงาน</a:t>
                      </a:r>
                      <a:r>
                        <a:rPr lang="th-TH" sz="20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Quick Win  6 </a:t>
                      </a: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เดือน</a:t>
                      </a:r>
                    </a:p>
                  </a:txBody>
                  <a:tcPr marL="91394" marR="91394" marT="45725" marB="45725">
                    <a:solidFill>
                      <a:srgbClr val="339933"/>
                    </a:solidFill>
                  </a:tcPr>
                </a:tc>
              </a:tr>
              <a:tr h="22253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dirty="0" smtClean="0">
                          <a:latin typeface="TH SarabunPSK" pitchFamily="34" charset="-34"/>
                          <a:cs typeface="TH SarabunPSK" pitchFamily="34" charset="-34"/>
                        </a:rPr>
                        <a:t>1.ดำเนินการตามกิจกรรม</a:t>
                      </a:r>
                      <a:r>
                        <a:rPr lang="en-US" sz="2000" b="1" i="0" dirty="0" smtClean="0">
                          <a:latin typeface="TH SarabunPSK" pitchFamily="34" charset="-34"/>
                          <a:cs typeface="TH SarabunPSK" pitchFamily="34" charset="-34"/>
                        </a:rPr>
                        <a:t>Quick Win     6 </a:t>
                      </a:r>
                      <a:r>
                        <a:rPr lang="th-TH" sz="2000" b="1" i="0" dirty="0" smtClean="0">
                          <a:latin typeface="TH SarabunPSK" pitchFamily="34" charset="-34"/>
                          <a:cs typeface="TH SarabunPSK" pitchFamily="34" charset="-34"/>
                        </a:rPr>
                        <a:t>เดือน ผ่านเกณฑ์ทุกอำเภอ 100</a:t>
                      </a:r>
                      <a:r>
                        <a:rPr lang="en-US" sz="2000" b="1" i="0" dirty="0" smtClean="0"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  <a:endParaRPr lang="th-TH" sz="2000" b="1" i="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dirty="0" smtClean="0">
                          <a:latin typeface="TH SarabunPSK" pitchFamily="34" charset="-34"/>
                          <a:cs typeface="TH SarabunPSK" pitchFamily="34" charset="-34"/>
                        </a:rPr>
                        <a:t>2.</a:t>
                      </a:r>
                      <a:r>
                        <a:rPr lang="th-TH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ประเมินตนเอง (</a:t>
                      </a:r>
                      <a:r>
                        <a:rPr lang="en-US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self assessment</a:t>
                      </a:r>
                      <a:r>
                        <a:rPr lang="th-TH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)รอบที่ 1 </a:t>
                      </a:r>
                      <a:r>
                        <a:rPr lang="th-TH" sz="2000" b="1" i="0" dirty="0" smtClean="0">
                          <a:latin typeface="TH SarabunPSK" pitchFamily="34" charset="-34"/>
                          <a:cs typeface="TH SarabunPSK" pitchFamily="34" charset="-34"/>
                        </a:rPr>
                        <a:t>ผ่านเกณฑ์ทุกอำเภอ 100</a:t>
                      </a:r>
                      <a:r>
                        <a:rPr lang="en-US" sz="2000" b="1" i="0" dirty="0" smtClean="0"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  <a:endParaRPr lang="th-TH" sz="2000" b="1" i="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l"/>
                      <a:r>
                        <a:rPr lang="th-TH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3.แผนการดำเนินงานประเมิน</a:t>
                      </a:r>
                      <a:r>
                        <a:rPr lang="th-TH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รับรองฯ                        จาก</a:t>
                      </a:r>
                      <a:r>
                        <a:rPr lang="th-TH" sz="2000" b="1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สสจ</a:t>
                      </a:r>
                      <a:r>
                        <a:rPr lang="th-TH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.สระแก้ว,</a:t>
                      </a:r>
                      <a:r>
                        <a:rPr lang="th-TH" sz="2000" b="1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สคร</a:t>
                      </a:r>
                      <a:r>
                        <a:rPr lang="th-TH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.6 ในเดือนมิถุนายน 2560</a:t>
                      </a:r>
                      <a:endParaRPr lang="th-TH" sz="2000" b="1" i="0" kern="1200" dirty="0" smtClean="0">
                        <a:solidFill>
                          <a:schemeClr val="dk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</a:txBody>
                  <a:tcPr marL="91394" marR="91394" marT="45725" marB="4572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321" name="สี่เหลี่ยมผืนผ้า 7"/>
          <p:cNvSpPr>
            <a:spLocks noChangeArrowheads="1"/>
          </p:cNvSpPr>
          <p:nvPr/>
        </p:nvSpPr>
        <p:spPr bwMode="auto">
          <a:xfrm>
            <a:off x="107950" y="1152525"/>
            <a:ext cx="3178175" cy="1323975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h-TH" sz="2000" b="1">
                <a:latin typeface="TH SarabunPSK" pitchFamily="34" charset="-34"/>
                <a:cs typeface="TH SarabunPSK" pitchFamily="34" charset="-34"/>
              </a:rPr>
              <a:t>ปี2559 (ต.ค.58-ก.ย.59)                       ผ่านเกณฑ์จำนวน 9 อำเภอ (100</a:t>
            </a:r>
            <a:r>
              <a:rPr lang="en-US" sz="2000" b="1">
                <a:latin typeface="TH SarabunPSK" pitchFamily="34" charset="-34"/>
                <a:cs typeface="TH SarabunPSK" pitchFamily="34" charset="-34"/>
              </a:rPr>
              <a:t>%</a:t>
            </a:r>
            <a:r>
              <a:rPr lang="th-TH" sz="2000" b="1"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th-TH" sz="2000" b="1">
                <a:latin typeface="TH SarabunPSK" pitchFamily="34" charset="-34"/>
                <a:cs typeface="TH SarabunPSK" pitchFamily="34" charset="-34"/>
              </a:rPr>
              <a:t>ระดับดี 3 อำเภอ</a:t>
            </a:r>
            <a:r>
              <a:rPr lang="en-US" sz="2000" b="1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000" b="1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2000" b="1">
                <a:latin typeface="TH SarabunPSK" pitchFamily="34" charset="-34"/>
                <a:cs typeface="TH SarabunPSK" pitchFamily="34" charset="-34"/>
              </a:rPr>
              <a:t>33.33%</a:t>
            </a:r>
            <a:r>
              <a:rPr lang="th-TH" sz="2000" b="1">
                <a:latin typeface="TH SarabunPSK" pitchFamily="34" charset="-34"/>
                <a:cs typeface="TH SarabunPSK" pitchFamily="34" charset="-34"/>
              </a:rPr>
              <a:t>)</a:t>
            </a:r>
            <a:endParaRPr lang="en-US" sz="2000" b="1">
              <a:latin typeface="TH SarabunPSK" pitchFamily="34" charset="-34"/>
              <a:cs typeface="TH SarabunPSK" pitchFamily="34" charset="-34"/>
            </a:endParaRPr>
          </a:p>
          <a:p>
            <a:pPr>
              <a:buFont typeface="Arial" pitchFamily="34" charset="0"/>
              <a:buChar char="•"/>
            </a:pPr>
            <a:r>
              <a:rPr lang="th-TH" sz="2000" b="1">
                <a:latin typeface="TH SarabunPSK" pitchFamily="34" charset="-34"/>
                <a:cs typeface="TH SarabunPSK" pitchFamily="34" charset="-34"/>
              </a:rPr>
              <a:t>ระดับพื้นฐาน 6 อำเภอ (66.67</a:t>
            </a:r>
            <a:r>
              <a:rPr lang="en-US" sz="2000" b="1">
                <a:latin typeface="TH SarabunPSK" pitchFamily="34" charset="-34"/>
                <a:cs typeface="TH SarabunPSK" pitchFamily="34" charset="-34"/>
              </a:rPr>
              <a:t>%</a:t>
            </a:r>
            <a:r>
              <a:rPr lang="th-TH" sz="2000" b="1">
                <a:latin typeface="TH SarabunPSK" pitchFamily="34" charset="-34"/>
                <a:cs typeface="TH SarabunPSK" pitchFamily="34" charset="-34"/>
              </a:rPr>
              <a:t>)</a:t>
            </a:r>
          </a:p>
        </p:txBody>
      </p:sp>
      <p:sp>
        <p:nvSpPr>
          <p:cNvPr id="12322" name="สี่เหลี่ยมผืนผ้า 7"/>
          <p:cNvSpPr>
            <a:spLocks noChangeArrowheads="1"/>
          </p:cNvSpPr>
          <p:nvPr/>
        </p:nvSpPr>
        <p:spPr bwMode="auto">
          <a:xfrm>
            <a:off x="6083300" y="6453188"/>
            <a:ext cx="2952750" cy="4000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th-TH" sz="2000" b="1">
                <a:latin typeface="TH SarabunPSK" pitchFamily="34" charset="-34"/>
                <a:cs typeface="TH SarabunPSK" pitchFamily="34" charset="-34"/>
              </a:rPr>
              <a:t>ผู้รับผิดชอบตัวชี้วัด </a:t>
            </a:r>
            <a:r>
              <a:rPr lang="en-US" sz="2000" b="1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2000" b="1">
                <a:latin typeface="TH SarabunPSK" pitchFamily="34" charset="-34"/>
                <a:cs typeface="TH SarabunPSK" pitchFamily="34" charset="-34"/>
              </a:rPr>
              <a:t>นายสุธี วรรณา</a:t>
            </a:r>
          </a:p>
        </p:txBody>
      </p:sp>
    </p:spTree>
    <p:extLst>
      <p:ext uri="{BB962C8B-B14F-4D97-AF65-F5344CB8AC3E}">
        <p14:creationId xmlns:p14="http://schemas.microsoft.com/office/powerpoint/2010/main" val="75589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 txBox="1">
            <a:spLocks/>
          </p:cNvSpPr>
          <p:nvPr/>
        </p:nvSpPr>
        <p:spPr>
          <a:xfrm>
            <a:off x="0" y="141288"/>
            <a:ext cx="9144000" cy="55086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th-TH" sz="2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อัตราความสำเร็จการรักษาผู้ป่วยวัณโรครายใหม่และกลับเป็น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ซ้ำ </a:t>
            </a:r>
            <a:endParaRPr lang="th-TH" sz="4000" b="1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0" y="784225"/>
            <a:ext cx="3478213" cy="1655763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- 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Success rate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85.6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Rounded Rectangle 23"/>
          <p:cNvSpPr/>
          <p:nvPr/>
        </p:nvSpPr>
        <p:spPr>
          <a:xfrm>
            <a:off x="0" y="841375"/>
            <a:ext cx="2509838" cy="407988"/>
          </a:xfrm>
          <a:prstGeom prst="roundRect">
            <a:avLst>
              <a:gd name="adj" fmla="val 50000"/>
            </a:avLst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สถานการณ์</a:t>
            </a:r>
            <a:r>
              <a:rPr lang="th-TH" altLang="en-US" sz="2000" b="1" dirty="0" smtClean="0">
                <a:latin typeface="TH SarabunPSK" pitchFamily="34" charset="-34"/>
                <a:cs typeface="TH SarabunPSK" pitchFamily="34" charset="-34"/>
              </a:rPr>
              <a:t>(ต.ค.5</a:t>
            </a:r>
            <a:r>
              <a:rPr lang="en-US" altLang="en-US" sz="2000" b="1" dirty="0" smtClean="0">
                <a:latin typeface="TH SarabunPSK" pitchFamily="34" charset="-34"/>
                <a:cs typeface="TH SarabunPSK" pitchFamily="34" charset="-34"/>
              </a:rPr>
              <a:t>8</a:t>
            </a:r>
            <a:r>
              <a:rPr lang="th-TH" altLang="en-US" sz="2000" b="1" dirty="0" smtClean="0">
                <a:latin typeface="TH SarabunPSK" pitchFamily="34" charset="-34"/>
                <a:cs typeface="TH SarabunPSK" pitchFamily="34" charset="-34"/>
              </a:rPr>
              <a:t> - ม.ค.</a:t>
            </a:r>
            <a:r>
              <a:rPr lang="en-US" altLang="en-US" sz="2000" b="1" dirty="0" smtClean="0">
                <a:latin typeface="TH SarabunPSK" pitchFamily="34" charset="-34"/>
                <a:cs typeface="TH SarabunPSK" pitchFamily="34" charset="-34"/>
              </a:rPr>
              <a:t>59</a:t>
            </a:r>
            <a:r>
              <a:rPr lang="th-TH" altLang="en-US" sz="2000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endParaRPr lang="en-US" sz="2000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317" name="สี่เหลี่ยมผืนผ้า 7"/>
          <p:cNvSpPr>
            <a:spLocks noChangeArrowheads="1"/>
          </p:cNvSpPr>
          <p:nvPr/>
        </p:nvSpPr>
        <p:spPr bwMode="auto">
          <a:xfrm>
            <a:off x="3478213" y="1052513"/>
            <a:ext cx="5665787" cy="1323975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h-TH" sz="2000" b="1">
                <a:latin typeface="TH SarabunPSK" pitchFamily="34" charset="-34"/>
                <a:cs typeface="TH SarabunPSK" pitchFamily="34" charset="-34"/>
              </a:rPr>
              <a:t> มาตรการ</a:t>
            </a:r>
          </a:p>
          <a:p>
            <a:r>
              <a:rPr lang="th-TH" sz="2000" b="1">
                <a:latin typeface="TH SarabunPSK" pitchFamily="34" charset="-34"/>
                <a:cs typeface="TH SarabunPSK" pitchFamily="34" charset="-34"/>
              </a:rPr>
              <a:t>1. เร่งรัดการค้นหาเชิงรุกในผู้ป่วยวัณโรค และประชากรกลุ่มเสี่ยงเป้าหมาย</a:t>
            </a:r>
          </a:p>
          <a:p>
            <a:r>
              <a:rPr lang="th-TH" sz="2000" b="1">
                <a:latin typeface="TH SarabunPSK" pitchFamily="34" charset="-34"/>
                <a:cs typeface="TH SarabunPSK" pitchFamily="34" charset="-34"/>
              </a:rPr>
              <a:t>(ผู้สัมผัสร่วมบ้าน ผู้ติดเชื้อเอชไอวี ผู้ป่วยโรคเบาหวาน และผู้ต้องขังในเรือนจำ)</a:t>
            </a:r>
          </a:p>
          <a:p>
            <a:r>
              <a:rPr lang="th-TH" sz="2000" b="1">
                <a:latin typeface="TH SarabunPSK" pitchFamily="34" charset="-34"/>
                <a:cs typeface="TH SarabunPSK" pitchFamily="34" charset="-34"/>
              </a:rPr>
              <a:t>2. การดูแลรักษาผู้ติดเชื้อวัณโรคและผู้ป่วยตามมาตรฐานให้หายและกินยาครบ</a:t>
            </a:r>
          </a:p>
        </p:txBody>
      </p:sp>
      <p:sp>
        <p:nvSpPr>
          <p:cNvPr id="9" name="Rounded Rectangle 23"/>
          <p:cNvSpPr/>
          <p:nvPr/>
        </p:nvSpPr>
        <p:spPr>
          <a:xfrm>
            <a:off x="3478213" y="704850"/>
            <a:ext cx="2543175" cy="347663"/>
          </a:xfrm>
          <a:prstGeom prst="roundRect">
            <a:avLst>
              <a:gd name="adj" fmla="val 50000"/>
            </a:avLst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มาตรการที่ดำเนินการ</a:t>
            </a:r>
            <a:endParaRPr lang="en-US" sz="2400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292100" y="2468563"/>
            <a:ext cx="8559800" cy="53657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th-TH" sz="1800" b="1" dirty="0">
              <a:latin typeface="TH SarabunPSK" pitchFamily="34" charset="-34"/>
              <a:cs typeface="TH SarabunPSK" pitchFamily="34" charset="-34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อัตราความสำเร็จการรักษาผู้ป่วยวัณโรครายใหม่และกลับเป็นซ้ำร้อยละ 85</a:t>
            </a:r>
          </a:p>
        </p:txBody>
      </p:sp>
      <p:sp>
        <p:nvSpPr>
          <p:cNvPr id="12" name="Rounded Rectangle 23"/>
          <p:cNvSpPr/>
          <p:nvPr/>
        </p:nvSpPr>
        <p:spPr>
          <a:xfrm>
            <a:off x="4763" y="2163763"/>
            <a:ext cx="3384550" cy="392112"/>
          </a:xfrm>
          <a:prstGeom prst="roundRect">
            <a:avLst>
              <a:gd name="adj" fmla="val 50000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schemeClr val="bg1"/>
                </a:solidFill>
                <a:latin typeface="TH SarabunIT๙" pitchFamily="34" charset="-34"/>
                <a:cs typeface="+mj-cs"/>
              </a:rPr>
              <a:t>เป้าหมายทั้งปี</a:t>
            </a:r>
            <a:endParaRPr lang="en-US" sz="2400" b="1" dirty="0" smtClean="0">
              <a:solidFill>
                <a:schemeClr val="bg1"/>
              </a:solidFill>
              <a:latin typeface="TH SarabunIT๙" pitchFamily="34" charset="-34"/>
              <a:cs typeface="+mj-cs"/>
            </a:endParaRPr>
          </a:p>
        </p:txBody>
      </p:sp>
      <p:graphicFrame>
        <p:nvGraphicFramePr>
          <p:cNvPr id="11" name="ตาราง 10"/>
          <p:cNvGraphicFramePr>
            <a:graphicFrameLocks noGrp="1"/>
          </p:cNvGraphicFramePr>
          <p:nvPr/>
        </p:nvGraphicFramePr>
        <p:xfrm>
          <a:off x="0" y="3021013"/>
          <a:ext cx="5867399" cy="3902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414"/>
                <a:gridCol w="1330034"/>
                <a:gridCol w="1511976"/>
                <a:gridCol w="1583975"/>
              </a:tblGrid>
              <a:tr h="39629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3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10" marR="91410" marT="45723" marB="45723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6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10" marR="91410" marT="45723" marB="45723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9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10" marR="91410" marT="45723" marB="45723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12 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10" marR="91410" marT="45723" marB="45723">
                    <a:solidFill>
                      <a:schemeClr val="accent5"/>
                    </a:solidFill>
                  </a:tcPr>
                </a:tc>
              </a:tr>
              <a:tr h="3505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1.</a:t>
                      </a:r>
                      <a:r>
                        <a:rPr kumimoji="0" lang="th-TH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วิเคราะห์สถานการณ์ 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</a:t>
                      </a:r>
                      <a:r>
                        <a:rPr kumimoji="0" lang="th-TH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.วางแผน/ดำเนินการคัดกรองเชิงรุกกลุ่มเสี่ยง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3.</a:t>
                      </a:r>
                      <a:r>
                        <a:rPr kumimoji="0" lang="th-TH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พัฒนา 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DOTS</a:t>
                      </a:r>
                      <a:r>
                        <a:rPr kumimoji="0" lang="th-TH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และระบบการดูแล/รักษา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4.</a:t>
                      </a:r>
                      <a:r>
                        <a:rPr kumimoji="0" lang="th-TH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รพ. บันทึกและรายงานผ่านโปรแกรม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TBCM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10" marR="91410" marT="45723" marB="4572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kumimoji="0" lang="th-TH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ประเมินมาตรฐานในโรงพยาบาล 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(QTB)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</a:t>
                      </a:r>
                      <a:r>
                        <a:rPr kumimoji="0" lang="th-TH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.ประเมินมาตรฐานในเรือนจำ (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QTBP)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th-TH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3.</a:t>
                      </a:r>
                      <a:r>
                        <a:rPr lang="th-TH" sz="1600" b="1" spc="-8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อัตราความสำเร็จ</a:t>
                      </a:r>
                      <a:r>
                        <a:rPr lang="th-TH" sz="1600" b="1" dirty="0" smtClean="0"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ของการรักษาวัณโรครายใหม่และกลับมาเป็นซ้ำ </a:t>
                      </a:r>
                      <a:r>
                        <a:rPr lang="th-TH" sz="1600" b="1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ร้อยละ 85</a:t>
                      </a:r>
                      <a:r>
                        <a:rPr lang="th-TH" sz="1600" b="1" spc="-8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</a:t>
                      </a:r>
                      <a:endParaRPr lang="en-US" sz="1600" b="1" dirty="0" smtClean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7005" algn="l"/>
                        </a:tabLst>
                      </a:pPr>
                      <a:r>
                        <a:rPr lang="th-TH" sz="1600" b="1" spc="-8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4. </a:t>
                      </a:r>
                      <a:r>
                        <a:rPr lang="th-TH" sz="1600" b="1" dirty="0" smtClean="0"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วิเคราะห์ผลการดำเนินงานรอบ 6 เดือน</a:t>
                      </a:r>
                      <a:endParaRPr lang="en-US" sz="1600" b="1" dirty="0" smtClean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91410" marR="91410" marT="45723" marB="45723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67005" algn="l"/>
                        </a:tabLst>
                      </a:pPr>
                      <a:r>
                        <a:rPr lang="th-TH" sz="1600" b="1" dirty="0" smtClean="0"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1.ติดตามประเมินผล/ปรับปรุงพัฒนาการดำเนินงานตามมาตรการ</a:t>
                      </a:r>
                      <a:r>
                        <a:rPr lang="th-TH" sz="1600" b="1" spc="-80" dirty="0" smtClean="0"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แผนงาน  กิจกรรม</a:t>
                      </a:r>
                      <a:r>
                        <a:rPr lang="th-TH" sz="1600" b="1" dirty="0" smtClean="0"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สำคัญที่จะตอบสนองต่อการป้องกันโรค และลดโรควัณโรคในพื้นที่ ในรอบ </a:t>
                      </a:r>
                      <a:r>
                        <a:rPr lang="th-TH" sz="1600" b="1" spc="-80" dirty="0" smtClean="0"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9 เดือน</a:t>
                      </a:r>
                      <a:endParaRPr lang="en-US" sz="1600" b="1" dirty="0" smtClean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67005" algn="l"/>
                        </a:tabLst>
                      </a:pPr>
                      <a:r>
                        <a:rPr lang="th-TH" sz="1600" b="1" dirty="0" smtClean="0"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2.วิเคราะห์ผลการดำเนินงานรอบ 9 เดือน</a:t>
                      </a:r>
                      <a:r>
                        <a:rPr lang="th-TH" sz="16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3.ปัญหา</a:t>
                      </a:r>
                      <a:r>
                        <a:rPr lang="th-TH" sz="1600" b="1" dirty="0" smtClean="0"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ปัญหาอุปสรรคและข้อเสนอแนะที่ได้ดำเนินการในปี 2560</a:t>
                      </a:r>
                      <a:endParaRPr lang="en-US" sz="1600" b="1" dirty="0" smtClean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91410" marR="91410" marT="45723" marB="45723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1. อำเภอเป้าหมายได้รับการคัดกรองเชิงรุกในประชากรกลุ่มเสี่ยง </a:t>
                      </a:r>
                      <a:endParaRPr lang="en-US" sz="1600" b="1" dirty="0" smtClean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2. ร้อยละของการค้นพบผู้ป่วยมากกว่าหรือเท่ากับร้อยละ </a:t>
                      </a:r>
                      <a:r>
                        <a:rPr lang="en-US" sz="1600" b="1" dirty="0" smtClean="0"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80 (</a:t>
                      </a:r>
                      <a:r>
                        <a:rPr lang="th-TH" sz="1600" b="1" dirty="0" smtClean="0"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คาดประมาณจำนวนผู้ป่วยวัณโรคทุกประเภทที่ตรวจพบ </a:t>
                      </a:r>
                      <a:r>
                        <a:rPr lang="en-US" sz="1600" b="1" dirty="0" smtClean="0"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89,917 </a:t>
                      </a:r>
                      <a:r>
                        <a:rPr lang="th-TH" sz="1600" b="1" dirty="0" smtClean="0"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ราย ในปี </a:t>
                      </a:r>
                      <a:r>
                        <a:rPr lang="en-US" sz="1600" b="1" dirty="0" smtClean="0"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2560 </a:t>
                      </a:r>
                      <a:r>
                        <a:rPr lang="th-TH" sz="1600" b="1" dirty="0" smtClean="0"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(ประเทศ) </a:t>
                      </a:r>
                      <a:endParaRPr lang="en-US" sz="1600" b="1" dirty="0" smtClean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67005" algn="l"/>
                        </a:tabLst>
                      </a:pPr>
                      <a:r>
                        <a:rPr lang="th-TH" sz="1600" b="1" dirty="0" smtClean="0"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3. วิเคราะห์ผลการดำเนินงานรอบ 12เดือน</a:t>
                      </a:r>
                      <a:endParaRPr lang="en-US" sz="1600" b="1" dirty="0" smtClean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91410" marR="91410" marT="45723" marB="45723"/>
                </a:tc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/>
        </p:nvGraphicFramePr>
        <p:xfrm>
          <a:off x="5915025" y="3021013"/>
          <a:ext cx="3228975" cy="384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8975"/>
              </a:tblGrid>
              <a:tr h="432227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ผลงาน</a:t>
                      </a:r>
                      <a:r>
                        <a:rPr lang="th-TH" sz="20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Quick Win  </a:t>
                      </a: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r>
                        <a:rPr lang="en-US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เดือน</a:t>
                      </a:r>
                    </a:p>
                  </a:txBody>
                  <a:tcPr marL="91405" marR="91405" marT="45739" marB="45739">
                    <a:solidFill>
                      <a:srgbClr val="339933"/>
                    </a:solidFill>
                  </a:tcPr>
                </a:tc>
              </a:tr>
              <a:tr h="3414285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ประเมินมาตรฐานการป้องกันและดูแลรักษาวัณโรคในเรือนจำ (ประเมิน 1 แห่ง ยังไม่ผ่านเกณฑ์)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โรงพยาบาลทุกแห่ง บันทึกและรายงานข้อมูลผู้ป่วยวัณโรคผ่านโปรแกรม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TBCM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ครบถ้วน ทันเวลา (ร้อยละ 100)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</a:t>
                      </a: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ประเมินมาตรฐานคลินิกวัณโรคคุณภาพ 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ปี 2560 (ประเมิน 7 แห่ง ผ่านเกณฑ์ 5 แห่ง)</a:t>
                      </a:r>
                    </a:p>
                    <a:p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4.</a:t>
                      </a:r>
                      <a:r>
                        <a:rPr lang="th-TH" sz="2000" b="1" spc="-8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kern="0" spc="0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อัตราความสำเร็จ</a:t>
                      </a:r>
                      <a:r>
                        <a:rPr lang="th-TH" sz="1800" b="1" kern="0" spc="0" baseline="0" dirty="0" smtClean="0"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ของการรักษาวัณโรครายใหม่และกลับมาเป็นซ้ำ </a:t>
                      </a:r>
                      <a:r>
                        <a:rPr lang="th-TH" sz="18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ร้อยละ 85</a:t>
                      </a:r>
                      <a:r>
                        <a:rPr lang="th-TH" sz="1800" b="1" kern="0" spc="0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 (ยัง</a:t>
                      </a:r>
                      <a:r>
                        <a:rPr lang="th-TH" sz="1800" b="1" kern="0" spc="0" baseline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ประเมินไม่ได้ </a:t>
                      </a:r>
                      <a:r>
                        <a:rPr lang="th-TH" sz="1800" b="1" kern="0" spc="0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เนื่องจากข้อมูลตัด ณ วันที่ 24 มีนาคม 2560 ซึ่งผู้ป่วยบ้างรายยังไม่สิ้นสุดการรักษา) </a:t>
                      </a:r>
                      <a:endParaRPr lang="th-TH" sz="1800" b="1" kern="0" spc="0" baseline="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05" marR="91405" marT="45739" marB="4573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30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 txBox="1">
            <a:spLocks/>
          </p:cNvSpPr>
          <p:nvPr/>
        </p:nvSpPr>
        <p:spPr>
          <a:xfrm>
            <a:off x="0" y="-26988"/>
            <a:ext cx="9144000" cy="88423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รพ./รพ.สต.</a:t>
            </a:r>
            <a:r>
              <a:rPr lang="th-TH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มีผู้</a:t>
            </a:r>
            <a:r>
              <a:rPr lang="th-TH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ประสานงานด้านภาษาประจำสถาน</a:t>
            </a: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บริการ</a:t>
            </a:r>
            <a:endParaRPr lang="th-TH" sz="6000" b="1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11" name="ตาราง 10"/>
          <p:cNvGraphicFramePr>
            <a:graphicFrameLocks noGrp="1"/>
          </p:cNvGraphicFramePr>
          <p:nvPr/>
        </p:nvGraphicFramePr>
        <p:xfrm>
          <a:off x="180975" y="2357438"/>
          <a:ext cx="5543550" cy="4235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118"/>
                <a:gridCol w="1440160"/>
                <a:gridCol w="1152128"/>
                <a:gridCol w="1296144"/>
              </a:tblGrid>
              <a:tr h="120924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3</a:t>
                      </a:r>
                      <a:endParaRPr lang="th-TH" sz="28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22" marR="91422" marT="45707" marB="45707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6</a:t>
                      </a:r>
                      <a:endParaRPr lang="th-TH" sz="28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22" marR="91422" marT="45707" marB="45707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9</a:t>
                      </a:r>
                      <a:endParaRPr lang="th-TH" sz="28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22" marR="91422" marT="45707" marB="45707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12 </a:t>
                      </a:r>
                      <a:endParaRPr lang="th-TH" sz="28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22" marR="91422" marT="45707" marB="45707">
                    <a:solidFill>
                      <a:schemeClr val="accent5"/>
                    </a:solidFill>
                  </a:tcPr>
                </a:tc>
              </a:tr>
              <a:tr h="30262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</a:t>
                      </a:r>
                      <a:r>
                        <a:rPr lang="th-TH" sz="1800" b="1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การจัดทำป้ายประชาสัมพันธ์ในรพ.ด้วยภาษาถิ่นและภาษาอังกฤษ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2. </a:t>
                      </a:r>
                      <a:r>
                        <a:rPr lang="th-TH" sz="1800" b="1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จัดทำสื่อและช่องทางการสื่อสารเพื่อให้ประชากรต่างด้าวเข้าถึงข้อมูลข่าวสารด้วยภาษาถิ่นและภาษาอังกฤษ</a:t>
                      </a:r>
                      <a:endParaRPr lang="en-US" sz="1800" b="1" dirty="0" smtClean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91422" marR="91422" marT="45707" marB="4570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</a:t>
                      </a:r>
                      <a:r>
                        <a:rPr lang="th-TH" sz="1800" b="1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การปรับทัศนคติของผู้ให้บริการในการให้บริการแก่ประชากรต่างด้าว  และการเรียนรู้วัฒนธรรมและขนบธรรมเนียมประเพณีของประชากรต่างด้าว</a:t>
                      </a:r>
                      <a:endParaRPr lang="en-US" sz="18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91422" marR="91422" marT="45707" marB="4570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lang="th-TH" sz="2000" b="1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การพัฒนาศักยภาพบุคลากรสาธารณสุขด้านการสื่อสารภาษาประเทศเพื่อนบ้าน</a:t>
                      </a:r>
                      <a:endParaRPr lang="th-TH" sz="20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22" marR="91422" marT="45707" marB="4570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 จัดให้มีผู้ประสานงานด้านภาษาประจำสถานบริการ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91422" marR="91422" marT="45707" marB="45707"/>
                </a:tc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/>
        </p:nvGraphicFramePr>
        <p:xfrm>
          <a:off x="5821363" y="2357438"/>
          <a:ext cx="3259137" cy="3673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9137"/>
              </a:tblGrid>
              <a:tr h="1233586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ผลงาน</a:t>
                      </a:r>
                      <a:r>
                        <a:rPr lang="th-TH" sz="24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Quick Win  6  </a:t>
                      </a:r>
                      <a:r>
                        <a:rPr lang="th-TH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เดือน</a:t>
                      </a:r>
                    </a:p>
                  </a:txBody>
                  <a:tcPr marL="91412" marR="91412" marT="45751" marB="45751">
                    <a:solidFill>
                      <a:srgbClr val="339933"/>
                    </a:solidFill>
                  </a:tcPr>
                </a:tc>
              </a:tr>
              <a:tr h="2439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</a:t>
                      </a:r>
                      <a:r>
                        <a:rPr lang="th-TH" sz="2400" b="1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การจัดกิจกรรมตาม 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Quick Win</a:t>
                      </a:r>
                      <a:endParaRPr lang="th-TH" sz="2400" b="1" dirty="0" smtClean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</a:t>
                      </a:r>
                      <a:r>
                        <a:rPr lang="en-US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. </a:t>
                      </a:r>
                      <a:r>
                        <a:rPr lang="th-TH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ผลการดำเนินงาน </a:t>
                      </a:r>
                      <a:r>
                        <a:rPr lang="en-US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6 </a:t>
                      </a:r>
                      <a:r>
                        <a:rPr lang="th-TH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เดือน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รพ.มีผู้ประสานงานด้านภาษา </a:t>
                      </a:r>
                      <a:r>
                        <a:rPr lang="en-US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 </a:t>
                      </a:r>
                      <a:r>
                        <a:rPr lang="th-TH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แห่ง คือ </a:t>
                      </a:r>
                      <a:r>
                        <a:rPr lang="th-TH" sz="2400" b="1" baseline="0" dirty="0" err="1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ตพย.</a:t>
                      </a:r>
                      <a:r>
                        <a:rPr lang="th-TH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อร. </a:t>
                      </a:r>
                      <a:r>
                        <a:rPr lang="th-TH" sz="2400" b="1" baseline="0" dirty="0" err="1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คห.</a:t>
                      </a:r>
                      <a:r>
                        <a:rPr lang="th-TH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จาก </a:t>
                      </a:r>
                      <a:r>
                        <a:rPr lang="en-US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9 </a:t>
                      </a:r>
                      <a:r>
                        <a:rPr lang="th-TH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แห่งคิดเป็นร้อยละ </a:t>
                      </a:r>
                      <a:r>
                        <a:rPr lang="en-US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33.33  </a:t>
                      </a:r>
                      <a:r>
                        <a:rPr lang="th-TH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รพ.สต. ไม่มีผู้ประสานงานด้านภาษา ร้อยละ </a:t>
                      </a:r>
                      <a:r>
                        <a:rPr lang="en-US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0</a:t>
                      </a:r>
                      <a:endParaRPr lang="en-US" sz="2400" b="1" dirty="0" smtClean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91412" marR="91412" marT="45751" marB="45751"/>
                </a:tc>
              </a:tr>
            </a:tbl>
          </a:graphicData>
        </a:graphic>
      </p:graphicFrame>
      <p:graphicFrame>
        <p:nvGraphicFramePr>
          <p:cNvPr id="14" name="ตาราง 13"/>
          <p:cNvGraphicFramePr>
            <a:graphicFrameLocks noGrp="1"/>
          </p:cNvGraphicFramePr>
          <p:nvPr/>
        </p:nvGraphicFramePr>
        <p:xfrm>
          <a:off x="138113" y="976313"/>
          <a:ext cx="8785225" cy="1311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5225"/>
              </a:tblGrid>
              <a:tr h="13112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ร้อยละ 100 ของรพ.ในจังหวัด และร้อยละ 100 ของรพ.สต.ในเขตเศรษฐกิจพิเศษ มีผู้ประสานงานด้านภาษา (รพ. 9 แห่ง รพ.สต. 6 แห่ง)</a:t>
                      </a:r>
                      <a:endParaRPr lang="th-TH" sz="3200" b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15" marR="91415" marT="45702" marB="45702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4370" name="สี่เหลี่ยมผืนผ้า 3"/>
          <p:cNvSpPr>
            <a:spLocks noChangeArrowheads="1"/>
          </p:cNvSpPr>
          <p:nvPr/>
        </p:nvSpPr>
        <p:spPr bwMode="auto">
          <a:xfrm>
            <a:off x="5795963" y="6237288"/>
            <a:ext cx="3214687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</a:pPr>
            <a:r>
              <a:rPr lang="th-TH" sz="2400" b="1">
                <a:latin typeface="TH SarabunPSK" pitchFamily="34" charset="-34"/>
                <a:cs typeface="TH SarabunPSK" pitchFamily="34" charset="-34"/>
              </a:rPr>
              <a:t>นายสมโภชน์ เจริญยิ่ง   ผู้รับผิดชอบ</a:t>
            </a:r>
            <a:endParaRPr lang="en-US" sz="2400" b="1">
              <a:latin typeface="TH SarabunPSK" pitchFamily="34" charset="-34"/>
              <a:ea typeface="Calibri" pitchFamily="34" charset="0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8357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 txBox="1">
            <a:spLocks/>
          </p:cNvSpPr>
          <p:nvPr/>
        </p:nvSpPr>
        <p:spPr>
          <a:xfrm>
            <a:off x="0" y="44450"/>
            <a:ext cx="9144000" cy="88423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th-TH" sz="4000" b="1" dirty="0" smtClean="0">
                <a:solidFill>
                  <a:schemeClr val="bg1"/>
                </a:solidFill>
              </a:rPr>
              <a:t>เจ้าหน้าที่รพ./รพ.สต.สามารถ</a:t>
            </a:r>
            <a:r>
              <a:rPr lang="th-TH" sz="4000" b="1" dirty="0">
                <a:solidFill>
                  <a:schemeClr val="bg1"/>
                </a:solidFill>
              </a:rPr>
              <a:t>สื่อสารด้วย</a:t>
            </a:r>
            <a:r>
              <a:rPr lang="th-TH" sz="4000" b="1" dirty="0" smtClean="0">
                <a:solidFill>
                  <a:schemeClr val="bg1"/>
                </a:solidFill>
              </a:rPr>
              <a:t>ภาษาอังกฤษหรือเขมร</a:t>
            </a:r>
            <a:r>
              <a:rPr lang="th-TH" sz="4000" b="1" dirty="0">
                <a:solidFill>
                  <a:schemeClr val="bg1"/>
                </a:solidFill>
              </a:rPr>
              <a:t>ได้</a:t>
            </a:r>
            <a:endParaRPr lang="th-TH" sz="5400" b="1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11" name="ตาราง 10"/>
          <p:cNvGraphicFramePr>
            <a:graphicFrameLocks noGrp="1"/>
          </p:cNvGraphicFramePr>
          <p:nvPr/>
        </p:nvGraphicFramePr>
        <p:xfrm>
          <a:off x="180975" y="2135188"/>
          <a:ext cx="5676900" cy="4456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4932"/>
                <a:gridCol w="1558060"/>
                <a:gridCol w="1280903"/>
                <a:gridCol w="1143005"/>
              </a:tblGrid>
              <a:tr h="106688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3</a:t>
                      </a:r>
                      <a:endParaRPr lang="th-TH" sz="32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22" marR="91422" marT="45718" marB="45718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6</a:t>
                      </a:r>
                      <a:endParaRPr lang="th-TH" sz="32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22" marR="91422" marT="45718" marB="45718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9</a:t>
                      </a:r>
                      <a:endParaRPr lang="th-TH" sz="32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22" marR="91422" marT="45718" marB="45718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12 </a:t>
                      </a:r>
                      <a:endParaRPr lang="th-TH" sz="32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22" marR="91422" marT="45718" marB="45718">
                    <a:solidFill>
                      <a:schemeClr val="accent5"/>
                    </a:solidFill>
                  </a:tcPr>
                </a:tc>
              </a:tr>
              <a:tr h="33892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</a:t>
                      </a:r>
                      <a:r>
                        <a:rPr lang="th-TH" sz="2000" b="1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การจัดทำป้ายประชาสัมพันธ์ในรพ.ด้วยภาษาถิ่นและภาษาอังกฤษ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2. </a:t>
                      </a:r>
                      <a:r>
                        <a:rPr lang="th-TH" sz="2000" b="1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จัดทำสื่อและช่องทางการสื่อสารเพื่อให้ประชากรต่างด้าวเข้าถึงข้อมูลข่าวสารด้วยภาษาถิ่นและภาษาอังกฤษ</a:t>
                      </a:r>
                      <a:endParaRPr lang="en-US" sz="2000" b="1" dirty="0" smtClean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91422" marR="91422" marT="45718" marB="4571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</a:t>
                      </a:r>
                      <a:r>
                        <a:rPr lang="th-TH" sz="2000" b="1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การปรับทัศนคติของผู้ให้บริการในการให้บริการแก่ประชากรต่างด้าว  และการเรียนรู้วัฒนธรรมและขนบธรรมเนียมประเพณีของประชากรต่างด้าว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91422" marR="91422"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lang="th-TH" sz="2400" b="1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การพัฒนาศักยภาพบุคลากรสาธารณสุขด้านการสื่อสารภาษาประเทศเพื่อนบ้าน</a:t>
                      </a:r>
                      <a:endParaRPr lang="th-TH" sz="24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22" marR="91422" marT="45718" marB="4571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 </a:t>
                      </a:r>
                      <a:r>
                        <a:rPr lang="th-TH" sz="2400" b="1" dirty="0" smtClean="0">
                          <a:effectLst/>
                          <a:latin typeface="+mn-lt"/>
                          <a:ea typeface="Calibri"/>
                          <a:cs typeface="TH SarabunPSK"/>
                        </a:rPr>
                        <a:t>จัดให้มีเจ้าหน้าที่ผู้รับผิด</a:t>
                      </a:r>
                      <a:r>
                        <a:rPr lang="en-US" sz="2400" b="1" dirty="0" smtClean="0">
                          <a:effectLst/>
                          <a:latin typeface="+mn-lt"/>
                          <a:ea typeface="Calibri"/>
                          <a:cs typeface="TH SarabunPSK"/>
                        </a:rPr>
                        <a:t> </a:t>
                      </a:r>
                      <a:r>
                        <a:rPr lang="th-TH" sz="2400" b="1" dirty="0" smtClean="0">
                          <a:effectLst/>
                          <a:latin typeface="+mn-lt"/>
                          <a:ea typeface="Calibri"/>
                          <a:cs typeface="TH SarabunPSK"/>
                        </a:rPr>
                        <a:t>ชอบงานด้านภาษาประจำสถานบริการ</a:t>
                      </a:r>
                      <a:endParaRPr lang="en-US" sz="2400" b="1" dirty="0">
                        <a:effectLst/>
                        <a:latin typeface="+mn-lt"/>
                        <a:ea typeface="Calibri"/>
                        <a:cs typeface="Cordia New"/>
                      </a:endParaRPr>
                    </a:p>
                  </a:txBody>
                  <a:tcPr marL="91422" marR="91422" marT="45718" marB="45718"/>
                </a:tc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/>
        </p:nvGraphicFramePr>
        <p:xfrm>
          <a:off x="5884863" y="2166938"/>
          <a:ext cx="3259137" cy="4016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9137"/>
              </a:tblGrid>
              <a:tr h="728826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ผลงาน</a:t>
                      </a:r>
                      <a:r>
                        <a:rPr lang="th-TH" sz="24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Quick Win  6  </a:t>
                      </a:r>
                      <a:r>
                        <a:rPr lang="th-TH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เดือน</a:t>
                      </a:r>
                    </a:p>
                  </a:txBody>
                  <a:tcPr marL="91412" marR="91412" marT="45746" marB="45746">
                    <a:solidFill>
                      <a:srgbClr val="339933"/>
                    </a:solidFill>
                  </a:tcPr>
                </a:tc>
              </a:tr>
              <a:tr h="32875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</a:t>
                      </a:r>
                      <a:r>
                        <a:rPr lang="th-TH" sz="2400" b="1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การจัดกิจกรรมตาม 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Quick Win</a:t>
                      </a:r>
                      <a:endParaRPr lang="th-TH" sz="2400" b="1" dirty="0" smtClean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</a:t>
                      </a:r>
                      <a:r>
                        <a:rPr lang="en-US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. </a:t>
                      </a:r>
                      <a:r>
                        <a:rPr lang="th-TH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ผลการดำเนินงาน </a:t>
                      </a:r>
                      <a:r>
                        <a:rPr lang="en-US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6 </a:t>
                      </a:r>
                      <a:r>
                        <a:rPr lang="th-TH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เดือน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รพ.ไม่มี</a:t>
                      </a:r>
                      <a:r>
                        <a:rPr lang="th-TH" sz="2400" b="1" baseline="0" dirty="0" err="1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จนท.</a:t>
                      </a:r>
                      <a:r>
                        <a:rPr lang="th-TH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ประสานงานด้านภาษา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คิดเป็นร้อยละ </a:t>
                      </a:r>
                      <a:r>
                        <a:rPr lang="en-US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0 </a:t>
                      </a:r>
                      <a:r>
                        <a:rPr lang="th-TH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รพ.สต. ไม่มี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ผู้ประสานงานด้านภาษา ร้อยละ </a:t>
                      </a:r>
                      <a:r>
                        <a:rPr lang="en-US" sz="24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0</a:t>
                      </a:r>
                      <a:endParaRPr lang="en-US" sz="2400" b="1" dirty="0" smtClean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91412" marR="91412" marT="45746" marB="45746"/>
                </a:tc>
              </a:tr>
            </a:tbl>
          </a:graphicData>
        </a:graphic>
      </p:graphicFrame>
      <p:graphicFrame>
        <p:nvGraphicFramePr>
          <p:cNvPr id="14" name="ตาราง 13"/>
          <p:cNvGraphicFramePr>
            <a:graphicFrameLocks noGrp="1"/>
          </p:cNvGraphicFramePr>
          <p:nvPr/>
        </p:nvGraphicFramePr>
        <p:xfrm>
          <a:off x="220663" y="992188"/>
          <a:ext cx="8785225" cy="10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5225"/>
              </a:tblGrid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เป้าหมายร้อยละ 100 ของ</a:t>
                      </a:r>
                      <a:r>
                        <a:rPr lang="th-TH" sz="3200" b="1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จนท.</a:t>
                      </a: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ผู้รับผิดชอบงานรพ.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3 </a:t>
                      </a: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คน</a:t>
                      </a:r>
                      <a:r>
                        <a:rPr lang="th-TH" sz="32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และรพ.สต.ในเขตเศรษฐกิจพิเศษ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 </a:t>
                      </a: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คน(รพ. 9 แห่ง รพ.สต. 6 แห่ง)</a:t>
                      </a:r>
                    </a:p>
                  </a:txBody>
                  <a:tcPr marL="91415" marR="91415" marT="45820" marB="45820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5394" name="สี่เหลี่ยมผืนผ้า 14"/>
          <p:cNvSpPr>
            <a:spLocks noChangeArrowheads="1"/>
          </p:cNvSpPr>
          <p:nvPr/>
        </p:nvSpPr>
        <p:spPr bwMode="auto">
          <a:xfrm>
            <a:off x="5953125" y="6269038"/>
            <a:ext cx="3214688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</a:pPr>
            <a:r>
              <a:rPr lang="th-TH" sz="2400" b="1">
                <a:latin typeface="TH SarabunPSK" pitchFamily="34" charset="-34"/>
                <a:cs typeface="TH SarabunPSK" pitchFamily="34" charset="-34"/>
              </a:rPr>
              <a:t>นายสมโภชน์ เจริญยิ่ง   ผู้รับผิดชอบ</a:t>
            </a:r>
            <a:endParaRPr lang="en-US" sz="2400" b="1">
              <a:latin typeface="TH SarabunPSK" pitchFamily="34" charset="-34"/>
              <a:ea typeface="Calibri" pitchFamily="34" charset="0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877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07504" y="44625"/>
            <a:ext cx="8964488" cy="792087"/>
          </a:xfrm>
        </p:spPr>
        <p:txBody>
          <a:bodyPr>
            <a:normAutofit/>
          </a:bodyPr>
          <a:lstStyle/>
          <a:p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สรุปงบประมาณ</a:t>
            </a:r>
            <a:r>
              <a:rPr lang="th-TH" sz="4000" b="1" dirty="0" err="1" smtClean="0">
                <a:latin typeface="TH SarabunIT๙" pitchFamily="34" charset="-34"/>
                <a:cs typeface="TH SarabunIT๙" pitchFamily="34" charset="-34"/>
              </a:rPr>
              <a:t>ดําเนินงาน</a:t>
            </a:r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โครงการ รอบ 6 เดือน ปี 2560</a:t>
            </a:r>
            <a:endParaRPr lang="th-TH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026424"/>
              </p:ext>
            </p:extLst>
          </p:nvPr>
        </p:nvGraphicFramePr>
        <p:xfrm>
          <a:off x="179510" y="980728"/>
          <a:ext cx="8784978" cy="53949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757326"/>
                <a:gridCol w="2343257"/>
                <a:gridCol w="1328820"/>
                <a:gridCol w="959704"/>
                <a:gridCol w="1254997"/>
                <a:gridCol w="1107350"/>
                <a:gridCol w="10335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โครงการ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งบประมาณ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เบิกจ่าย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คงเหลือ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  <a:r>
                        <a:rPr lang="en-US" sz="24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ที่ใช้ไป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แหล่งงบ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โครงการสร้างความตระหนักและเตรียมความพร้อมสำหรับโรคติดต่อและภัยสุขภาพตามแนวชายแดนไทย – กัมพูชา </a:t>
                      </a:r>
                    </a:p>
                    <a:p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(จังหวัดสระแก้ว - จังหวัด</a:t>
                      </a:r>
                      <a:r>
                        <a:rPr lang="th-TH" sz="24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บันเตียเมียนเจย</a:t>
                      </a:r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 - จังหวัดพระตะบอง)  ประจำปีงบประมาณ  2560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1,247,000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201,490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,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045,510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16.16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TICA</a:t>
                      </a:r>
                      <a:endParaRPr lang="th-TH" sz="240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โครงการพัฒนางานสาธารณสุขชายแดน เขตสุขภาพที่ 6 ประจำปีงบประมาณ 2560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34</a:t>
                      </a:r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,000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13,800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20,200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40.95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เขต 6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685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377850"/>
              </p:ext>
            </p:extLst>
          </p:nvPr>
        </p:nvGraphicFramePr>
        <p:xfrm>
          <a:off x="179510" y="338296"/>
          <a:ext cx="8784978" cy="46634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757326"/>
                <a:gridCol w="2343257"/>
                <a:gridCol w="1328820"/>
                <a:gridCol w="959704"/>
                <a:gridCol w="1254997"/>
                <a:gridCol w="1107350"/>
                <a:gridCol w="10335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โครงการ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งบประมาณ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เบิกจ่าย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คงเหลือ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  <a:r>
                        <a:rPr lang="en-US" sz="24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ที่ใช้ไป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แหล่งงบ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โครงการพัฒนาระบบการแพทย์ฉุกเฉินจังหวัดสระแก้ว 2560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620,000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201,490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390,000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62.90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สพฉ</a:t>
                      </a:r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</a:p>
                    <a:p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โครงการพัฒนาระบบจัดการสุขภาพ ด้านการตอบโต้และเฝ้าระวังโรคและภัยสุขภาพ ระบบบริการ เพื่อพัฒนาพื้นที่เขตเศรษฐกิจพิเศษและพื้นที่สาธารณสุขชายแดน จังหวัดสระแก้ว  ประจำปีงบประมาณ 2560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4.1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228,000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180,450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47,550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79.14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สพฉ</a:t>
                      </a:r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4.2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200,000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81,068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118,932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40.53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สนย</a:t>
                      </a:r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4.3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10,000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10,000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0.00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สสจ</a:t>
                      </a:r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438,000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261,518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176,482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59.70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537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124886"/>
              </p:ext>
            </p:extLst>
          </p:nvPr>
        </p:nvGraphicFramePr>
        <p:xfrm>
          <a:off x="179510" y="338296"/>
          <a:ext cx="8784978" cy="54864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757326"/>
                <a:gridCol w="2343257"/>
                <a:gridCol w="1328820"/>
                <a:gridCol w="959704"/>
                <a:gridCol w="1254997"/>
                <a:gridCol w="1107350"/>
                <a:gridCol w="10335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โครงการ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งบประมาณ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เบิกจ่าย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คงเหลือ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  <a:r>
                        <a:rPr lang="en-US" sz="24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ที่ใช้ไป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แหล่งงบ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b="0" dirty="0" smtClean="0"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2400" b="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โครงการระบบป้องกันควบคุมโรคติดต่อจังหวัดสระแก้ว ปี 2560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5.1 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120,000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36,325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83,675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30.27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กรมคร</a:t>
                      </a:r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5.2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11,160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11,160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0.00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บัญชี 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SRRT</a:t>
                      </a:r>
                      <a:r>
                        <a:rPr lang="en-US" sz="24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endParaRPr lang="th-TH" sz="2400" baseline="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r>
                        <a:rPr lang="th-TH" sz="24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จ.สระแก้ว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5.3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127,480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58,510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68,970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45.90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สสจ</a:t>
                      </a:r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.สก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258,640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94,835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163,805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36.67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หมายเหตุ </a:t>
                      </a:r>
                      <a: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คืนงบการศึกษาวิจัยในกลุ่มงาน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R2R</a:t>
                      </a:r>
                      <a: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การสอบสวนสาเหตุการตายของผู้ป่วยวัณโรค งบ.</a:t>
                      </a:r>
                      <a:r>
                        <a:rPr lang="th-TH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สสจ</a:t>
                      </a:r>
                      <a: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 10,000 บาท เนื่องจากงบประมาณการวิจัยได้</a:t>
                      </a:r>
                      <a:r>
                        <a:rPr lang="th-TH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ของบ</a:t>
                      </a:r>
                      <a: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จาก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TICA </a:t>
                      </a:r>
                      <a: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แล้ว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โครงการสุขภาพหนึ่งเดียวพื้นที่ปลอดโรคพิษสุนัขบ้า ปี 2560</a:t>
                      </a:r>
                      <a:endParaRPr lang="th-TH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183,000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109,840</a:t>
                      </a:r>
                      <a:endParaRPr lang="th-TH" sz="2400" b="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73,160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60.02</a:t>
                      </a:r>
                      <a:endParaRPr lang="th-TH" sz="2400" b="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0" dirty="0" smtClean="0">
                          <a:latin typeface="TH SarabunPSK" pitchFamily="34" charset="-34"/>
                          <a:cs typeface="TH SarabunPSK" pitchFamily="34" charset="-34"/>
                        </a:rPr>
                        <a:t>เขต 6</a:t>
                      </a:r>
                      <a:endParaRPr lang="th-TH" sz="2400" b="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72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84518"/>
              </p:ext>
            </p:extLst>
          </p:nvPr>
        </p:nvGraphicFramePr>
        <p:xfrm>
          <a:off x="179510" y="338296"/>
          <a:ext cx="8784978" cy="28346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757326"/>
                <a:gridCol w="2343257"/>
                <a:gridCol w="1328820"/>
                <a:gridCol w="959704"/>
                <a:gridCol w="1254997"/>
                <a:gridCol w="1107350"/>
                <a:gridCol w="10335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โครงการ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งบประมาณ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เบิกจ่าย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คงเหลือ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  <a:r>
                        <a:rPr lang="en-US" sz="24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ที่ใช้ไป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แหล่งงบ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โครงการกำจัดโรคพยาธิใบไม้ตับและมะเร็งท่อน้ำดีจังหวัดสระแก้ว ปี 2560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500,000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56,920</a:t>
                      </a:r>
                      <a:b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</a:br>
                      <a:endParaRPr lang="th-TH" sz="2400" b="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443,080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11.34</a:t>
                      </a:r>
                      <a:endParaRPr lang="th-TH" sz="2400" b="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กรมคร</a:t>
                      </a:r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โครงการพัฒนาบุคลากรโรงพยาบาลอรัญประเทศและเครือข่าย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285,000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0" dirty="0" smtClean="0">
                          <a:latin typeface="TH SarabunPSK" pitchFamily="34" charset="-34"/>
                          <a:cs typeface="TH SarabunPSK" pitchFamily="34" charset="-34"/>
                        </a:rPr>
                        <a:t>219,990</a:t>
                      </a:r>
                      <a:endParaRPr lang="th-TH" sz="2400" b="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65,010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0" dirty="0" smtClean="0">
                          <a:latin typeface="TH SarabunPSK" pitchFamily="34" charset="-34"/>
                          <a:cs typeface="TH SarabunPSK" pitchFamily="34" charset="-34"/>
                        </a:rPr>
                        <a:t>77.19</a:t>
                      </a:r>
                      <a:endParaRPr lang="th-TH" sz="2400" b="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สบรส.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9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203200" y="1069975"/>
            <a:ext cx="4297363" cy="20716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th-TH" sz="1600" b="1" dirty="0">
                <a:latin typeface="TH SarabunIT๙" pitchFamily="34" charset="-34"/>
                <a:cs typeface="TH SarabunIT๙" pitchFamily="34" charset="-34"/>
              </a:rPr>
              <a:t>๑.จังหวัดสระแก้ว ยังพบปัญหาโรคติดต่อระหว่างสัตว์และคน โดยปี พ.ศ.๒๕๕๖ และ ๒๕๕๗ พบผู้เสียชีวิตจากโรคพิษสุนัขบ้าปีละ1รายที่อำเภอ   ตาพระยาและปีพ.ศ.๒๕๕9 พบผู้เสียชีวิต 1 รายที่อำเภออรัญประเทศ </a:t>
            </a:r>
            <a:endParaRPr lang="en-US" sz="1600" dirty="0">
              <a:latin typeface="TH SarabunIT๙" pitchFamily="34" charset="-34"/>
              <a:cs typeface="TH SarabunIT๙" pitchFamily="34" charset="-34"/>
            </a:endParaRPr>
          </a:p>
          <a:p>
            <a:pPr>
              <a:defRPr/>
            </a:pPr>
            <a:r>
              <a:rPr lang="th-TH" sz="1600" b="1" dirty="0">
                <a:latin typeface="TH SarabunIT๙" pitchFamily="34" charset="-34"/>
                <a:cs typeface="TH SarabunIT๙" pitchFamily="34" charset="-34"/>
              </a:rPr>
              <a:t>๒.มีอัตราการตรวจพบพยาธิใบไม้ตับและโรคมะเร็งท่อน้ำดีสูงที่สุดในเขตสุขภาพที่ 6</a:t>
            </a:r>
          </a:p>
          <a:p>
            <a:pPr>
              <a:defRPr/>
            </a:pPr>
            <a:r>
              <a:rPr lang="th-TH" sz="1600" b="1" dirty="0">
                <a:latin typeface="TH SarabunIT๙" pitchFamily="34" charset="-34"/>
                <a:cs typeface="TH SarabunIT๙" pitchFamily="34" charset="-34"/>
              </a:rPr>
              <a:t>3.จังหวัดสระแก้วใช้กรอบแนวคิด </a:t>
            </a:r>
            <a:r>
              <a:rPr lang="en-US" sz="1600" b="1" dirty="0">
                <a:latin typeface="TH SarabunIT๙" pitchFamily="34" charset="-34"/>
                <a:cs typeface="TH SarabunIT๙" pitchFamily="34" charset="-34"/>
              </a:rPr>
              <a:t>One Health </a:t>
            </a:r>
            <a:r>
              <a:rPr lang="th-TH" sz="1600" b="1" dirty="0">
                <a:latin typeface="TH SarabunIT๙" pitchFamily="34" charset="-34"/>
                <a:cs typeface="TH SarabunIT๙" pitchFamily="34" charset="-34"/>
              </a:rPr>
              <a:t>ในการขับเคลื่อนตำบล </a:t>
            </a:r>
            <a:r>
              <a:rPr lang="en-US" sz="1600" b="1" dirty="0">
                <a:latin typeface="TH SarabunIT๙" pitchFamily="34" charset="-34"/>
                <a:cs typeface="TH SarabunIT๙" pitchFamily="34" charset="-34"/>
              </a:rPr>
              <a:t>One Health </a:t>
            </a:r>
            <a:r>
              <a:rPr lang="th-TH" sz="1600" b="1" dirty="0">
                <a:latin typeface="TH SarabunIT๙" pitchFamily="34" charset="-34"/>
                <a:cs typeface="TH SarabunIT๙" pitchFamily="34" charset="-34"/>
              </a:rPr>
              <a:t>มาตั้งแต่ปี </a:t>
            </a:r>
            <a:r>
              <a:rPr lang="en-US" sz="1600" b="1" dirty="0">
                <a:latin typeface="TH SarabunIT๙" pitchFamily="34" charset="-34"/>
                <a:cs typeface="TH SarabunIT๙" pitchFamily="34" charset="-34"/>
              </a:rPr>
              <a:t>2557 </a:t>
            </a:r>
            <a:r>
              <a:rPr lang="th-TH" sz="1600" b="1" dirty="0">
                <a:latin typeface="TH SarabunIT๙" pitchFamily="34" charset="-34"/>
                <a:cs typeface="TH SarabunIT๙" pitchFamily="34" charset="-34"/>
              </a:rPr>
              <a:t>ในปี 2560 ดำเนินการทุกตำบล โดยปี 2559 ผ่านเกณฑ์ร้อยละ 81.36 (ผ่านเกณฑ์ 48 ตำบล จาก 59 ตำบล)</a:t>
            </a:r>
            <a:endParaRPr lang="en-US" sz="16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572000" y="1338263"/>
            <a:ext cx="4130675" cy="1803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1.</a:t>
            </a:r>
            <a:r>
              <a:rPr lang="en-US" sz="1800" b="1" dirty="0">
                <a:latin typeface="TH SarabunIT๙" pitchFamily="34" charset="-34"/>
                <a:cs typeface="TH SarabunIT๙" pitchFamily="34" charset="-34"/>
              </a:rPr>
              <a:t>Rabies free zone  2020</a:t>
            </a:r>
          </a:p>
          <a:p>
            <a:pPr>
              <a:defRPr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2.พระราชปณิธานศาสตร์ตรา</a:t>
            </a:r>
            <a:r>
              <a:rPr lang="th-TH" sz="1800" b="1" dirty="0" err="1">
                <a:latin typeface="TH SarabunIT๙" pitchFamily="34" charset="-34"/>
                <a:cs typeface="TH SarabunIT๙" pitchFamily="34" charset="-34"/>
              </a:rPr>
              <a:t>จารย์</a:t>
            </a: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ดร.สมเด็จพระเจ้าลูกเธอ </a:t>
            </a:r>
          </a:p>
          <a:p>
            <a:pPr>
              <a:defRPr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  เจ้าฟ้าจุฬา</a:t>
            </a:r>
            <a:r>
              <a:rPr lang="th-TH" sz="1800" b="1" dirty="0" err="1">
                <a:latin typeface="TH SarabunIT๙" pitchFamily="34" charset="-34"/>
                <a:cs typeface="TH SarabunIT๙" pitchFamily="34" charset="-34"/>
              </a:rPr>
              <a:t>ภรณ์</a:t>
            </a: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วลัยลักษณ์อัครราชกุมารี ตามโครงการ </a:t>
            </a:r>
          </a:p>
          <a:p>
            <a:pPr>
              <a:defRPr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  สัตว์ปลอดโรค คนปลอดภัย</a:t>
            </a:r>
          </a:p>
          <a:p>
            <a:pPr>
              <a:defRPr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3.ตำบลที่ดำเนินงานสุขภาพหนึ่งเดียว ผ่านเกณฑ์มาตรฐาน </a:t>
            </a:r>
          </a:p>
          <a:p>
            <a:pPr>
              <a:defRPr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  โดยเน้น โรคพิษสุนัขบ้าและพยาธิใบไม้ตับ</a:t>
            </a: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203200" y="3141663"/>
            <a:ext cx="8499475" cy="744537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numCol="2" anchor="ctr"/>
          <a:lstStyle/>
          <a:p>
            <a:pPr>
              <a:buFont typeface="Wingdings" pitchFamily="2" charset="2"/>
              <a:buChar char="v"/>
              <a:defRPr/>
            </a:pPr>
            <a:endParaRPr lang="th-TH" sz="2000" dirty="0">
              <a:solidFill>
                <a:prstClr val="black"/>
              </a:solidFill>
              <a:cs typeface="Angsana New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15900" y="3938588"/>
            <a:ext cx="8486775" cy="283210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black"/>
              </a:solidFill>
              <a:cs typeface="Angsana New"/>
            </a:endParaRPr>
          </a:p>
        </p:txBody>
      </p:sp>
      <p:sp>
        <p:nvSpPr>
          <p:cNvPr id="14" name="ชื่อเรื่อง 1"/>
          <p:cNvSpPr txBox="1">
            <a:spLocks/>
          </p:cNvSpPr>
          <p:nvPr/>
        </p:nvSpPr>
        <p:spPr>
          <a:xfrm>
            <a:off x="34925" y="120650"/>
            <a:ext cx="9037638" cy="5715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th-TH" sz="3200" b="1" dirty="0" smtClean="0">
                <a:solidFill>
                  <a:schemeClr val="bg1"/>
                </a:solidFill>
              </a:rPr>
              <a:t>ระดับความสำเร็จในการบรรลุผลสัมฤทธิ์ของการดำเนินงานสุขภาพหนึ่งเดียว</a:t>
            </a:r>
            <a:endParaRPr lang="th-TH" sz="3200" b="1" dirty="0" smtClean="0">
              <a:solidFill>
                <a:schemeClr val="bg1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6" name="Rounded Rectangle 23"/>
          <p:cNvSpPr/>
          <p:nvPr/>
        </p:nvSpPr>
        <p:spPr>
          <a:xfrm>
            <a:off x="4746624" y="836712"/>
            <a:ext cx="3353767" cy="392746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prstClr val="white"/>
                </a:solidFill>
                <a:latin typeface="TH SarabunIT๙" pitchFamily="34" charset="-34"/>
                <a:cs typeface="Angsana New"/>
              </a:rPr>
              <a:t>นโยบาย/มาตรการการขับเคลื่อน</a:t>
            </a:r>
            <a:endParaRPr lang="en-US" sz="2400" b="1" dirty="0" smtClean="0">
              <a:solidFill>
                <a:prstClr val="white"/>
              </a:solidFill>
              <a:latin typeface="TH SarabunIT๙" pitchFamily="34" charset="-34"/>
            </a:endParaRPr>
          </a:p>
        </p:txBody>
      </p:sp>
      <p:sp>
        <p:nvSpPr>
          <p:cNvPr id="17" name="Rounded Rectangle 23"/>
          <p:cNvSpPr/>
          <p:nvPr/>
        </p:nvSpPr>
        <p:spPr>
          <a:xfrm>
            <a:off x="203200" y="3292952"/>
            <a:ext cx="2809875" cy="392746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เป้าหมายดำเนินการ ปี 2560</a:t>
            </a:r>
            <a:endParaRPr lang="en-US" sz="2400" b="1" dirty="0" smtClean="0">
              <a:solidFill>
                <a:prstClr val="white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9" name="Rounded Rectangle 23"/>
          <p:cNvSpPr/>
          <p:nvPr/>
        </p:nvSpPr>
        <p:spPr>
          <a:xfrm>
            <a:off x="305746" y="756344"/>
            <a:ext cx="2898102" cy="392746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prstClr val="white"/>
                </a:solidFill>
                <a:latin typeface="TH SarabunIT๙" pitchFamily="34" charset="-34"/>
                <a:cs typeface="Angsana New"/>
              </a:rPr>
              <a:t>สภาพปัญหาและสถานการณ์</a:t>
            </a:r>
            <a:endParaRPr lang="en-US" sz="2400" b="1" dirty="0" smtClean="0">
              <a:solidFill>
                <a:prstClr val="white"/>
              </a:solidFill>
              <a:latin typeface="TH SarabunIT๙" pitchFamily="34" charset="-34"/>
            </a:endParaRPr>
          </a:p>
        </p:txBody>
      </p:sp>
      <p:sp>
        <p:nvSpPr>
          <p:cNvPr id="3088" name="Rectangle 9"/>
          <p:cNvSpPr>
            <a:spLocks noChangeArrowheads="1"/>
          </p:cNvSpPr>
          <p:nvPr/>
        </p:nvSpPr>
        <p:spPr bwMode="auto">
          <a:xfrm>
            <a:off x="3009900" y="3246438"/>
            <a:ext cx="56657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buFont typeface="Wingdings" pitchFamily="2" charset="2"/>
              <a:buChar char="§"/>
              <a:tabLst>
                <a:tab pos="571500" algn="l"/>
                <a:tab pos="914400" algn="l"/>
              </a:tabLst>
            </a:pPr>
            <a:r>
              <a:rPr lang="th-TH" sz="2000" b="1">
                <a:latin typeface="TH SarabunIT๙" pitchFamily="34" charset="-34"/>
                <a:cs typeface="TH SarabunIT๙" pitchFamily="34" charset="-34"/>
              </a:rPr>
              <a:t> ร้อยละ </a:t>
            </a:r>
            <a:r>
              <a:rPr lang="en-US" sz="2000" b="1">
                <a:latin typeface="TH SarabunIT๙" pitchFamily="34" charset="-34"/>
                <a:cs typeface="TH SarabunIT๙" pitchFamily="34" charset="-34"/>
              </a:rPr>
              <a:t>80 </a:t>
            </a:r>
            <a:r>
              <a:rPr lang="th-TH" sz="2000" b="1">
                <a:latin typeface="TH SarabunIT๙" pitchFamily="34" charset="-34"/>
                <a:cs typeface="TH SarabunIT๙" pitchFamily="34" charset="-34"/>
              </a:rPr>
              <a:t>ของตำบลที่ดำเนินงานสุขภาพหนึ่งเดียว ผ่านเกณฑ์มาตรฐาน </a:t>
            </a:r>
            <a:endParaRPr lang="th-TH" sz="2000" b="1">
              <a:solidFill>
                <a:srgbClr val="00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089" name="TextBox 2"/>
          <p:cNvSpPr txBox="1">
            <a:spLocks noChangeArrowheads="1"/>
          </p:cNvSpPr>
          <p:nvPr/>
        </p:nvSpPr>
        <p:spPr bwMode="auto">
          <a:xfrm>
            <a:off x="900113" y="4941888"/>
            <a:ext cx="1841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eaLnBrk="1" hangingPunct="1"/>
            <a:endParaRPr lang="en-US"/>
          </a:p>
        </p:txBody>
      </p:sp>
      <p:pic>
        <p:nvPicPr>
          <p:cNvPr id="3090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4541838"/>
            <a:ext cx="1836738" cy="183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5997575" y="3644900"/>
            <a:ext cx="2725738" cy="31400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endParaRPr lang="th-TH" sz="1800" b="1" dirty="0"/>
          </a:p>
          <a:p>
            <a:pPr>
              <a:defRPr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1.ถอดบทเรียนปี 2559/จัดทำแผนงาน/</a:t>
            </a:r>
          </a:p>
          <a:p>
            <a:pPr>
              <a:defRPr/>
            </a:pPr>
            <a:r>
              <a:rPr lang="en-US" sz="1800" b="1" dirty="0">
                <a:latin typeface="TH SarabunIT๙" pitchFamily="34" charset="-34"/>
                <a:cs typeface="TH SarabunIT๙" pitchFamily="34" charset="-34"/>
              </a:rPr>
              <a:t>    KPI Template</a:t>
            </a: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ปี 2560</a:t>
            </a:r>
          </a:p>
          <a:p>
            <a:pPr>
              <a:defRPr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2.</a:t>
            </a:r>
            <a:r>
              <a:rPr lang="th-TH" sz="1800" b="1" dirty="0" err="1">
                <a:latin typeface="TH SarabunIT๙" pitchFamily="34" charset="-34"/>
                <a:cs typeface="TH SarabunIT๙" pitchFamily="34" charset="-34"/>
              </a:rPr>
              <a:t>บูรณา</a:t>
            </a: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การแผนงานร่วมกับเครือข่าย</a:t>
            </a:r>
          </a:p>
          <a:p>
            <a:pPr>
              <a:defRPr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   ร่วมขับเคลื่อนการดำเนินงาน</a:t>
            </a:r>
            <a:br>
              <a:rPr lang="th-TH" sz="1800" b="1" dirty="0">
                <a:latin typeface="TH SarabunIT๙" pitchFamily="34" charset="-34"/>
                <a:cs typeface="TH SarabunIT๙" pitchFamily="34" charset="-34"/>
              </a:rPr>
            </a:b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3.ร่วมประชุมทำความเข้าใจ/</a:t>
            </a:r>
          </a:p>
          <a:p>
            <a:pPr>
              <a:defRPr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   ถ่ายทอดแผนสู่การปฏิบัติ</a:t>
            </a:r>
          </a:p>
          <a:p>
            <a:pPr>
              <a:defRPr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4.ทุกตำบลดำเนินการ ตำบล </a:t>
            </a:r>
            <a:r>
              <a:rPr lang="en-US" sz="1800" b="1" dirty="0">
                <a:latin typeface="TH SarabunIT๙" pitchFamily="34" charset="-34"/>
                <a:cs typeface="TH SarabunIT๙" pitchFamily="34" charset="-34"/>
              </a:rPr>
              <a:t>OH</a:t>
            </a: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</a:t>
            </a:r>
          </a:p>
          <a:p>
            <a:pPr>
              <a:defRPr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5.ประชุมเครือข่าย </a:t>
            </a:r>
            <a:r>
              <a:rPr lang="en-US" sz="1800" b="1" dirty="0">
                <a:latin typeface="TH SarabunIT๙" pitchFamily="34" charset="-34"/>
                <a:cs typeface="TH SarabunIT๙" pitchFamily="34" charset="-34"/>
              </a:rPr>
              <a:t>OH </a:t>
            </a: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วันที่ 1 ก.พ.60</a:t>
            </a:r>
          </a:p>
          <a:p>
            <a:pPr>
              <a:defRPr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6.ลงนิเทศงานทุกอำเภอแล้ว</a:t>
            </a:r>
          </a:p>
          <a:p>
            <a:pPr>
              <a:defRPr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7.รอประเมินพร้อม </a:t>
            </a:r>
            <a:r>
              <a:rPr lang="th-TH" sz="1800" b="1" dirty="0" err="1">
                <a:latin typeface="TH SarabunIT๙" pitchFamily="34" charset="-34"/>
                <a:cs typeface="TH SarabunIT๙" pitchFamily="34" charset="-34"/>
              </a:rPr>
              <a:t>คป</a:t>
            </a: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สอ.ติดดาว</a:t>
            </a:r>
          </a:p>
        </p:txBody>
      </p:sp>
      <p:sp>
        <p:nvSpPr>
          <p:cNvPr id="23" name="Rounded Rectangle 23"/>
          <p:cNvSpPr/>
          <p:nvPr/>
        </p:nvSpPr>
        <p:spPr>
          <a:xfrm>
            <a:off x="319039" y="4028508"/>
            <a:ext cx="1858915" cy="360930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prstClr val="white"/>
                </a:solidFill>
                <a:latin typeface="TH SarabunIT๙" pitchFamily="34" charset="-34"/>
              </a:rPr>
              <a:t> </a:t>
            </a:r>
            <a:r>
              <a:rPr lang="en-US" sz="18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Quick Win  </a:t>
            </a:r>
            <a:r>
              <a:rPr lang="th-TH" sz="18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3</a:t>
            </a:r>
            <a:endParaRPr lang="en-US" sz="1800" b="1" dirty="0" smtClean="0">
              <a:solidFill>
                <a:prstClr val="white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9" name="Rounded Rectangle 23"/>
          <p:cNvSpPr/>
          <p:nvPr/>
        </p:nvSpPr>
        <p:spPr>
          <a:xfrm>
            <a:off x="6236965" y="3616838"/>
            <a:ext cx="2295475" cy="360930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prstClr val="white"/>
                </a:solidFill>
                <a:latin typeface="Browallia New" pitchFamily="34" charset="-34"/>
                <a:cs typeface="Browallia New" pitchFamily="34" charset="-34"/>
              </a:rPr>
              <a:t>ผลงาน </a:t>
            </a:r>
            <a:r>
              <a:rPr lang="en-US" sz="24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6 </a:t>
            </a:r>
            <a:r>
              <a:rPr lang="th-TH" sz="24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เดือน</a:t>
            </a:r>
            <a:r>
              <a:rPr lang="en-US" sz="24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2400" b="1" dirty="0" smtClean="0">
                <a:solidFill>
                  <a:prstClr val="white"/>
                </a:solidFill>
                <a:latin typeface="TH SarabunIT๙" pitchFamily="34" charset="-34"/>
                <a:ea typeface="Tahoma" pitchFamily="34" charset="0"/>
                <a:cs typeface="TH SarabunIT๙" pitchFamily="34" charset="-34"/>
              </a:rPr>
              <a:t> </a:t>
            </a:r>
            <a:r>
              <a:rPr lang="en-US" sz="24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</a:p>
        </p:txBody>
      </p:sp>
      <p:graphicFrame>
        <p:nvGraphicFramePr>
          <p:cNvPr id="27" name="ตาราง 26"/>
          <p:cNvGraphicFramePr>
            <a:graphicFrameLocks noGrp="1"/>
          </p:cNvGraphicFramePr>
          <p:nvPr/>
        </p:nvGraphicFramePr>
        <p:xfrm>
          <a:off x="250825" y="3789363"/>
          <a:ext cx="5757864" cy="2926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211"/>
                <a:gridCol w="1402668"/>
                <a:gridCol w="1402668"/>
                <a:gridCol w="1550317"/>
              </a:tblGrid>
              <a:tr h="365707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Quick Win 3</a:t>
                      </a:r>
                      <a:endParaRPr lang="th-TH" sz="18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1406" marR="91406" marT="45707" marB="45707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Quick Win 6</a:t>
                      </a:r>
                      <a:endParaRPr lang="th-TH" sz="18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1406" marR="91406" marT="45707" marB="45707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Quick Win 9</a:t>
                      </a:r>
                      <a:endParaRPr lang="th-TH" sz="18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1406" marR="91406" marT="45707" marB="45707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Quick Win 12 </a:t>
                      </a:r>
                      <a:endParaRPr lang="th-TH" sz="18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1406" marR="91406" marT="45707" marB="45707">
                    <a:solidFill>
                      <a:schemeClr val="accent5"/>
                    </a:solidFill>
                  </a:tcPr>
                </a:tc>
              </a:tr>
              <a:tr h="2560055">
                <a:tc>
                  <a:txBody>
                    <a:bodyPr/>
                    <a:lstStyle/>
                    <a:p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1.จัดทำ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KPI </a:t>
                      </a:r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และชี้แจงเกณฑ์การดำเนินงาน </a:t>
                      </a:r>
                    </a:p>
                    <a:p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2.มีการจัดตั้งศูนย์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One Health</a:t>
                      </a:r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ระดับตำบล</a:t>
                      </a:r>
                      <a:r>
                        <a:rPr lang="th-TH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</a:t>
                      </a:r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มีการวางแผน การป้องกันควบคุมโรคและภัยสุขภาพ</a:t>
                      </a:r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</a:txBody>
                  <a:tcPr marL="91406" marR="91406" marT="45707" marB="45707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1.จังหวัดลงนิเทศและเยี่ยมเสริมพลัง</a:t>
                      </a:r>
                    </a:p>
                    <a:p>
                      <a:r>
                        <a:rPr lang="th-TH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2.ตำบล</a:t>
                      </a:r>
                      <a:r>
                        <a:rPr lang="th-TH" sz="18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 ดำเนินการตามแผนงาน/โครงการ</a:t>
                      </a:r>
                      <a:endParaRPr lang="th-TH" sz="1800" b="1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1406" marR="91406" marT="45707" marB="45707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1.ประเมินตำบล </a:t>
                      </a:r>
                      <a:r>
                        <a:rPr lang="en-US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One Health</a:t>
                      </a:r>
                      <a:r>
                        <a:rPr lang="en-US" sz="18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  <a:r>
                        <a:rPr lang="th-TH" sz="18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ตาม </a:t>
                      </a:r>
                      <a:r>
                        <a:rPr lang="en-US" sz="18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KPI Template </a:t>
                      </a:r>
                      <a:endParaRPr lang="th-TH" sz="1800" b="1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r>
                        <a:rPr lang="th-TH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2. ตำบล </a:t>
                      </a:r>
                      <a:r>
                        <a:rPr lang="en-US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One Health </a:t>
                      </a:r>
                      <a:r>
                        <a:rPr lang="th-TH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ดำเนินการผ่านเกณฑ์มาตรฐาน มากกว่าร้อยละ 80 </a:t>
                      </a:r>
                    </a:p>
                  </a:txBody>
                  <a:tcPr marL="91406" marR="91406" marT="45707" marB="45707"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1. ไม่มีผู้เสียชีวิตด้วยโรคพิษสุนัขบ้าและอัตราการป่วยโรคสัตว์สู่คนลดลง</a:t>
                      </a:r>
                    </a:p>
                    <a:p>
                      <a:r>
                        <a:rPr lang="th-TH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2. มีนวัตกรรม  /</a:t>
                      </a:r>
                    </a:p>
                    <a:p>
                      <a:r>
                        <a:rPr lang="th-TH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   ถอดบทเรียน</a:t>
                      </a:r>
                    </a:p>
                    <a:p>
                      <a:endParaRPr lang="th-TH" sz="1800" b="1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1406" marR="91406" marT="45707" marB="4570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455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203200" y="1069975"/>
            <a:ext cx="4297363" cy="2071688"/>
          </a:xfrm>
          <a:prstGeom prst="rect">
            <a:avLst/>
          </a:prstGeom>
          <a:solidFill>
            <a:srgbClr val="FFC0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th-TH" sz="1600" b="1" dirty="0">
                <a:latin typeface="TH SarabunIT๙" pitchFamily="34" charset="-34"/>
                <a:cs typeface="TH SarabunIT๙" pitchFamily="34" charset="-34"/>
              </a:rPr>
              <a:t>๑.มีอัตราการตรวจพบพยาธิใบไม้ตับและโรคมะเร็งท่อน้ำดีสูงที่สุดใน</a:t>
            </a:r>
          </a:p>
          <a:p>
            <a:pPr>
              <a:defRPr/>
            </a:pPr>
            <a:r>
              <a:rPr lang="th-TH" sz="1600" b="1" dirty="0">
                <a:latin typeface="TH SarabunIT๙" pitchFamily="34" charset="-34"/>
                <a:cs typeface="TH SarabunIT๙" pitchFamily="34" charset="-34"/>
              </a:rPr>
              <a:t>   เขตสุขภาพที่ 6</a:t>
            </a:r>
          </a:p>
          <a:p>
            <a:pPr>
              <a:defRPr/>
            </a:pPr>
            <a:r>
              <a:rPr lang="th-TH" sz="1600" b="1" dirty="0">
                <a:latin typeface="TH SarabunIT๙" pitchFamily="34" charset="-34"/>
                <a:cs typeface="TH SarabunIT๙" pitchFamily="34" charset="-34"/>
              </a:rPr>
              <a:t>2.จังหวัดสระแก้วเข้าร่วมโครงการ</a:t>
            </a:r>
            <a:r>
              <a:rPr lang="th-TH" sz="1600" b="1" dirty="0"/>
              <a:t>กำจัดโรคพยาธิใบไม้ตับและมะเร็ง</a:t>
            </a:r>
          </a:p>
          <a:p>
            <a:pPr>
              <a:defRPr/>
            </a:pPr>
            <a:r>
              <a:rPr lang="th-TH" sz="1600" b="1" dirty="0"/>
              <a:t>   ท่อน้ำดี ถวายเป็นพระราชกุศลฯ ในปี 2559 ดำเนินการ 2 ตำบล</a:t>
            </a:r>
          </a:p>
          <a:p>
            <a:pPr>
              <a:defRPr/>
            </a:pPr>
            <a:r>
              <a:rPr lang="th-TH" sz="1600" b="1" dirty="0"/>
              <a:t>   ผลการตรวจพบพยาธิใบไม้ตับ ร้อยละ  3.43 </a:t>
            </a:r>
          </a:p>
          <a:p>
            <a:pPr>
              <a:defRPr/>
            </a:pPr>
            <a:r>
              <a:rPr lang="th-TH" sz="1600" b="1" dirty="0">
                <a:latin typeface="TH SarabunIT๙" pitchFamily="34" charset="-34"/>
                <a:cs typeface="TH SarabunIT๙" pitchFamily="34" charset="-34"/>
              </a:rPr>
              <a:t>3.ปี 2560 ขยายการดำเนินงานเป็น 4 ตำบล โดย 2 ตำบลเดิม ตรวจซ้ำ </a:t>
            </a:r>
          </a:p>
          <a:p>
            <a:pPr>
              <a:defRPr/>
            </a:pPr>
            <a:r>
              <a:rPr lang="th-TH" sz="1600" b="1" dirty="0">
                <a:latin typeface="TH SarabunIT๙" pitchFamily="34" charset="-34"/>
                <a:cs typeface="TH SarabunIT๙" pitchFamily="34" charset="-34"/>
              </a:rPr>
              <a:t>   ผู้ที่พบพยาธิใบไม้ตับ 2 ตำบลใหม่ ตรวจตำบลละ 905 ราย</a:t>
            </a: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572000" y="1338263"/>
            <a:ext cx="4429125" cy="1803400"/>
          </a:xfrm>
          <a:prstGeom prst="rect">
            <a:avLst/>
          </a:prstGeom>
          <a:solidFill>
            <a:srgbClr val="0F37FD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th-TH" sz="20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1. โครงการกำจัดโรคพยาธิใบไม้ตับและมะเร็งท่อน้ำดีถวาย</a:t>
            </a:r>
          </a:p>
          <a:p>
            <a:pPr>
              <a:defRPr/>
            </a:pPr>
            <a:r>
              <a:rPr lang="th-TH" sz="20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เป็นพระราชกุศลฯ (</a:t>
            </a:r>
            <a:r>
              <a:rPr lang="en-US" sz="20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CASCAP</a:t>
            </a:r>
            <a:r>
              <a:rPr lang="th-TH" sz="20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)</a:t>
            </a:r>
          </a:p>
          <a:p>
            <a:pPr>
              <a:defRPr/>
            </a:pPr>
            <a:r>
              <a:rPr lang="th-TH" sz="20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3.ตำบลสุขภาพหนึ่งเดียว ผ่านเกณฑ์มาตรฐาน </a:t>
            </a:r>
          </a:p>
          <a:p>
            <a:pPr>
              <a:defRPr/>
            </a:pPr>
            <a:r>
              <a:rPr lang="th-TH" sz="20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   โดยเน้น โรคพิษสุนัขบ้าและพยาธิใบไม้ตับ</a:t>
            </a: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203200" y="3141663"/>
            <a:ext cx="8797925" cy="744537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numCol="2" anchor="ctr"/>
          <a:lstStyle/>
          <a:p>
            <a:pPr>
              <a:buFont typeface="Wingdings" pitchFamily="2" charset="2"/>
              <a:buChar char="v"/>
              <a:defRPr/>
            </a:pPr>
            <a:endParaRPr lang="th-TH" sz="2000" dirty="0">
              <a:solidFill>
                <a:prstClr val="black"/>
              </a:solidFill>
              <a:cs typeface="Angsana New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15900" y="3938588"/>
            <a:ext cx="8785225" cy="283210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black"/>
              </a:solidFill>
              <a:cs typeface="Angsana New"/>
            </a:endParaRPr>
          </a:p>
        </p:txBody>
      </p:sp>
      <p:sp>
        <p:nvSpPr>
          <p:cNvPr id="14" name="ชื่อเรื่อง 1"/>
          <p:cNvSpPr txBox="1">
            <a:spLocks/>
          </p:cNvSpPr>
          <p:nvPr/>
        </p:nvSpPr>
        <p:spPr>
          <a:xfrm>
            <a:off x="34925" y="120650"/>
            <a:ext cx="9037638" cy="5715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th-TH" sz="3200" b="1" dirty="0" smtClean="0">
                <a:solidFill>
                  <a:schemeClr val="bg1"/>
                </a:solidFill>
              </a:rPr>
              <a:t>ร้อยละของตำบลในการคัดกรองโรคพยาธิใบไม้ตับ (โครงการพระราชดำริฯ)</a:t>
            </a:r>
            <a:endParaRPr lang="th-TH" sz="3200" b="1" dirty="0" smtClean="0">
              <a:solidFill>
                <a:schemeClr val="bg1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6" name="Rounded Rectangle 23"/>
          <p:cNvSpPr/>
          <p:nvPr/>
        </p:nvSpPr>
        <p:spPr>
          <a:xfrm>
            <a:off x="5019584" y="857181"/>
            <a:ext cx="3353767" cy="392746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prstClr val="white"/>
                </a:solidFill>
                <a:latin typeface="TH SarabunIT๙" pitchFamily="34" charset="-34"/>
                <a:cs typeface="Angsana New"/>
              </a:rPr>
              <a:t>นโยบาย/มาตรการการขับเคลื่อน</a:t>
            </a:r>
            <a:endParaRPr lang="en-US" sz="2400" b="1" dirty="0" smtClean="0">
              <a:solidFill>
                <a:prstClr val="white"/>
              </a:solidFill>
              <a:latin typeface="TH SarabunIT๙" pitchFamily="34" charset="-34"/>
            </a:endParaRPr>
          </a:p>
        </p:txBody>
      </p:sp>
      <p:sp>
        <p:nvSpPr>
          <p:cNvPr id="17" name="Rounded Rectangle 23"/>
          <p:cNvSpPr/>
          <p:nvPr/>
        </p:nvSpPr>
        <p:spPr>
          <a:xfrm>
            <a:off x="203200" y="3292952"/>
            <a:ext cx="2809875" cy="392746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เป้าหมายดำเนินการ ปี 2560</a:t>
            </a:r>
            <a:endParaRPr lang="en-US" sz="2400" b="1" dirty="0" smtClean="0">
              <a:solidFill>
                <a:prstClr val="white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9" name="Rounded Rectangle 23"/>
          <p:cNvSpPr/>
          <p:nvPr/>
        </p:nvSpPr>
        <p:spPr>
          <a:xfrm>
            <a:off x="305746" y="756344"/>
            <a:ext cx="2898102" cy="392746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prstClr val="white"/>
                </a:solidFill>
                <a:latin typeface="TH SarabunIT๙" pitchFamily="34" charset="-34"/>
                <a:cs typeface="Angsana New"/>
              </a:rPr>
              <a:t>สภาพปัญหาและสถานการณ์</a:t>
            </a:r>
            <a:endParaRPr lang="en-US" sz="2400" b="1" dirty="0" smtClean="0">
              <a:solidFill>
                <a:prstClr val="white"/>
              </a:solidFill>
              <a:latin typeface="TH SarabunIT๙" pitchFamily="34" charset="-34"/>
            </a:endParaRPr>
          </a:p>
        </p:txBody>
      </p:sp>
      <p:sp>
        <p:nvSpPr>
          <p:cNvPr id="4112" name="Rectangle 9"/>
          <p:cNvSpPr>
            <a:spLocks noChangeArrowheads="1"/>
          </p:cNvSpPr>
          <p:nvPr/>
        </p:nvSpPr>
        <p:spPr bwMode="auto">
          <a:xfrm>
            <a:off x="3009900" y="3213100"/>
            <a:ext cx="6134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buFont typeface="Wingdings" pitchFamily="2" charset="2"/>
              <a:buChar char="§"/>
              <a:tabLst>
                <a:tab pos="571500" algn="l"/>
                <a:tab pos="914400" algn="l"/>
              </a:tabLst>
            </a:pPr>
            <a:r>
              <a:rPr lang="th-TH" sz="2000" b="1">
                <a:latin typeface="TH SarabunIT๙" pitchFamily="34" charset="-34"/>
                <a:cs typeface="TH SarabunIT๙" pitchFamily="34" charset="-34"/>
              </a:rPr>
              <a:t> ร้อยละ 80 ของตำบลในการคัดกรองโรคพยาธิใบไม้ตับ (โครงการพระราชดำริ)</a:t>
            </a:r>
            <a:endParaRPr lang="th-TH" sz="2000" b="1">
              <a:solidFill>
                <a:srgbClr val="00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113" name="TextBox 2"/>
          <p:cNvSpPr txBox="1">
            <a:spLocks noChangeArrowheads="1"/>
          </p:cNvSpPr>
          <p:nvPr/>
        </p:nvSpPr>
        <p:spPr bwMode="auto">
          <a:xfrm>
            <a:off x="900113" y="4941888"/>
            <a:ext cx="1841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eaLnBrk="1" hangingPunct="1"/>
            <a:endParaRPr lang="en-US"/>
          </a:p>
        </p:txBody>
      </p:sp>
      <p:pic>
        <p:nvPicPr>
          <p:cNvPr id="4114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4541838"/>
            <a:ext cx="1836738" cy="183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6038850" y="3832225"/>
            <a:ext cx="2917825" cy="28321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th-TH" sz="2000" b="1" dirty="0"/>
          </a:p>
          <a:p>
            <a:pPr>
              <a:defRPr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1.ชี้แจงพื้นที่ดำเนินงานและเป้าหมาย</a:t>
            </a:r>
          </a:p>
          <a:p>
            <a:pPr>
              <a:defRPr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2.อบรมพนักงานจุลทัศ</a:t>
            </a:r>
            <a:r>
              <a:rPr lang="th-TH" sz="2000" b="1" dirty="0" err="1">
                <a:latin typeface="TH SarabunIT๙" pitchFamily="34" charset="-34"/>
                <a:cs typeface="TH SarabunIT๙" pitchFamily="34" charset="-34"/>
              </a:rPr>
              <a:t>นกร</a:t>
            </a: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(11 ม.ค.60)</a:t>
            </a:r>
          </a:p>
          <a:p>
            <a:pPr>
              <a:defRPr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3.อบรมครู </a:t>
            </a:r>
            <a:r>
              <a:rPr lang="en-US" sz="2000" b="1" dirty="0">
                <a:latin typeface="TH SarabunIT๙" pitchFamily="34" charset="-34"/>
                <a:cs typeface="TH SarabunIT๙" pitchFamily="34" charset="-34"/>
              </a:rPr>
              <a:t>e-Book </a:t>
            </a: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(12-13 ม.ค.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60)</a:t>
            </a:r>
            <a:endParaRPr lang="th-TH" sz="2000" b="1" dirty="0">
              <a:latin typeface="TH SarabunIT๙" pitchFamily="34" charset="-34"/>
              <a:cs typeface="TH SarabunIT๙" pitchFamily="34" charset="-34"/>
            </a:endParaRPr>
          </a:p>
          <a:p>
            <a:pPr>
              <a:defRPr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4.</a:t>
            </a: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ร้อยละ 50 ของตำบลตรวจคัดกรองพยาธิใบไม้ตับแล้ว (อยู่ระหว่างการ</a:t>
            </a: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ตรวจซ้ำอีก </a:t>
            </a: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2 ตำบล)</a:t>
            </a:r>
            <a:endParaRPr lang="en-US" sz="1800" b="1" dirty="0">
              <a:latin typeface="TH SarabunIT๙" pitchFamily="34" charset="-34"/>
              <a:cs typeface="TH SarabunIT๙" pitchFamily="34" charset="-34"/>
            </a:endParaRPr>
          </a:p>
          <a:p>
            <a:pPr>
              <a:defRPr/>
            </a:pPr>
            <a:endParaRPr 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3" name="Rounded Rectangle 23"/>
          <p:cNvSpPr/>
          <p:nvPr/>
        </p:nvSpPr>
        <p:spPr>
          <a:xfrm>
            <a:off x="319039" y="4028508"/>
            <a:ext cx="1858915" cy="360930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prstClr val="white"/>
                </a:solidFill>
                <a:latin typeface="TH SarabunIT๙" pitchFamily="34" charset="-34"/>
              </a:rPr>
              <a:t> </a:t>
            </a:r>
            <a:r>
              <a:rPr lang="en-US" sz="18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Quick Win  </a:t>
            </a:r>
            <a:r>
              <a:rPr lang="th-TH" sz="18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3</a:t>
            </a:r>
            <a:endParaRPr lang="en-US" sz="1800" b="1" dirty="0" smtClean="0">
              <a:solidFill>
                <a:prstClr val="white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9" name="Rounded Rectangle 23"/>
          <p:cNvSpPr/>
          <p:nvPr/>
        </p:nvSpPr>
        <p:spPr>
          <a:xfrm>
            <a:off x="6300192" y="3573016"/>
            <a:ext cx="2295475" cy="360930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prstClr val="white"/>
                </a:solidFill>
                <a:latin typeface="Browallia New" pitchFamily="34" charset="-34"/>
                <a:cs typeface="Browallia New" pitchFamily="34" charset="-34"/>
              </a:rPr>
              <a:t>ผลงาน </a:t>
            </a:r>
            <a:r>
              <a:rPr lang="en-US" sz="24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6 </a:t>
            </a:r>
            <a:r>
              <a:rPr lang="th-TH" sz="24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เดือน</a:t>
            </a:r>
            <a:r>
              <a:rPr lang="en-US" sz="24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2400" b="1" dirty="0" smtClean="0">
                <a:solidFill>
                  <a:prstClr val="white"/>
                </a:solidFill>
                <a:latin typeface="TH SarabunIT๙" pitchFamily="34" charset="-34"/>
                <a:ea typeface="Tahoma" pitchFamily="34" charset="0"/>
                <a:cs typeface="TH SarabunIT๙" pitchFamily="34" charset="-34"/>
              </a:rPr>
              <a:t> </a:t>
            </a:r>
            <a:r>
              <a:rPr lang="en-US" sz="24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</a:p>
        </p:txBody>
      </p:sp>
      <p:graphicFrame>
        <p:nvGraphicFramePr>
          <p:cNvPr id="27" name="ตาราง 26"/>
          <p:cNvGraphicFramePr>
            <a:graphicFrameLocks noGrp="1"/>
          </p:cNvGraphicFramePr>
          <p:nvPr/>
        </p:nvGraphicFramePr>
        <p:xfrm>
          <a:off x="250825" y="3789363"/>
          <a:ext cx="5757864" cy="2926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211"/>
                <a:gridCol w="1402668"/>
                <a:gridCol w="1402668"/>
                <a:gridCol w="1550317"/>
              </a:tblGrid>
              <a:tr h="365707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Quick Win 3</a:t>
                      </a:r>
                      <a:endParaRPr lang="th-TH" sz="18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1406" marR="91406" marT="45707" marB="45707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Quick Win 6</a:t>
                      </a:r>
                      <a:endParaRPr lang="th-TH" sz="18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1406" marR="91406" marT="45707" marB="45707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Quick Win 9</a:t>
                      </a:r>
                      <a:endParaRPr lang="th-TH" sz="18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1406" marR="91406" marT="45707" marB="45707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Quick Win 12 </a:t>
                      </a:r>
                      <a:endParaRPr lang="th-TH" sz="18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1406" marR="91406" marT="45707" marB="45707">
                    <a:solidFill>
                      <a:schemeClr val="accent5"/>
                    </a:solidFill>
                  </a:tcPr>
                </a:tc>
              </a:tr>
              <a:tr h="2560055">
                <a:tc>
                  <a:txBody>
                    <a:bodyPr/>
                    <a:lstStyle/>
                    <a:p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1.จัดทำ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KPI </a:t>
                      </a:r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และชี้แจงเกณฑ์การดำเนินงาน </a:t>
                      </a:r>
                    </a:p>
                    <a:p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2.อบรมพนักงานจุลทัศ</a:t>
                      </a:r>
                      <a:r>
                        <a:rPr lang="th-TH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นกร</a:t>
                      </a:r>
                      <a:r>
                        <a:rPr lang="th-TH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ในตำบลเป้าหมาย</a:t>
                      </a:r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</a:txBody>
                  <a:tcPr marL="91406" marR="91406" marT="45707" marB="45707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1.จังหวัดลงนิเทศและเยี่ยมเสริมพลัง</a:t>
                      </a:r>
                    </a:p>
                    <a:p>
                      <a:r>
                        <a:rPr lang="th-TH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2.ตำบล</a:t>
                      </a:r>
                      <a:r>
                        <a:rPr lang="th-TH" sz="18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ตรวจ</a:t>
                      </a:r>
                    </a:p>
                    <a:p>
                      <a:r>
                        <a:rPr lang="th-TH" sz="18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พยาธิใบไม้ตับ </a:t>
                      </a:r>
                    </a:p>
                    <a:p>
                      <a:r>
                        <a:rPr lang="th-TH" sz="18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ตามเป้าหมาย</a:t>
                      </a:r>
                    </a:p>
                    <a:p>
                      <a:r>
                        <a:rPr lang="th-TH" sz="18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3.บันทึกผลงานใน </a:t>
                      </a:r>
                      <a:r>
                        <a:rPr lang="en-US" sz="1800" b="1" baseline="0" dirty="0" err="1" smtClean="0">
                          <a:latin typeface="TH SarabunIT๙" pitchFamily="34" charset="-34"/>
                          <a:cs typeface="TH SarabunIT๙" pitchFamily="34" charset="-34"/>
                        </a:rPr>
                        <a:t>Isan</a:t>
                      </a:r>
                      <a:r>
                        <a:rPr lang="en-US" sz="18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 Cohort </a:t>
                      </a:r>
                    </a:p>
                    <a:p>
                      <a:r>
                        <a:rPr lang="en-US" sz="18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4.</a:t>
                      </a:r>
                      <a:r>
                        <a:rPr lang="th-TH" sz="18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อบรม </a:t>
                      </a:r>
                      <a:r>
                        <a:rPr lang="en-US" sz="18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e-Book</a:t>
                      </a:r>
                      <a:endParaRPr lang="th-TH" sz="1800" b="1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1406" marR="91406" marT="45707" marB="45707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1.ตำบลจัดกิจกรรมรณรงค์ไม่กินปลาดิบ</a:t>
                      </a:r>
                      <a:r>
                        <a:rPr lang="th-TH" sz="18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 และมีการสอนสื่ออิเลคทรอนิคส์ ในโรงเรียน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2.</a:t>
                      </a:r>
                      <a:r>
                        <a:rPr lang="th-TH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 ทุกตำบลดำเนินการตรวจ คัดกรองโรคพยาธิใบไม้ตับ</a:t>
                      </a:r>
                    </a:p>
                  </a:txBody>
                  <a:tcPr marL="91406" marR="91406" marT="45707" marB="45707"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1.อัตราการตรวจพบพยาธิใบไม้ตับ ไม่เกิน ร้อยละ 5 </a:t>
                      </a:r>
                    </a:p>
                    <a:p>
                      <a:r>
                        <a:rPr lang="th-TH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2. มีนวัตกรรม  /</a:t>
                      </a:r>
                    </a:p>
                    <a:p>
                      <a:r>
                        <a:rPr lang="th-TH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   ถอดบทเรียน</a:t>
                      </a:r>
                    </a:p>
                    <a:p>
                      <a:endParaRPr lang="th-TH" sz="1800" b="1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1406" marR="91406" marT="45707" marB="4570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24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203200" y="1069975"/>
            <a:ext cx="4297363" cy="2071688"/>
          </a:xfrm>
          <a:prstGeom prst="rect">
            <a:avLst/>
          </a:prstGeom>
          <a:solidFill>
            <a:srgbClr val="0070C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th-TH" sz="18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๑. ในปี 2558 จังหวัดสระแก้วพบผู้ป่วยถึง 1,298 ราย คิดเป็นอัตราป่วย 236.67 ต่อแสนประชากร เสียชีวิต 2 ราย ปี 2559 จังหวัดสระแก้ว พบผู้ป่วยไข้เลือดออกทั้งหมด 242 ราย คิดเป็น 44.12 ต่อแสนประชากร  ไม่ไม่เสียชีวิต ซึ่งลดลงจากปี 2558   ถึง 1,056 ราย และต่ำกว่า</a:t>
            </a:r>
            <a:r>
              <a:rPr lang="th-TH" sz="1800" b="1" dirty="0" err="1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ค่ามัธย</a:t>
            </a:r>
            <a:r>
              <a:rPr lang="th-TH" sz="18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ฐานย้อนหลัง 5 ปี (541 ราย)</a:t>
            </a:r>
          </a:p>
          <a:p>
            <a:pPr>
              <a:defRPr/>
            </a:pPr>
            <a:r>
              <a:rPr lang="th-TH" sz="18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3.จากการวิเคราะห์พื้นที่เสี่ยงและการพยากรณ์โรค คาดว่าปี 2560 จะเกิดการระบาดของโรคไข้เลือดออก</a:t>
            </a: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572000" y="1338263"/>
            <a:ext cx="4429125" cy="1803400"/>
          </a:xfrm>
          <a:prstGeom prst="rect">
            <a:avLst/>
          </a:prstGeom>
          <a:solidFill>
            <a:srgbClr val="FFC0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1.</a:t>
            </a: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การดำเนินงานแก้ไขปัญหาโดยใช้กลไกอำเภอควบคุมโรคเข้มแข็งแบบยั่งยืน</a:t>
            </a:r>
          </a:p>
          <a:p>
            <a:pPr>
              <a:defRPr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2.การควบคุมโรคให้สงบโดยไม่เกิด </a:t>
            </a:r>
            <a:r>
              <a:rPr lang="en-US" sz="1800" b="1" dirty="0">
                <a:latin typeface="TH SarabunIT๙" pitchFamily="34" charset="-34"/>
                <a:cs typeface="TH SarabunIT๙" pitchFamily="34" charset="-34"/>
              </a:rPr>
              <a:t>Second Generation </a:t>
            </a:r>
            <a:endParaRPr lang="th-TH" sz="1800" b="1" dirty="0">
              <a:latin typeface="TH SarabunIT๙" pitchFamily="34" charset="-34"/>
              <a:cs typeface="TH SarabunIT๙" pitchFamily="34" charset="-34"/>
            </a:endParaRPr>
          </a:p>
          <a:p>
            <a:pPr>
              <a:defRPr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3.การเฝ้าระวังป้องกันโรคโดยการกำจัดลูกน้ำยุงลาย ประเมินจาก ค่า </a:t>
            </a:r>
            <a:r>
              <a:rPr lang="en-US" sz="1800" b="1" dirty="0">
                <a:latin typeface="TH SarabunIT๙" pitchFamily="34" charset="-34"/>
                <a:cs typeface="TH SarabunIT๙" pitchFamily="34" charset="-34"/>
              </a:rPr>
              <a:t>HI CI</a:t>
            </a:r>
            <a:endParaRPr 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203200" y="3141663"/>
            <a:ext cx="8797925" cy="744537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numCol="2" anchor="ctr"/>
          <a:lstStyle/>
          <a:p>
            <a:pPr>
              <a:buFont typeface="Wingdings" pitchFamily="2" charset="2"/>
              <a:buChar char="v"/>
              <a:defRPr/>
            </a:pPr>
            <a:endParaRPr lang="th-TH" sz="2000" dirty="0">
              <a:solidFill>
                <a:prstClr val="black"/>
              </a:solidFill>
              <a:cs typeface="Angsana New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15900" y="3786188"/>
            <a:ext cx="8785225" cy="298450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black"/>
              </a:solidFill>
              <a:cs typeface="Angsana New"/>
            </a:endParaRPr>
          </a:p>
        </p:txBody>
      </p:sp>
      <p:sp>
        <p:nvSpPr>
          <p:cNvPr id="14" name="ชื่อเรื่อง 1"/>
          <p:cNvSpPr txBox="1">
            <a:spLocks/>
          </p:cNvSpPr>
          <p:nvPr/>
        </p:nvSpPr>
        <p:spPr>
          <a:xfrm>
            <a:off x="34925" y="120650"/>
            <a:ext cx="9037638" cy="5715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th-TH" sz="3200" b="1" dirty="0" smtClean="0">
                <a:solidFill>
                  <a:schemeClr val="bg1"/>
                </a:solidFill>
              </a:rPr>
              <a:t>ระดับความสำเร็จในการป้องกันควบคุมโรคไข้เลือดออกใน รพ.สต.</a:t>
            </a:r>
            <a:endParaRPr lang="th-TH" sz="3200" b="1" dirty="0" smtClean="0">
              <a:solidFill>
                <a:schemeClr val="bg1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6" name="Rounded Rectangle 23"/>
          <p:cNvSpPr/>
          <p:nvPr/>
        </p:nvSpPr>
        <p:spPr>
          <a:xfrm>
            <a:off x="5019584" y="816237"/>
            <a:ext cx="3353767" cy="392746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prstClr val="white"/>
                </a:solidFill>
                <a:latin typeface="TH SarabunIT๙" pitchFamily="34" charset="-34"/>
                <a:cs typeface="Angsana New"/>
              </a:rPr>
              <a:t>นโยบาย/มาตรการการขับเคลื่อน</a:t>
            </a:r>
            <a:endParaRPr lang="en-US" sz="2400" b="1" dirty="0" smtClean="0">
              <a:solidFill>
                <a:prstClr val="white"/>
              </a:solidFill>
              <a:latin typeface="TH SarabunIT๙" pitchFamily="34" charset="-34"/>
            </a:endParaRPr>
          </a:p>
        </p:txBody>
      </p:sp>
      <p:sp>
        <p:nvSpPr>
          <p:cNvPr id="17" name="Rounded Rectangle 23"/>
          <p:cNvSpPr/>
          <p:nvPr/>
        </p:nvSpPr>
        <p:spPr>
          <a:xfrm>
            <a:off x="203200" y="3292952"/>
            <a:ext cx="2809875" cy="392746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เป้าหมายดำเนินการ ปี 2560</a:t>
            </a:r>
            <a:endParaRPr lang="en-US" sz="2400" b="1" dirty="0" smtClean="0">
              <a:solidFill>
                <a:prstClr val="white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9" name="Rounded Rectangle 23"/>
          <p:cNvSpPr/>
          <p:nvPr/>
        </p:nvSpPr>
        <p:spPr>
          <a:xfrm>
            <a:off x="305746" y="756344"/>
            <a:ext cx="2898102" cy="392746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prstClr val="white"/>
                </a:solidFill>
                <a:latin typeface="TH SarabunIT๙" pitchFamily="34" charset="-34"/>
                <a:cs typeface="Angsana New"/>
              </a:rPr>
              <a:t>สภาพปัญหาและสถานการณ์</a:t>
            </a:r>
            <a:endParaRPr lang="en-US" sz="2400" b="1" dirty="0" smtClean="0">
              <a:solidFill>
                <a:prstClr val="white"/>
              </a:solidFill>
              <a:latin typeface="TH SarabunIT๙" pitchFamily="34" charset="-34"/>
            </a:endParaRPr>
          </a:p>
        </p:txBody>
      </p:sp>
      <p:sp>
        <p:nvSpPr>
          <p:cNvPr id="5136" name="Rectangle 9"/>
          <p:cNvSpPr>
            <a:spLocks noChangeArrowheads="1"/>
          </p:cNvSpPr>
          <p:nvPr/>
        </p:nvSpPr>
        <p:spPr bwMode="auto">
          <a:xfrm>
            <a:off x="3009900" y="3246438"/>
            <a:ext cx="576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buFont typeface="Wingdings" pitchFamily="2" charset="2"/>
              <a:buChar char="§"/>
              <a:tabLst>
                <a:tab pos="571500" algn="l"/>
                <a:tab pos="914400" algn="l"/>
              </a:tabLst>
            </a:pPr>
            <a:r>
              <a:rPr lang="th-TH" sz="2000" b="1">
                <a:latin typeface="TH SarabunIT๙" pitchFamily="34" charset="-34"/>
                <a:cs typeface="TH SarabunIT๙" pitchFamily="34" charset="-34"/>
              </a:rPr>
              <a:t> ร้อยละ 80 ของตำบล ไม่มีผู้ป่วยไข้เลือดออก </a:t>
            </a:r>
            <a:r>
              <a:rPr lang="en-US" sz="2000" b="1">
                <a:latin typeface="TH SarabunIT๙" pitchFamily="34" charset="-34"/>
                <a:cs typeface="TH SarabunIT๙" pitchFamily="34" charset="-34"/>
              </a:rPr>
              <a:t> Second Generation</a:t>
            </a:r>
            <a:r>
              <a:rPr lang="th-TH" sz="2000" b="1">
                <a:latin typeface="TH SarabunIT๙" pitchFamily="34" charset="-34"/>
                <a:cs typeface="TH SarabunIT๙" pitchFamily="34" charset="-34"/>
              </a:rPr>
              <a:t>  </a:t>
            </a:r>
            <a:endParaRPr lang="th-TH" sz="2000" b="1">
              <a:solidFill>
                <a:srgbClr val="00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137" name="TextBox 2"/>
          <p:cNvSpPr txBox="1">
            <a:spLocks noChangeArrowheads="1"/>
          </p:cNvSpPr>
          <p:nvPr/>
        </p:nvSpPr>
        <p:spPr bwMode="auto">
          <a:xfrm>
            <a:off x="900113" y="4941888"/>
            <a:ext cx="1841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eaLnBrk="1" hangingPunct="1"/>
            <a:endParaRPr lang="en-US"/>
          </a:p>
        </p:txBody>
      </p:sp>
      <p:pic>
        <p:nvPicPr>
          <p:cNvPr id="5138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4541838"/>
            <a:ext cx="1836738" cy="183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6011863" y="3973513"/>
            <a:ext cx="2989262" cy="25542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th-TH" sz="2000" dirty="0"/>
          </a:p>
          <a:p>
            <a:pPr>
              <a:defRPr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1.จัดทำ </a:t>
            </a:r>
            <a:r>
              <a:rPr lang="en-US" sz="2000" b="1" dirty="0">
                <a:latin typeface="TH SarabunIT๙" pitchFamily="34" charset="-34"/>
                <a:cs typeface="TH SarabunIT๙" pitchFamily="34" charset="-34"/>
              </a:rPr>
              <a:t>KPI Template </a:t>
            </a: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พร้อมชี้แจง</a:t>
            </a:r>
          </a:p>
          <a:p>
            <a:pPr>
              <a:defRPr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  แนวทางดำเนินงานและเป้าหมาย</a:t>
            </a:r>
          </a:p>
          <a:p>
            <a:pPr>
              <a:defRPr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2.สุ่มสำรวจค่าดัชนีลูกน้ำยุงลายใน 6 ร.</a:t>
            </a:r>
          </a:p>
          <a:p>
            <a:pPr>
              <a:defRPr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  (24 ม.ค.60, 22 ก.พ.60)</a:t>
            </a:r>
          </a:p>
          <a:p>
            <a:pPr>
              <a:defRPr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3.รอบ 6 เดือน ร้อยละ 100 ของตำบล ไม่มีผู้ป่วยไข้เลือดออก </a:t>
            </a:r>
            <a:r>
              <a:rPr lang="en-US" sz="2000" b="1" dirty="0">
                <a:latin typeface="TH SarabunIT๙" pitchFamily="34" charset="-34"/>
                <a:cs typeface="TH SarabunIT๙" pitchFamily="34" charset="-34"/>
              </a:rPr>
              <a:t> Second Generation</a:t>
            </a: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</a:t>
            </a:r>
          </a:p>
        </p:txBody>
      </p:sp>
      <p:sp>
        <p:nvSpPr>
          <p:cNvPr id="23" name="Rounded Rectangle 23"/>
          <p:cNvSpPr/>
          <p:nvPr/>
        </p:nvSpPr>
        <p:spPr>
          <a:xfrm>
            <a:off x="319039" y="4028508"/>
            <a:ext cx="1858915" cy="360930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prstClr val="white"/>
                </a:solidFill>
                <a:latin typeface="TH SarabunIT๙" pitchFamily="34" charset="-34"/>
              </a:rPr>
              <a:t> </a:t>
            </a:r>
            <a:r>
              <a:rPr lang="en-US" sz="18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Quick Win  </a:t>
            </a:r>
            <a:r>
              <a:rPr lang="th-TH" sz="18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3</a:t>
            </a:r>
            <a:endParaRPr lang="en-US" sz="1800" b="1" dirty="0" smtClean="0">
              <a:solidFill>
                <a:prstClr val="white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9" name="Rounded Rectangle 23"/>
          <p:cNvSpPr/>
          <p:nvPr/>
        </p:nvSpPr>
        <p:spPr>
          <a:xfrm>
            <a:off x="6308973" y="3573016"/>
            <a:ext cx="2295475" cy="360930"/>
          </a:xfrm>
          <a:prstGeom prst="roundRect">
            <a:avLst>
              <a:gd name="adj" fmla="val 50000"/>
            </a:avLst>
          </a:prstGeom>
          <a:solidFill>
            <a:srgbClr val="0066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prstClr val="white"/>
                </a:solidFill>
                <a:latin typeface="Browallia New" pitchFamily="34" charset="-34"/>
                <a:cs typeface="Browallia New" pitchFamily="34" charset="-34"/>
              </a:rPr>
              <a:t>ผลงาน </a:t>
            </a:r>
            <a:r>
              <a:rPr lang="en-US" sz="24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6 </a:t>
            </a:r>
            <a:r>
              <a:rPr lang="th-TH" sz="24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เดือน</a:t>
            </a:r>
            <a:r>
              <a:rPr lang="en-US" sz="24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2400" b="1" dirty="0" smtClean="0">
                <a:solidFill>
                  <a:prstClr val="white"/>
                </a:solidFill>
                <a:latin typeface="TH SarabunIT๙" pitchFamily="34" charset="-34"/>
                <a:ea typeface="Tahoma" pitchFamily="34" charset="0"/>
                <a:cs typeface="TH SarabunIT๙" pitchFamily="34" charset="-34"/>
              </a:rPr>
              <a:t> </a:t>
            </a:r>
            <a:r>
              <a:rPr lang="en-US" sz="2400" b="1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</a:p>
        </p:txBody>
      </p:sp>
      <p:graphicFrame>
        <p:nvGraphicFramePr>
          <p:cNvPr id="27" name="ตาราง 26"/>
          <p:cNvGraphicFramePr>
            <a:graphicFrameLocks noGrp="1"/>
          </p:cNvGraphicFramePr>
          <p:nvPr/>
        </p:nvGraphicFramePr>
        <p:xfrm>
          <a:off x="250825" y="3789363"/>
          <a:ext cx="5757864" cy="2736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211"/>
                <a:gridCol w="1402668"/>
                <a:gridCol w="1402668"/>
                <a:gridCol w="1550317"/>
              </a:tblGrid>
              <a:tr h="365823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Quick Win 3</a:t>
                      </a:r>
                      <a:endParaRPr lang="th-TH" sz="18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1406" marR="91406" marT="45729" marB="45729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Quick Win 6</a:t>
                      </a:r>
                      <a:endParaRPr lang="th-TH" sz="18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1406" marR="91406" marT="45729" marB="45729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Quick Win 9</a:t>
                      </a:r>
                      <a:endParaRPr lang="th-TH" sz="18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1406" marR="91406" marT="45729" marB="45729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Quick Win 12 </a:t>
                      </a:r>
                      <a:endParaRPr lang="th-TH" sz="18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1406" marR="91406" marT="45729" marB="45729">
                    <a:solidFill>
                      <a:schemeClr val="accent5"/>
                    </a:solidFill>
                  </a:tcPr>
                </a:tc>
              </a:tr>
              <a:tr h="2371027">
                <a:tc>
                  <a:txBody>
                    <a:bodyPr/>
                    <a:lstStyle/>
                    <a:p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1.จัดทำ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KPI </a:t>
                      </a:r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และชี้แจงเกณฑ์การดำเนินงาน </a:t>
                      </a:r>
                    </a:p>
                    <a:p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2.เตรียมความพร้อมทีมควบคุมโรค ระดับตำบล อำเภอ</a:t>
                      </a:r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</a:txBody>
                  <a:tcPr marL="91406" marR="91406" marT="45729" marB="45729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1.ตำบลมีการกำจัดลูกน้ำยุงลายเป็นประจำและมี      ผลสำรวจค่า</a:t>
                      </a:r>
                      <a:r>
                        <a:rPr lang="th-TH" sz="18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  <a:r>
                        <a:rPr lang="en-US" sz="18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HI CI</a:t>
                      </a:r>
                      <a:endParaRPr lang="th-TH" sz="1800" b="1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r>
                        <a:rPr lang="th-TH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2.จังหวัดลงนิเทศและเยี่ยมเสริมพลัง</a:t>
                      </a:r>
                    </a:p>
                  </a:txBody>
                  <a:tcPr marL="91406" marR="91406" marT="45729" marB="45729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1.ประเมินผลการป้องกันควบคุมโรคไข้เลือดออก</a:t>
                      </a:r>
                      <a:r>
                        <a:rPr lang="th-TH" sz="18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</a:p>
                    <a:p>
                      <a:r>
                        <a:rPr lang="th-TH" sz="18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ตามเกณฑ์ รพ.สต.ติดดาว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2.ควบคุมโรคไม่ให้เกิด </a:t>
                      </a:r>
                      <a:r>
                        <a:rPr lang="en-US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Second Generation</a:t>
                      </a:r>
                      <a:endParaRPr lang="th-TH" sz="1800" b="1" baseline="0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1406" marR="91406" marT="45729" marB="45729"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1.อัตราป่วยด้วยโรคไข้เลือดออกลดลงจาก</a:t>
                      </a:r>
                      <a:r>
                        <a:rPr lang="th-TH" sz="1800" b="1" dirty="0" err="1" smtClean="0">
                          <a:latin typeface="TH SarabunIT๙" pitchFamily="34" charset="-34"/>
                          <a:cs typeface="TH SarabunIT๙" pitchFamily="34" charset="-34"/>
                        </a:rPr>
                        <a:t>ค่ามัธย</a:t>
                      </a:r>
                      <a:r>
                        <a:rPr lang="th-TH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ฐาน 5 ปี </a:t>
                      </a:r>
                    </a:p>
                    <a:p>
                      <a:r>
                        <a:rPr lang="th-TH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ร้อยละ 20</a:t>
                      </a:r>
                    </a:p>
                    <a:p>
                      <a:r>
                        <a:rPr lang="th-TH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2.ร้อยละ 80 ของตำบลไม่มีผู้ป่วย</a:t>
                      </a:r>
                      <a:r>
                        <a:rPr lang="en-US" sz="1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 Second Generation</a:t>
                      </a:r>
                      <a:endParaRPr lang="th-TH" sz="1800" b="1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1406" marR="91406" marT="45729" marB="4572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273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 txBox="1">
            <a:spLocks/>
          </p:cNvSpPr>
          <p:nvPr/>
        </p:nvSpPr>
        <p:spPr>
          <a:xfrm>
            <a:off x="0" y="141288"/>
            <a:ext cx="8772525" cy="55086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จังหวัดมีศูนย์ปฏิบัติการภาวะฉุกเฉิน (</a:t>
            </a:r>
            <a:r>
              <a:rPr lang="en-US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EOC)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และทีมตระหนักรู้สถานการณ์ (</a:t>
            </a:r>
            <a:r>
              <a:rPr lang="en-US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SAT) </a:t>
            </a:r>
            <a:endParaRPr lang="th-TH" sz="4000" b="1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25425" y="1200150"/>
            <a:ext cx="2808288" cy="1884363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-เกิดอุบัติเหตุจราจรใหญ่  8 ครั้ง  </a:t>
            </a:r>
          </a:p>
          <a:p>
            <a:pPr>
              <a:defRPr/>
            </a:pP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-ดินโคลนถล่มทับเส้นทาง 1 ครั้ง  </a:t>
            </a:r>
          </a:p>
          <a:p>
            <a:pPr>
              <a:defRPr/>
            </a:pP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-โรคไข้หวัดใหญ่(</a:t>
            </a:r>
            <a:r>
              <a:rPr lang="en-US" sz="1400" b="1" dirty="0">
                <a:latin typeface="TH SarabunPSK" pitchFamily="34" charset="-34"/>
                <a:cs typeface="TH SarabunPSK" pitchFamily="34" charset="-34"/>
              </a:rPr>
              <a:t>H1N1</a:t>
            </a: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) 1 ครั้ง  </a:t>
            </a:r>
          </a:p>
          <a:p>
            <a:pPr>
              <a:defRPr/>
            </a:pP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-โรคคอบวมในวัวและควาย 1 ครั้ง</a:t>
            </a:r>
          </a:p>
          <a:p>
            <a:pPr>
              <a:defRPr/>
            </a:pPr>
            <a:r>
              <a:rPr lang="th-TH" sz="1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-ไฟไหม้โรงเกลือ  1 ครั้ง</a:t>
            </a:r>
          </a:p>
          <a:p>
            <a:pPr>
              <a:defRPr/>
            </a:pPr>
            <a:r>
              <a:rPr lang="th-TH" sz="1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วัตถุระเบิด 1 ครั้ง</a:t>
            </a:r>
          </a:p>
          <a:p>
            <a:pPr>
              <a:defRPr/>
            </a:pPr>
            <a:r>
              <a:rPr lang="th-TH" sz="1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พายุฤดูร้อน 1 ครั้ง</a:t>
            </a:r>
          </a:p>
        </p:txBody>
      </p:sp>
      <p:sp>
        <p:nvSpPr>
          <p:cNvPr id="5" name="Rounded Rectangle 23"/>
          <p:cNvSpPr/>
          <p:nvPr/>
        </p:nvSpPr>
        <p:spPr>
          <a:xfrm>
            <a:off x="225425" y="712788"/>
            <a:ext cx="2509838" cy="406400"/>
          </a:xfrm>
          <a:prstGeom prst="roundRect">
            <a:avLst>
              <a:gd name="adj" fmla="val 50000"/>
            </a:avLst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สถานการณ์</a:t>
            </a:r>
            <a:r>
              <a:rPr lang="th-TH" altLang="en-US" sz="2000" b="1" dirty="0" smtClean="0">
                <a:latin typeface="TH SarabunPSK" pitchFamily="34" charset="-34"/>
                <a:cs typeface="TH SarabunPSK" pitchFamily="34" charset="-34"/>
              </a:rPr>
              <a:t>(ต.ค.-มี.ค.60) </a:t>
            </a:r>
            <a:endParaRPr lang="en-US" sz="2000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149" name="สี่เหลี่ยมผืนผ้า 7"/>
          <p:cNvSpPr>
            <a:spLocks noChangeArrowheads="1"/>
          </p:cNvSpPr>
          <p:nvPr/>
        </p:nvSpPr>
        <p:spPr bwMode="auto">
          <a:xfrm>
            <a:off x="3286125" y="1196975"/>
            <a:ext cx="4275138" cy="1630363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h-TH" sz="2000" b="1">
                <a:latin typeface="TH SarabunPSK" pitchFamily="34" charset="-34"/>
                <a:cs typeface="TH SarabunPSK" pitchFamily="34" charset="-34"/>
              </a:rPr>
              <a:t>เฝ้าระวังสถานการณ์โรคระบาด/สาธารณภัย </a:t>
            </a:r>
          </a:p>
          <a:p>
            <a:pPr>
              <a:buFont typeface="Arial" pitchFamily="34" charset="0"/>
              <a:buChar char="•"/>
            </a:pPr>
            <a:r>
              <a:rPr lang="th-TH" sz="2000" b="1">
                <a:latin typeface="TH SarabunPSK" pitchFamily="34" charset="-34"/>
                <a:cs typeface="TH SarabunPSK" pitchFamily="34" charset="-34"/>
              </a:rPr>
              <a:t> สร้างและพัฒนาทีม</a:t>
            </a:r>
            <a:r>
              <a:rPr lang="en-US" sz="2000" b="1">
                <a:latin typeface="TH SarabunPSK" pitchFamily="34" charset="-34"/>
                <a:cs typeface="TH SarabunPSK" pitchFamily="34" charset="-34"/>
              </a:rPr>
              <a:t> SAT</a:t>
            </a:r>
          </a:p>
          <a:p>
            <a:pPr>
              <a:buFont typeface="Arial" pitchFamily="34" charset="0"/>
              <a:buChar char="•"/>
            </a:pPr>
            <a:r>
              <a:rPr lang="th-TH" sz="2000" b="1">
                <a:latin typeface="TH SarabunPSK" pitchFamily="34" charset="-34"/>
                <a:cs typeface="TH SarabunPSK" pitchFamily="34" charset="-34"/>
              </a:rPr>
              <a:t> พัฒนาศูนย์ </a:t>
            </a:r>
            <a:r>
              <a:rPr lang="en-US" sz="2000" b="1">
                <a:latin typeface="TH SarabunPSK" pitchFamily="34" charset="-34"/>
                <a:cs typeface="TH SarabunPSK" pitchFamily="34" charset="-34"/>
              </a:rPr>
              <a:t>EOC Excellence (</a:t>
            </a:r>
            <a:r>
              <a:rPr lang="th-TH" sz="2000" b="1">
                <a:latin typeface="TH SarabunPSK" pitchFamily="34" charset="-34"/>
                <a:cs typeface="TH SarabunPSK" pitchFamily="34" charset="-34"/>
              </a:rPr>
              <a:t>บุคลากร ระบบ อุปกรณ์)</a:t>
            </a:r>
          </a:p>
          <a:p>
            <a:pPr>
              <a:buFont typeface="Arial" pitchFamily="34" charset="0"/>
              <a:buChar char="•"/>
            </a:pPr>
            <a:r>
              <a:rPr lang="th-TH" sz="2000" b="1">
                <a:latin typeface="TH SarabunPSK" pitchFamily="34" charset="-34"/>
                <a:cs typeface="TH SarabunPSK" pitchFamily="34" charset="-34"/>
              </a:rPr>
              <a:t> จัดทำ </a:t>
            </a:r>
            <a:r>
              <a:rPr lang="en-US" sz="2000" b="1">
                <a:latin typeface="TH SarabunPSK" pitchFamily="34" charset="-34"/>
                <a:cs typeface="TH SarabunPSK" pitchFamily="34" charset="-34"/>
              </a:rPr>
              <a:t>Standard Operating  Procedure :SOP </a:t>
            </a:r>
            <a:endParaRPr lang="th-TH" sz="2000" b="1">
              <a:latin typeface="TH SarabunPSK" pitchFamily="34" charset="-34"/>
              <a:cs typeface="TH SarabunPSK" pitchFamily="34" charset="-34"/>
            </a:endParaRPr>
          </a:p>
          <a:p>
            <a:pPr>
              <a:buFont typeface="Arial" pitchFamily="34" charset="0"/>
              <a:buChar char="•"/>
            </a:pPr>
            <a:r>
              <a:rPr lang="th-TH" sz="2000" b="1">
                <a:latin typeface="TH SarabunPSK" pitchFamily="34" charset="-34"/>
                <a:cs typeface="TH SarabunPSK" pitchFamily="34" charset="-34"/>
              </a:rPr>
              <a:t> แผน/ซ้อมแผนสาธารณภัย   </a:t>
            </a:r>
          </a:p>
        </p:txBody>
      </p:sp>
      <p:sp>
        <p:nvSpPr>
          <p:cNvPr id="9" name="Rounded Rectangle 23"/>
          <p:cNvSpPr/>
          <p:nvPr/>
        </p:nvSpPr>
        <p:spPr>
          <a:xfrm>
            <a:off x="3348038" y="769938"/>
            <a:ext cx="2543175" cy="350837"/>
          </a:xfrm>
          <a:prstGeom prst="roundRect">
            <a:avLst>
              <a:gd name="adj" fmla="val 50000"/>
            </a:avLst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มาตรการที่ดำเนินการ</a:t>
            </a:r>
            <a:endParaRPr lang="en-US" sz="2000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212725" y="3175000"/>
            <a:ext cx="8559800" cy="97155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buFont typeface="Wingdings" pitchFamily="2" charset="2"/>
              <a:buChar char="§"/>
              <a:defRPr/>
            </a:pP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ร้อยละ 80 ของอำเภอมีศูนย์ </a:t>
            </a:r>
            <a:r>
              <a:rPr lang="en-US" sz="1800" b="1" dirty="0">
                <a:latin typeface="TH SarabunPSK" pitchFamily="34" charset="-34"/>
                <a:cs typeface="TH SarabunPSK" pitchFamily="34" charset="-34"/>
              </a:rPr>
              <a:t>EOC </a:t>
            </a: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และ</a:t>
            </a:r>
            <a:r>
              <a:rPr lang="en-US" sz="1800" b="1" dirty="0">
                <a:latin typeface="TH SarabunPSK" pitchFamily="34" charset="-34"/>
                <a:cs typeface="TH SarabunPSK" pitchFamily="34" charset="-34"/>
              </a:rPr>
              <a:t> SAT  </a:t>
            </a: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ที่สามารถปฏิบัติงานได้จริง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1800" b="1" dirty="0">
                <a:latin typeface="TH SarabunPSK" pitchFamily="34" charset="-34"/>
                <a:cs typeface="TH SarabunPSK" pitchFamily="34" charset="-34"/>
              </a:rPr>
              <a:t>SOP </a:t>
            </a: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อย่างน้อย 1 เรื่อง (ไข้หวัดนก)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มีนวัตกรรม </a:t>
            </a:r>
            <a:r>
              <a:rPr lang="en-US" sz="1800" b="1" dirty="0">
                <a:latin typeface="TH SarabunPSK" pitchFamily="34" charset="-34"/>
                <a:cs typeface="TH SarabunPSK" pitchFamily="34" charset="-34"/>
              </a:rPr>
              <a:t>Excellence  EOC </a:t>
            </a: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ระดับอำเภอ/ วิจัย ฯลฯ </a:t>
            </a:r>
          </a:p>
        </p:txBody>
      </p:sp>
      <p:sp>
        <p:nvSpPr>
          <p:cNvPr id="12" name="Rounded Rectangle 23"/>
          <p:cNvSpPr/>
          <p:nvPr/>
        </p:nvSpPr>
        <p:spPr>
          <a:xfrm>
            <a:off x="1714500" y="2797175"/>
            <a:ext cx="3578225" cy="392113"/>
          </a:xfrm>
          <a:prstGeom prst="roundRect">
            <a:avLst>
              <a:gd name="adj" fmla="val 50000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schemeClr val="bg1"/>
                </a:solidFill>
                <a:latin typeface="TH SarabunIT๙" pitchFamily="34" charset="-34"/>
                <a:cs typeface="+mj-cs"/>
              </a:rPr>
              <a:t>เป้าหมายทั้งปี</a:t>
            </a:r>
            <a:endParaRPr lang="en-US" sz="2400" b="1" dirty="0" smtClean="0">
              <a:solidFill>
                <a:schemeClr val="bg1"/>
              </a:solidFill>
              <a:latin typeface="TH SarabunIT๙" pitchFamily="34" charset="-34"/>
              <a:cs typeface="+mj-cs"/>
            </a:endParaRPr>
          </a:p>
        </p:txBody>
      </p:sp>
      <p:graphicFrame>
        <p:nvGraphicFramePr>
          <p:cNvPr id="11" name="ตาราง 10"/>
          <p:cNvGraphicFramePr>
            <a:graphicFrameLocks noGrp="1"/>
          </p:cNvGraphicFramePr>
          <p:nvPr/>
        </p:nvGraphicFramePr>
        <p:xfrm>
          <a:off x="107950" y="4076700"/>
          <a:ext cx="5438775" cy="2663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4351"/>
                <a:gridCol w="1360376"/>
                <a:gridCol w="1180745"/>
                <a:gridCol w="1483303"/>
              </a:tblGrid>
              <a:tr h="41737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3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14" marR="91414" marT="45698" marB="45698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6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14" marR="91414" marT="45698" marB="45698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9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14" marR="91414" marT="45698" marB="45698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12 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14" marR="91414" marT="45698" marB="45698">
                    <a:solidFill>
                      <a:schemeClr val="accent5"/>
                    </a:solidFill>
                  </a:tcPr>
                </a:tc>
              </a:tr>
              <a:tr h="2246448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จัดระบบ/โครงสร้าง </a:t>
                      </a: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ICS 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รองรับ</a:t>
                      </a: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EOC </a:t>
                      </a:r>
                      <a:endParaRPr lang="th-TH" sz="16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จัดทีม </a:t>
                      </a: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SAT</a:t>
                      </a:r>
                      <a:r>
                        <a:rPr lang="en-US" sz="16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endParaRPr lang="th-TH" sz="16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 แผนงาน/โครงการ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4.</a:t>
                      </a:r>
                      <a:r>
                        <a:rPr lang="th-TH" sz="16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จัดระบบเฝ้าระวังรายงาน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14" marR="91414" marT="45698" marB="45698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1.จัดเตรียมสถานที่/อุปกรณ์ศูนย์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EOC</a:t>
                      </a:r>
                      <a:endParaRPr lang="th-TH" sz="18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</a:t>
                      </a: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พัฒนาบุคลากร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</a:t>
                      </a: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จัดทำแผนตอบโต้ฯ /แผนประคองกิจการ</a:t>
                      </a:r>
                    </a:p>
                  </a:txBody>
                  <a:tcPr marL="91414" marR="91414" marT="45698" marB="45698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SOP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อย่างน้อย 1 เรื่อง (ไข้หวัดนก)</a:t>
                      </a:r>
                    </a:p>
                  </a:txBody>
                  <a:tcPr marL="91414" marR="91414" marT="45698" marB="45698"/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1 80</a:t>
                      </a: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ของอำเภอมีศูนย์ </a:t>
                      </a: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EOC/SAT           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ที่ปฏิบัติงานได้จริง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มีนว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ตก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รรม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Excellance</a:t>
                      </a: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OEC 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ระดับอำเภอ/วิจัย 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3สรุปผลงาน/ถอดบทเรียน</a:t>
                      </a:r>
                    </a:p>
                  </a:txBody>
                  <a:tcPr marL="91414" marR="91414" marT="45698" marB="45698"/>
                </a:tc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/>
        </p:nvGraphicFramePr>
        <p:xfrm>
          <a:off x="5621338" y="3325813"/>
          <a:ext cx="3403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779"/>
                <a:gridCol w="1461821"/>
              </a:tblGrid>
              <a:tr h="381041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ผลงาน</a:t>
                      </a:r>
                      <a:r>
                        <a:rPr lang="th-TH" sz="20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6  </a:t>
                      </a: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เดือน</a:t>
                      </a:r>
                    </a:p>
                  </a:txBody>
                  <a:tcPr marL="91413" marR="91413"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การประเมิน</a:t>
                      </a:r>
                    </a:p>
                  </a:txBody>
                  <a:tcPr marL="91413" marR="91413">
                    <a:solidFill>
                      <a:srgbClr val="339933"/>
                    </a:solidFill>
                  </a:tcPr>
                </a:tc>
              </a:tr>
              <a:tr h="2791031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1.ปรับปรุงคำสั่ง/โครงสร้าง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ICS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จังหวัด/อำเภอ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จัดทำคำสั่งทีม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SAT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/ทำปฏิทินสาธารณภัย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Table Top Ex.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ไข้หวัดนก 1 ครั้ง</a:t>
                      </a:r>
                    </a:p>
                    <a:p>
                      <a:r>
                        <a:rPr lang="th-TH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4. ประชุมจัดทำแผน       สาธารณภัย(16-17 ก.พ.60)</a:t>
                      </a:r>
                    </a:p>
                    <a:p>
                      <a:r>
                        <a:rPr lang="th-TH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5.ติดตามแผนสาธารณภัย</a:t>
                      </a:r>
                      <a:r>
                        <a:rPr lang="th-TH" sz="1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(มี 2 แห่ง โคกสูง และ คลองหาด)</a:t>
                      </a:r>
                      <a:endParaRPr lang="th-TH" sz="18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13" marR="91413"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lang="th-TH" sz="1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อำเภอทุกแห่งมีศูนย์ </a:t>
                      </a:r>
                      <a:r>
                        <a:rPr lang="en-US" sz="1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EOC/SAT </a:t>
                      </a:r>
                      <a:r>
                        <a:rPr lang="th-TH" sz="1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ผ่านเกณฑ์ 80</a:t>
                      </a:r>
                      <a:r>
                        <a:rPr lang="en-US" sz="1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</a:p>
                    <a:p>
                      <a:r>
                        <a:rPr lang="en-US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2.</a:t>
                      </a:r>
                      <a:r>
                        <a:rPr lang="th-TH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กำลังดำเนินการทำ</a:t>
                      </a:r>
                      <a:r>
                        <a:rPr lang="th-TH" sz="1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SOP</a:t>
                      </a:r>
                    </a:p>
                    <a:p>
                      <a:r>
                        <a:rPr lang="en-US" sz="1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3. </a:t>
                      </a:r>
                      <a:r>
                        <a:rPr lang="th-TH" sz="1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สรุปนวัตกรรม สิงหาคม</a:t>
                      </a:r>
                      <a:endParaRPr lang="th-TH" sz="18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13" marR="91413"/>
                </a:tc>
              </a:tr>
            </a:tbl>
          </a:graphicData>
        </a:graphic>
      </p:graphicFrame>
      <p:pic>
        <p:nvPicPr>
          <p:cNvPr id="6181" name="Picture 27" descr="D:\ข้อมูลพี่โย่ง\ข้อมูล Disk D\สาธารณภัย\สรุปสาธารณภัยในรอบปี\อุบัติเหตุเดือน ม.ค.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850" y="915988"/>
            <a:ext cx="1420813" cy="191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145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 txBox="1">
            <a:spLocks/>
          </p:cNvSpPr>
          <p:nvPr/>
        </p:nvSpPr>
        <p:spPr>
          <a:xfrm>
            <a:off x="134938" y="141288"/>
            <a:ext cx="8901112" cy="5508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อัตราการเสียชีวิตจากการจมน้ำของเด็กอายุต่ำกว่า 15 ปี ไม่เกิน 5 ต่อแสนประชากร</a:t>
            </a:r>
            <a:endParaRPr lang="th-TH" sz="2800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Rounded Rectangle 23"/>
          <p:cNvSpPr/>
          <p:nvPr/>
        </p:nvSpPr>
        <p:spPr>
          <a:xfrm>
            <a:off x="260350" y="765175"/>
            <a:ext cx="2509838" cy="407988"/>
          </a:xfrm>
          <a:prstGeom prst="roundRect">
            <a:avLst>
              <a:gd name="adj" fmla="val 50000"/>
            </a:avLst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สถานการณ์</a:t>
            </a:r>
            <a:r>
              <a:rPr lang="th-TH" altLang="en-US" sz="2000" b="1" dirty="0" smtClean="0">
                <a:latin typeface="TH SarabunPSK" pitchFamily="34" charset="-34"/>
                <a:cs typeface="TH SarabunPSK" pitchFamily="34" charset="-34"/>
              </a:rPr>
              <a:t>(ต.ค.-มี.ค.60) </a:t>
            </a:r>
            <a:endParaRPr lang="en-US" sz="2000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Rounded Rectangle 23"/>
          <p:cNvSpPr/>
          <p:nvPr/>
        </p:nvSpPr>
        <p:spPr>
          <a:xfrm>
            <a:off x="4238625" y="773113"/>
            <a:ext cx="2543175" cy="436562"/>
          </a:xfrm>
          <a:prstGeom prst="roundRect">
            <a:avLst>
              <a:gd name="adj" fmla="val 50000"/>
            </a:avLst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มาตรการที่ดำเนินการ</a:t>
            </a:r>
            <a:endParaRPr lang="en-US" sz="2400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Rounded Rectangle 23"/>
          <p:cNvSpPr/>
          <p:nvPr/>
        </p:nvSpPr>
        <p:spPr>
          <a:xfrm>
            <a:off x="1824038" y="2243138"/>
            <a:ext cx="5340350" cy="393700"/>
          </a:xfrm>
          <a:prstGeom prst="roundRect">
            <a:avLst>
              <a:gd name="adj" fmla="val 50000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เป้าหมายทั้งปี</a:t>
            </a:r>
            <a:endParaRPr lang="en-US" sz="2400" b="1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11" name="ตาราง 10"/>
          <p:cNvGraphicFramePr>
            <a:graphicFrameLocks noGrp="1"/>
          </p:cNvGraphicFramePr>
          <p:nvPr/>
        </p:nvGraphicFramePr>
        <p:xfrm>
          <a:off x="107950" y="3716338"/>
          <a:ext cx="5543550" cy="2744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597"/>
                <a:gridCol w="1431516"/>
                <a:gridCol w="1248900"/>
                <a:gridCol w="1421537"/>
              </a:tblGrid>
              <a:tr h="39612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3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18" marR="91418" marT="45704" marB="45704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6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18" marR="91418" marT="45704" marB="45704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9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18" marR="91418" marT="45704" marB="45704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12 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18" marR="91418" marT="45704" marB="45704">
                    <a:solidFill>
                      <a:schemeClr val="accent5"/>
                    </a:solidFill>
                  </a:tcPr>
                </a:tc>
              </a:tr>
              <a:tr h="2348663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1.แต่งตั้งคณะกรรมขับเคลื่อนการป้องกันเด็กจมน้ำระดับอำเภอ 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</a:t>
                      </a:r>
                      <a:r>
                        <a:rPr lang="th-TH" sz="16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มีระบบเฝ้าระวัง และวิเคราะห์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 จัดทำแผนงาน/โครงการ</a:t>
                      </a:r>
                    </a:p>
                    <a:p>
                      <a:endParaRPr lang="th-TH" sz="16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18" marR="91418" marT="45704" marB="45704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1.พัฒนาครู</a:t>
                      </a: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ก.</a:t>
                      </a:r>
                    </a:p>
                    <a:p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2. ดำเนินการ</a:t>
                      </a:r>
                      <a:r>
                        <a:rPr lang="en-US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Merit Maker</a:t>
                      </a:r>
                      <a:endParaRPr lang="th-TH" sz="1800" b="1" baseline="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 มีข้อมูลแหล่งน้ำเสี่ยงในพื้นที่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4.มีการสอบสวนเด็กจมน้ำทุกราย</a:t>
                      </a:r>
                    </a:p>
                  </a:txBody>
                  <a:tcPr marL="91418" marR="91418" marT="45704" marB="45704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ติดตาม</a:t>
                      </a: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นิเทศ และประเมิน</a:t>
                      </a:r>
                      <a:r>
                        <a:rPr lang="en-US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     Merit Maker </a:t>
                      </a:r>
                      <a:endParaRPr lang="th-TH" sz="18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18" marR="91418" marT="45704" marB="45704"/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อัตราการตาย ไม่เกิน 5.0 /แสน. 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ปชก</a:t>
                      </a:r>
                      <a:endParaRPr lang="th-TH" sz="16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-ผ่านการประเมินทีมผู้ก่อการดีทองแดงอย่างน้อย</a:t>
                      </a:r>
                      <a:r>
                        <a:rPr lang="th-TH" sz="16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9 ทีม และยกระดับเป็น ร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ะดับเงินอย่างน้อย 1 ทีม</a:t>
                      </a:r>
                    </a:p>
                  </a:txBody>
                  <a:tcPr marL="91418" marR="91418" marT="45704" marB="45704"/>
                </a:tc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/>
        </p:nvGraphicFramePr>
        <p:xfrm>
          <a:off x="5724525" y="3128963"/>
          <a:ext cx="3116263" cy="3549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0251"/>
                <a:gridCol w="1286012"/>
              </a:tblGrid>
              <a:tr h="441048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ผลงาน</a:t>
                      </a: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Quick Win 6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ด.</a:t>
                      </a:r>
                    </a:p>
                  </a:txBody>
                  <a:tcPr marL="91434" marR="91434" marT="45715" marB="45715"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การประเมิน</a:t>
                      </a:r>
                    </a:p>
                  </a:txBody>
                  <a:tcPr marL="91434" marR="91434" marT="45715" marB="45715">
                    <a:solidFill>
                      <a:srgbClr val="339933"/>
                    </a:solidFill>
                  </a:tcPr>
                </a:tc>
              </a:tr>
              <a:tr h="3108602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1.แต่งตั้งคณะกรรมขับเคลื่อนฯ </a:t>
                      </a:r>
                    </a:p>
                    <a:p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2.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ระบบเฝ้าระวัง สถานการณ์/แหล่งน้ำเสี่ยง 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</a:t>
                      </a: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จัดทำแผนงาน/โครงการ</a:t>
                      </a:r>
                    </a:p>
                    <a:p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r>
                        <a:rPr lang="th-TH" sz="1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. </a:t>
                      </a:r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อบรมครู ก ( 9-10 ก.พ.60) </a:t>
                      </a:r>
                    </a:p>
                    <a:p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5. รับสมัครทีมผู้ก่อการดี</a:t>
                      </a:r>
                    </a:p>
                    <a:p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ทองแดง 14 แห่ง/เงิน 4 แห่ง</a:t>
                      </a:r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solidFill>
                            <a:srgbClr val="C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ยังไม่มีเด็กเสียชีวิตจากการจมน้ำ     ผ่านเกณฑ์ที่กำหนด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รอประเมินผู้ก่อการดีมิถุนายน</a:t>
                      </a:r>
                      <a:endParaRPr lang="th-TH" sz="20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4" marR="91434" marT="45715" marB="45715"/>
                </a:tc>
              </a:tr>
            </a:tbl>
          </a:graphicData>
        </a:graphic>
      </p:graphicFrame>
      <p:sp>
        <p:nvSpPr>
          <p:cNvPr id="14" name="สี่เหลี่ยมผืนผ้า 13"/>
          <p:cNvSpPr/>
          <p:nvPr/>
        </p:nvSpPr>
        <p:spPr>
          <a:xfrm>
            <a:off x="134938" y="1268413"/>
            <a:ext cx="4103687" cy="974725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th-TH" sz="20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 ปีงบประมาณ 60 ยังไม่มีเด็กกลุ่มเป้าหมายเสียชีวิต</a:t>
            </a:r>
          </a:p>
          <a:p>
            <a:pPr>
              <a:defRPr/>
            </a:pP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- จังหวัดดีเด่นการดำเนินการผู้ก่อการดี เขตสุขภาพที่ </a:t>
            </a:r>
            <a:r>
              <a:rPr lang="en-US" sz="1600" b="1" dirty="0">
                <a:latin typeface="TH SarabunPSK" pitchFamily="34" charset="-34"/>
                <a:cs typeface="TH SarabunPSK" pitchFamily="34" charset="-34"/>
              </a:rPr>
              <a:t>6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pPr>
              <a:defRPr/>
            </a:pP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- จังหวัดที่มีทีมผู้ก่อการดีครบทุกอำเภอ</a:t>
            </a:r>
            <a:endParaRPr lang="th-TH" sz="20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203" name="TextBox 2"/>
          <p:cNvSpPr txBox="1">
            <a:spLocks noChangeArrowheads="1"/>
          </p:cNvSpPr>
          <p:nvPr/>
        </p:nvSpPr>
        <p:spPr bwMode="auto">
          <a:xfrm>
            <a:off x="4356100" y="1301750"/>
            <a:ext cx="4475163" cy="708025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sz="2000" b="1">
                <a:latin typeface="TH SarabunPSK" pitchFamily="34" charset="-34"/>
                <a:cs typeface="TH SarabunPSK" pitchFamily="34" charset="-34"/>
              </a:rPr>
              <a:t>- ขยาย</a:t>
            </a:r>
            <a:r>
              <a:rPr lang="en-US" sz="2000" b="1">
                <a:latin typeface="TH SarabunPSK" pitchFamily="34" charset="-34"/>
                <a:cs typeface="TH SarabunPSK" pitchFamily="34" charset="-34"/>
              </a:rPr>
              <a:t> Merit Maker </a:t>
            </a:r>
            <a:r>
              <a:rPr lang="th-TH" sz="2000" b="1">
                <a:latin typeface="TH SarabunPSK" pitchFamily="34" charset="-34"/>
                <a:cs typeface="TH SarabunPSK" pitchFamily="34" charset="-34"/>
              </a:rPr>
              <a:t>ระดับทองแดง</a:t>
            </a:r>
          </a:p>
          <a:p>
            <a:pPr eaLnBrk="1" hangingPunct="1"/>
            <a:r>
              <a:rPr lang="th-TH" sz="2000" b="1">
                <a:latin typeface="TH SarabunPSK" pitchFamily="34" charset="-34"/>
                <a:cs typeface="TH SarabunPSK" pitchFamily="34" charset="-34"/>
              </a:rPr>
              <a:t>- ยกระดับ</a:t>
            </a:r>
            <a:r>
              <a:rPr lang="en-US" sz="2000" b="1">
                <a:latin typeface="TH SarabunPSK" pitchFamily="34" charset="-34"/>
                <a:cs typeface="TH SarabunPSK" pitchFamily="34" charset="-34"/>
              </a:rPr>
              <a:t> Merit Maker</a:t>
            </a:r>
            <a:r>
              <a:rPr lang="th-TH" sz="2000" b="1">
                <a:latin typeface="TH SarabunPSK" pitchFamily="34" charset="-34"/>
                <a:cs typeface="TH SarabunPSK" pitchFamily="34" charset="-34"/>
              </a:rPr>
              <a:t> เป็นระดับเงิน </a:t>
            </a: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134938" y="2636838"/>
            <a:ext cx="8405812" cy="1044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-อัตราการเสียชีวิตจากการจมน้ำฯ ไม่เกิน 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5.0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 /แสน. </a:t>
            </a:r>
            <a:r>
              <a:rPr lang="th-TH" sz="2000" b="1" dirty="0" err="1">
                <a:latin typeface="TH SarabunPSK" pitchFamily="34" charset="-34"/>
                <a:cs typeface="TH SarabunPSK" pitchFamily="34" charset="-34"/>
              </a:rPr>
              <a:t>ปชก</a:t>
            </a:r>
            <a:endParaRPr lang="th-TH" sz="2000" b="1" dirty="0">
              <a:latin typeface="TH SarabunPSK" pitchFamily="34" charset="-34"/>
              <a:cs typeface="TH SarabunPSK" pitchFamily="34" charset="-34"/>
            </a:endParaRPr>
          </a:p>
          <a:p>
            <a:pPr>
              <a:defRPr/>
            </a:pP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-สร้างทีมผู้ก่อการดีระดับทองแดงอย่างน้อยอำเภอละ 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1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ทีม (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9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ทีม)</a:t>
            </a:r>
          </a:p>
          <a:p>
            <a:pPr>
              <a:defRPr/>
            </a:pP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- และยกระดับทีมผู้ก่อการดีระดับเงินอย่างน้อย 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1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ทีม</a:t>
            </a:r>
            <a:endParaRPr lang="th-TH" sz="20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8" name="Picture 4" descr="D:\EMS\accident\รูปกิจกรรม\101NIKON\DSCN3092.JP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7164288" y="831936"/>
            <a:ext cx="1742863" cy="2165015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  <p:extLst>
      <p:ext uri="{BB962C8B-B14F-4D97-AF65-F5344CB8AC3E}">
        <p14:creationId xmlns:p14="http://schemas.microsoft.com/office/powerpoint/2010/main" val="114223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 txBox="1">
            <a:spLocks/>
          </p:cNvSpPr>
          <p:nvPr/>
        </p:nvSpPr>
        <p:spPr>
          <a:xfrm>
            <a:off x="166688" y="141288"/>
            <a:ext cx="5619750" cy="550862"/>
          </a:xfrm>
          <a:prstGeom prst="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อัตราเสียชีวิตจากการบาดเจ็บทาง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ถนน</a:t>
            </a:r>
            <a:endParaRPr lang="th-TH" sz="2800" b="1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11" name="ตาราง 10"/>
          <p:cNvGraphicFramePr>
            <a:graphicFrameLocks noGrp="1"/>
          </p:cNvGraphicFramePr>
          <p:nvPr/>
        </p:nvGraphicFramePr>
        <p:xfrm>
          <a:off x="152400" y="4076700"/>
          <a:ext cx="5211764" cy="2708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219"/>
                <a:gridCol w="1269633"/>
                <a:gridCol w="1308028"/>
                <a:gridCol w="1364884"/>
              </a:tblGrid>
              <a:tr h="42251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3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8" marR="91438" marT="45712" marB="45712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6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8" marR="91438" marT="45712" marB="45712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9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8" marR="91438" marT="45712" marB="45712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12 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8" marR="91438" marT="45712" marB="45712">
                    <a:solidFill>
                      <a:schemeClr val="accent5"/>
                    </a:solidFill>
                  </a:tcPr>
                </a:tc>
              </a:tr>
              <a:tr h="2285760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lang="th-TH" sz="16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สสอ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./รพ.เป็นเลขาร่วม 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ศปถ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. 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2.มีศูนย์ </a:t>
                      </a: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EOC-RTI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3.วิเคราะห์จุดเสี่ยง อย่างน้อย 5 จุด/  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ไตรมาส</a:t>
                      </a:r>
                      <a:endParaRPr lang="th-TH" sz="16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4. มีแผนงาน/โครงการ 	</a:t>
                      </a:r>
                    </a:p>
                  </a:txBody>
                  <a:tcPr marL="91438" marR="91438" marT="45712" marB="4571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บูรณา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ข้อมูล  3 ฐาน 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สอบสวนอุบัติเหตุตามนิยาม 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 ดำเนินการ ด่านชุมชน 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4. ดำเนินการ </a:t>
                      </a: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DHS-RTI 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มากกว่า 80%</a:t>
                      </a:r>
                    </a:p>
                  </a:txBody>
                  <a:tcPr marL="91438" marR="91438" marT="45712" marB="4571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มีระบบ </a:t>
                      </a: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IS Online</a:t>
                      </a:r>
                    </a:p>
                    <a:p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ดำเนินการ </a:t>
                      </a: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TEA Unit 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คุณภาพ ใน  </a:t>
                      </a: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M1 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ขึ้นไป 30%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 ผ่านเกณฑ์ </a:t>
                      </a: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ER/EMS/In-hos/Refer 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คุณภาพ </a:t>
                      </a:r>
                    </a:p>
                  </a:txBody>
                  <a:tcPr marL="91438" marR="91438" marT="45712" marB="45712"/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1.อำเภอผ่านเกณฑ์ </a:t>
                      </a: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DHS-RTI 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ระดับดี 50%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ไม่มีผู้เสียชีวิตจากอุบัติเหตุรถพยาบาล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3.ผู้บาดเจ็บที่มีค่า </a:t>
                      </a: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Ps.&gt;0.75 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เสียชีวิตไม่เกิน 1.5%</a:t>
                      </a:r>
                    </a:p>
                  </a:txBody>
                  <a:tcPr marL="91438" marR="91438" marT="45712" marB="45712"/>
                </a:tc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/>
        </p:nvGraphicFramePr>
        <p:xfrm>
          <a:off x="5440363" y="3176588"/>
          <a:ext cx="3525837" cy="3586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648"/>
                <a:gridCol w="1460189"/>
              </a:tblGrid>
              <a:tr h="446692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ผลงาน</a:t>
                      </a:r>
                      <a:r>
                        <a:rPr lang="th-TH" sz="20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Quick Win  4</a:t>
                      </a: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ด.</a:t>
                      </a:r>
                      <a:r>
                        <a:rPr lang="en-US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endParaRPr lang="th-TH" sz="20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0" marR="91430" marT="45709" marB="45709"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ประเมินผล</a:t>
                      </a:r>
                    </a:p>
                  </a:txBody>
                  <a:tcPr marL="91430" marR="91430" marT="45709" marB="45709">
                    <a:solidFill>
                      <a:srgbClr val="339933"/>
                    </a:solidFill>
                  </a:tcPr>
                </a:tc>
              </a:tr>
              <a:tr h="3139470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นำเสนอข้อมูล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RTI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ทุกเดือน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2..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บูรณา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การ</a:t>
                      </a: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RTI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ร่วมกับ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PHER</a:t>
                      </a:r>
                    </a:p>
                    <a:p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มีคณะทำงานฐานข้อมูล/วิเคราะห์จุดเสี่ยง (ข้อมูล 3 ฐาน) 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4. สอบสวนอุบัติเหตุ</a:t>
                      </a: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8 ราย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5. ด่านชุมชนเป็นด่านเชิงนโยบายช่วงเทศกาล</a:t>
                      </a: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556 แห่ง</a:t>
                      </a:r>
                    </a:p>
                  </a:txBody>
                  <a:tcPr marL="91430" marR="91430" marT="45709" marB="45709"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อัตราตายฯ</a:t>
                      </a:r>
                      <a:r>
                        <a:rPr lang="en-US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เกินเป้าหมาย (</a:t>
                      </a:r>
                      <a:r>
                        <a:rPr lang="en-US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14.85</a:t>
                      </a: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  <a:endParaRPr lang="en-US" sz="1800" b="1" baseline="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DHS-RTI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ครบ</a:t>
                      </a: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9 อำเภอ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ไม่มีผู้เสียชีวิตจากอุบัติเหตุ</a:t>
                      </a:r>
                    </a:p>
                    <a:p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รถพยาบาล</a:t>
                      </a:r>
                      <a:r>
                        <a:rPr lang="en-US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  <a:p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-Ps.&gt;0.75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เสียชีวิตน้อยกว่า1 %</a:t>
                      </a:r>
                    </a:p>
                    <a:p>
                      <a:pPr>
                        <a:buFontTx/>
                        <a:buChar char="-"/>
                      </a:pPr>
                      <a:endParaRPr lang="th-TH" sz="18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0" marR="91430" marT="45709" marB="45709"/>
                </a:tc>
              </a:tr>
            </a:tbl>
          </a:graphicData>
        </a:graphic>
      </p:graphicFrame>
      <p:sp>
        <p:nvSpPr>
          <p:cNvPr id="14" name="สี่เหลี่ยมผืนผ้า 13"/>
          <p:cNvSpPr/>
          <p:nvPr/>
        </p:nvSpPr>
        <p:spPr>
          <a:xfrm>
            <a:off x="166688" y="1196975"/>
            <a:ext cx="3829050" cy="15176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th-TH" sz="1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เสียชีวิต 82 ราย อัตราตาย 14.85 ต่อแสน </a:t>
            </a:r>
            <a:r>
              <a:rPr lang="th-TH" sz="1800" b="1" dirty="0" err="1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ปชก</a:t>
            </a:r>
            <a:r>
              <a:rPr lang="th-TH" sz="1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.</a:t>
            </a:r>
          </a:p>
          <a:p>
            <a:pPr>
              <a:defRPr/>
            </a:pPr>
            <a:r>
              <a:rPr lang="th-TH" sz="1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คาดว่าเพียงครึ่งปีจะเกินเป้าหมายทั้งปี(99ราย)</a:t>
            </a:r>
          </a:p>
          <a:p>
            <a:pPr>
              <a:defRPr/>
            </a:pPr>
            <a:r>
              <a:rPr lang="th-TH" sz="1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อำเภอที่มีอัตราการตายสูงสุด 3 อันดับ ( 5 เดือน)</a:t>
            </a:r>
          </a:p>
          <a:p>
            <a:pPr>
              <a:defRPr/>
            </a:pPr>
            <a:r>
              <a:rPr lang="th-TH" sz="1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วัฒนานคร 23.44 (19 ราย) วังสมบูรณ์ 19.51(7 ราย) และ ตาพระยา 17.97 (10 ราย)ต่อแสน </a:t>
            </a:r>
            <a:r>
              <a:rPr lang="th-TH" sz="1800" b="1" dirty="0" err="1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ปชก</a:t>
            </a:r>
            <a:r>
              <a:rPr lang="th-TH" sz="1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. 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4135438" y="1169988"/>
            <a:ext cx="4826000" cy="17541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1. การบริหารจัดการ (</a:t>
            </a:r>
            <a:r>
              <a:rPr lang="en-US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SAT/EOC-RTI </a:t>
            </a: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คุณภาพ)   </a:t>
            </a:r>
          </a:p>
          <a:p>
            <a:pPr>
              <a:defRPr/>
            </a:pP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2. ข้อมูล 4</a:t>
            </a:r>
            <a:r>
              <a:rPr lang="en-US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I (Integration of Data 3/ IS online/ Investigation/ information)  </a:t>
            </a:r>
          </a:p>
          <a:p>
            <a:pPr>
              <a:defRPr/>
            </a:pPr>
            <a:r>
              <a:rPr lang="en-US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การป้องกัน </a:t>
            </a:r>
            <a:r>
              <a:rPr lang="en-US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ACDR(Ambulance Safety/ Community Checkpoint/ DHS-RTI/ RTI officer) </a:t>
            </a:r>
          </a:p>
          <a:p>
            <a:pPr>
              <a:defRPr/>
            </a:pPr>
            <a:r>
              <a:rPr lang="en-US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4.</a:t>
            </a: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การรักษา 2 </a:t>
            </a:r>
            <a:r>
              <a:rPr lang="en-US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EIR (EMS/ ER/ In-hos </a:t>
            </a: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คุณภาพ/ </a:t>
            </a:r>
            <a:r>
              <a:rPr lang="en-US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Referral System )</a:t>
            </a:r>
            <a:endParaRPr lang="th-TH" sz="1800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Rounded Rectangle 23"/>
          <p:cNvSpPr/>
          <p:nvPr/>
        </p:nvSpPr>
        <p:spPr>
          <a:xfrm>
            <a:off x="4021138" y="811213"/>
            <a:ext cx="1809750" cy="314325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มาตรการที่ดำเนินการ</a:t>
            </a:r>
            <a:endParaRPr lang="en-US" sz="2000" b="1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Rounded Rectangle 23"/>
          <p:cNvSpPr/>
          <p:nvPr/>
        </p:nvSpPr>
        <p:spPr>
          <a:xfrm>
            <a:off x="222250" y="811213"/>
            <a:ext cx="2509838" cy="314325"/>
          </a:xfrm>
          <a:prstGeom prst="roundRect">
            <a:avLst>
              <a:gd name="adj" fmla="val 50000"/>
            </a:avLst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สถานการณ์</a:t>
            </a:r>
            <a:r>
              <a:rPr lang="th-TH" altLang="en-US" sz="2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(ต.ค.-ก.พ.60) </a:t>
            </a:r>
            <a:endParaRPr lang="en-US" sz="2000" b="1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6" name="Rounded Rectangle 23"/>
          <p:cNvSpPr/>
          <p:nvPr/>
        </p:nvSpPr>
        <p:spPr>
          <a:xfrm>
            <a:off x="34925" y="2770188"/>
            <a:ext cx="3965575" cy="385762"/>
          </a:xfrm>
          <a:prstGeom prst="roundRect">
            <a:avLst>
              <a:gd name="adj" fmla="val 50000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000" b="1" dirty="0" smtClean="0">
                <a:solidFill>
                  <a:schemeClr val="bg1"/>
                </a:solidFill>
                <a:latin typeface="TH SarabunIT๙" pitchFamily="34" charset="-34"/>
                <a:cs typeface="+mj-cs"/>
              </a:rPr>
              <a:t>เป้าหมายทั้งปี</a:t>
            </a:r>
            <a:endParaRPr lang="en-US" sz="2000" b="1" dirty="0" smtClean="0">
              <a:solidFill>
                <a:schemeClr val="bg1"/>
              </a:solidFill>
              <a:latin typeface="TH SarabunIT๙" pitchFamily="34" charset="-34"/>
              <a:cs typeface="+mj-cs"/>
            </a:endParaRPr>
          </a:p>
        </p:txBody>
      </p:sp>
      <p:sp>
        <p:nvSpPr>
          <p:cNvPr id="8228" name="สี่เหลี่ยมผืนผ้า 5"/>
          <p:cNvSpPr>
            <a:spLocks noChangeArrowheads="1"/>
          </p:cNvSpPr>
          <p:nvPr/>
        </p:nvSpPr>
        <p:spPr bwMode="auto">
          <a:xfrm>
            <a:off x="128588" y="3155950"/>
            <a:ext cx="53006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1.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เสียชีวิตจากการบาดเจ็บทางถนน ไม่เกิน 18 ต่อแสนประชากร 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  <a:p>
            <a:pPr marL="457200" indent="-457200">
              <a:defRPr/>
            </a:pP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2.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อำเภอผ่านเกณฑ์ 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DHS-RTI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ระดับดี 50%  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3.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ไม่มีผู้เสียชีวิตจากอุบัติเหตุ</a:t>
            </a:r>
          </a:p>
          <a:p>
            <a:pPr>
              <a:defRPr/>
            </a:pP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รถพยาบาล  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4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. ผู้บาดเจ็บที่มีค่า 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Ps.&gt;0.75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เสียชีวิตไม่เกิน 1.5%</a:t>
            </a:r>
          </a:p>
        </p:txBody>
      </p:sp>
    </p:spTree>
    <p:extLst>
      <p:ext uri="{BB962C8B-B14F-4D97-AF65-F5344CB8AC3E}">
        <p14:creationId xmlns:p14="http://schemas.microsoft.com/office/powerpoint/2010/main" val="373159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ตาราง 10"/>
          <p:cNvGraphicFramePr>
            <a:graphicFrameLocks noGrp="1"/>
          </p:cNvGraphicFramePr>
          <p:nvPr/>
        </p:nvGraphicFramePr>
        <p:xfrm>
          <a:off x="107950" y="3284538"/>
          <a:ext cx="5327649" cy="3343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7441"/>
                <a:gridCol w="1297863"/>
                <a:gridCol w="1297863"/>
                <a:gridCol w="1434482"/>
              </a:tblGrid>
              <a:tr h="47355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3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04" marR="91404" marT="45721" marB="45721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6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04" marR="91404" marT="45721" marB="45721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9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04" marR="91404" marT="45721" marB="45721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Quick Win 12 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04" marR="91404" marT="45721" marB="45721">
                    <a:solidFill>
                      <a:schemeClr val="accent5"/>
                    </a:solidFill>
                  </a:tcPr>
                </a:tc>
              </a:tr>
              <a:tr h="2869719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ประชุมคณะอนุกรรมการ/คณะทำงาน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EMS</a:t>
                      </a:r>
                    </a:p>
                    <a:p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มีการวิเคราะห์สถานการณ์ ปัญหาอุปสรรค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EMS</a:t>
                      </a:r>
                    </a:p>
                    <a:p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4.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มีแผนงาน/โครงการ</a:t>
                      </a:r>
                    </a:p>
                  </a:txBody>
                  <a:tcPr marL="91404" marR="91404" marT="45721" marB="45721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อบรมหลักสูตร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EMR 40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ชม.  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อบรมอาสาฉุกเฉินชุมชน (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อฉช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.)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3.ผู้ป่วยฉุกเฉินที่ได้รับบริการ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EMS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มากกว่า ร้อยละ 95.5 ของเป้าหมาย 6 เดือน</a:t>
                      </a:r>
                    </a:p>
                  </a:txBody>
                  <a:tcPr marL="91404" marR="91404" marT="45721" marB="45721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1.ขยายเครือข่าย 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อปท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ผู้ป่วยฉุกเฉินที่ได้รับบริการ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EMS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มากกว่า ร้อยละ 95.5 ของเป้าหมาย 9 เดือน</a:t>
                      </a:r>
                    </a:p>
                  </a:txBody>
                  <a:tcPr marL="91404" marR="91404" marT="45721" marB="45721"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1.ผู้ป่วยฉุกเฉินที่ได้รับบริการ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EMS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มากกว่า ร้อยละ 95.5 ของเป้าหมาย 12 เดือน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มีนว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ตก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รรม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/ถอดบทเรียน</a:t>
                      </a:r>
                    </a:p>
                  </a:txBody>
                  <a:tcPr marL="91404" marR="91404" marT="45721" marB="45721"/>
                </a:tc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/>
        </p:nvGraphicFramePr>
        <p:xfrm>
          <a:off x="5487988" y="3429000"/>
          <a:ext cx="3476625" cy="3242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2674"/>
                <a:gridCol w="963951"/>
              </a:tblGrid>
              <a:tr h="407417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ผลงาน</a:t>
                      </a: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Quick Win  4 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ด.</a:t>
                      </a:r>
                    </a:p>
                  </a:txBody>
                  <a:tcPr marL="91430" marR="91430" marT="45709" marB="45709"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ประเมิน</a:t>
                      </a:r>
                    </a:p>
                  </a:txBody>
                  <a:tcPr marL="91430" marR="91430" marT="45709" marB="45709">
                    <a:solidFill>
                      <a:srgbClr val="339933"/>
                    </a:solidFill>
                  </a:tcPr>
                </a:tc>
              </a:tr>
              <a:tr h="2834258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ประชุมคณะทำงาน 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EMS 2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ครั้ง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เตรียมการถ่ายโอนภารกิจศูนย์สั่งการ</a:t>
                      </a: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ให้กับ </a:t>
                      </a:r>
                      <a:r>
                        <a:rPr lang="th-TH" sz="1800" b="1" baseline="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อบจ.</a:t>
                      </a:r>
                      <a:endParaRPr lang="th-TH" sz="18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</a:t>
                      </a: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แข่งขัน </a:t>
                      </a:r>
                      <a:r>
                        <a:rPr lang="en-US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Sakaeo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EMS Rally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สระแก้ว และเขต 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4.</a:t>
                      </a: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ประชุมจัดสรรเงินค่าตอบแทนแบบจ่ายตรง</a:t>
                      </a:r>
                    </a:p>
                    <a:p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5. จัดสรรเงิน 10000 บ.  อยู่ในช่วงติดตามพื้นที่ อบรม </a:t>
                      </a:r>
                      <a:r>
                        <a:rPr lang="th-TH" sz="1800" b="1" baseline="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อฉช</a:t>
                      </a: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. ตามเป้าหมาย</a:t>
                      </a:r>
                      <a:endParaRPr lang="th-TH" sz="18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0" marR="91430" marT="45709" marB="45709"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ความครอบคลุม</a:t>
                      </a:r>
                      <a:r>
                        <a:rPr lang="th-TH" sz="20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49.54</a:t>
                      </a:r>
                      <a:r>
                        <a:rPr lang="en-US" sz="20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  <a:endParaRPr lang="th-TH" sz="2000" b="1" baseline="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r>
                        <a:rPr lang="th-TH" sz="20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ใกล้เคียงเป้าหมาย 6 เดือน 50</a:t>
                      </a:r>
                      <a:r>
                        <a:rPr lang="en-US" sz="20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  <a:endParaRPr lang="th-TH" sz="20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0" marR="91430" marT="45709" marB="45709"/>
                </a:tc>
              </a:tr>
            </a:tbl>
          </a:graphicData>
        </a:graphic>
      </p:graphicFrame>
      <p:sp>
        <p:nvSpPr>
          <p:cNvPr id="5" name="Rounded Rectangle 23"/>
          <p:cNvSpPr/>
          <p:nvPr/>
        </p:nvSpPr>
        <p:spPr>
          <a:xfrm>
            <a:off x="222250" y="836613"/>
            <a:ext cx="2509838" cy="407987"/>
          </a:xfrm>
          <a:prstGeom prst="roundRect">
            <a:avLst>
              <a:gd name="adj" fmla="val 50000"/>
            </a:avLst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สถานการณ์</a:t>
            </a:r>
            <a:r>
              <a:rPr lang="th-TH" altLang="en-US" sz="2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(ต.ค.-มี.ค.60) </a:t>
            </a:r>
            <a:endParaRPr lang="en-US" sz="2000" b="1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6" name="Rounded Rectangle 23"/>
          <p:cNvSpPr/>
          <p:nvPr/>
        </p:nvSpPr>
        <p:spPr>
          <a:xfrm>
            <a:off x="296863" y="2212975"/>
            <a:ext cx="5283200" cy="385763"/>
          </a:xfrm>
          <a:prstGeom prst="roundRect">
            <a:avLst>
              <a:gd name="adj" fmla="val 50000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000" b="1" dirty="0" smtClean="0">
                <a:solidFill>
                  <a:schemeClr val="bg1"/>
                </a:solidFill>
                <a:latin typeface="TH SarabunIT๙" pitchFamily="34" charset="-34"/>
                <a:cs typeface="+mj-cs"/>
              </a:rPr>
              <a:t>เป้าหมายทั้งปี</a:t>
            </a:r>
            <a:endParaRPr lang="en-US" sz="2000" b="1" dirty="0" smtClean="0">
              <a:solidFill>
                <a:schemeClr val="bg1"/>
              </a:solidFill>
              <a:latin typeface="TH SarabunIT๙" pitchFamily="34" charset="-34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15875" y="217488"/>
            <a:ext cx="6172200" cy="52228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th-TH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  ระบบการแพทย์ฉุกเฉิน</a:t>
            </a:r>
          </a:p>
        </p:txBody>
      </p:sp>
      <p:sp>
        <p:nvSpPr>
          <p:cNvPr id="9249" name="สี่เหลี่ยมผืนผ้า 17"/>
          <p:cNvSpPr>
            <a:spLocks noChangeArrowheads="1"/>
          </p:cNvSpPr>
          <p:nvPr/>
        </p:nvSpPr>
        <p:spPr bwMode="auto">
          <a:xfrm>
            <a:off x="107950" y="1206500"/>
            <a:ext cx="34909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th-TH" sz="1800" b="1"/>
              <a:t>- อปท.ขึ้นทะเบียนครบ 100 % แต่ อปท. มีผลงาน    ออกให้บริการเพียง ร้อยละ 33.84 ของ อปท.ที่ขึ้นทะเบียน </a:t>
            </a:r>
          </a:p>
        </p:txBody>
      </p:sp>
      <p:sp>
        <p:nvSpPr>
          <p:cNvPr id="17" name="TextBox 15"/>
          <p:cNvSpPr txBox="1">
            <a:spLocks noChangeArrowheads="1"/>
          </p:cNvSpPr>
          <p:nvPr/>
        </p:nvSpPr>
        <p:spPr bwMode="auto">
          <a:xfrm>
            <a:off x="3348038" y="960438"/>
            <a:ext cx="5564187" cy="120015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th-TH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1.</a:t>
            </a:r>
            <a:r>
              <a:rPr lang="th-TH" sz="1800" b="1" dirty="0" err="1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บูรณา</a:t>
            </a:r>
            <a:r>
              <a:rPr lang="th-TH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การระบบ </a:t>
            </a:r>
            <a:r>
              <a:rPr lang="en-US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EMS  </a:t>
            </a:r>
            <a:r>
              <a:rPr lang="th-TH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ร่วมกับ </a:t>
            </a:r>
            <a:r>
              <a:rPr lang="en-US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RTI /</a:t>
            </a:r>
            <a:r>
              <a:rPr lang="th-TH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en-US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PHER/ Merit  Maker</a:t>
            </a:r>
            <a:endParaRPr lang="th-TH" sz="1800" b="1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  <a:p>
            <a:pPr eaLnBrk="1" hangingPunct="1">
              <a:defRPr/>
            </a:pPr>
            <a:r>
              <a:rPr lang="th-TH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2. พัฒนาศักยภาพบุคลาการกู้ชีพทุกระดับ(</a:t>
            </a:r>
            <a:r>
              <a:rPr lang="en-US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ALS/BLS/EMR</a:t>
            </a:r>
            <a:r>
              <a:rPr lang="th-TH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) /</a:t>
            </a:r>
          </a:p>
          <a:p>
            <a:pPr eaLnBrk="1" hangingPunct="1">
              <a:defRPr/>
            </a:pPr>
            <a:r>
              <a:rPr lang="th-TH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สร้างความสัมพันธ์ระหว่างเครือข่าย </a:t>
            </a:r>
          </a:p>
          <a:p>
            <a:pPr eaLnBrk="1" hangingPunct="1">
              <a:defRPr/>
            </a:pPr>
            <a:r>
              <a:rPr lang="th-TH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3. ขยายเครือข่าย </a:t>
            </a:r>
            <a:r>
              <a:rPr lang="en-US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EMS </a:t>
            </a:r>
            <a:r>
              <a:rPr lang="th-TH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สู่ </a:t>
            </a:r>
            <a:r>
              <a:rPr lang="th-TH" sz="1800" b="1" dirty="0" err="1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อปท</a:t>
            </a:r>
            <a:r>
              <a:rPr lang="th-TH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.  (จัดทำ </a:t>
            </a:r>
            <a:r>
              <a:rPr lang="en-US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MOU </a:t>
            </a:r>
            <a:r>
              <a:rPr lang="th-TH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การพัฒนา </a:t>
            </a:r>
            <a:r>
              <a:rPr lang="en-US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EMS </a:t>
            </a:r>
            <a:r>
              <a:rPr lang="th-TH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ร่วมกับ </a:t>
            </a:r>
            <a:r>
              <a:rPr lang="th-TH" sz="1800" b="1" dirty="0" err="1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อบจ</a:t>
            </a:r>
            <a:r>
              <a:rPr lang="en-US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en-US" sz="1800" b="1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Rounded Rectangle 23"/>
          <p:cNvSpPr/>
          <p:nvPr/>
        </p:nvSpPr>
        <p:spPr>
          <a:xfrm>
            <a:off x="6186488" y="444500"/>
            <a:ext cx="1955800" cy="436563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2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มาตรการที่ดำเนินการ</a:t>
            </a:r>
            <a:endParaRPr lang="en-US" sz="2000" b="1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222250" y="2708275"/>
            <a:ext cx="5357813" cy="4619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ผู้ป่วยฉุกเฉินได้รับบริการ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 EMS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 มากกว่า 95.5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%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 ของเป้าหมาย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14" name="ตาราง 13"/>
          <p:cNvGraphicFramePr>
            <a:graphicFrameLocks noGrp="1"/>
          </p:cNvGraphicFramePr>
          <p:nvPr/>
        </p:nvGraphicFramePr>
        <p:xfrm>
          <a:off x="5651500" y="2349500"/>
          <a:ext cx="3168650" cy="977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8927"/>
                <a:gridCol w="1032630"/>
                <a:gridCol w="724731"/>
                <a:gridCol w="522362"/>
              </a:tblGrid>
              <a:tr h="640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</a:t>
                      </a:r>
                      <a:r>
                        <a:rPr lang="th-TH" sz="14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ผลงาน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EMS</a:t>
                      </a:r>
                      <a:r>
                        <a:rPr lang="th-TH" sz="14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ปี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59     (</a:t>
                      </a:r>
                      <a:r>
                        <a:rPr lang="th-TH" sz="14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เที่ยว)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4" marR="68584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เป้าหมาย เพิ่มขึ้น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7%</a:t>
                      </a:r>
                      <a:b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</a:br>
                      <a:r>
                        <a:rPr lang="th-TH" sz="14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ของปี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59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4" marR="68584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ผลงาน </a:t>
                      </a:r>
                      <a:r>
                        <a:rPr lang="th-TH" sz="1400" dirty="0" smtClean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 เดือน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4" marR="68584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6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ร้อย</a:t>
                      </a:r>
                      <a:r>
                        <a:rPr lang="th-TH" sz="1600" dirty="0" smtClean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ละ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4" marR="68584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3378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12,839 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4" marR="68584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13,738 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4" marR="68584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lang="th-TH" sz="16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,</a:t>
                      </a:r>
                      <a:r>
                        <a:rPr lang="th-TH" sz="16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807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4" marR="68584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49.54 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4" marR="68584" marT="0" marB="0" anchor="b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34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01613" y="144463"/>
            <a:ext cx="8715375" cy="714375"/>
          </a:xfrm>
          <a:solidFill>
            <a:schemeClr val="accent6">
              <a:lumMod val="5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ร้อยละของกลุ่มประชากรหลักที่เข้าถึงบริการป้องกัน</a:t>
            </a:r>
            <a:r>
              <a:rPr lang="en-US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AIDS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และ </a:t>
            </a:r>
            <a:r>
              <a:rPr lang="en-US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STIs 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เชิงรุก</a:t>
            </a:r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214313" y="4143375"/>
          <a:ext cx="8715376" cy="2330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50"/>
                <a:gridCol w="1643063"/>
                <a:gridCol w="1928813"/>
                <a:gridCol w="3143250"/>
              </a:tblGrid>
              <a:tr h="7145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Quick win 3</a:t>
                      </a:r>
                    </a:p>
                  </a:txBody>
                  <a:tcPr marL="91439" marR="91439" marT="45732" marB="45732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Quick win 6-9</a:t>
                      </a:r>
                    </a:p>
                  </a:txBody>
                  <a:tcPr marL="91439" marR="91439" marT="45732" marB="45732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Quick win 12</a:t>
                      </a:r>
                    </a:p>
                  </a:txBody>
                  <a:tcPr marL="91439" marR="91439" marT="45732" marB="4573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ผลงานเปรียบเทียบรอบ 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6 </a:t>
                      </a:r>
                      <a:r>
                        <a:rPr lang="th-TH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ด.</a:t>
                      </a:r>
                      <a:endParaRPr lang="en-US" sz="200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9" marR="91439" marT="45732" marB="45732">
                    <a:solidFill>
                      <a:srgbClr val="00B050"/>
                    </a:solidFill>
                  </a:tcPr>
                </a:tc>
              </a:tr>
              <a:tr h="1615877">
                <a:tc>
                  <a:txBody>
                    <a:bodyPr/>
                    <a:lstStyle/>
                    <a:p>
                      <a:pPr eaLnBrk="1" hangingPunct="1"/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1.วิเคราะห์สถานการณ์</a:t>
                      </a:r>
                    </a:p>
                    <a:p>
                      <a:pPr eaLnBrk="1" hangingPunct="1"/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2.แผนงาน/โครงการ</a:t>
                      </a:r>
                    </a:p>
                    <a:p>
                      <a:pPr eaLnBrk="1" hangingPunct="1"/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3.ชี้แจง/เข้าถึง/ดำเนินการ</a:t>
                      </a:r>
                      <a:endParaRPr lang="en-US" sz="2000" b="1" dirty="0"/>
                    </a:p>
                  </a:txBody>
                  <a:tcPr marL="91439" marR="91439" marT="45732" marB="45732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1.ดำเนินการ</a:t>
                      </a:r>
                    </a:p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2.นิเทศติดตาม</a:t>
                      </a:r>
                    </a:p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</a:t>
                      </a: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แก้ไขปัญหา</a:t>
                      </a:r>
                      <a:endParaRPr lang="en-US" sz="2000" b="1" dirty="0"/>
                    </a:p>
                  </a:txBody>
                  <a:tcPr marL="91439" marR="91439" marT="45732" marB="45732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ร้อยละ 85 ของกลุ่มประชากรหลักที่เข้าถึงบริการป้องกัน </a:t>
                      </a:r>
                      <a:r>
                        <a:rPr lang="en-US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AIDS </a:t>
                      </a: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และ </a:t>
                      </a:r>
                      <a:r>
                        <a:rPr lang="en-US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STIs </a:t>
                      </a: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เชิงรุก</a:t>
                      </a:r>
                    </a:p>
                    <a:p>
                      <a:endParaRPr lang="en-US" sz="2000" b="1" dirty="0"/>
                    </a:p>
                  </a:txBody>
                  <a:tcPr marL="91439" marR="91439" marT="45732" marB="4573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กลุ่มประชากรหลักเข้าถึงบริการได้ร้อยละ </a:t>
                      </a:r>
                      <a:r>
                        <a:rPr lang="en-US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125 </a:t>
                      </a: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ผ่านเกณฑ์ </a:t>
                      </a:r>
                      <a:r>
                        <a:rPr lang="en-US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en-US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MSM</a:t>
                      </a: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จำนวน 700 ราย </a:t>
                      </a:r>
                      <a:r>
                        <a:rPr lang="en-US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SW </a:t>
                      </a: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จำนวน 100 ราย ในพื้นที่อ.เมือง  แรงงานต่างด้าวในเรือนจำ 200 ราย )</a:t>
                      </a:r>
                    </a:p>
                  </a:txBody>
                  <a:tcPr marL="91439" marR="91439" marT="45732" marB="45732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214313" y="2857500"/>
          <a:ext cx="8715376" cy="1189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688"/>
                <a:gridCol w="4357688"/>
              </a:tblGrid>
              <a:tr h="1189038">
                <a:tc>
                  <a:txBody>
                    <a:bodyPr/>
                    <a:lstStyle/>
                    <a:p>
                      <a:pPr eaLnBrk="1" hangingPunct="1"/>
                      <a:r>
                        <a:rPr lang="th-TH" sz="2400" b="1" u="sng" dirty="0" smtClean="0">
                          <a:latin typeface="TH SarabunPSK" pitchFamily="34" charset="-34"/>
                          <a:cs typeface="TH SarabunPSK" pitchFamily="34" charset="-34"/>
                        </a:rPr>
                        <a:t>เป้าหมายทั้งปี</a:t>
                      </a:r>
                    </a:p>
                    <a:p>
                      <a:pPr eaLnBrk="1" hangingPunct="1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-ร้อยละ 85 ของกลุ่มประชากรหลักที่เข้าถึงบริการป้องกัน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 AIDS</a:t>
                      </a:r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 และ 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STIs </a:t>
                      </a:r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เชิงรุก</a:t>
                      </a:r>
                    </a:p>
                  </a:txBody>
                  <a:tcPr marL="91439" marR="91439" marT="45732" marB="45732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eaLnBrk="1" fontAlgn="auto" hangingPunct="1">
                        <a:spcAft>
                          <a:spcPts val="0"/>
                        </a:spcAft>
                        <a:defRPr/>
                      </a:pPr>
                      <a:r>
                        <a:rPr lang="th-TH" sz="2400" b="1" u="sng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มาตรการที่ดำเนินการ</a:t>
                      </a:r>
                    </a:p>
                    <a:p>
                      <a:pPr algn="l" eaLnBrk="1" fontAlgn="auto" hangingPunct="1">
                        <a:spcAft>
                          <a:spcPts val="0"/>
                        </a:spcAft>
                        <a:defRPr/>
                      </a:pPr>
                      <a:r>
                        <a:rPr lang="th-TH" sz="240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-เฝ้าระวังการติดเชื้อ</a:t>
                      </a:r>
                      <a:r>
                        <a:rPr lang="th-TH" sz="2400" dirty="0" err="1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เอช</a:t>
                      </a:r>
                      <a:r>
                        <a:rPr lang="th-TH" sz="240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ไอวีในกลุ่มประชากร</a:t>
                      </a:r>
                    </a:p>
                    <a:p>
                      <a:pPr algn="l" eaLnBrk="1" fontAlgn="auto" hangingPunct="1">
                        <a:spcAft>
                          <a:spcPts val="0"/>
                        </a:spcAft>
                        <a:defRPr/>
                      </a:pPr>
                      <a:r>
                        <a:rPr lang="th-TH" sz="240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-เข้าถึง/ตรวจเยี่ยมกลุ่มเป้าหมายในพื้นที่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32" marB="45732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211138" y="882650"/>
          <a:ext cx="8718550" cy="1928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8550"/>
              </a:tblGrid>
              <a:tr h="1928813">
                <a:tc>
                  <a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th-TH" sz="2400" b="1" u="sng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กลุ่มประชากรหลัก</a:t>
                      </a:r>
                    </a:p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MSM </a:t>
                      </a: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(ชายที่มีเพศสัมพันธ์กับชาย) เป้าหมายจังหวัดสระแก้วจากกรมควบคุมโรค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 800 </a:t>
                      </a: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คน</a:t>
                      </a:r>
                    </a:p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SW </a:t>
                      </a: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(พนักงานบริการ)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จากการสำรวจสถานบริการทางเพศ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 </a:t>
                      </a: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250 คน</a:t>
                      </a:r>
                    </a:p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การเข้าถึงบริการป้องกันเชิงรุก</a:t>
                      </a: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หมายถึง การให้บริการป้องกันโดย (1) ให้บริการเชิงรุก (2) เครือข่ายเพื่อน (3) ใช้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social media</a:t>
                      </a: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(4) มารับบริการเอง หรือนัดจากหน่วยบริการ </a:t>
                      </a:r>
                    </a:p>
                  </a:txBody>
                  <a:tcPr marL="91438" marR="91438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91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4483</Words>
  <Application>Microsoft Office PowerPoint</Application>
  <PresentationFormat>นำเสนอทางหน้าจอ (4:3)</PresentationFormat>
  <Paragraphs>592</Paragraphs>
  <Slides>18</Slides>
  <Notes>7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18</vt:i4>
      </vt:variant>
    </vt:vector>
  </HeadingPairs>
  <TitlesOfParts>
    <vt:vector size="19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ร้อยละของกลุ่มประชากรหลักที่เข้าถึงบริการป้องกัน AIDS และ STIs เชิงรุก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สรุปงบประมาณดําเนินงานโครงการ รอบ 6 เดือน ปี 2560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สรุปงบประมาณดําเนินงานโครงการ รอบ 6 เดือน ปี 2560</dc:title>
  <dc:creator>User</dc:creator>
  <cp:lastModifiedBy>User</cp:lastModifiedBy>
  <cp:revision>9</cp:revision>
  <dcterms:created xsi:type="dcterms:W3CDTF">2017-04-27T04:54:47Z</dcterms:created>
  <dcterms:modified xsi:type="dcterms:W3CDTF">2017-04-27T05:37:54Z</dcterms:modified>
</cp:coreProperties>
</file>