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60" r:id="rId3"/>
    <p:sldId id="259" r:id="rId4"/>
    <p:sldId id="261" r:id="rId5"/>
    <p:sldId id="262" r:id="rId6"/>
    <p:sldId id="265" r:id="rId7"/>
    <p:sldId id="267" r:id="rId8"/>
    <p:sldId id="268" r:id="rId9"/>
    <p:sldId id="269" r:id="rId10"/>
    <p:sldId id="270" r:id="rId11"/>
    <p:sldId id="301" r:id="rId12"/>
    <p:sldId id="271" r:id="rId13"/>
    <p:sldId id="302" r:id="rId14"/>
    <p:sldId id="274" r:id="rId15"/>
    <p:sldId id="303" r:id="rId16"/>
    <p:sldId id="275" r:id="rId17"/>
    <p:sldId id="278" r:id="rId18"/>
    <p:sldId id="279" r:id="rId19"/>
    <p:sldId id="281" r:id="rId20"/>
    <p:sldId id="282" r:id="rId21"/>
    <p:sldId id="304" r:id="rId22"/>
    <p:sldId id="305" r:id="rId23"/>
    <p:sldId id="306" r:id="rId24"/>
    <p:sldId id="307" r:id="rId25"/>
    <p:sldId id="308" r:id="rId26"/>
    <p:sldId id="309" r:id="rId27"/>
    <p:sldId id="284" r:id="rId28"/>
    <p:sldId id="310" r:id="rId29"/>
    <p:sldId id="311" r:id="rId30"/>
    <p:sldId id="299" r:id="rId31"/>
    <p:sldId id="300" r:id="rId32"/>
    <p:sldId id="276" r:id="rId33"/>
  </p:sldIdLst>
  <p:sldSz cx="9144000" cy="6858000" type="screen4x3"/>
  <p:notesSz cx="6797675" cy="987425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114E-8CA7-45F9-BB66-69E84317EAF1}" type="datetimeFigureOut">
              <a:rPr lang="th-TH" smtClean="0"/>
              <a:t>21/04/65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02E97-EE57-4D57-8CA2-2EFD7073A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20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E97-EE57-4D57-8CA2-2EFD7073AB0F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777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5858C-FAAA-438D-8BEB-64814AF38D91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66F3F-A879-4A1B-A52D-32A5504832A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804E1-ADDB-45CE-ADF8-1787CB34BEDF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40AB3-E725-4BC2-A284-234DC4DA4AA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4E64D-6C89-4776-B058-8ED4DD345EC1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050CE-5726-493D-946E-F19408704D4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5A250-DBE6-4044-AD75-37D11F01B049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A8D2C-826C-4AD7-BBD8-B4CB3FCE859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B20AC-341E-4726-804B-A86DD7F76DD2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2E3EE-A462-4459-88CA-2E9D59B96FC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D0A20-2A2C-4AF8-8B9D-370BEB521784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CE0D2-C2F5-4DF6-B0F6-6D0A77A13D1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EED93-1F67-4D98-BA5D-EE7FC8CE3BB7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4D18E-7EAE-4DAC-8124-5C8D392F627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532F4-FB89-4003-953B-F1E5BEF254C1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98996-6B4C-441B-B525-9E60F2AD886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303B7-33AA-4148-8604-7CB4B9B386FF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B57F-7F6B-4166-BA83-F215F8ED903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F028F-3D6E-43A5-81C8-74083A9B7141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C6708-D67C-43B0-A25A-D63A342C11C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AF187-010C-4406-89B5-C20414A1346D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C171A-9F87-4741-A378-F6F2A0C5C89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9816465-4122-40CC-A9F9-CFF50F7F304D}" type="datetimeFigureOut">
              <a:rPr lang="th-TH" smtClean="0"/>
              <a:pPr>
                <a:defRPr/>
              </a:pPr>
              <a:t>21/04/65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D973412-B036-45D1-B466-79BBF8B4F63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fo59.cfo.in.th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992393" y="-9843"/>
            <a:ext cx="8151607" cy="1998684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th-TH" sz="7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การจัดทำรายงาน </a:t>
            </a:r>
            <a:r>
              <a:rPr lang="en-US" sz="7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Planfin</a:t>
            </a:r>
            <a:endParaRPr lang="th-TH" sz="7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704856" cy="1944216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35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กิตติมา  ชม</a:t>
            </a:r>
            <a:r>
              <a:rPr lang="th-TH" sz="35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สนธิ์</a:t>
            </a:r>
            <a:endParaRPr lang="th-TH" sz="35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35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 084-8646493</a:t>
            </a:r>
            <a:endParaRPr lang="th-TH" sz="35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5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E-mail : Kittima_chomson@hotmail.com</a:t>
            </a:r>
            <a:endParaRPr lang="th-TH" sz="35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1498178"/>
          </a:xfrm>
        </p:spPr>
        <p:txBody>
          <a:bodyPr>
            <a:noAutofit/>
          </a:bodyPr>
          <a:lstStyle/>
          <a:p>
            <a:pPr eaLnBrk="1" hangingPunct="1"/>
            <a:r>
              <a:rPr lang="th-TH" sz="3900" dirty="0">
                <a:latin typeface="TH SarabunPSK" pitchFamily="34" charset="-34"/>
                <a:cs typeface="TH SarabunPSK" pitchFamily="34" charset="-34"/>
              </a:rPr>
              <a:t>14.จะปรากฏตามหมายเลข 1 จากนั้นให้ทำเครื่องหมาย </a:t>
            </a:r>
            <a:r>
              <a:rPr lang="th-TH" sz="3900" dirty="0">
                <a:latin typeface="TH SarabunPSK" pitchFamily="34" charset="-34"/>
                <a:cs typeface="TH SarabunPSK" pitchFamily="34" charset="-34"/>
                <a:sym typeface="Wingdings 2"/>
              </a:rPr>
              <a:t></a:t>
            </a:r>
            <a:br>
              <a:rPr lang="th-TH" sz="3900" dirty="0">
                <a:latin typeface="TH SarabunPSK" pitchFamily="34" charset="-34"/>
                <a:cs typeface="TH SarabunPSK" pitchFamily="34" charset="-34"/>
                <a:sym typeface="Wingdings 2"/>
              </a:rPr>
            </a:br>
            <a:r>
              <a:rPr lang="th-TH" sz="3900" dirty="0">
                <a:latin typeface="TH SarabunPSK" pitchFamily="34" charset="-34"/>
                <a:cs typeface="TH SarabunPSK" pitchFamily="34" charset="-34"/>
                <a:sym typeface="Wingdings 2"/>
              </a:rPr>
              <a:t>    ในช่อง เพื่อกำหนดหน่วยงานที่ต้องการให้โชว์ข้อมูล</a:t>
            </a:r>
            <a:endParaRPr lang="th-TH" sz="39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34536"/>
          <a:stretch/>
        </p:blipFill>
        <p:spPr bwMode="auto">
          <a:xfrm>
            <a:off x="1369529" y="1556792"/>
            <a:ext cx="461625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5" t="21096" r="23161" b="27139"/>
          <a:stretch/>
        </p:blipFill>
        <p:spPr>
          <a:xfrm>
            <a:off x="5185953" y="4533156"/>
            <a:ext cx="2988860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ลูกศรขวา 8"/>
          <p:cNvSpPr/>
          <p:nvPr/>
        </p:nvSpPr>
        <p:spPr>
          <a:xfrm rot="10800000">
            <a:off x="5339658" y="3515776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 rot="10800000">
            <a:off x="7836991" y="5658410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สี่เหลี่ยมผืนผ้า 10"/>
              <p:cNvSpPr/>
              <p:nvPr/>
            </p:nvSpPr>
            <p:spPr>
              <a:xfrm>
                <a:off x="6342231" y="317273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สี่เหลี่ยมผืนผ้า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231" y="3172730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สี่เหลี่ยมผืนผ้า 11"/>
              <p:cNvSpPr/>
              <p:nvPr/>
            </p:nvSpPr>
            <p:spPr>
              <a:xfrm>
                <a:off x="8222384" y="5246881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สี่เหลี่ยมผืนผ้า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84" y="5246881"/>
                <a:ext cx="5645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ลูกศรขวา 13"/>
          <p:cNvSpPr/>
          <p:nvPr/>
        </p:nvSpPr>
        <p:spPr>
          <a:xfrm rot="10800000">
            <a:off x="7989602" y="4852383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สี่เหลี่ยมผืนผ้า 14"/>
              <p:cNvSpPr/>
              <p:nvPr/>
            </p:nvSpPr>
            <p:spPr>
              <a:xfrm>
                <a:off x="8307246" y="4408425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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สี่เหลี่ยมผืนผ้า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246" y="4408425"/>
                <a:ext cx="56457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15.คลิกปิดหน้าต่าง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คำว่า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Form3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10826" r="34537" b="34726"/>
          <a:stretch/>
        </p:blipFill>
        <p:spPr bwMode="auto">
          <a:xfrm>
            <a:off x="1259632" y="1700808"/>
            <a:ext cx="7499350" cy="41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ขวา 5"/>
          <p:cNvSpPr/>
          <p:nvPr/>
        </p:nvSpPr>
        <p:spPr>
          <a:xfrm rot="9989929">
            <a:off x="8141236" y="3145763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805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16.</a:t>
            </a:r>
            <a:r>
              <a:rPr lang="th-TH" dirty="0"/>
              <a:t>คลิกงวดที่ต้องการ จากนั้นคลิก “๑.สร้างข้อมูลก่อน (รอสักครู่)</a:t>
            </a:r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1108" r="9236"/>
          <a:stretch/>
        </p:blipFill>
        <p:spPr bwMode="auto">
          <a:xfrm>
            <a:off x="1403648" y="1484784"/>
            <a:ext cx="740725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ลูกศรขวา 9"/>
          <p:cNvSpPr/>
          <p:nvPr/>
        </p:nvSpPr>
        <p:spPr>
          <a:xfrm rot="9646307">
            <a:off x="4294422" y="2767553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 rot="9687549">
            <a:off x="4215953" y="1995886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สี่เหลี่ยมผืนผ้า 11"/>
              <p:cNvSpPr/>
              <p:nvPr/>
            </p:nvSpPr>
            <p:spPr>
              <a:xfrm>
                <a:off x="5265498" y="230572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สี่เหลี่ยมผืนผ้า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498" y="2305722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262515" y="1335515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3" name="สี่เหลี่ยมผืนผ้า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15" y="1335515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ลูกศรขวา 16"/>
          <p:cNvSpPr/>
          <p:nvPr/>
        </p:nvSpPr>
        <p:spPr>
          <a:xfrm rot="5400000">
            <a:off x="7259623" y="5373216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สี่เหลี่ยมผืนผ้า 17"/>
              <p:cNvSpPr/>
              <p:nvPr/>
            </p:nvSpPr>
            <p:spPr>
              <a:xfrm>
                <a:off x="8003373" y="5201693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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8" name="สี่เหลี่ยมผืนผ้า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73" y="5201693"/>
                <a:ext cx="5645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1138138"/>
          </a:xfrm>
        </p:spPr>
        <p:txBody>
          <a:bodyPr>
            <a:normAutofit fontScale="90000"/>
          </a:bodyPr>
          <a:lstStyle/>
          <a:p>
            <a:r>
              <a:rPr lang="th-TH" dirty="0"/>
              <a:t>17.คลิกคำว่า “เงื่อนไขหน่วยงาน”</a:t>
            </a:r>
            <a:br>
              <a:rPr lang="th-TH" dirty="0"/>
            </a:br>
            <a:r>
              <a:rPr lang="th-TH" dirty="0"/>
              <a:t>18.คลิกคำว่า “เทียบค่าบัญชีการเงิน”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32478" b="32975"/>
          <a:stretch/>
        </p:blipFill>
        <p:spPr bwMode="auto">
          <a:xfrm>
            <a:off x="1403648" y="1700808"/>
            <a:ext cx="6199312" cy="418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ขวา 6"/>
          <p:cNvSpPr/>
          <p:nvPr/>
        </p:nvSpPr>
        <p:spPr>
          <a:xfrm rot="10800000">
            <a:off x="6012160" y="3172338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 rot="10800000">
            <a:off x="6874993" y="4113657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7067690" y="2914591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90" y="2914591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สี่เหลี่ยมผืนผ้า 9"/>
              <p:cNvSpPr/>
              <p:nvPr/>
            </p:nvSpPr>
            <p:spPr>
              <a:xfrm>
                <a:off x="7824964" y="3852047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สี่เหลี่ยมผืนผ้า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64" y="3852047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80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dirty="0"/>
              <a:t>19.จะปรากฏข้อมูลทางบัญชี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r="16537" b="21512"/>
          <a:stretch/>
        </p:blipFill>
        <p:spPr bwMode="auto">
          <a:xfrm>
            <a:off x="1259632" y="1556792"/>
            <a:ext cx="7499350" cy="448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20.คลิกคำว่า “ข้อมูลภายนอก”  /</a:t>
            </a:r>
            <a:r>
              <a:rPr lang="en-US" dirty="0"/>
              <a:t> </a:t>
            </a:r>
            <a:r>
              <a:rPr lang="th-TH" dirty="0"/>
              <a:t>“</a:t>
            </a:r>
            <a:r>
              <a:rPr lang="en-US" dirty="0"/>
              <a:t>Excel</a:t>
            </a:r>
            <a:r>
              <a:rPr lang="th-TH" dirty="0"/>
              <a:t>”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4" b="24378"/>
          <a:stretch/>
        </p:blipFill>
        <p:spPr bwMode="auto">
          <a:xfrm>
            <a:off x="1435100" y="1924682"/>
            <a:ext cx="7499350" cy="38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ขวา 6"/>
          <p:cNvSpPr/>
          <p:nvPr/>
        </p:nvSpPr>
        <p:spPr>
          <a:xfrm rot="9670788">
            <a:off x="4071609" y="2104356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สี่เหลี่ยมผืนผ้า 7"/>
              <p:cNvSpPr/>
              <p:nvPr/>
            </p:nvSpPr>
            <p:spPr>
              <a:xfrm>
                <a:off x="3239784" y="144570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สี่เหลี่ยมผืนผ้า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784" y="1445700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5052275" y="1671223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75" y="1671223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ลูกศรขวา 9"/>
          <p:cNvSpPr/>
          <p:nvPr/>
        </p:nvSpPr>
        <p:spPr>
          <a:xfrm rot="9670788">
            <a:off x="2850724" y="1855724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59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dirty="0"/>
              <a:t>21.จะปรากฏดังภาพ จากนั้น เลือกแหล่งที่ต้องการเก็บ</a:t>
            </a:r>
            <a:br>
              <a:rPr lang="th-TH" dirty="0"/>
            </a:br>
            <a:r>
              <a:rPr lang="th-TH" dirty="0"/>
              <a:t>     ไฟล์ข้อมูล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99350" cy="4218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 rot="10800000">
            <a:off x="6565098" y="3056835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6310414" y="262370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14" y="2623702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1303235" y="404664"/>
            <a:ext cx="7498080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400" dirty="0"/>
              <a:t>22.ตั้งชื่อไฟล์ข้อมูลที่ต้องการเก็บ จากนั้น คลิก ตกลง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499350" cy="4218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 rot="9670788">
            <a:off x="6010084" y="4441510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5724128" y="2171334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71334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6095505" y="414908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5" y="4149080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ลูกศรขวา 6"/>
          <p:cNvSpPr/>
          <p:nvPr/>
        </p:nvSpPr>
        <p:spPr>
          <a:xfrm rot="9670788">
            <a:off x="5620520" y="2641310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38138"/>
          </a:xfrm>
        </p:spPr>
        <p:txBody>
          <a:bodyPr/>
          <a:lstStyle/>
          <a:p>
            <a:pPr eaLnBrk="1" hangingPunct="1"/>
            <a:r>
              <a:rPr lang="th-TH" dirty="0"/>
              <a:t>23.จะปรากฏดังรูป คลิก “ปิด”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8908"/>
            <a:ext cx="7499350" cy="4218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 rot="9670788">
            <a:off x="6697652" y="4680011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6411695" y="4365104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95" y="4365104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24.เปิดไฟล์ข้อมูลที่ส่งออกมาเป็น</a:t>
            </a:r>
            <a:r>
              <a:rPr lang="en-US" dirty="0"/>
              <a:t> Excel </a:t>
            </a:r>
            <a:br>
              <a:rPr lang="th-TH" dirty="0"/>
            </a:br>
            <a:r>
              <a:rPr lang="th-TH" dirty="0"/>
              <a:t>25.ทำการคัดลอกข้อมูลทั้งหมด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7576" y="418654"/>
            <a:ext cx="7528880" cy="200223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 เข้า</a:t>
            </a:r>
            <a:r>
              <a:rPr lang="th-TH" sz="4400" dirty="0" err="1">
                <a:latin typeface="TH SarabunPSK" pitchFamily="34" charset="-34"/>
                <a:cs typeface="TH SarabunPSK" pitchFamily="34" charset="-34"/>
              </a:rPr>
              <a:t>เว๊ปไซต์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dirty="0">
                <a:latin typeface="TH SarabunPSK" pitchFamily="34" charset="-34"/>
                <a:cs typeface="TH SarabunPSK" pitchFamily="34" charset="-34"/>
                <a:hlinkClick r:id="rId2"/>
              </a:rPr>
              <a:t>http://hfo65.cfo.in.th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ใส่ </a:t>
            </a:r>
            <a:r>
              <a:rPr lang="en-US" sz="4400" dirty="0">
                <a:effectLst/>
              </a:rPr>
              <a:t>username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4400" dirty="0">
                <a:effectLst/>
              </a:rPr>
              <a:t>password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      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ของผู้เข้าใช้งาน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0" b="26504"/>
          <a:stretch/>
        </p:blipFill>
        <p:spPr bwMode="auto">
          <a:xfrm>
            <a:off x="1249114" y="2636912"/>
            <a:ext cx="695904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ลูกศรขวา 7"/>
          <p:cNvSpPr/>
          <p:nvPr/>
        </p:nvSpPr>
        <p:spPr>
          <a:xfrm rot="13085575">
            <a:off x="7424828" y="5688314"/>
            <a:ext cx="1202848" cy="360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04856" cy="1570186"/>
          </a:xfrm>
        </p:spPr>
        <p:txBody>
          <a:bodyPr>
            <a:normAutofit fontScale="90000"/>
          </a:bodyPr>
          <a:lstStyle/>
          <a:p>
            <a:r>
              <a:rPr lang="th-TH" dirty="0"/>
              <a:t>26.เปิดไฟล์ “ผูกสูตรผังบัญชีในการทำรายงาน</a:t>
            </a:r>
            <a:br>
              <a:rPr lang="th-TH" dirty="0"/>
            </a:br>
            <a:r>
              <a:rPr lang="th-TH" dirty="0"/>
              <a:t>     ผลการดำเนินงาน </a:t>
            </a:r>
            <a:r>
              <a:rPr lang="en-US" dirty="0"/>
              <a:t>Planfin59</a:t>
            </a:r>
            <a:r>
              <a:rPr lang="th-TH" dirty="0"/>
              <a:t>” </a:t>
            </a:r>
            <a:br>
              <a:rPr lang="th-TH" dirty="0"/>
            </a:br>
            <a:r>
              <a:rPr lang="th-TH" dirty="0"/>
              <a:t>27.นำข้อมูลวางที่ </a:t>
            </a:r>
            <a:r>
              <a:rPr lang="en-US" dirty="0"/>
              <a:t>Sheet </a:t>
            </a:r>
            <a:r>
              <a:rPr lang="th-TH" dirty="0"/>
              <a:t>ชื่อว่า “ข้อมูลทางบัญชี”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ขวา 5"/>
          <p:cNvSpPr/>
          <p:nvPr/>
        </p:nvSpPr>
        <p:spPr>
          <a:xfrm rot="9463212">
            <a:off x="1886404" y="5824523"/>
            <a:ext cx="949971" cy="1669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1828456" y="549600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56" y="5496002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ลูกศรขวา 7"/>
          <p:cNvSpPr/>
          <p:nvPr/>
        </p:nvSpPr>
        <p:spPr>
          <a:xfrm rot="10800000">
            <a:off x="2487436" y="3435238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3287342" y="3263715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42" y="3263715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994122"/>
          </a:xfrm>
        </p:spPr>
        <p:txBody>
          <a:bodyPr>
            <a:normAutofit fontScale="90000"/>
          </a:bodyPr>
          <a:lstStyle/>
          <a:p>
            <a:r>
              <a:rPr lang="th-TH" dirty="0"/>
              <a:t>28.เลือก วางแบบพิเศษ / คลิกคำว่า ค่าและรูปแบบตัวเลข </a:t>
            </a:r>
            <a:br>
              <a:rPr lang="th-TH" dirty="0"/>
            </a:br>
            <a:r>
              <a:rPr lang="th-TH" dirty="0"/>
              <a:t>      /คลิก ตกลง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75" b="32878"/>
          <a:stretch/>
        </p:blipFill>
        <p:spPr bwMode="auto">
          <a:xfrm>
            <a:off x="1691680" y="1484784"/>
            <a:ext cx="6223590" cy="49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ลูกศรขวา 8"/>
          <p:cNvSpPr/>
          <p:nvPr/>
        </p:nvSpPr>
        <p:spPr>
          <a:xfrm rot="10800000">
            <a:off x="5724128" y="4437112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สี่เหลี่ยมผืนผ้า 9"/>
              <p:cNvSpPr/>
              <p:nvPr/>
            </p:nvSpPr>
            <p:spPr>
              <a:xfrm>
                <a:off x="6482706" y="4311175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สี่เหลี่ยมผืนผ้า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06" y="4311175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สี่เหลี่ยมผืนผ้า 10"/>
              <p:cNvSpPr/>
              <p:nvPr/>
            </p:nvSpPr>
            <p:spPr>
              <a:xfrm>
                <a:off x="6615963" y="5652047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สี่เหลี่ยมผืนผ้า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63" y="5652047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ลูกศรขวา 11"/>
          <p:cNvSpPr/>
          <p:nvPr/>
        </p:nvSpPr>
        <p:spPr>
          <a:xfrm rot="10800000">
            <a:off x="5751867" y="5823570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9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29.จะปรากฏข้อมูลดังภาพ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6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30.คัดลอกเฉพาะตัวเลขทางบัญชีไปกรอกลงใน</a:t>
            </a:r>
            <a:br>
              <a:rPr lang="th-TH" dirty="0"/>
            </a:br>
            <a:r>
              <a:rPr lang="en-US" dirty="0"/>
              <a:t>Sheet </a:t>
            </a:r>
            <a:r>
              <a:rPr lang="th-TH" dirty="0"/>
              <a:t>ชื่อว่า “ผูกสูตร </a:t>
            </a:r>
            <a:r>
              <a:rPr lang="en-US" dirty="0"/>
              <a:t>Planfin59</a:t>
            </a:r>
            <a:r>
              <a:rPr lang="th-TH" dirty="0"/>
              <a:t>”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31. ทำการคัดลอกข้อมูลที่ต้องการ จากนั้น เลือก วางแบบพิเศษ / คลิกคำว่า ค่าและรูปแบบตัวเลข /คลิก ตกลง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ขวา 5"/>
          <p:cNvSpPr/>
          <p:nvPr/>
        </p:nvSpPr>
        <p:spPr>
          <a:xfrm rot="10800000">
            <a:off x="6643979" y="3554937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7402557" y="342900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57" y="3429000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สี่เหลี่ยมผืนผ้า 7"/>
              <p:cNvSpPr/>
              <p:nvPr/>
            </p:nvSpPr>
            <p:spPr>
              <a:xfrm>
                <a:off x="7316682" y="422846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สี่เหลี่ยมผืนผ้า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82" y="4228462"/>
                <a:ext cx="5645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ลูกศรขวา 8"/>
          <p:cNvSpPr/>
          <p:nvPr/>
        </p:nvSpPr>
        <p:spPr>
          <a:xfrm rot="10800000">
            <a:off x="6452586" y="4399985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40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32. จากนั้นข้อมูลจะไปปรากฏที่</a:t>
            </a:r>
            <a:r>
              <a:rPr lang="en-US" dirty="0"/>
              <a:t> Sheet </a:t>
            </a:r>
            <a:br>
              <a:rPr lang="th-TH" dirty="0"/>
            </a:br>
            <a:r>
              <a:rPr lang="th-TH" dirty="0"/>
              <a:t>      ชื่อว่า “ผลการดำเนินงาน </a:t>
            </a:r>
            <a:r>
              <a:rPr lang="en-US" dirty="0"/>
              <a:t>Planfin59</a:t>
            </a:r>
            <a:r>
              <a:rPr lang="th-TH" dirty="0"/>
              <a:t>”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7"/>
          <a:stretch/>
        </p:blipFill>
        <p:spPr bwMode="auto">
          <a:xfrm>
            <a:off x="1403648" y="1447799"/>
            <a:ext cx="7082787" cy="51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5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1" cy="17281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/>
              <a:t>วิธีดาวน์โหลดรายงาน</a:t>
            </a:r>
            <a:r>
              <a:rPr lang="en-US" sz="4400" b="1" dirty="0"/>
              <a:t> </a:t>
            </a:r>
            <a:r>
              <a:rPr lang="en-US" sz="4400" b="1" dirty="0" err="1"/>
              <a:t>Planfin</a:t>
            </a:r>
            <a:r>
              <a:rPr lang="th-TH" sz="4400" b="1" dirty="0"/>
              <a:t> </a:t>
            </a:r>
            <a:br>
              <a:rPr lang="th-TH" sz="4400" b="1" dirty="0"/>
            </a:br>
            <a:r>
              <a:rPr lang="th-TH" sz="4400" b="1" dirty="0"/>
              <a:t>จากกระทรวงสาธารณสุข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1844824"/>
            <a:ext cx="7992888" cy="576064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dirty="0"/>
              <a:t>1.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คลิกดาวน์โหลด/เลือก ข้อมูลการติดตามค่าใช้จ่าย (</a:t>
            </a:r>
            <a:r>
              <a:rPr lang="en-US" sz="4000" b="1" dirty="0" err="1"/>
              <a:t>Planfin</a:t>
            </a:r>
            <a:r>
              <a:rPr lang="th-TH" sz="4000" b="1" dirty="0"/>
              <a:t>)</a:t>
            </a:r>
            <a:endParaRPr lang="th-TH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925614" cy="389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กลุ่ม 5"/>
          <p:cNvGrpSpPr/>
          <p:nvPr/>
        </p:nvGrpSpPr>
        <p:grpSpPr>
          <a:xfrm>
            <a:off x="1483934" y="5229200"/>
            <a:ext cx="2414951" cy="1660794"/>
            <a:chOff x="1525835" y="4620663"/>
            <a:chExt cx="2414951" cy="1660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376209" y="5758237"/>
                  <a:ext cx="5645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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209" y="5758237"/>
                  <a:ext cx="56457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51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สี่เหลี่ยมผืนผ้า 7"/>
                <p:cNvSpPr/>
                <p:nvPr/>
              </p:nvSpPr>
              <p:spPr>
                <a:xfrm>
                  <a:off x="1525835" y="5742875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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8" name="สี่เหลี่ยมผืนผ้า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835" y="5742875"/>
                  <a:ext cx="56457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ลูกศรขวา 8"/>
            <p:cNvSpPr/>
            <p:nvPr/>
          </p:nvSpPr>
          <p:spPr>
            <a:xfrm rot="16200000">
              <a:off x="2765021" y="5391796"/>
              <a:ext cx="949971" cy="360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ลูกศรขวา 9"/>
            <p:cNvSpPr/>
            <p:nvPr/>
          </p:nvSpPr>
          <p:spPr>
            <a:xfrm rot="16200000">
              <a:off x="1324861" y="4915474"/>
              <a:ext cx="949971" cy="360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21261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34000" b="23742"/>
          <a:stretch/>
        </p:blipFill>
        <p:spPr bwMode="auto">
          <a:xfrm>
            <a:off x="1187624" y="2034672"/>
            <a:ext cx="7753653" cy="365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คลิกเลือกจังหวัดหรือหน่วยงาน/บัญชีแม่ข่าย/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3.คลิก ตกลง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6228184" y="3166305"/>
            <a:ext cx="1627880" cy="1918879"/>
            <a:chOff x="6395217" y="2825429"/>
            <a:chExt cx="1627880" cy="1918879"/>
          </a:xfrm>
        </p:grpSpPr>
        <p:sp>
          <p:nvSpPr>
            <p:cNvPr id="6" name="ลูกศรขวา 5"/>
            <p:cNvSpPr/>
            <p:nvPr/>
          </p:nvSpPr>
          <p:spPr>
            <a:xfrm rot="10800000">
              <a:off x="6426281" y="3905643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ลูกศรขวา 6"/>
            <p:cNvSpPr/>
            <p:nvPr/>
          </p:nvSpPr>
          <p:spPr>
            <a:xfrm rot="10800000">
              <a:off x="6395217" y="2996952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ลูกศรขวา 7"/>
            <p:cNvSpPr/>
            <p:nvPr/>
          </p:nvSpPr>
          <p:spPr>
            <a:xfrm rot="10800000">
              <a:off x="6409650" y="3429000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ลูกศรขวา 8"/>
            <p:cNvSpPr/>
            <p:nvPr/>
          </p:nvSpPr>
          <p:spPr>
            <a:xfrm rot="10800000">
              <a:off x="6458955" y="4365104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สี่เหลี่ยมผืนผ้า 9"/>
                <p:cNvSpPr/>
                <p:nvPr/>
              </p:nvSpPr>
              <p:spPr>
                <a:xfrm>
                  <a:off x="7458519" y="2825429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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0" name="สี่เหลี่ยมผืนผ้า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19" y="2825429"/>
                  <a:ext cx="56457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สี่เหลี่ยมผืนผ้า 10"/>
                <p:cNvSpPr/>
                <p:nvPr/>
              </p:nvSpPr>
              <p:spPr>
                <a:xfrm>
                  <a:off x="7458519" y="3347564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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1" name="สี่เหลี่ยมผืนผ้า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19" y="3347564"/>
                  <a:ext cx="56457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สี่เหลี่ยมผืนผ้า 11"/>
                <p:cNvSpPr/>
                <p:nvPr/>
              </p:nvSpPr>
              <p:spPr>
                <a:xfrm>
                  <a:off x="7452320" y="3789040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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2" name="สี่เหลี่ยมผืนผ้า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3789040"/>
                  <a:ext cx="56457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สี่เหลี่ยมผืนผ้า 12"/>
                <p:cNvSpPr/>
                <p:nvPr/>
              </p:nvSpPr>
              <p:spPr>
                <a:xfrm>
                  <a:off x="7452320" y="4221088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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3" name="สี่เหลี่ยมผืนผ้า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221088"/>
                  <a:ext cx="56457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341784"/>
            <a:ext cx="749808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รอจนจะปรากฏคำว่า “ดาวน์โหลดข้อมูล” 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5.คลิกดาวน์โหลด / คลิก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Open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Save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38725" r="14243" b="40307"/>
          <a:stretch/>
        </p:blipFill>
        <p:spPr bwMode="auto">
          <a:xfrm>
            <a:off x="1203032" y="1844824"/>
            <a:ext cx="6501808" cy="94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ลูกศรขวา 10"/>
          <p:cNvSpPr/>
          <p:nvPr/>
        </p:nvSpPr>
        <p:spPr>
          <a:xfrm rot="10800000">
            <a:off x="7661442" y="1970761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สี่เหลี่ยมผืนผ้า 12"/>
              <p:cNvSpPr/>
              <p:nvPr/>
            </p:nvSpPr>
            <p:spPr>
              <a:xfrm>
                <a:off x="8420020" y="1844824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3" name="สี่เหลี่ยมผืนผ้า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020" y="1844824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สี่เหลี่ยมผืนผ้า 13"/>
              <p:cNvSpPr/>
              <p:nvPr/>
            </p:nvSpPr>
            <p:spPr>
              <a:xfrm>
                <a:off x="8460432" y="2972031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4" name="สี่เหลี่ยมผืนผ้า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2972031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0701" r="17045" b="3840"/>
          <a:stretch/>
        </p:blipFill>
        <p:spPr bwMode="auto">
          <a:xfrm>
            <a:off x="1187624" y="3143554"/>
            <a:ext cx="6449268" cy="305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ลูกศรขวา 11"/>
          <p:cNvSpPr/>
          <p:nvPr/>
        </p:nvSpPr>
        <p:spPr>
          <a:xfrm rot="10800000">
            <a:off x="7596336" y="3143554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 rot="10800000">
            <a:off x="7229855" y="5905289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สี่เหลี่ยมผืนผ้า 16"/>
              <p:cNvSpPr/>
              <p:nvPr/>
            </p:nvSpPr>
            <p:spPr>
              <a:xfrm>
                <a:off x="8255894" y="5788686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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7" name="สี่เหลี่ยมผืนผ้า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894" y="5788686"/>
                <a:ext cx="56457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65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ลากข้อมูลออกจากไฟล์ .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ZIP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เพื่อนำไปวางยังแหล่งที่   </a:t>
            </a: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 ต้องการเก็บข้อมูล หรือ</a:t>
            </a:r>
            <a:endParaRPr lang="th-TH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8908"/>
            <a:ext cx="7357092" cy="4138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6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คลิกดาวน์โหลด/ข้อมูลบัญชีหน่วยงาน/ลูกข่าย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6" r="30955" b="11526"/>
          <a:stretch/>
        </p:blipFill>
        <p:spPr bwMode="auto">
          <a:xfrm>
            <a:off x="1331640" y="1639938"/>
            <a:ext cx="6764911" cy="41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กลุ่ม 7"/>
          <p:cNvGrpSpPr/>
          <p:nvPr/>
        </p:nvGrpSpPr>
        <p:grpSpPr>
          <a:xfrm>
            <a:off x="1517557" y="4883027"/>
            <a:ext cx="2004737" cy="2016224"/>
            <a:chOff x="1517557" y="4620663"/>
            <a:chExt cx="2004737" cy="201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957717" y="6113667"/>
                  <a:ext cx="5645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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717" y="6113667"/>
                  <a:ext cx="56457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สี่เหลี่ยมผืนผ้า 4"/>
                <p:cNvSpPr/>
                <p:nvPr/>
              </p:nvSpPr>
              <p:spPr>
                <a:xfrm>
                  <a:off x="1517557" y="5863486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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5" name="สี่เหลี่ยมผืนผ้า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557" y="5863486"/>
                  <a:ext cx="56457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51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ลูกศรขวา 10"/>
            <p:cNvSpPr/>
            <p:nvPr/>
          </p:nvSpPr>
          <p:spPr>
            <a:xfrm rot="16200000">
              <a:off x="2765021" y="5391796"/>
              <a:ext cx="949971" cy="360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ลูกศรขวา 11"/>
            <p:cNvSpPr/>
            <p:nvPr/>
          </p:nvSpPr>
          <p:spPr>
            <a:xfrm rot="16200000">
              <a:off x="1324861" y="4915474"/>
              <a:ext cx="949971" cy="360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56872" cy="1858218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7.เปิดไฟล์ข้อมูล คลิก “เปิดใช้งานเนื้อหานี้”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8.คลิก เลือกจังหวัดหรือหน่วยงาน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9.คลิก “๑.สร้างข้อมูลก่อน (รอสักครู่)”</a:t>
            </a:r>
            <a:endParaRPr lang="th-TH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4" b="33612"/>
          <a:stretch/>
        </p:blipFill>
        <p:spPr bwMode="auto">
          <a:xfrm>
            <a:off x="1115616" y="2420888"/>
            <a:ext cx="7499350" cy="431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20022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dirty="0"/>
              <a:t>10. คลิกเลือก “งวดที่ต้องการ</a:t>
            </a:r>
            <a:br>
              <a:rPr lang="th-TH" dirty="0"/>
            </a:br>
            <a:r>
              <a:rPr lang="th-TH" dirty="0"/>
              <a:t>11. คลิกเลือก “รายงานที่ต้องการ” ให้เลือก “รายงานติดตาม</a:t>
            </a:r>
            <a:br>
              <a:rPr lang="th-TH" dirty="0"/>
            </a:br>
            <a:r>
              <a:rPr lang="th-TH" dirty="0"/>
              <a:t>     รายงานหน่วยงาน (เลือกงวดด้วย) </a:t>
            </a:r>
            <a:br>
              <a:rPr lang="th-TH" dirty="0"/>
            </a:br>
            <a:r>
              <a:rPr lang="th-TH" dirty="0"/>
              <a:t>12.คลิก รายงาน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35164" b="44606"/>
          <a:stretch/>
        </p:blipFill>
        <p:spPr bwMode="auto">
          <a:xfrm>
            <a:off x="1259632" y="2564904"/>
            <a:ext cx="5781585" cy="36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dirty="0"/>
              <a:t>13.จะปรากฏรายงานดังภาพ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2895" r="30955" b="9678"/>
          <a:stretch/>
        </p:blipFill>
        <p:spPr bwMode="auto">
          <a:xfrm>
            <a:off x="1691680" y="1196751"/>
            <a:ext cx="6226967" cy="51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คลิกเลือกจังหวัดหรือหน่วยงาน/บัญชีแม่ข่าย/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5.คลิก ตกลง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23721" r="42507" b="11643"/>
          <a:stretch/>
        </p:blipFill>
        <p:spPr bwMode="auto">
          <a:xfrm>
            <a:off x="1115616" y="1628800"/>
            <a:ext cx="7499350" cy="47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กลุ่ม 21"/>
          <p:cNvGrpSpPr/>
          <p:nvPr/>
        </p:nvGrpSpPr>
        <p:grpSpPr>
          <a:xfrm>
            <a:off x="6395217" y="2825429"/>
            <a:ext cx="1627880" cy="1918879"/>
            <a:chOff x="6395217" y="2825429"/>
            <a:chExt cx="1627880" cy="1918879"/>
          </a:xfrm>
        </p:grpSpPr>
        <p:sp>
          <p:nvSpPr>
            <p:cNvPr id="16" name="ลูกศรขวา 15"/>
            <p:cNvSpPr/>
            <p:nvPr/>
          </p:nvSpPr>
          <p:spPr>
            <a:xfrm rot="10800000">
              <a:off x="6426281" y="3905643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ลูกศรขวา 16"/>
            <p:cNvSpPr/>
            <p:nvPr/>
          </p:nvSpPr>
          <p:spPr>
            <a:xfrm rot="10800000">
              <a:off x="6395217" y="2996952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ลูกศรขวา 17"/>
            <p:cNvSpPr/>
            <p:nvPr/>
          </p:nvSpPr>
          <p:spPr>
            <a:xfrm rot="10800000">
              <a:off x="6409650" y="3429000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ลูกศรขวา 18"/>
            <p:cNvSpPr/>
            <p:nvPr/>
          </p:nvSpPr>
          <p:spPr>
            <a:xfrm rot="10800000">
              <a:off x="6458955" y="4365104"/>
              <a:ext cx="949971" cy="1801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สี่เหลี่ยมผืนผ้า 4"/>
                <p:cNvSpPr/>
                <p:nvPr/>
              </p:nvSpPr>
              <p:spPr>
                <a:xfrm>
                  <a:off x="7458519" y="2825429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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5" name="สี่เหลี่ยมผืนผ้า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19" y="2825429"/>
                  <a:ext cx="56457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74" r="-108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สี่เหลี่ยมผืนผ้า 5"/>
                <p:cNvSpPr/>
                <p:nvPr/>
              </p:nvSpPr>
              <p:spPr>
                <a:xfrm>
                  <a:off x="7458519" y="3347564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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6" name="สี่เหลี่ยมผืนผ้า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19" y="3347564"/>
                  <a:ext cx="56457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74" r="-108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สี่เหลี่ยมผืนผ้า 19"/>
                <p:cNvSpPr/>
                <p:nvPr/>
              </p:nvSpPr>
              <p:spPr>
                <a:xfrm>
                  <a:off x="7452320" y="3789040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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20" name="สี่เหลี่ยมผืนผ้า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3789040"/>
                  <a:ext cx="56457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สี่เหลี่ยมผืนผ้า 20"/>
                <p:cNvSpPr/>
                <p:nvPr/>
              </p:nvSpPr>
              <p:spPr>
                <a:xfrm>
                  <a:off x="7452320" y="4221088"/>
                  <a:ext cx="5645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h-TH" i="1" smtClean="0">
                            <a:latin typeface="Cambria Math"/>
                            <a:sym typeface="Wingdings 2"/>
                          </a:rPr>
                          <m:t></m:t>
                        </m:r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21" name="สี่เหลี่ยมผืนผ้า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221088"/>
                  <a:ext cx="56457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75" r="-10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341784"/>
            <a:ext cx="749808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รอจนจะปรากฏคำว่า “ดาวน์โหลดข้อมูล” </a:t>
            </a:r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7.คลิกดาวน์โหลด / คลิก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Open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Save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21218" r="14210" b="40307"/>
          <a:stretch/>
        </p:blipFill>
        <p:spPr bwMode="auto">
          <a:xfrm>
            <a:off x="1203032" y="1628800"/>
            <a:ext cx="6504440" cy="173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ลูกศรขวา 10"/>
          <p:cNvSpPr/>
          <p:nvPr/>
        </p:nvSpPr>
        <p:spPr>
          <a:xfrm rot="10800000">
            <a:off x="7661442" y="2544239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สี่เหลี่ยมผืนผ้า 12"/>
              <p:cNvSpPr/>
              <p:nvPr/>
            </p:nvSpPr>
            <p:spPr>
              <a:xfrm>
                <a:off x="8420020" y="241830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3" name="สี่เหลี่ยมผืนผ้า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020" y="2418302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สี่เหลี่ยมผืนผ้า 13"/>
              <p:cNvSpPr/>
              <p:nvPr/>
            </p:nvSpPr>
            <p:spPr>
              <a:xfrm>
                <a:off x="8460432" y="3545509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4" name="สี่เหลี่ยมผืนผ้า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545509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r="-1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36776" r="17045" b="3841"/>
          <a:stretch/>
        </p:blipFill>
        <p:spPr bwMode="auto">
          <a:xfrm>
            <a:off x="1187624" y="3501008"/>
            <a:ext cx="6449268" cy="326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ลูกศรขวา 11"/>
          <p:cNvSpPr/>
          <p:nvPr/>
        </p:nvSpPr>
        <p:spPr>
          <a:xfrm rot="10800000">
            <a:off x="7596336" y="3717032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 rot="10800000">
            <a:off x="7229855" y="6478767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สี่เหลี่ยมผืนผ้า 16"/>
              <p:cNvSpPr/>
              <p:nvPr/>
            </p:nvSpPr>
            <p:spPr>
              <a:xfrm>
                <a:off x="8255894" y="6362164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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7" name="สี่เหลี่ยมผืนผ้า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894" y="6362164"/>
                <a:ext cx="56457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ลากข้อมูลออกจากไฟล์ .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ZIP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เพื่อนำไปวางยังแหล่งที่ต้องการเก็บข้อมูล หรือ</a:t>
            </a:r>
            <a:endParaRPr lang="th-TH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221" b="30110"/>
          <a:stretch/>
        </p:blipFill>
        <p:spPr bwMode="auto">
          <a:xfrm>
            <a:off x="1259632" y="1772816"/>
            <a:ext cx="74701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เปิดไฟล์ข้อมูล คลิก “เปิดใช้งานเนื้อหานี้”</a:t>
            </a:r>
            <a:endParaRPr lang="th-TH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" r="30836"/>
          <a:stretch/>
        </p:blipFill>
        <p:spPr bwMode="auto">
          <a:xfrm>
            <a:off x="1331640" y="1196752"/>
            <a:ext cx="6768752" cy="53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dirty="0"/>
              <a:t>10.คลิกเลือกจังหวัด หรือหน่วยงาน</a:t>
            </a:r>
            <a:br>
              <a:rPr lang="th-TH" dirty="0"/>
            </a:br>
            <a:r>
              <a:rPr lang="th-TH" dirty="0"/>
              <a:t>11.คลิก “สร้างข้อมูล (รอสักครู่)”</a:t>
            </a: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1" b="18925"/>
          <a:stretch/>
        </p:blipFill>
        <p:spPr bwMode="auto">
          <a:xfrm>
            <a:off x="1331640" y="1556792"/>
            <a:ext cx="7272808" cy="485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ลูกศรขวา 12"/>
          <p:cNvSpPr/>
          <p:nvPr/>
        </p:nvSpPr>
        <p:spPr>
          <a:xfrm rot="10800000">
            <a:off x="6156176" y="3348649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 rot="9777233">
            <a:off x="5675648" y="2854125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สี่เหลี่ยมผืนผ้า 14"/>
              <p:cNvSpPr/>
              <p:nvPr/>
            </p:nvSpPr>
            <p:spPr>
              <a:xfrm>
                <a:off x="7211706" y="3090902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สี่เหลี่ยมผืนผ้า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706" y="3090902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6647128" y="236970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28" y="2369700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1138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dirty="0"/>
              <a:t>12.คลิก เงื่อนไขหน่วยงาน</a:t>
            </a:r>
            <a:br>
              <a:rPr lang="th-TH" dirty="0"/>
            </a:br>
            <a:r>
              <a:rPr lang="th-TH" dirty="0"/>
              <a:t>13.จะปรากฏ </a:t>
            </a:r>
            <a:r>
              <a:rPr lang="en-US" dirty="0"/>
              <a:t>Form3 </a:t>
            </a:r>
            <a:r>
              <a:rPr lang="th-TH" dirty="0"/>
              <a:t>คลิก กำหนดหน่วยงาน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32478" b="32975"/>
          <a:stretch/>
        </p:blipFill>
        <p:spPr bwMode="auto">
          <a:xfrm>
            <a:off x="1403648" y="1700808"/>
            <a:ext cx="6199312" cy="418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ขวา 6"/>
          <p:cNvSpPr/>
          <p:nvPr/>
        </p:nvSpPr>
        <p:spPr>
          <a:xfrm rot="10800000">
            <a:off x="6012160" y="3172338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 rot="10800000">
            <a:off x="6962131" y="3896523"/>
            <a:ext cx="949971" cy="180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7067690" y="2914591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90" y="2914591"/>
                <a:ext cx="5645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75" r="-10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สี่เหลี่ยมผืนผ้า 9"/>
              <p:cNvSpPr/>
              <p:nvPr/>
            </p:nvSpPr>
            <p:spPr>
              <a:xfrm>
                <a:off x="8028384" y="3725000"/>
                <a:ext cx="564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  <a:sym typeface="Wingdings 2"/>
                        </a:rPr>
                        <m:t>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สี่เหลี่ยมผืนผ้า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725000"/>
                <a:ext cx="5645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516</TotalTime>
  <Words>604</Words>
  <Application>Microsoft Office PowerPoint</Application>
  <PresentationFormat>นำเสนอทางหน้าจอ (4:3)</PresentationFormat>
  <Paragraphs>79</Paragraphs>
  <Slides>32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8" baseType="lpstr">
      <vt:lpstr>Calibri</vt:lpstr>
      <vt:lpstr>Cambria Math</vt:lpstr>
      <vt:lpstr>TH SarabunPSK</vt:lpstr>
      <vt:lpstr>Verdana</vt:lpstr>
      <vt:lpstr>Wingdings 2</vt:lpstr>
      <vt:lpstr>จุดที่สุด</vt:lpstr>
      <vt:lpstr>การจัดทำรายงาน Planfin</vt:lpstr>
      <vt:lpstr>1. เข้าเว๊ปไซต์ http://hfo65.cfo.in.th 2. ใส่ username และ password                   ของผู้เข้าใช้งาน</vt:lpstr>
      <vt:lpstr>3.คลิกดาวน์โหลด/ข้อมูลบัญชีหน่วยงาน/ลูกข่าย</vt:lpstr>
      <vt:lpstr>4.คลิกเลือกจังหวัดหรือหน่วยงาน/บัญชีแม่ข่าย/ 5.คลิก ตกลง</vt:lpstr>
      <vt:lpstr>6.รอจนจะปรากฏคำว่า “ดาวน์โหลดข้อมูล”  7.คลิกดาวน์โหลด / คลิก Open หรือ Save</vt:lpstr>
      <vt:lpstr>8.ลากข้อมูลออกจากไฟล์ .ZIP เพื่อนำไปวางยังแหล่งที่ต้องการเก็บข้อมูล หรือ</vt:lpstr>
      <vt:lpstr>9.เปิดไฟล์ข้อมูล คลิก “เปิดใช้งานเนื้อหานี้”</vt:lpstr>
      <vt:lpstr>10.คลิกเลือกจังหวัด หรือหน่วยงาน 11.คลิก “สร้างข้อมูล (รอสักครู่)”</vt:lpstr>
      <vt:lpstr>12.คลิก เงื่อนไขหน่วยงาน 13.จะปรากฏ Form3 คลิก กำหนดหน่วยงาน</vt:lpstr>
      <vt:lpstr>14.จะปรากฏตามหมายเลข 1 จากนั้นให้ทำเครื่องหมาย      ในช่อง เพื่อกำหนดหน่วยงานที่ต้องการให้โชว์ข้อมูล</vt:lpstr>
      <vt:lpstr>15.คลิกปิดหน้าต่าง คำว่า “Form3”</vt:lpstr>
      <vt:lpstr>16.คลิกงวดที่ต้องการ จากนั้นคลิก “๑.สร้างข้อมูลก่อน (รอสักครู่)</vt:lpstr>
      <vt:lpstr>17.คลิกคำว่า “เงื่อนไขหน่วยงาน” 18.คลิกคำว่า “เทียบค่าบัญชีการเงิน”</vt:lpstr>
      <vt:lpstr>19.จะปรากฏข้อมูลทางบัญชี</vt:lpstr>
      <vt:lpstr>20.คลิกคำว่า “ข้อมูลภายนอก”  / “Excel”</vt:lpstr>
      <vt:lpstr>21.จะปรากฏดังภาพ จากนั้น เลือกแหล่งที่ต้องการเก็บ      ไฟล์ข้อมูล</vt:lpstr>
      <vt:lpstr>22.ตั้งชื่อไฟล์ข้อมูลที่ต้องการเก็บ จากนั้น คลิก ตกลง</vt:lpstr>
      <vt:lpstr>23.จะปรากฏดังรูป คลิก “ปิด”</vt:lpstr>
      <vt:lpstr>24.เปิดไฟล์ข้อมูลที่ส่งออกมาเป็น Excel  25.ทำการคัดลอกข้อมูลทั้งหมด</vt:lpstr>
      <vt:lpstr>26.เปิดไฟล์ “ผูกสูตรผังบัญชีในการทำรายงาน      ผลการดำเนินงาน Planfin59”  27.นำข้อมูลวางที่ Sheet ชื่อว่า “ข้อมูลทางบัญชี”</vt:lpstr>
      <vt:lpstr>28.เลือก วางแบบพิเศษ / คลิกคำว่า ค่าและรูปแบบตัวเลข        /คลิก ตกลง</vt:lpstr>
      <vt:lpstr>29.จะปรากฏข้อมูลดังภาพ</vt:lpstr>
      <vt:lpstr>30.คัดลอกเฉพาะตัวเลขทางบัญชีไปกรอกลงใน Sheet ชื่อว่า “ผูกสูตร Planfin59” </vt:lpstr>
      <vt:lpstr>31. ทำการคัดลอกข้อมูลที่ต้องการ จากนั้น เลือก วางแบบพิเศษ / คลิกคำว่า ค่าและรูปแบบตัวเลข /คลิก ตกลง</vt:lpstr>
      <vt:lpstr>32. จากนั้นข้อมูลจะไปปรากฏที่ Sheet        ชื่อว่า “ผลการดำเนินงาน Planfin59” </vt:lpstr>
      <vt:lpstr>วิธีดาวน์โหลดรายงาน Planfin  จากกระทรวงสาธารณสุข</vt:lpstr>
      <vt:lpstr>2.คลิกเลือกจังหวัดหรือหน่วยงาน/บัญชีแม่ข่าย/ 3.คลิก ตกลง</vt:lpstr>
      <vt:lpstr>4.รอจนจะปรากฏคำว่า “ดาวน์โหลดข้อมูล”  5.คลิกดาวน์โหลด / คลิก Open หรือ Save</vt:lpstr>
      <vt:lpstr>6.ลากข้อมูลออกจากไฟล์ .ZIP เพื่อนำไปวางยังแหล่งที่       ต้องการเก็บข้อมูล หรือ</vt:lpstr>
      <vt:lpstr>7.เปิดไฟล์ข้อมูล คลิก “เปิดใช้งานเนื้อหานี้” 8.คลิก เลือกจังหวัดหรือหน่วยงาน 9.คลิก “๑.สร้างข้อมูลก่อน (รอสักครู่)”</vt:lpstr>
      <vt:lpstr>10. คลิกเลือก “งวดที่ต้องการ 11. คลิกเลือก “รายงานที่ต้องการ” ให้เลือก “รายงานติดตาม      รายงานหน่วยงาน (เลือกงวดด้วย)  12.คลิก รายงาน</vt:lpstr>
      <vt:lpstr>13.จะปรากฏรายงานดังภาพ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คู่มือการจัดทำรายงาน</dc:title>
  <dc:creator>nascomp</dc:creator>
  <cp:lastModifiedBy>insurance</cp:lastModifiedBy>
  <cp:revision>46</cp:revision>
  <cp:lastPrinted>2016-05-21T18:14:39Z</cp:lastPrinted>
  <dcterms:created xsi:type="dcterms:W3CDTF">2016-05-12T08:14:25Z</dcterms:created>
  <dcterms:modified xsi:type="dcterms:W3CDTF">2022-04-20T22:33:25Z</dcterms:modified>
</cp:coreProperties>
</file>