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notesMasterIdLst>
    <p:notesMasterId r:id="rId27"/>
  </p:notesMasterIdLst>
  <p:handoutMasterIdLst>
    <p:handoutMasterId r:id="rId28"/>
  </p:handoutMasterIdLst>
  <p:sldIdLst>
    <p:sldId id="490" r:id="rId3"/>
    <p:sldId id="491" r:id="rId4"/>
    <p:sldId id="494" r:id="rId5"/>
    <p:sldId id="487" r:id="rId6"/>
    <p:sldId id="511" r:id="rId7"/>
    <p:sldId id="512" r:id="rId8"/>
    <p:sldId id="498" r:id="rId9"/>
    <p:sldId id="499" r:id="rId10"/>
    <p:sldId id="500" r:id="rId11"/>
    <p:sldId id="507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489" r:id="rId20"/>
    <p:sldId id="501" r:id="rId21"/>
    <p:sldId id="502" r:id="rId22"/>
    <p:sldId id="503" r:id="rId23"/>
    <p:sldId id="504" r:id="rId24"/>
    <p:sldId id="505" r:id="rId25"/>
    <p:sldId id="506" r:id="rId26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050"/>
    <a:srgbClr val="F7FF95"/>
    <a:srgbClr val="FFFFFF"/>
    <a:srgbClr val="96FECC"/>
    <a:srgbClr val="C00000"/>
    <a:srgbClr val="017B32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37FE7-B474-40D2-A495-C83CD6E07F14}" type="datetimeFigureOut">
              <a:rPr lang="th-TH" smtClean="0"/>
              <a:t>26/12/62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0E90B-DFC3-404D-B877-D86BF5137E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079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8E74-670D-4E82-9DDE-BAA010BB820D}" type="datetimeFigureOut">
              <a:rPr lang="th-TH" smtClean="0"/>
              <a:t>26/12/62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BEBE-3CEF-40BC-AEE6-9B5215F0A7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85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7427-DA43-45DC-987F-ECE9358A07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4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725C5-9F55-4272-9F68-744872CEB3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4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F6BBC-121F-4D9E-86DF-E5518E26D4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6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defTabSz="685749"/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07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FF38-6445-492D-B24B-2607C90038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110F-94A5-47C9-8526-434828D604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07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64BD-9889-4ED5-9855-D3637DD90F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5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113E-7579-4D84-BB38-E9A701BD5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39A2-9D90-4CDD-A2A4-50C0FBFCD6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31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F0A3-F29B-485C-8A22-0B9318580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E76-6DB7-4F0D-848C-423D15ED0E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5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7FF38-6445-492D-B24B-2607C90038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65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6DD4-0E07-4270-A1EE-CC5063E49D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9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49"/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205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49"/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2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49"/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98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49"/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5806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49"/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74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49"/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88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5C5-9F55-4272-9F68-744872CEB3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55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6BBC-121F-4D9E-86DF-E5518E26D4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25"/>
            </a:lvl1pPr>
            <a:lvl2pPr marL="457189" indent="0">
              <a:buNone/>
              <a:defRPr sz="1800"/>
            </a:lvl2pPr>
            <a:lvl3pPr marL="914378" indent="0">
              <a:buNone/>
              <a:defRPr sz="1575"/>
            </a:lvl3pPr>
            <a:lvl4pPr marL="1371566" indent="0">
              <a:buNone/>
              <a:defRPr sz="1425"/>
            </a:lvl4pPr>
            <a:lvl5pPr marL="1828754" indent="0">
              <a:buNone/>
              <a:defRPr sz="1425"/>
            </a:lvl5pPr>
            <a:lvl6pPr marL="2285943" indent="0">
              <a:buNone/>
              <a:defRPr sz="1425"/>
            </a:lvl6pPr>
            <a:lvl7pPr marL="2743132" indent="0">
              <a:buNone/>
              <a:defRPr sz="1425"/>
            </a:lvl7pPr>
            <a:lvl8pPr marL="3200320" indent="0">
              <a:buNone/>
              <a:defRPr sz="1425"/>
            </a:lvl8pPr>
            <a:lvl9pPr marL="3657509" indent="0">
              <a:buNone/>
              <a:defRPr sz="142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110F-94A5-47C9-8526-434828D60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F64BD-9889-4ED5-9855-D3637DD90F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0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25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575" b="1"/>
            </a:lvl4pPr>
            <a:lvl5pPr marL="1828754" indent="0">
              <a:buNone/>
              <a:defRPr sz="1575" b="1"/>
            </a:lvl5pPr>
            <a:lvl6pPr marL="2285943" indent="0">
              <a:buNone/>
              <a:defRPr sz="1575" b="1"/>
            </a:lvl6pPr>
            <a:lvl7pPr marL="2743132" indent="0">
              <a:buNone/>
              <a:defRPr sz="1575" b="1"/>
            </a:lvl7pPr>
            <a:lvl8pPr marL="3200320" indent="0">
              <a:buNone/>
              <a:defRPr sz="1575" b="1"/>
            </a:lvl8pPr>
            <a:lvl9pPr marL="3657509" indent="0">
              <a:buNone/>
              <a:defRPr sz="1575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25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575" b="1"/>
            </a:lvl4pPr>
            <a:lvl5pPr marL="1828754" indent="0">
              <a:buNone/>
              <a:defRPr sz="1575" b="1"/>
            </a:lvl5pPr>
            <a:lvl6pPr marL="2285943" indent="0">
              <a:buNone/>
              <a:defRPr sz="1575" b="1"/>
            </a:lvl6pPr>
            <a:lvl7pPr marL="2743132" indent="0">
              <a:buNone/>
              <a:defRPr sz="1575" b="1"/>
            </a:lvl7pPr>
            <a:lvl8pPr marL="3200320" indent="0">
              <a:buNone/>
              <a:defRPr sz="1575" b="1"/>
            </a:lvl8pPr>
            <a:lvl9pPr marL="3657509" indent="0">
              <a:buNone/>
              <a:defRPr sz="1575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A113E-7579-4D84-BB38-E9A701BD5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2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9A2-9D90-4CDD-A2A4-50C0FBFCD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DF0A3-F29B-485C-8A22-0B9318580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8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189" indent="0">
              <a:buNone/>
              <a:defRPr sz="1200"/>
            </a:lvl2pPr>
            <a:lvl3pPr marL="914378" indent="0">
              <a:buNone/>
              <a:defRPr sz="975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33E76-6DB7-4F0D-848C-423D15ED0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3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7189" indent="0">
              <a:buNone/>
              <a:defRPr sz="2775"/>
            </a:lvl2pPr>
            <a:lvl3pPr marL="914378" indent="0">
              <a:buNone/>
              <a:defRPr sz="2400"/>
            </a:lvl3pPr>
            <a:lvl4pPr marL="1371566" indent="0">
              <a:buNone/>
              <a:defRPr sz="2025"/>
            </a:lvl4pPr>
            <a:lvl5pPr marL="1828754" indent="0">
              <a:buNone/>
              <a:defRPr sz="2025"/>
            </a:lvl5pPr>
            <a:lvl6pPr marL="2285943" indent="0">
              <a:buNone/>
              <a:defRPr sz="2025"/>
            </a:lvl6pPr>
            <a:lvl7pPr marL="2743132" indent="0">
              <a:buNone/>
              <a:defRPr sz="2025"/>
            </a:lvl7pPr>
            <a:lvl8pPr marL="3200320" indent="0">
              <a:buNone/>
              <a:defRPr sz="2025"/>
            </a:lvl8pPr>
            <a:lvl9pPr marL="3657509" indent="0">
              <a:buNone/>
              <a:defRPr sz="2025"/>
            </a:lvl9pPr>
          </a:lstStyle>
          <a:p>
            <a:r>
              <a:rPr lang="th-TH" dirty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189" indent="0">
              <a:buNone/>
              <a:defRPr sz="1200"/>
            </a:lvl2pPr>
            <a:lvl3pPr marL="914378" indent="0">
              <a:buNone/>
              <a:defRPr sz="975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36DD4-0E07-4270-A1EE-CC5063E49D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en-US">
                <a:sym typeface="Calibri" pitchFamily="34" charset="0"/>
              </a:rPr>
              <a:t>第二级</a:t>
            </a:r>
          </a:p>
          <a:p>
            <a:pPr lvl="2"/>
            <a:r>
              <a:rPr lang="en-US">
                <a:sym typeface="Calibri" pitchFamily="34" charset="0"/>
              </a:rPr>
              <a:t>第三级</a:t>
            </a:r>
          </a:p>
          <a:p>
            <a:pPr lvl="3"/>
            <a:r>
              <a:rPr lang="en-US">
                <a:sym typeface="Calibri" pitchFamily="34" charset="0"/>
              </a:rPr>
              <a:t>第四级</a:t>
            </a:r>
          </a:p>
          <a:p>
            <a:pPr lvl="4"/>
            <a:r>
              <a:rPr lang="en-US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685749"/>
            <a:endParaRPr lang="th-TH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22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914378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378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378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378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378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566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754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5943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132" indent="-9143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25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775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25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25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25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25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25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25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th-TH"/>
      </a:defPPr>
      <a:lvl1pPr marL="0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2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685749">
              <a:defRPr/>
            </a:pPr>
            <a:r>
              <a:rPr lang="en-US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685749"/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685749"/>
            <a:fld id="{5F5C8283-9E70-4E74-B510-5E091A748E50}" type="slidenum">
              <a:rPr lang="th-TH" smtClean="0"/>
              <a:pPr defTabSz="685749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88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E981A0-0CA3-4AAB-B672-8879892A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0190"/>
            <a:ext cx="9144000" cy="11430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th-TH" b="1" cap="none" spc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รายงานผลการดำเนินงาน</a:t>
            </a:r>
            <a:r>
              <a:rPr lang="th-TH" b="1" cap="none" spc="0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ระบบการดูแลต่อเนื่อง </a:t>
            </a:r>
            <a:br>
              <a:rPr lang="th-TH" sz="3600" b="1" cap="none" spc="0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3600" b="1" cap="none" spc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cap="none" spc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Continuum of Care</a:t>
            </a:r>
            <a:r>
              <a:rPr lang="th-TH" sz="3600" b="1" cap="none" spc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0DAC154D-D999-4225-B8C9-708894EE6B9D}"/>
              </a:ext>
            </a:extLst>
          </p:cNvPr>
          <p:cNvSpPr/>
          <p:nvPr/>
        </p:nvSpPr>
        <p:spPr>
          <a:xfrm>
            <a:off x="690428" y="2550391"/>
            <a:ext cx="1814941" cy="17572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Acute Care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64EB95DC-4CE2-4D35-B44A-C028EED6A977}"/>
              </a:ext>
            </a:extLst>
          </p:cNvPr>
          <p:cNvSpPr/>
          <p:nvPr/>
        </p:nvSpPr>
        <p:spPr>
          <a:xfrm>
            <a:off x="2664693" y="2550391"/>
            <a:ext cx="1814941" cy="17572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</a:t>
            </a:r>
            <a:endParaRPr lang="th-TH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mediate 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</a:t>
            </a:r>
            <a:endParaRPr lang="th-TH" sz="2800" dirty="0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1934CC47-6A1A-4ED7-AF9A-944CCCDB7C65}"/>
              </a:ext>
            </a:extLst>
          </p:cNvPr>
          <p:cNvSpPr/>
          <p:nvPr/>
        </p:nvSpPr>
        <p:spPr>
          <a:xfrm>
            <a:off x="4638958" y="2550391"/>
            <a:ext cx="1814941" cy="17572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 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 Care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4CFCF769-0230-4D89-9D0F-EAC79F16F5B6}"/>
              </a:ext>
            </a:extLst>
          </p:cNvPr>
          <p:cNvSpPr/>
          <p:nvPr/>
        </p:nvSpPr>
        <p:spPr>
          <a:xfrm>
            <a:off x="6638631" y="2550391"/>
            <a:ext cx="1814941" cy="17572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Palliative 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</a:t>
            </a:r>
            <a:endParaRPr lang="th-TH" sz="2800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7A3EB7BD-D284-4911-8AB7-B3260D7D198E}"/>
              </a:ext>
            </a:extLst>
          </p:cNvPr>
          <p:cNvSpPr/>
          <p:nvPr/>
        </p:nvSpPr>
        <p:spPr>
          <a:xfrm>
            <a:off x="1219200" y="1911927"/>
            <a:ext cx="2812475" cy="50799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Hospital based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D99C65FE-9C49-4596-8833-87336357E624}"/>
              </a:ext>
            </a:extLst>
          </p:cNvPr>
          <p:cNvSpPr/>
          <p:nvPr/>
        </p:nvSpPr>
        <p:spPr>
          <a:xfrm>
            <a:off x="5112327" y="1911926"/>
            <a:ext cx="2812475" cy="50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based</a:t>
            </a: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CF8ADF5-A232-4B2A-9ED5-E263B99B2B65}"/>
              </a:ext>
            </a:extLst>
          </p:cNvPr>
          <p:cNvSpPr/>
          <p:nvPr/>
        </p:nvSpPr>
        <p:spPr>
          <a:xfrm>
            <a:off x="599625" y="3882690"/>
            <a:ext cx="576000" cy="540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6FF814A2-1771-4D26-A798-33866FF34AC4}"/>
              </a:ext>
            </a:extLst>
          </p:cNvPr>
          <p:cNvSpPr/>
          <p:nvPr/>
        </p:nvSpPr>
        <p:spPr>
          <a:xfrm>
            <a:off x="2574380" y="3882690"/>
            <a:ext cx="576000" cy="540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62E6A412-02CB-43A2-94E2-20B56F7BAD4B}"/>
              </a:ext>
            </a:extLst>
          </p:cNvPr>
          <p:cNvSpPr/>
          <p:nvPr/>
        </p:nvSpPr>
        <p:spPr>
          <a:xfrm>
            <a:off x="4549135" y="3882690"/>
            <a:ext cx="576000" cy="54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117FBBAD-54D5-4558-A319-38A2769D4941}"/>
              </a:ext>
            </a:extLst>
          </p:cNvPr>
          <p:cNvSpPr/>
          <p:nvPr/>
        </p:nvSpPr>
        <p:spPr>
          <a:xfrm>
            <a:off x="6518556" y="3882690"/>
            <a:ext cx="576000" cy="54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56A243E9-3E4E-4E94-973C-1D285DD87979}"/>
              </a:ext>
            </a:extLst>
          </p:cNvPr>
          <p:cNvGrpSpPr/>
          <p:nvPr/>
        </p:nvGrpSpPr>
        <p:grpSpPr>
          <a:xfrm>
            <a:off x="550419" y="4589425"/>
            <a:ext cx="8105218" cy="666328"/>
            <a:chOff x="481839" y="4589425"/>
            <a:chExt cx="8105218" cy="666328"/>
          </a:xfrm>
        </p:grpSpPr>
        <p:sp>
          <p:nvSpPr>
            <p:cNvPr id="17" name="ลูกศร: รูปห้าเหลี่ยม 16">
              <a:extLst>
                <a:ext uri="{FF2B5EF4-FFF2-40B4-BE49-F238E27FC236}">
                  <a16:creationId xmlns:a16="http://schemas.microsoft.com/office/drawing/2014/main" id="{8DF6C85C-DCBF-4249-B915-4AEDC13C9A35}"/>
                </a:ext>
              </a:extLst>
            </p:cNvPr>
            <p:cNvSpPr/>
            <p:nvPr/>
          </p:nvSpPr>
          <p:spPr>
            <a:xfrm>
              <a:off x="481839" y="4589426"/>
              <a:ext cx="1097584" cy="665018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</a:t>
              </a:r>
            </a:p>
          </p:txBody>
        </p:sp>
        <p:sp>
          <p:nvSpPr>
            <p:cNvPr id="19" name="ลูกศร: เครื่องหมายบั้ง 18">
              <a:extLst>
                <a:ext uri="{FF2B5EF4-FFF2-40B4-BE49-F238E27FC236}">
                  <a16:creationId xmlns:a16="http://schemas.microsoft.com/office/drawing/2014/main" id="{5CC9629A-0F4C-4F39-BC0F-7BA95F10592F}"/>
                </a:ext>
              </a:extLst>
            </p:cNvPr>
            <p:cNvSpPr/>
            <p:nvPr/>
          </p:nvSpPr>
          <p:spPr>
            <a:xfrm>
              <a:off x="1359160" y="4589425"/>
              <a:ext cx="2189018" cy="665018"/>
            </a:xfrm>
            <a:prstGeom prst="chevron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ลดอัตราตาย</a:t>
              </a:r>
            </a:p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ลดภาวะแทรกซ้อน</a:t>
              </a:r>
            </a:p>
          </p:txBody>
        </p:sp>
        <p:sp>
          <p:nvSpPr>
            <p:cNvPr id="20" name="ลูกศร: เครื่องหมายบั้ง 19">
              <a:extLst>
                <a:ext uri="{FF2B5EF4-FFF2-40B4-BE49-F238E27FC236}">
                  <a16:creationId xmlns:a16="http://schemas.microsoft.com/office/drawing/2014/main" id="{1AF41CCA-81A9-4665-B364-2ED65EA2EFD3}"/>
                </a:ext>
              </a:extLst>
            </p:cNvPr>
            <p:cNvSpPr/>
            <p:nvPr/>
          </p:nvSpPr>
          <p:spPr>
            <a:xfrm>
              <a:off x="3327915" y="4589425"/>
              <a:ext cx="1604435" cy="665018"/>
            </a:xfrm>
            <a:prstGeom prst="chevron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Good</a:t>
              </a: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recovery</a:t>
              </a:r>
            </a:p>
          </p:txBody>
        </p:sp>
        <p:sp>
          <p:nvSpPr>
            <p:cNvPr id="21" name="ลูกศร: เครื่องหมายบั้ง 20">
              <a:extLst>
                <a:ext uri="{FF2B5EF4-FFF2-40B4-BE49-F238E27FC236}">
                  <a16:creationId xmlns:a16="http://schemas.microsoft.com/office/drawing/2014/main" id="{90F465E5-E6B9-4189-BE33-ED152AC5E082}"/>
                </a:ext>
              </a:extLst>
            </p:cNvPr>
            <p:cNvSpPr/>
            <p:nvPr/>
          </p:nvSpPr>
          <p:spPr>
            <a:xfrm>
              <a:off x="4734639" y="4589425"/>
              <a:ext cx="2436475" cy="665018"/>
            </a:xfrm>
            <a:prstGeom prst="chevron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Improve / Maintain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Quality of life</a:t>
              </a:r>
            </a:p>
          </p:txBody>
        </p:sp>
        <p:sp>
          <p:nvSpPr>
            <p:cNvPr id="33" name="ลูกศร: เครื่องหมายบั้ง 32">
              <a:extLst>
                <a:ext uri="{FF2B5EF4-FFF2-40B4-BE49-F238E27FC236}">
                  <a16:creationId xmlns:a16="http://schemas.microsoft.com/office/drawing/2014/main" id="{7954BB95-1375-444F-B1FC-800669205A5F}"/>
                </a:ext>
              </a:extLst>
            </p:cNvPr>
            <p:cNvSpPr/>
            <p:nvPr/>
          </p:nvSpPr>
          <p:spPr>
            <a:xfrm>
              <a:off x="6982622" y="4590735"/>
              <a:ext cx="1604435" cy="665018"/>
            </a:xfrm>
            <a:prstGeom prst="chevron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Good death</a:t>
              </a:r>
            </a:p>
          </p:txBody>
        </p:sp>
      </p:grp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2AEB427D-6F5B-4B6C-9CEE-7526698A463D}"/>
              </a:ext>
            </a:extLst>
          </p:cNvPr>
          <p:cNvSpPr/>
          <p:nvPr/>
        </p:nvSpPr>
        <p:spPr>
          <a:xfrm>
            <a:off x="614227" y="5707380"/>
            <a:ext cx="3604345" cy="665018"/>
          </a:xfrm>
          <a:prstGeom prst="rect">
            <a:avLst/>
          </a:prstGeom>
          <a:solidFill>
            <a:schemeClr val="dk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เชื่อมโยงข้อมูล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การดูแลผู้ป่วยต่อเนื่องอย่างไร้รอยต่อ 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0998AAA9-2D74-4723-AF8F-B68ABCAF29BF}"/>
              </a:ext>
            </a:extLst>
          </p:cNvPr>
          <p:cNvSpPr/>
          <p:nvPr/>
        </p:nvSpPr>
        <p:spPr>
          <a:xfrm>
            <a:off x="4932350" y="5707380"/>
            <a:ext cx="3604346" cy="665018"/>
          </a:xfrm>
          <a:prstGeom prst="rect">
            <a:avLst/>
          </a:prstGeom>
          <a:solidFill>
            <a:schemeClr val="dk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ยกระดับการดูแลสุขภาพด้วย เทคโนโลยีดิจิตอล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ตอบสนองนโยบาย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SP, COC, LTC , PC</a:t>
            </a:r>
          </a:p>
        </p:txBody>
      </p:sp>
      <p:sp>
        <p:nvSpPr>
          <p:cNvPr id="36" name="ลูกศร: ขวา 35">
            <a:extLst>
              <a:ext uri="{FF2B5EF4-FFF2-40B4-BE49-F238E27FC236}">
                <a16:creationId xmlns:a16="http://schemas.microsoft.com/office/drawing/2014/main" id="{4F761823-F5C5-492D-B4EC-0DA4DEDB450E}"/>
              </a:ext>
            </a:extLst>
          </p:cNvPr>
          <p:cNvSpPr/>
          <p:nvPr/>
        </p:nvSpPr>
        <p:spPr>
          <a:xfrm>
            <a:off x="4406978" y="5864628"/>
            <a:ext cx="360000" cy="36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823863BE-58FF-4FF7-9411-968623C99D1E}"/>
              </a:ext>
            </a:extLst>
          </p:cNvPr>
          <p:cNvSpPr/>
          <p:nvPr/>
        </p:nvSpPr>
        <p:spPr>
          <a:xfrm rot="5400000">
            <a:off x="3770131" y="5308629"/>
            <a:ext cx="360000" cy="36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7452"/>
            <a:ext cx="9144000" cy="614186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อำเภอเขาฉกรรจ์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aphicFrame>
        <p:nvGraphicFramePr>
          <p:cNvPr id="5" name="ตาราง 8">
            <a:extLst>
              <a:ext uri="{FF2B5EF4-FFF2-40B4-BE49-F238E27FC236}">
                <a16:creationId xmlns:a16="http://schemas.microsoft.com/office/drawing/2014/main" id="{CBFD0D08-DF14-4641-9369-BBB5AF1B5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37398"/>
              </p:ext>
            </p:extLst>
          </p:nvPr>
        </p:nvGraphicFramePr>
        <p:xfrm>
          <a:off x="110837" y="1884879"/>
          <a:ext cx="8922326" cy="308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สอน.นาคันหัก ตำบลพระเพลิง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รพ.สต.ลคลองเจริญ ต.หนองหว้า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รพ.สต.ซับมะนาว ต.หนองหว้า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รพ.สต.หนองหว้า ต.หนองหว้า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รพ.สต.เขาฉกรรจ์ ต.เขาฉกรรจ์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รพ.สต.เขาสามสิบ ต.เขาสามสิบ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รพ.สต.ไทรทอง ต.พระเพลิง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รพ.ขาฉกรรจ์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99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55.56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78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7452"/>
            <a:ext cx="9144000" cy="614186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อำเภอโคกสูง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aphicFrame>
        <p:nvGraphicFramePr>
          <p:cNvPr id="6" name="ตาราง 8">
            <a:extLst>
              <a:ext uri="{FF2B5EF4-FFF2-40B4-BE49-F238E27FC236}">
                <a16:creationId xmlns:a16="http://schemas.microsoft.com/office/drawing/2014/main" id="{07A5F3A4-219A-4E11-B10E-3D3D88512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53834"/>
              </p:ext>
            </p:extLst>
          </p:nvPr>
        </p:nvGraphicFramePr>
        <p:xfrm>
          <a:off x="110837" y="1884879"/>
          <a:ext cx="8922326" cy="28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รพ.สต.คลองตะเคียนต.หนองแวง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รพ.สต.ละลมติม ต.โคกสูง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รพ.สต.หนองมั่ง ต.หนองแวง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9764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รพ.สต.หนองม่วง ต.หนองม่วง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รพ.สต.หนองแวง ต.หนองแวง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รพ.สต.โนนหมากมุ่น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รพ.โคกสูง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59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8">
            <a:extLst>
              <a:ext uri="{FF2B5EF4-FFF2-40B4-BE49-F238E27FC236}">
                <a16:creationId xmlns:a16="http://schemas.microsoft.com/office/drawing/2014/main" id="{07A5F3A4-219A-4E11-B10E-3D3D88512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33499"/>
              </p:ext>
            </p:extLst>
          </p:nvPr>
        </p:nvGraphicFramePr>
        <p:xfrm>
          <a:off x="110837" y="699693"/>
          <a:ext cx="8922326" cy="560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รพ.ค่าย</a:t>
                      </a:r>
                      <a:r>
                        <a:rPr lang="th-TH" sz="14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สุร</a:t>
                      </a:r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สิงหนาถ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รพ.สต.คลองทับจันทร์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รพ.สต.คลองน้ำใส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รพ.สต.คลองหว้า ตำบลทับพริก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รพ.สต.ทับพริก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รพ.สต.ท่าข้าม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รพ.สต.นิคมสร้างตนเองคลองน้ำใส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รพ.สต.บ้านโรงเรียน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7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รพ.สต.บ้านใหม่หนองไทร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8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รพ.สต.ป่าไร่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3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รพ.สต.ผ่านศึก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3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รพ.สต.ฟากห้วย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31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รพ.สต.ภูน้ำเกลี้ยง ตำบลป่าไร่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89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รพ.สต.หนองปรือ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71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รพ.สต.หนองสังข์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1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รพ.สต.หันทราย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49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รพ.สต.เมืองไผ่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29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รพ.อรัญประเทศ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62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68.18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C440DD4-0255-499C-92B8-A83ACF25B8D7}"/>
              </a:ext>
            </a:extLst>
          </p:cNvPr>
          <p:cNvSpPr txBox="1">
            <a:spLocks/>
          </p:cNvSpPr>
          <p:nvPr/>
        </p:nvSpPr>
        <p:spPr>
          <a:xfrm>
            <a:off x="0" y="-23055"/>
            <a:ext cx="9144000" cy="6141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อำเภออรัญประเทศ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516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8">
            <a:extLst>
              <a:ext uri="{FF2B5EF4-FFF2-40B4-BE49-F238E27FC236}">
                <a16:creationId xmlns:a16="http://schemas.microsoft.com/office/drawing/2014/main" id="{07A5F3A4-219A-4E11-B10E-3D3D88512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6454"/>
              </p:ext>
            </p:extLst>
          </p:nvPr>
        </p:nvGraphicFramePr>
        <p:xfrm>
          <a:off x="110837" y="531133"/>
          <a:ext cx="8922326" cy="610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ศูนย์สุขภาพชุมชนบ้านห้วยโจด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รพ.วัฒนานคร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รพ.สต.บ้านคลองคันโท ต.หนองหมากฝ้าย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รพ.สต.บ้านคลองทราย ต.หนองตะเคียนบอน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รพ.สต.บ้านช่องกุ่ม ต.ช่องกุ่ม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รพ.สต.บ้านซับนกแก้ว ต.หนองน้ำใส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รพ.สต.บ้านทับใหม่ ต.โนนหมาก</a:t>
                      </a:r>
                      <a:r>
                        <a:rPr lang="th-TH" sz="12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เค็ง</a:t>
                      </a:r>
                      <a:endParaRPr lang="th-TH" sz="12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รพ.สต.บ้านท่าช้าง ต.หนองหมากฝ้าย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7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รพ.สต.บ้านท่าเกวียน ต.ท่าเกวียน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8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รพ.สต.บ้านบ่อนางชิง ต.ห้วยโจด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3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รพ.สต.บ้านหนองตะเคียนบอน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3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รพ.สต.บ้านหนองน้ำใส ต.หนองน้ำใส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31393"/>
                  </a:ext>
                </a:extLst>
              </a:tr>
              <a:tr h="922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รพ.สต.บ้านหนองหมากฝ้าย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89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รพ.สต.บ้านหนองหอย ต.ผัก</a:t>
                      </a:r>
                      <a:r>
                        <a:rPr lang="th-TH" sz="12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ขะ</a:t>
                      </a:r>
                      <a:endParaRPr lang="th-TH" sz="12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71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รพ.สต.บ้านหนองเทา ต.โนนหมาก</a:t>
                      </a:r>
                      <a:r>
                        <a:rPr lang="th-TH" sz="12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เค็ง</a:t>
                      </a:r>
                      <a:endParaRPr lang="th-TH" sz="12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1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รพ.สต.บ้านหนองแวง ต.หนองแวง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49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รพ.สต.บ้านห้วยชัน ต.ช่องกุ่ม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29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รพ.สต.บ้านเขาพรมสุวรรณ ต.แซ</a:t>
                      </a:r>
                      <a:r>
                        <a:rPr lang="th-TH" sz="12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ร์</a:t>
                      </a:r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62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รพ.สต.บ้านแซ</a:t>
                      </a:r>
                      <a:r>
                        <a:rPr lang="th-TH" sz="12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ร์</a:t>
                      </a:r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 ต.แซ</a:t>
                      </a:r>
                      <a:r>
                        <a:rPr lang="th-TH" sz="12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ร์</a:t>
                      </a:r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41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รพ.สต.บ้านใหม่ศรีจำปา ต.หนองหมากฝ้าย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73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76.47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C440DD4-0255-499C-92B8-A83ACF25B8D7}"/>
              </a:ext>
            </a:extLst>
          </p:cNvPr>
          <p:cNvSpPr txBox="1">
            <a:spLocks/>
          </p:cNvSpPr>
          <p:nvPr/>
        </p:nvSpPr>
        <p:spPr>
          <a:xfrm>
            <a:off x="0" y="-23055"/>
            <a:ext cx="9144000" cy="6141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อำเภอวัฒนานคร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037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7452"/>
            <a:ext cx="9144000" cy="614186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อำเภอวังสมบูรณ์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aphicFrame>
        <p:nvGraphicFramePr>
          <p:cNvPr id="5" name="ตาราง 8">
            <a:extLst>
              <a:ext uri="{FF2B5EF4-FFF2-40B4-BE49-F238E27FC236}">
                <a16:creationId xmlns:a16="http://schemas.microsoft.com/office/drawing/2014/main" id="{CBFD0D08-DF14-4641-9369-BBB5AF1B5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8489"/>
              </p:ext>
            </p:extLst>
          </p:nvPr>
        </p:nvGraphicFramePr>
        <p:xfrm>
          <a:off x="110837" y="1884879"/>
          <a:ext cx="8922326" cy="28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สอน.เฉลิมพระเกียรติ 60 พรรษา นวมินทราชินี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รพ.วังสมบูรณ์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รพ.สต.คลองเจริญสุข ต.วังทอง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รพ.สต.ทุ่งกบินทร์ ต.วังใหม่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รพ.สต.บ้านซับสิงโต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รพ.สต.บ้านวังใหม่ ต.ใหม่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รพ.สต.บ้านถวายเฉลิมพระเกียรติ ต.วังทอง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61.54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77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7452"/>
            <a:ext cx="9144000" cy="614186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อำเภอวังน้ำเย็น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aphicFrame>
        <p:nvGraphicFramePr>
          <p:cNvPr id="5" name="ตาราง 8">
            <a:extLst>
              <a:ext uri="{FF2B5EF4-FFF2-40B4-BE49-F238E27FC236}">
                <a16:creationId xmlns:a16="http://schemas.microsoft.com/office/drawing/2014/main" id="{CBFD0D08-DF14-4641-9369-BBB5AF1B5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80720"/>
              </p:ext>
            </p:extLst>
          </p:nvPr>
        </p:nvGraphicFramePr>
        <p:xfrm>
          <a:off x="110837" y="1884879"/>
          <a:ext cx="8922326" cy="308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สอน.คลองตาสูตร ต.คลองหินปูน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สอน.คลองหินปูน ตำบลคลองหินปูน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รพ.วังน้ำเย็น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รพ.สต.คลองจระเข้ ต.ทุ่งมหาเจริญ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รพ.สต.ตาหลังใน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รพ.สต.ทุ่งมหาเจริญ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รพ.สต.บ้านคลองตะเคียนชัย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รพ.สต.บ้านท่าตาสี ตำบลตาหลังใน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97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14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8">
            <a:extLst>
              <a:ext uri="{FF2B5EF4-FFF2-40B4-BE49-F238E27FC236}">
                <a16:creationId xmlns:a16="http://schemas.microsoft.com/office/drawing/2014/main" id="{07A5F3A4-219A-4E11-B10E-3D3D88512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12340"/>
              </p:ext>
            </p:extLst>
          </p:nvPr>
        </p:nvGraphicFramePr>
        <p:xfrm>
          <a:off x="110837" y="1214614"/>
          <a:ext cx="8922326" cy="498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รพ.ตาพระยา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รพ.สต.กุดเกวียน ต.ตาพระยา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รพ.สต.ทับทิมสยาม ต.ทัพไทย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รพ.สต.ทัพ</a:t>
                      </a:r>
                      <a:r>
                        <a:rPr lang="th-TH" sz="14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เซ</a:t>
                      </a:r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ียม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รพ.สต.ทัพไทย ต.ทัพไทย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รพ.สต.นวมินทราชินี ต.ทัพไทย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รพ.สต.นางาม ต.ตาพระยา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รพ.สต.บ้านโคกไพล ต.ทัพราช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7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รพ.สต.มะกอก ต.ทัพเสด็จ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8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รพ.สต.รัตนะ ต.ทัพไทย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3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รพ.สต.หนองติม ต.ทัพราช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3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รพ.สต.หนองผักแว่น ต.ทัพราช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31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รพ.สต.แสง์ ต.ทัพเสด็จ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89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รพ.สต.โคกเพร</a:t>
                      </a:r>
                      <a:r>
                        <a:rPr lang="th-TH" sz="14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็ก</a:t>
                      </a:r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ต.ทัพเสด็จ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71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รพ.สต.โคกแจง ต.ทัพเสด็จ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1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รพ.สต.โคคลาน ต.โคคลาน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49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94.44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C440DD4-0255-499C-92B8-A83ACF25B8D7}"/>
              </a:ext>
            </a:extLst>
          </p:cNvPr>
          <p:cNvSpPr txBox="1">
            <a:spLocks/>
          </p:cNvSpPr>
          <p:nvPr/>
        </p:nvSpPr>
        <p:spPr>
          <a:xfrm>
            <a:off x="0" y="578928"/>
            <a:ext cx="9144000" cy="7695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อำเภอตาพระยา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49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705"/>
            <a:ext cx="9144000" cy="614186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อำเภอคลองหาด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aphicFrame>
        <p:nvGraphicFramePr>
          <p:cNvPr id="5" name="ตาราง 8">
            <a:extLst>
              <a:ext uri="{FF2B5EF4-FFF2-40B4-BE49-F238E27FC236}">
                <a16:creationId xmlns:a16="http://schemas.microsoft.com/office/drawing/2014/main" id="{CBFD0D08-DF14-4641-9369-BBB5AF1B5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56011"/>
              </p:ext>
            </p:extLst>
          </p:nvPr>
        </p:nvGraphicFramePr>
        <p:xfrm>
          <a:off x="110837" y="1884879"/>
          <a:ext cx="8922326" cy="333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อ.คลองหาด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รพ.คลองหาด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รพ.สต.บ้านคลองไก่เถื่อน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รพ.สต.บ้านชุมทอง ต.</a:t>
                      </a:r>
                      <a:r>
                        <a:rPr lang="th-TH" sz="14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เบญจขร</a:t>
                      </a:r>
                      <a:endParaRPr lang="th-TH" sz="1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รพ.สต.บ้านทับทิมสยาม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รพ.สต.บ้านนาดี ต.ซับมะกรูด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รพ.สต.บ้านหนองแวง ต.ไทรเดียว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รพ.สต.บ้านหินกอง ต.ไทรทอง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97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รพ.สต.ราชันย์ ต.ไทยอุดม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89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7C61100-977F-4F8A-90DE-99C70E06C66D}"/>
              </a:ext>
            </a:extLst>
          </p:cNvPr>
          <p:cNvSpPr/>
          <p:nvPr/>
        </p:nvSpPr>
        <p:spPr>
          <a:xfrm>
            <a:off x="2780145" y="2752436"/>
            <a:ext cx="5737225" cy="2044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1. อัตราการเกิดภาวะแทรกซ้อน  ไม่เกิน ร้อยละ 5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2. อัตราผู้ป่วยส่งกลับจาก รพ. ได้รับการเยี่ยมบ้าน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ใน 14 วัน ร้อยละ 80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3. ข้อมูลผู้ป่วยระดับ 3 และ 4 ส่งถึงหน่วยบริการปลายทาง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ภายใน 5 วัน ร้อยละ 80</a:t>
            </a:r>
          </a:p>
        </p:txBody>
      </p:sp>
      <p:sp>
        <p:nvSpPr>
          <p:cNvPr id="10" name="ลูกศร: รูปห้าเหลี่ยม 9">
            <a:extLst>
              <a:ext uri="{FF2B5EF4-FFF2-40B4-BE49-F238E27FC236}">
                <a16:creationId xmlns:a16="http://schemas.microsoft.com/office/drawing/2014/main" id="{619E0FEC-D2C9-4F3C-948A-C3F1EEB43956}"/>
              </a:ext>
            </a:extLst>
          </p:cNvPr>
          <p:cNvSpPr/>
          <p:nvPr/>
        </p:nvSpPr>
        <p:spPr>
          <a:xfrm>
            <a:off x="626630" y="3096492"/>
            <a:ext cx="1097584" cy="665018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</a:t>
            </a:r>
          </a:p>
        </p:txBody>
      </p:sp>
      <p:sp>
        <p:nvSpPr>
          <p:cNvPr id="11" name="ลูกศร: เครื่องหมายบั้ง 10">
            <a:extLst>
              <a:ext uri="{FF2B5EF4-FFF2-40B4-BE49-F238E27FC236}">
                <a16:creationId xmlns:a16="http://schemas.microsoft.com/office/drawing/2014/main" id="{FDD56C94-C900-49AE-B1E2-EDE88F9D9526}"/>
              </a:ext>
            </a:extLst>
          </p:cNvPr>
          <p:cNvSpPr/>
          <p:nvPr/>
        </p:nvSpPr>
        <p:spPr>
          <a:xfrm>
            <a:off x="1503951" y="3096491"/>
            <a:ext cx="1822584" cy="665018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เชิงคุณภาพ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73D0C5D-295B-4CFC-B20F-A1C1417872B9}"/>
              </a:ext>
            </a:extLst>
          </p:cNvPr>
          <p:cNvSpPr txBox="1"/>
          <p:nvPr/>
        </p:nvSpPr>
        <p:spPr>
          <a:xfrm>
            <a:off x="1135877" y="5192001"/>
            <a:ext cx="704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ตุลาคม 2562 ถึง 25 ธันวาคม 2562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17D8D969-403A-417A-8C71-585E66648204}"/>
              </a:ext>
            </a:extLst>
          </p:cNvPr>
          <p:cNvSpPr/>
          <p:nvPr/>
        </p:nvSpPr>
        <p:spPr>
          <a:xfrm>
            <a:off x="535710" y="705898"/>
            <a:ext cx="807258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7200" b="1" cap="none" spc="0" dirty="0">
                <a:ln/>
                <a:solidFill>
                  <a:schemeClr val="accent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COC </a:t>
            </a:r>
            <a:endParaRPr lang="th-TH" sz="7200" b="1" cap="none" spc="0" dirty="0">
              <a:ln/>
              <a:solidFill>
                <a:schemeClr val="accent4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cap="none" spc="0" dirty="0">
                <a:ln/>
                <a:solidFill>
                  <a:schemeClr val="accent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28012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64355"/>
            <a:ext cx="6798734" cy="880346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คุณภาพการดูแลผู้ป่วย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แยกรายอำเภอ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ต.ค. 62 ถึง 25 ธ.ค. 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85875"/>
              </p:ext>
            </p:extLst>
          </p:nvPr>
        </p:nvGraphicFramePr>
        <p:xfrm>
          <a:off x="230906" y="1426229"/>
          <a:ext cx="870065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90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666027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63431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7088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5814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560310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666030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602596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92025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3954468732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1974895907"/>
                    </a:ext>
                  </a:extLst>
                </a:gridCol>
              </a:tblGrid>
              <a:tr h="74168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ส่งภายใน 5 วัน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ยังไม่เยี่ยม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เยี่ยมภายใน 14 วัน  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เยี่ยมเกิน 14 วัน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ภาวะแทรกซ้อน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ไม่เกิน5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Re-Admit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คลองหาด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ตาพระยา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วังน้ำเย็น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วังสมบูรณ์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วัฒนานคร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อรัญฯ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เขาฉกรรจ์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8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17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8371EB0-E3C0-449E-A575-603ABF876EFF}"/>
              </a:ext>
            </a:extLst>
          </p:cNvPr>
          <p:cNvGrpSpPr/>
          <p:nvPr/>
        </p:nvGrpSpPr>
        <p:grpSpPr>
          <a:xfrm>
            <a:off x="269586" y="1394460"/>
            <a:ext cx="8584854" cy="5052060"/>
            <a:chOff x="269586" y="1394460"/>
            <a:chExt cx="8584854" cy="5052060"/>
          </a:xfrm>
        </p:grpSpPr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13E0EDAD-FB5C-4C4D-BDF7-796A3CB69FEB}"/>
                </a:ext>
              </a:extLst>
            </p:cNvPr>
            <p:cNvSpPr/>
            <p:nvPr/>
          </p:nvSpPr>
          <p:spPr>
            <a:xfrm>
              <a:off x="2011680" y="1722120"/>
              <a:ext cx="1874520" cy="134112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ช่วยเหลือตัวเองได้</a:t>
              </a:r>
            </a:p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แต่ขาดความรู้ความเข้าใจ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ADL 12 - 20</a:t>
              </a: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52031D50-17B9-4902-91CF-DA5D57DA66F1}"/>
                </a:ext>
              </a:extLst>
            </p:cNvPr>
            <p:cNvSpPr/>
            <p:nvPr/>
          </p:nvSpPr>
          <p:spPr>
            <a:xfrm>
              <a:off x="2011680" y="1394460"/>
              <a:ext cx="1874520" cy="32766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 1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69DDB79-B8C1-4D1D-B630-BA6163A626D5}"/>
                </a:ext>
              </a:extLst>
            </p:cNvPr>
            <p:cNvSpPr/>
            <p:nvPr/>
          </p:nvSpPr>
          <p:spPr>
            <a:xfrm>
              <a:off x="274320" y="3063240"/>
              <a:ext cx="1737360" cy="845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การส่งข้อมูล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5B153581-C3C0-4DDF-9AC6-D86EBCFF95B9}"/>
                </a:ext>
              </a:extLst>
            </p:cNvPr>
            <p:cNvSpPr/>
            <p:nvPr/>
          </p:nvSpPr>
          <p:spPr>
            <a:xfrm>
              <a:off x="3886893" y="1722120"/>
              <a:ext cx="1562102" cy="13411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ต้องการช่วยเหลือบางส่วน</a:t>
              </a:r>
              <a:r>
                <a:rPr lang="en-US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ADL </a:t>
              </a:r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- </a:t>
              </a:r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11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634DBBCA-4553-4FEC-9B99-236B81639C33}"/>
                </a:ext>
              </a:extLst>
            </p:cNvPr>
            <p:cNvSpPr/>
            <p:nvPr/>
          </p:nvSpPr>
          <p:spPr>
            <a:xfrm>
              <a:off x="5449687" y="1722120"/>
              <a:ext cx="1575263" cy="13411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ต้องการช่วยเหลือ</a:t>
              </a:r>
            </a:p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มีภาวะแทรกซ้อน </a:t>
              </a:r>
            </a:p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ติดเตียง / พิการ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ADL </a:t>
              </a:r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</a:t>
              </a:r>
              <a:r>
                <a:rPr lang="en-US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- </a:t>
              </a:r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B6555B40-ABBD-4C07-9B6E-432986E91BF9}"/>
                </a:ext>
              </a:extLst>
            </p:cNvPr>
            <p:cNvSpPr/>
            <p:nvPr/>
          </p:nvSpPr>
          <p:spPr>
            <a:xfrm>
              <a:off x="7026337" y="1722120"/>
              <a:ext cx="1828103" cy="13411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PC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(CA) PPS </a:t>
              </a:r>
              <a:r>
                <a:rPr lang="en-US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≤</a:t>
              </a:r>
              <a:r>
                <a:rPr lang="th-TH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80</a:t>
              </a:r>
              <a:r>
                <a:rPr lang="en-US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(Non CA) PPS </a:t>
              </a:r>
              <a:r>
                <a:rPr lang="en-US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≤</a:t>
              </a:r>
              <a:r>
                <a:rPr lang="th-TH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th-TH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</a:t>
              </a:r>
              <a:r>
                <a:rPr lang="en-US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1B15FA9D-F9ED-466C-84CA-F265D25A7906}"/>
                </a:ext>
              </a:extLst>
            </p:cNvPr>
            <p:cNvSpPr/>
            <p:nvPr/>
          </p:nvSpPr>
          <p:spPr>
            <a:xfrm>
              <a:off x="3886893" y="1394460"/>
              <a:ext cx="1569722" cy="32766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 2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38B91751-62A0-46B7-B107-8B9167706457}"/>
                </a:ext>
              </a:extLst>
            </p:cNvPr>
            <p:cNvSpPr/>
            <p:nvPr/>
          </p:nvSpPr>
          <p:spPr>
            <a:xfrm>
              <a:off x="5449688" y="1394460"/>
              <a:ext cx="1575954" cy="32766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 3</a:t>
              </a:r>
              <a:endPara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A2F698F7-DE82-4B25-9B1B-D5CA64D8D985}"/>
                </a:ext>
              </a:extLst>
            </p:cNvPr>
            <p:cNvSpPr/>
            <p:nvPr/>
          </p:nvSpPr>
          <p:spPr>
            <a:xfrm>
              <a:off x="7026337" y="1394460"/>
              <a:ext cx="1828103" cy="32766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 4</a:t>
              </a:r>
              <a:endPara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35EC3FCF-6D1D-4F43-8B75-E92D01FB69EE}"/>
                </a:ext>
              </a:extLst>
            </p:cNvPr>
            <p:cNvSpPr/>
            <p:nvPr/>
          </p:nvSpPr>
          <p:spPr>
            <a:xfrm>
              <a:off x="274320" y="3909060"/>
              <a:ext cx="1737360" cy="845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ความถี่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ในการเยี่ยมบ้าน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C28062B5-265B-412E-8539-CAE0A7E90111}"/>
                </a:ext>
              </a:extLst>
            </p:cNvPr>
            <p:cNvSpPr/>
            <p:nvPr/>
          </p:nvSpPr>
          <p:spPr>
            <a:xfrm>
              <a:off x="274320" y="4754880"/>
              <a:ext cx="1737360" cy="845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การเยี่ยมบ้าน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0105FA13-2194-4813-A0C5-D574F9DD66D7}"/>
                </a:ext>
              </a:extLst>
            </p:cNvPr>
            <p:cNvSpPr/>
            <p:nvPr/>
          </p:nvSpPr>
          <p:spPr>
            <a:xfrm>
              <a:off x="274320" y="5600700"/>
              <a:ext cx="1737360" cy="845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ทีมเยี่ยมบ้าน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809CB0FD-4A22-414C-AF00-5A59DA1587AF}"/>
                </a:ext>
              </a:extLst>
            </p:cNvPr>
            <p:cNvSpPr/>
            <p:nvPr/>
          </p:nvSpPr>
          <p:spPr>
            <a:xfrm>
              <a:off x="2011680" y="3063240"/>
              <a:ext cx="1874520" cy="84582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7 วัน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725E2069-2406-47DD-8B4A-6CA16E389E33}"/>
                </a:ext>
              </a:extLst>
            </p:cNvPr>
            <p:cNvSpPr/>
            <p:nvPr/>
          </p:nvSpPr>
          <p:spPr>
            <a:xfrm>
              <a:off x="2011680" y="3909060"/>
              <a:ext cx="1874520" cy="84582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– 2 ครั้ง / ปี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id="{F03281F6-CD47-485F-BCBD-1954B9F0D7E9}"/>
                </a:ext>
              </a:extLst>
            </p:cNvPr>
            <p:cNvSpPr/>
            <p:nvPr/>
          </p:nvSpPr>
          <p:spPr>
            <a:xfrm>
              <a:off x="2011680" y="4754880"/>
              <a:ext cx="1874520" cy="84582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14 วัน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F7426935-879A-49FC-82F5-B6712E84B29A}"/>
                </a:ext>
              </a:extLst>
            </p:cNvPr>
            <p:cNvSpPr/>
            <p:nvPr/>
          </p:nvSpPr>
          <p:spPr>
            <a:xfrm>
              <a:off x="2011680" y="5600700"/>
              <a:ext cx="1874520" cy="84582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อสม. / </a:t>
              </a:r>
              <a:r>
                <a:rPr lang="th-TH" sz="2000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จพ</a:t>
              </a:r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4AEC75F5-0AE0-4826-9C10-A75F25119870}"/>
                </a:ext>
              </a:extLst>
            </p:cNvPr>
            <p:cNvSpPr/>
            <p:nvPr/>
          </p:nvSpPr>
          <p:spPr>
            <a:xfrm>
              <a:off x="3887586" y="3063240"/>
              <a:ext cx="1569722" cy="8458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7 วัน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id="{DDBA29A4-FBEB-40FE-81C8-E2D1098A41B2}"/>
                </a:ext>
              </a:extLst>
            </p:cNvPr>
            <p:cNvSpPr/>
            <p:nvPr/>
          </p:nvSpPr>
          <p:spPr>
            <a:xfrm>
              <a:off x="3887586" y="3909060"/>
              <a:ext cx="1569722" cy="8458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ครั้ง / เดือน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id="{6F5797D7-4ACF-4250-90E7-FA8D8DB2F729}"/>
                </a:ext>
              </a:extLst>
            </p:cNvPr>
            <p:cNvSpPr/>
            <p:nvPr/>
          </p:nvSpPr>
          <p:spPr>
            <a:xfrm>
              <a:off x="3887586" y="4754880"/>
              <a:ext cx="1569722" cy="8458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14 วัน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สี่เหลี่ยมผืนผ้า 25">
              <a:extLst>
                <a:ext uri="{FF2B5EF4-FFF2-40B4-BE49-F238E27FC236}">
                  <a16:creationId xmlns:a16="http://schemas.microsoft.com/office/drawing/2014/main" id="{9739D270-8AF7-4A26-9E8C-0D4FC165B38E}"/>
                </a:ext>
              </a:extLst>
            </p:cNvPr>
            <p:cNvSpPr/>
            <p:nvPr/>
          </p:nvSpPr>
          <p:spPr>
            <a:xfrm>
              <a:off x="3887586" y="5600700"/>
              <a:ext cx="1569722" cy="8458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พว</a:t>
              </a:r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/ นวก. / </a:t>
              </a:r>
              <a:r>
                <a:rPr lang="th-TH" sz="2000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จพ</a:t>
              </a:r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</a:p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สหสาขาวิชาชีพ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สี่เหลี่ยมผืนผ้า 26">
              <a:extLst>
                <a:ext uri="{FF2B5EF4-FFF2-40B4-BE49-F238E27FC236}">
                  <a16:creationId xmlns:a16="http://schemas.microsoft.com/office/drawing/2014/main" id="{9C0741A1-42E4-4B0B-8274-077FE62B6756}"/>
                </a:ext>
              </a:extLst>
            </p:cNvPr>
            <p:cNvSpPr/>
            <p:nvPr/>
          </p:nvSpPr>
          <p:spPr>
            <a:xfrm>
              <a:off x="5449687" y="3063240"/>
              <a:ext cx="1576649" cy="8458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5 วัน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BBC97D4D-AA69-440B-873E-F6E05EA1F779}"/>
                </a:ext>
              </a:extLst>
            </p:cNvPr>
            <p:cNvSpPr/>
            <p:nvPr/>
          </p:nvSpPr>
          <p:spPr>
            <a:xfrm>
              <a:off x="5449687" y="3909060"/>
              <a:ext cx="1576649" cy="8458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1 - 2 ครั้ง / เดือน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E63CCBF9-82F3-4595-8A36-83A3C3ABFF8F}"/>
                </a:ext>
              </a:extLst>
            </p:cNvPr>
            <p:cNvSpPr/>
            <p:nvPr/>
          </p:nvSpPr>
          <p:spPr>
            <a:xfrm>
              <a:off x="5449687" y="4754880"/>
              <a:ext cx="1576649" cy="8458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14 วัน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701973A5-C73D-41C9-9688-D547E32FDD82}"/>
                </a:ext>
              </a:extLst>
            </p:cNvPr>
            <p:cNvSpPr/>
            <p:nvPr/>
          </p:nvSpPr>
          <p:spPr>
            <a:xfrm>
              <a:off x="5449687" y="5600700"/>
              <a:ext cx="1576649" cy="8458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สหสาขาวิชาชีพ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ภาคีเครือข่าย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CFF6CA7A-0954-4145-9187-095ABCFE74B8}"/>
                </a:ext>
              </a:extLst>
            </p:cNvPr>
            <p:cNvSpPr/>
            <p:nvPr/>
          </p:nvSpPr>
          <p:spPr>
            <a:xfrm>
              <a:off x="7025644" y="3063240"/>
              <a:ext cx="1828796" cy="8458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5 วัน</a:t>
              </a:r>
              <a:endPara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9846561E-20CC-46C1-BC8E-9D0142ACCC5C}"/>
                </a:ext>
              </a:extLst>
            </p:cNvPr>
            <p:cNvSpPr/>
            <p:nvPr/>
          </p:nvSpPr>
          <p:spPr>
            <a:xfrm>
              <a:off x="7025644" y="3909060"/>
              <a:ext cx="1828796" cy="8458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PPS 70-100% </a:t>
              </a:r>
              <a:r>
                <a:rPr lang="th-TH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เยี่ยม 1 ครั้ง/เดือน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PPS </a:t>
              </a:r>
              <a:r>
                <a:rPr lang="th-TH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40</a:t>
              </a:r>
              <a:r>
                <a:rPr lang="en-US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r>
                <a:rPr lang="th-TH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60</a:t>
              </a:r>
              <a:r>
                <a:rPr lang="en-US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 </a:t>
              </a:r>
              <a:r>
                <a:rPr lang="th-TH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เยี่ยม 1-2 ครั้ง/เดือน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PPS </a:t>
              </a:r>
              <a:r>
                <a:rPr lang="th-TH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</a:t>
              </a:r>
              <a:r>
                <a:rPr lang="en-US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r>
                <a:rPr lang="th-TH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30</a:t>
              </a:r>
              <a:r>
                <a:rPr lang="en-US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 </a:t>
              </a:r>
              <a:r>
                <a:rPr lang="th-TH" sz="1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เยี่ยม 1 ครั้ง/สัปดาห์</a:t>
              </a:r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5EC41EA8-6A2C-4420-A69B-858D91A04ABB}"/>
                </a:ext>
              </a:extLst>
            </p:cNvPr>
            <p:cNvSpPr/>
            <p:nvPr/>
          </p:nvSpPr>
          <p:spPr>
            <a:xfrm>
              <a:off x="7025644" y="4754880"/>
              <a:ext cx="1828796" cy="8458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5 วัน</a:t>
              </a:r>
              <a:endPara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F01379CE-0BF8-429B-A512-4FC40D03531F}"/>
                </a:ext>
              </a:extLst>
            </p:cNvPr>
            <p:cNvSpPr/>
            <p:nvPr/>
          </p:nvSpPr>
          <p:spPr>
            <a:xfrm>
              <a:off x="7025644" y="5600700"/>
              <a:ext cx="1828796" cy="8458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PCCN , PCN</a:t>
              </a:r>
            </a:p>
            <a:p>
              <a:pPr algn="ctr"/>
              <a:r>
                <a:rPr lang="th-TH" sz="2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ภาคีเครือข่าย</a:t>
              </a:r>
              <a:endPara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49" name="กลุ่ม 48">
              <a:extLst>
                <a:ext uri="{FF2B5EF4-FFF2-40B4-BE49-F238E27FC236}">
                  <a16:creationId xmlns:a16="http://schemas.microsoft.com/office/drawing/2014/main" id="{766A2924-C029-4719-BBF1-549CBC5B129E}"/>
                </a:ext>
              </a:extLst>
            </p:cNvPr>
            <p:cNvGrpSpPr/>
            <p:nvPr/>
          </p:nvGrpSpPr>
          <p:grpSpPr>
            <a:xfrm>
              <a:off x="269586" y="1394460"/>
              <a:ext cx="1734474" cy="1680210"/>
              <a:chOff x="269586" y="1394460"/>
              <a:chExt cx="1734474" cy="1680210"/>
            </a:xfrm>
            <a:solidFill>
              <a:schemeClr val="bg1">
                <a:lumMod val="85000"/>
              </a:schemeClr>
            </a:solidFill>
          </p:grpSpPr>
          <p:sp>
            <p:nvSpPr>
              <p:cNvPr id="4" name="สี่เหลี่ยมผืนผ้า 3">
                <a:extLst>
                  <a:ext uri="{FF2B5EF4-FFF2-40B4-BE49-F238E27FC236}">
                    <a16:creationId xmlns:a16="http://schemas.microsoft.com/office/drawing/2014/main" id="{7A0D164E-4CCD-462D-B5E3-3177718C6CC0}"/>
                  </a:ext>
                </a:extLst>
              </p:cNvPr>
              <p:cNvSpPr/>
              <p:nvPr/>
            </p:nvSpPr>
            <p:spPr>
              <a:xfrm>
                <a:off x="274320" y="1394460"/>
                <a:ext cx="1729740" cy="166878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400" b="1" dirty="0">
                    <a:solidFill>
                      <a:schemeClr val="tx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กลุ่มผู้ป่วย </a:t>
                </a:r>
              </a:p>
              <a:p>
                <a:pPr algn="ctr"/>
                <a:endParaRPr lang="th-TH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pPr algn="ctr"/>
                <a:endParaRPr lang="th-TH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pPr algn="ctr"/>
                <a:r>
                  <a:rPr lang="th-TH" sz="2400" b="1" dirty="0">
                    <a:solidFill>
                      <a:schemeClr val="tx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รายการ</a:t>
                </a:r>
                <a:endParaRPr lang="en-US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cxnSp>
            <p:nvCxnSpPr>
              <p:cNvPr id="43" name="ตัวเชื่อมต่อตรง 42">
                <a:extLst>
                  <a:ext uri="{FF2B5EF4-FFF2-40B4-BE49-F238E27FC236}">
                    <a16:creationId xmlns:a16="http://schemas.microsoft.com/office/drawing/2014/main" id="{5D57EDDC-73CA-4AEC-80D1-9C018800C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9586" y="1394460"/>
                <a:ext cx="1734474" cy="168021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51" name="ชื่อเรื่อง 1">
            <a:extLst>
              <a:ext uri="{FF2B5EF4-FFF2-40B4-BE49-F238E27FC236}">
                <a16:creationId xmlns:a16="http://schemas.microsoft.com/office/drawing/2014/main" id="{2BB9BA5A-6C29-4271-BF4A-13C7FBCA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0190"/>
            <a:ext cx="9144000" cy="84582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การจัดระดับความรุนแรงผู้ป่วย</a:t>
            </a:r>
            <a:endParaRPr lang="en-US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004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65" y="1081591"/>
            <a:ext cx="6798734" cy="880346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คุณภาพการดูแลผู้ป่วย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CAPD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แยกรายอำเภอ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ต.ค. 62 ถึง 25 ธ.ค. 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95570"/>
              </p:ext>
            </p:extLst>
          </p:nvPr>
        </p:nvGraphicFramePr>
        <p:xfrm>
          <a:off x="230905" y="2086347"/>
          <a:ext cx="8700653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90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666027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63431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7088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5814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560310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666030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602596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92025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3954468732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1974895907"/>
                    </a:ext>
                  </a:extLst>
                </a:gridCol>
              </a:tblGrid>
              <a:tr h="74168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ส่งภายใน 5 วัน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ยังไม่เยี่ยม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เยี่ยมภายใน 14 วัน  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เยี่ยมเกิน 14 วัน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ภาวะแทรกซ้อน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ไม่เกิน5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Re-Admit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วังน้ำเย็น</a:t>
                      </a:r>
                      <a:endParaRPr lang="th-TH" sz="1600" b="1" u="none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วังสมบูรณ์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วัฒนานคร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2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6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12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64355"/>
            <a:ext cx="6798734" cy="880346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คุณภาพการดูแลผู้ป่วย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Palliative care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แยกรายอำเภอ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ต.ค. 62 ถึง 25 ธ.ค. 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52543"/>
              </p:ext>
            </p:extLst>
          </p:nvPr>
        </p:nvGraphicFramePr>
        <p:xfrm>
          <a:off x="230906" y="1426229"/>
          <a:ext cx="870065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90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666027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63431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7088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5814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560310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666030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602596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92025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3954468732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1974895907"/>
                    </a:ext>
                  </a:extLst>
                </a:gridCol>
              </a:tblGrid>
              <a:tr h="74168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ส่งภายใน 5 วัน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ยังไม่เยี่ยม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เยี่ยมภายใน 14 วัน  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เยี่ยมเกิน 14 วัน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ภาวะแทรกซ้อน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ไม่เกิน5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Re-Admit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คลองหาด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ตาพระยา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วังน้ำเย็น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วังสมบูรณ์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วัฒนานคร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อรัญฯ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เขาฉกรรจ์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7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4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61465"/>
            <a:ext cx="6798734" cy="880346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คุณภาพการดูแลผู้ป่วย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Trauma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แยกรายอำเภอ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ต.ค. 62 ถึง 25 ธ.ค. 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767863"/>
              </p:ext>
            </p:extLst>
          </p:nvPr>
        </p:nvGraphicFramePr>
        <p:xfrm>
          <a:off x="221673" y="1419735"/>
          <a:ext cx="870065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90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666027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63431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7088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5814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560310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666030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602596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92025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3954468732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1974895907"/>
                    </a:ext>
                  </a:extLst>
                </a:gridCol>
              </a:tblGrid>
              <a:tr h="74168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ส่งภายใน 5 วัน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ยังไม่เยี่ยม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เยี่ยมภายใน 14 วัน  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เยี่ยมเกิน 14 วัน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ภาวะแทรกซ้อน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ไม่เกิน5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Re-Admit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คลองหาด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ตาพระยา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วังน้ำเย็น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วังสมบูรณ์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วัฒนานคร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อรัญประเทศ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0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เขาฉกรรจ์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9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เมืองสระแก้ว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7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โคกสูง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3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69548"/>
            <a:ext cx="6798734" cy="880346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คุณภาพการดูแลผู้ป่วย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แยกรายอำเภอ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ต.ค. 62 ถึง 25 ธ.ค. 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85046"/>
              </p:ext>
            </p:extLst>
          </p:nvPr>
        </p:nvGraphicFramePr>
        <p:xfrm>
          <a:off x="221673" y="1411652"/>
          <a:ext cx="870065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90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666027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63431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7088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5814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560310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666030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602596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92025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3954468732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1974895907"/>
                    </a:ext>
                  </a:extLst>
                </a:gridCol>
              </a:tblGrid>
              <a:tr h="74168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ส่งภายใน 5 วัน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ยังไม่เยี่ยม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เยี่ยมภายใน 14 วัน  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เยี่ยมเกิน 14 วัน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ภาวะแทรกซ้อน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ไม่เกิน5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Re-Admit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คลองหาด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ตาพระยา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วังน้ำเย็น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วังสมบูรณ์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วัฒนานคร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00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อรัญประเทศ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เขาฉกรรจ์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เมืองสระแก้ว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โคกสูง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4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74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65" y="749082"/>
            <a:ext cx="6798734" cy="880346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คุณภาพการดูแลผู้ป่วย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แยกรายอำเภอ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ต.ค. 62 ถึง 25 ธ.ค. 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64139"/>
              </p:ext>
            </p:extLst>
          </p:nvPr>
        </p:nvGraphicFramePr>
        <p:xfrm>
          <a:off x="230906" y="1777206"/>
          <a:ext cx="87006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90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666027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63431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7088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81453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5814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560310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666030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602596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92025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3954468732"/>
                    </a:ext>
                  </a:extLst>
                </a:gridCol>
                <a:gridCol w="623740">
                  <a:extLst>
                    <a:ext uri="{9D8B030D-6E8A-4147-A177-3AD203B41FA5}">
                      <a16:colId xmlns:a16="http://schemas.microsoft.com/office/drawing/2014/main" val="1974895907"/>
                    </a:ext>
                  </a:extLst>
                </a:gridCol>
              </a:tblGrid>
              <a:tr h="74168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ส่งภายใน 5 วัน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ยังไม่เยี่ยม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เยี่ยมภายใน 14 วัน  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เยี่ยมเกิน 14 วัน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ภาวะแทรกซ้อน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ไม่เกิน5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Re-Admit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คลองหาด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ตาพระยา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วังน้ำเย็น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วังสมบูรณ์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วัฒนานคร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1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เขาฉกรรจ์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8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โคกสูง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5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48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32DC9D0D-154C-47B1-A6F0-A74E710FA56B}"/>
              </a:ext>
            </a:extLst>
          </p:cNvPr>
          <p:cNvSpPr/>
          <p:nvPr/>
        </p:nvSpPr>
        <p:spPr>
          <a:xfrm>
            <a:off x="692727" y="2138435"/>
            <a:ext cx="2216727" cy="720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เชิงปริมาณ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5DDF336-03B4-4684-831D-C4BAC89E212D}"/>
              </a:ext>
            </a:extLst>
          </p:cNvPr>
          <p:cNvSpPr/>
          <p:nvPr/>
        </p:nvSpPr>
        <p:spPr>
          <a:xfrm>
            <a:off x="2216036" y="2050472"/>
            <a:ext cx="6235236" cy="895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อัตราความครอบคลุมการเยี่ยมบ้านผู้ป่วยที่บ้าน ร้อยละ 80</a:t>
            </a: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E6F3E7F3-C475-4ABC-99B7-5A958FEDF1E5}"/>
              </a:ext>
            </a:extLst>
          </p:cNvPr>
          <p:cNvSpPr/>
          <p:nvPr/>
        </p:nvSpPr>
        <p:spPr>
          <a:xfrm>
            <a:off x="1856509" y="2138435"/>
            <a:ext cx="756000" cy="7200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88F2149E-7A68-410D-A5DF-9079C5834F30}"/>
              </a:ext>
            </a:extLst>
          </p:cNvPr>
          <p:cNvSpPr/>
          <p:nvPr/>
        </p:nvSpPr>
        <p:spPr>
          <a:xfrm>
            <a:off x="692727" y="3068999"/>
            <a:ext cx="2216727" cy="720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เชิงคุณภาพ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08B42FEC-6462-4C87-B2B3-F35B142594AB}"/>
              </a:ext>
            </a:extLst>
          </p:cNvPr>
          <p:cNvSpPr/>
          <p:nvPr/>
        </p:nvSpPr>
        <p:spPr>
          <a:xfrm>
            <a:off x="2216036" y="2981036"/>
            <a:ext cx="6235236" cy="895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อัตราการเกิดภาวะแทรกซ้อน  ไม่เกิน ร้อยละ 5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5BD197CC-5770-4683-88FC-DBB54B257DB8}"/>
              </a:ext>
            </a:extLst>
          </p:cNvPr>
          <p:cNvSpPr/>
          <p:nvPr/>
        </p:nvSpPr>
        <p:spPr>
          <a:xfrm>
            <a:off x="1856509" y="3068999"/>
            <a:ext cx="756000" cy="7200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BC2972CF-AA47-47C1-B428-91D117975871}"/>
              </a:ext>
            </a:extLst>
          </p:cNvPr>
          <p:cNvSpPr/>
          <p:nvPr/>
        </p:nvSpPr>
        <p:spPr>
          <a:xfrm>
            <a:off x="692727" y="4004182"/>
            <a:ext cx="2216727" cy="720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เชิงคุณภาพ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EFDDFBFD-43C0-4034-9658-E779D205D5B4}"/>
              </a:ext>
            </a:extLst>
          </p:cNvPr>
          <p:cNvSpPr/>
          <p:nvPr/>
        </p:nvSpPr>
        <p:spPr>
          <a:xfrm>
            <a:off x="2216036" y="3916219"/>
            <a:ext cx="6235236" cy="895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อัตราผู้ป่วยส่งกลับจาก รพ. ได้รับการเยี่ยมบ้าน ใน 14 วัน 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80 </a:t>
            </a:r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8BD56E7B-848A-4808-9AB7-08324F48DD47}"/>
              </a:ext>
            </a:extLst>
          </p:cNvPr>
          <p:cNvSpPr/>
          <p:nvPr/>
        </p:nvSpPr>
        <p:spPr>
          <a:xfrm>
            <a:off x="1856509" y="4004182"/>
            <a:ext cx="756000" cy="7200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7AD073D6-81E4-4990-94ED-DCDD5348273F}"/>
              </a:ext>
            </a:extLst>
          </p:cNvPr>
          <p:cNvSpPr/>
          <p:nvPr/>
        </p:nvSpPr>
        <p:spPr>
          <a:xfrm>
            <a:off x="711200" y="4939364"/>
            <a:ext cx="2216727" cy="720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เชิงคุณภาพ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9725A433-129D-4D11-A4C9-81FAD2B5D6BD}"/>
              </a:ext>
            </a:extLst>
          </p:cNvPr>
          <p:cNvSpPr/>
          <p:nvPr/>
        </p:nvSpPr>
        <p:spPr>
          <a:xfrm>
            <a:off x="2234509" y="4851401"/>
            <a:ext cx="6235236" cy="895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ข้อมูลผู้ป่วยระดับ 3 และ 4 ส่งถึงหน่วยบริการปลายทาง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5 วัน ร้อยละ 80</a:t>
            </a:r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6F9C52DB-4748-440D-9D63-D298C962B844}"/>
              </a:ext>
            </a:extLst>
          </p:cNvPr>
          <p:cNvSpPr/>
          <p:nvPr/>
        </p:nvSpPr>
        <p:spPr>
          <a:xfrm>
            <a:off x="1874982" y="4939364"/>
            <a:ext cx="756000" cy="7200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9463654E-0C36-4CE9-A76F-753ED1301D04}"/>
              </a:ext>
            </a:extLst>
          </p:cNvPr>
          <p:cNvSpPr/>
          <p:nvPr/>
        </p:nvSpPr>
        <p:spPr>
          <a:xfrm>
            <a:off x="563418" y="843780"/>
            <a:ext cx="80171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skerville Old Face" panose="02020602080505020303" pitchFamily="18" charset="0"/>
              </a:rPr>
              <a:t>ตัวชี้วัด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skerville Old Face" panose="02020602080505020303" pitchFamily="18" charset="0"/>
              </a:rPr>
              <a:t>COC</a:t>
            </a:r>
            <a:endParaRPr lang="th-TH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94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A7205F-3395-4257-8D22-3207BB47402A}"/>
              </a:ext>
            </a:extLst>
          </p:cNvPr>
          <p:cNvGrpSpPr/>
          <p:nvPr/>
        </p:nvGrpSpPr>
        <p:grpSpPr>
          <a:xfrm>
            <a:off x="626630" y="2981036"/>
            <a:ext cx="7890740" cy="895927"/>
            <a:chOff x="542059" y="979507"/>
            <a:chExt cx="7890740" cy="895927"/>
          </a:xfrm>
        </p:grpSpPr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8787439A-83F0-43E7-A121-F56EBF02A310}"/>
                </a:ext>
              </a:extLst>
            </p:cNvPr>
            <p:cNvSpPr/>
            <p:nvPr/>
          </p:nvSpPr>
          <p:spPr>
            <a:xfrm>
              <a:off x="2519584" y="979507"/>
              <a:ext cx="5913215" cy="895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</a:t>
              </a:r>
              <a:r>
                <a: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อัตราความครอบคลุมการเยี่ยมบ้านผู้ป่วยที่บ้าน ร้อยละ 80</a:t>
              </a:r>
            </a:p>
          </p:txBody>
        </p:sp>
        <p:sp>
          <p:nvSpPr>
            <p:cNvPr id="9" name="ลูกศร: รูปห้าเหลี่ยม 8">
              <a:extLst>
                <a:ext uri="{FF2B5EF4-FFF2-40B4-BE49-F238E27FC236}">
                  <a16:creationId xmlns:a16="http://schemas.microsoft.com/office/drawing/2014/main" id="{45C3BAC5-B69C-4753-BBA6-92B782347535}"/>
                </a:ext>
              </a:extLst>
            </p:cNvPr>
            <p:cNvSpPr/>
            <p:nvPr/>
          </p:nvSpPr>
          <p:spPr>
            <a:xfrm>
              <a:off x="542059" y="1094963"/>
              <a:ext cx="1097584" cy="665018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ตัวชี้วัด</a:t>
              </a:r>
            </a:p>
          </p:txBody>
        </p:sp>
        <p:sp>
          <p:nvSpPr>
            <p:cNvPr id="10" name="ลูกศร: เครื่องหมายบั้ง 9">
              <a:extLst>
                <a:ext uri="{FF2B5EF4-FFF2-40B4-BE49-F238E27FC236}">
                  <a16:creationId xmlns:a16="http://schemas.microsoft.com/office/drawing/2014/main" id="{F5A00BB1-B3C9-4955-A70F-640DC680299D}"/>
                </a:ext>
              </a:extLst>
            </p:cNvPr>
            <p:cNvSpPr/>
            <p:nvPr/>
          </p:nvSpPr>
          <p:spPr>
            <a:xfrm>
              <a:off x="1419380" y="1094962"/>
              <a:ext cx="1822584" cy="665018"/>
            </a:xfrm>
            <a:prstGeom prst="chevron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เชิงปริมาณ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4508BBDE-D73B-485A-BEA0-24D43E85196B}"/>
              </a:ext>
            </a:extLst>
          </p:cNvPr>
          <p:cNvSpPr txBox="1"/>
          <p:nvPr/>
        </p:nvSpPr>
        <p:spPr>
          <a:xfrm>
            <a:off x="1120475" y="4826228"/>
            <a:ext cx="6946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ตุลาคม 2562 ถึง 25 ธันวาคม 2562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6CDCB07E-CB69-4D18-B6B3-6536D57F3713}"/>
              </a:ext>
            </a:extLst>
          </p:cNvPr>
          <p:cNvSpPr/>
          <p:nvPr/>
        </p:nvSpPr>
        <p:spPr>
          <a:xfrm>
            <a:off x="535710" y="705898"/>
            <a:ext cx="807258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7200" b="1" cap="none" spc="0" dirty="0">
                <a:ln/>
                <a:solidFill>
                  <a:schemeClr val="accent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COC</a:t>
            </a:r>
            <a:endParaRPr lang="th-TH" sz="7200" b="1" cap="none" spc="0" dirty="0">
              <a:ln/>
              <a:solidFill>
                <a:schemeClr val="accent4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cap="none" spc="0" dirty="0">
                <a:ln/>
                <a:solidFill>
                  <a:schemeClr val="accent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26634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45883"/>
            <a:ext cx="6798734" cy="880346"/>
          </a:xfrm>
        </p:spPr>
        <p:txBody>
          <a:bodyPr>
            <a:no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ระดับจังหวัด สระแก้ว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ต.ค. 62 – 25 ธ.ค. 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11303"/>
              </p:ext>
            </p:extLst>
          </p:nvPr>
        </p:nvGraphicFramePr>
        <p:xfrm>
          <a:off x="110837" y="1426229"/>
          <a:ext cx="892232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27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517236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544945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คลองหาด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ตาพระยา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วังน้ำเย็น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วังสมบูรณ์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วัฒนานคร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อรัญฯ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เขาฉกรรจ์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65.95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65.25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71.05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17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8">
            <a:extLst>
              <a:ext uri="{FF2B5EF4-FFF2-40B4-BE49-F238E27FC236}">
                <a16:creationId xmlns:a16="http://schemas.microsoft.com/office/drawing/2014/main" id="{85070C84-6455-4834-8D7F-0B781C7B6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34959"/>
              </p:ext>
            </p:extLst>
          </p:nvPr>
        </p:nvGraphicFramePr>
        <p:xfrm>
          <a:off x="110837" y="1582645"/>
          <a:ext cx="892232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27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517236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544945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คลองหาด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ตาพระยา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วังน้ำเย็น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วังสมบูรณ์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วัฒนานคร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อรัญฯ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เขาฉกรรจ์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76.54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75.27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78.69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72.22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80.39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54647C7D-10CF-48A8-B030-A25F2571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641327"/>
            <a:ext cx="6798734" cy="880346"/>
          </a:xfrm>
        </p:spPr>
        <p:txBody>
          <a:bodyPr>
            <a:no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ระดับจังหวัด สระแก้ว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เดือน ตุลาคม 2562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479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73591"/>
            <a:ext cx="6798734" cy="880346"/>
          </a:xfrm>
        </p:spPr>
        <p:txBody>
          <a:bodyPr>
            <a:no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ระดับจังหวัด สระแก้ว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เดือน พฤศจิกายน 2562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0162"/>
              </p:ext>
            </p:extLst>
          </p:nvPr>
        </p:nvGraphicFramePr>
        <p:xfrm>
          <a:off x="110837" y="1426229"/>
          <a:ext cx="8922326" cy="495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27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517236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544945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448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คลองหาด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ตาพระยา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วังน้ำเย็น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วังสมบูรณ์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วัฒนานคร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อรัญฯ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เขาฉกรรจ์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74.84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74.17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75.25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72.73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77.5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3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45883"/>
            <a:ext cx="6798734" cy="880346"/>
          </a:xfrm>
        </p:spPr>
        <p:txBody>
          <a:bodyPr>
            <a:no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ระดับจังหวัด สระแก้ว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เดือน ธันวาคม 2562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3799"/>
              </p:ext>
            </p:extLst>
          </p:nvPr>
        </p:nvGraphicFramePr>
        <p:xfrm>
          <a:off x="110837" y="1426229"/>
          <a:ext cx="892232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27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517236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544945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คลองหาด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ตาพระยา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วังน้ำเย็น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วังสมบูรณ์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วัฒนานคร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อรัญฯ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เขาฉกรรจ์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th-TH" sz="1400" b="1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51.06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41.43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39.13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194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57CAB7-7A39-413E-B09B-2E271C45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56755"/>
              </p:ext>
            </p:extLst>
          </p:nvPr>
        </p:nvGraphicFramePr>
        <p:xfrm>
          <a:off x="110837" y="428045"/>
          <a:ext cx="8922326" cy="638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4">
                  <a:extLst>
                    <a:ext uri="{9D8B030D-6E8A-4147-A177-3AD203B41FA5}">
                      <a16:colId xmlns:a16="http://schemas.microsoft.com/office/drawing/2014/main" val="2668661923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1637950686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39042372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87994655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88324485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72946828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3581475238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666124252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1287762970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98135370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822863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173140836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136075968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5438667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91978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131817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  <a:b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กลุ่ม1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กลุ่ม2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กลุ่ม3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กลุ่ม4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05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ส่งเยี่ยม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ตอบกลับ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68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(%)</a:t>
                      </a:r>
                    </a:p>
                  </a:txBody>
                  <a:tcPr marL="69223" marR="76915" marT="38457" marB="38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ศูนย์สุขภาพชุมชนเมืองตำบลสระแก้ว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อ.เมืองสระแก้ว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รพร.สระแก้ว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1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รพ.สต.คลองน้ำใส ต.โคกปี่ฆ้อง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รพ.สต.คลองบุหรี่ ต.หนองบอน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8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รพ.สต.คลองปลาโด  ต.ท่าแยก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รพ.สต.คลองผักขม ต.ท่าแยก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รพ.สต.คลองมะละกอ ต.สระขวัญ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99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รพ.สต.คลองหมากนัด  ต.บ้านแก้ง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01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รพ.สต.ท่ากะบาก  ต.ท่าแยก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19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รพ.สต.ท่าเกษม ต.ท่าเกษม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96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รพ.สต.ท่าแยก ต.ท่าแยก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</a:t>
                      </a:r>
                      <a:r>
                        <a:rPr lang="th-TH" sz="14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บะ</a:t>
                      </a:r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ขมิ้น ต.โคกปี่ฆ้อง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79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รพ.สต.บ้านน้ำซับเจริญ ต.สระขวัญ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59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รพ.สต.บ้านแก่งสีเสียด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8710"/>
                  </a:ext>
                </a:extLst>
              </a:tr>
              <a:tr h="8450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รพ.สต.บ้านแก้ง ต.บ้านแก้ง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รพ.สต.ลุง</a:t>
                      </a:r>
                      <a:r>
                        <a:rPr lang="th-TH" sz="1400" b="0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พู</a:t>
                      </a:r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ต.โคกปี่ฆ้อง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79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รพ.สต.ศาลาลำดวน ต.ศาลาลำดวน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รพ.สต.หนองไทร ต.ศาลาลำดวน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3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รพ.สต.เขามะกา ต.ศาลาลำดวน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05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รพ.สต.สิงโต ต.บ้านแก้ง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52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รพ.สต.เนินแสนสุข ต.หนองบอน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3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รพ.สต.โคกปี่ฆ้อง ต.โคกปี่ฆ้อง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09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รพ.สต.โคกสัมพันธ์ ต.ท่าเกษม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78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6200" marR="7620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88.24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3371"/>
                  </a:ext>
                </a:extLst>
              </a:tr>
            </a:tbl>
          </a:graphicData>
        </a:graphic>
      </p:graphicFrame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29E04C-A63C-4440-A906-E92C761C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763"/>
            <a:ext cx="9144000" cy="614186"/>
          </a:xfrm>
        </p:spPr>
        <p:txBody>
          <a:bodyPr>
            <a:no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รายงานการดูแลต่อเนื่องที่บ้าน ระดับ อำเภอเมืองสระแก้ว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ต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62 ถึง 25 ธ.ค. 62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882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ood light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</TotalTime>
  <Words>6213</Words>
  <Application>Microsoft Office PowerPoint</Application>
  <PresentationFormat>นำเสนอทางหน้าจอ (4:3)</PresentationFormat>
  <Paragraphs>4050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3" baseType="lpstr">
      <vt:lpstr>Arial</vt:lpstr>
      <vt:lpstr>Baskerville Old Face</vt:lpstr>
      <vt:lpstr>Calibri</vt:lpstr>
      <vt:lpstr>Garamond</vt:lpstr>
      <vt:lpstr>Tahoma</vt:lpstr>
      <vt:lpstr>TH SarabunIT๙</vt:lpstr>
      <vt:lpstr>TH SarabunPSK</vt:lpstr>
      <vt:lpstr>2_food light</vt:lpstr>
      <vt:lpstr>ชีวภาพ</vt:lpstr>
      <vt:lpstr>รายงานผลการดำเนินงานระบบการดูแลต่อเนื่อง  (Continuum of Care)</vt:lpstr>
      <vt:lpstr>การจัดระดับความรุนแรงผู้ป่วย</vt:lpstr>
      <vt:lpstr>งานนำเสนอ PowerPoint</vt:lpstr>
      <vt:lpstr>งานนำเสนอ PowerPoint</vt:lpstr>
      <vt:lpstr>รายงานการดูแลต่อเนื่องที่บ้าน ระดับจังหวัด สระแก้ว ข้อมูล ณ วันที่ 1 ต.ค. 62 – 25 ธ.ค. 62</vt:lpstr>
      <vt:lpstr>รายงานการดูแลต่อเนื่องที่บ้าน ระดับจังหวัด สระแก้ว ข้อมูล เดือน ตุลาคม 2562</vt:lpstr>
      <vt:lpstr>รายงานการดูแลต่อเนื่องที่บ้าน ระดับจังหวัด สระแก้ว ข้อมูล เดือน พฤศจิกายน 2562</vt:lpstr>
      <vt:lpstr>รายงานการดูแลต่อเนื่องที่บ้าน ระดับจังหวัด สระแก้ว ข้อมูล เดือน ธันวาคม 2562</vt:lpstr>
      <vt:lpstr>รายงานการดูแลต่อเนื่องที่บ้าน ระดับ อำเภอเมืองสระแก้ว (ข้อมูล ณ วันที่ 1 ต.ค. 62 ถึง 25 ธ.ค. 62)</vt:lpstr>
      <vt:lpstr>รายงานการดูแลต่อเนื่องที่บ้าน ระดับ อำเภอเขาฉกรรจ์  (ข้อมูล ณ วันที่ 1 ต.ค. 62 ถึง 25 ธ.ค. 62)</vt:lpstr>
      <vt:lpstr>รายงานการดูแลต่อเนื่องที่บ้าน ระดับ อำเภอโคกสูง (ข้อมูล ณ วันที่ 1 ต.ค. 62 ถึง 25 ธ.ค. 62)</vt:lpstr>
      <vt:lpstr>งานนำเสนอ PowerPoint</vt:lpstr>
      <vt:lpstr>งานนำเสนอ PowerPoint</vt:lpstr>
      <vt:lpstr>รายงานการดูแลต่อเนื่องที่บ้าน ระดับ อำเภอวังสมบูรณ์ (ข้อมูล ณ วันที่ 1 ต.ค. 62 ถึง 25 ธ.ค. 62)</vt:lpstr>
      <vt:lpstr>รายงานการดูแลต่อเนื่องที่บ้าน ระดับ อำเภอวังน้ำเย็น (ข้อมูล ณ วันที่ 1 ต.ค. 62 ถึง 25 ธ.ค. 62)</vt:lpstr>
      <vt:lpstr>งานนำเสนอ PowerPoint</vt:lpstr>
      <vt:lpstr>รายงานการดูแลต่อเนื่องที่บ้าน ระดับ อำเภอคลองหาด (ข้อมูล ณ วันที่ 1 ต.ค. 62 ถึง 25 ธ.ค. 62)</vt:lpstr>
      <vt:lpstr>งานนำเสนอ PowerPoint</vt:lpstr>
      <vt:lpstr>คุณภาพการดูแลผู้ป่วย Stroke แยกรายอำเภอ ข้อมูล ณ วันที่ 1 ต.ค. 62 ถึง 25 ธ.ค. 62</vt:lpstr>
      <vt:lpstr>คุณภาพการดูแลผู้ป่วย CAPD แยกรายอำเภอ ข้อมูล ณ วันที่ 1 ต.ค. 62 ถึง 25 ธ.ค. 62</vt:lpstr>
      <vt:lpstr>คุณภาพการดูแลผู้ป่วย Palliative care แยกรายอำเภอ ข้อมูล ณ วันที่ 1 ต.ค. 62 ถึง 25 ธ.ค. 62</vt:lpstr>
      <vt:lpstr>คุณภาพการดูแลผู้ป่วย Trauma แยกรายอำเภอ ข้อมูล ณ วันที่ 1 ต.ค. 62 ถึง 25 ธ.ค. 62</vt:lpstr>
      <vt:lpstr>คุณภาพการดูแลผู้ป่วย เด็ก แยกรายอำเภอ ข้อมูล ณ วันที่ 1 ต.ค. 62 ถึง 25 ธ.ค. 62</vt:lpstr>
      <vt:lpstr>คุณภาพการดูแลผู้ป่วย TB แยกรายอำเภอ ข้อมูล ณ วันที่ 1 ต.ค. 62 ถึง 25 ธ.ค. 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Sombat Sombatvong</dc:creator>
  <cp:lastModifiedBy>Phattha Phakeaw</cp:lastModifiedBy>
  <cp:revision>140</cp:revision>
  <cp:lastPrinted>2019-12-16T09:29:37Z</cp:lastPrinted>
  <dcterms:created xsi:type="dcterms:W3CDTF">2019-04-26T04:31:37Z</dcterms:created>
  <dcterms:modified xsi:type="dcterms:W3CDTF">2019-12-26T09:13:52Z</dcterms:modified>
</cp:coreProperties>
</file>