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314" r:id="rId3"/>
    <p:sldId id="346" r:id="rId4"/>
    <p:sldId id="348" r:id="rId5"/>
    <p:sldId id="347" r:id="rId6"/>
    <p:sldId id="313" r:id="rId7"/>
    <p:sldId id="324" r:id="rId8"/>
    <p:sldId id="318" r:id="rId9"/>
    <p:sldId id="340" r:id="rId10"/>
    <p:sldId id="270" r:id="rId11"/>
    <p:sldId id="272" r:id="rId12"/>
    <p:sldId id="321" r:id="rId13"/>
    <p:sldId id="275" r:id="rId14"/>
    <p:sldId id="333" r:id="rId15"/>
    <p:sldId id="339" r:id="rId16"/>
    <p:sldId id="293" r:id="rId17"/>
    <p:sldId id="282" r:id="rId18"/>
    <p:sldId id="283" r:id="rId19"/>
    <p:sldId id="284" r:id="rId20"/>
    <p:sldId id="286" r:id="rId21"/>
    <p:sldId id="287" r:id="rId22"/>
    <p:sldId id="309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ลักษณะ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8427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B8F39-C445-448D-90D0-F23A1273A1B0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C6C3-6D02-4553-9B98-C58C49DFE52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10666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B8677-EFBF-4540-91DF-1EEBAEA363F9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19786-39D8-42B9-A5A0-899CD93D21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402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1111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9786-39D8-42B9-A5A0-899CD93D21FC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1111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9786-39D8-42B9-A5A0-899CD93D21FC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9786-39D8-42B9-A5A0-899CD93D21FC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9786-39D8-42B9-A5A0-899CD93D21FC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6600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489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5567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743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8423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2092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418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1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905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979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707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68C2-A2AA-47FF-9268-8F19887F2575}" type="datetimeFigureOut">
              <a:rPr lang="th-TH" smtClean="0"/>
              <a:pPr/>
              <a:t>29/03/61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9F83-AC39-46E8-ACAE-A97632746B6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107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สถานการณ์  วิกฤติ 7 ระดับ </a:t>
            </a:r>
          </a:p>
          <a:p>
            <a:pPr algn="ctr"/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ปีงบประมาณ 2560   </a:t>
            </a:r>
          </a:p>
          <a:p>
            <a:pPr algn="ctr"/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โรงพยาบาลโคกสูง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8" name="รูปภาพ 7" descr="2308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6146"/>
          </a:xfrm>
          <a:prstGeom prst="rect">
            <a:avLst/>
          </a:prstGeom>
        </p:spPr>
      </p:pic>
      <p:pic>
        <p:nvPicPr>
          <p:cNvPr id="11" name="รูปภาพ 10" descr="2308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" y="0"/>
            <a:ext cx="9141937" cy="6858000"/>
          </a:xfrm>
          <a:prstGeom prst="rect">
            <a:avLst/>
          </a:prstGeom>
        </p:spPr>
      </p:pic>
      <p:pic>
        <p:nvPicPr>
          <p:cNvPr id="12" name="รูปภาพ 11" descr="22834389_1025186790954318_66429828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908" y="-142900"/>
            <a:ext cx="9286908" cy="7000900"/>
          </a:xfrm>
          <a:prstGeom prst="rect">
            <a:avLst/>
          </a:prstGeom>
        </p:spPr>
      </p:pic>
      <p:pic>
        <p:nvPicPr>
          <p:cNvPr id="14" name="ตัวยึดเนื้อหา 3" descr="2298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84" y="-1000156"/>
            <a:ext cx="9429784" cy="78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07154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ผลการดำเนินงาน  พฤศจิกายน 2560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" name="Picture 2" descr="C:\Users\COM\Desktop\1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899592" y="79780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ปัจจัยการปรับแผนรายได้</a:t>
            </a: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3498091"/>
              </p:ext>
            </p:extLst>
          </p:nvPr>
        </p:nvGraphicFramePr>
        <p:xfrm>
          <a:off x="323528" y="1578757"/>
          <a:ext cx="8658709" cy="24703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51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2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0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8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6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3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รหัสรายการ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แผนทั้งปี (เดิม)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ปรับใหม่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HGR 12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เดือน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190"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+ 1 S.D.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รายได้จาก </a:t>
                      </a:r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EMS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0.0</a:t>
                      </a:r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29,250.00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47,254.77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117,339.30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รายได้ค่ารักษาเบิกต้นสังกัด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29,887.13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0.00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29,776.15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92,957.18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รายได้ค่ารักษาเบิกจ่ายตรงกรมบัญชีกลาง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165,903.47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907,903.47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1,279,756.38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2,317,596.00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รายได้ประกันสังคม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283,884.13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308,884.13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613,841.07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1,386,310.51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รายได้อื่น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1,295,466.47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1,730,518.14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6,148,483.00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14,483,394.21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107504" y="418509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1. รายได้จาก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EMS</a:t>
            </a:r>
            <a:r>
              <a:rPr lang="th-TH" sz="20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ปีงบประมาณ 2560 ยังไม่มีรายได้ส่วนนี้ ทำให้ไม่ได้ใส่ไปในแผน</a:t>
            </a:r>
          </a:p>
          <a:p>
            <a:r>
              <a:rPr lang="th-TH" sz="20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2.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รายได้ค่ารักษาเบิกต้นสังกัด ในปีงบประมาณ 61 ไม่มีการบันทึกบัญชีรายได้ตัวนี้ เนื่องจากคนไข้สิทธิเบิกต้นสังกัดต้องชำระเงินเอง และนำไปเบิกกับต้นสังกัด  จะถูกบันทึกบัญชีเป็น รายได้ชำระเงินเอง จึงตัดออกจากแผน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3. รายได้ค่ารักษาเบิกจ่ายตรงกรมบัญชีกลาง และ รายได้ประกันสังคม</a:t>
            </a:r>
            <a:r>
              <a:rPr lang="th-TH" sz="20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มีการ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เปิดให้บริการแพทย์แผนไทย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ช่วงวันหยุดราชการ เพื่ออำนวยความสะดวกให้สิทธิเบิกจ่ายตรง, สิทธิประกันสังคมมารับบริการเพิ่มมากขึ้น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4. รายได้อื่นต้นปีทำแผนไว้น้อยเกินไป จึงขอปรับเพิ่มขึ้น</a:t>
            </a:r>
          </a:p>
          <a:p>
            <a:endParaRPr lang="th-TH" sz="20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714348" y="1071546"/>
          <a:ext cx="7786742" cy="5623608"/>
        </p:xfrm>
        <a:graphic>
          <a:graphicData uri="http://schemas.openxmlformats.org/drawingml/2006/table">
            <a:tbl>
              <a:tblPr/>
              <a:tblGrid>
                <a:gridCol w="2465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6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6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2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ประมาณการปี 2559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ประมาณการปี 2560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(ข้อมูล 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กปภ.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(ข้อมูลหน่วยบริการ)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การเพิ่มรายได้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2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ลดค่าใช้จ่าย (%)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2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รายได้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UC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1,741,495.21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27,457,686.91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93.66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รายได้จาก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EMS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รายได้ค่ารักษาเบิกต้นสังกัด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 อปท.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รายได้ค่ารักษาเบิกจ่ายตรงกรมบัญชีกลาง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รายได้ประกันสังคม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รายได้แรงงานต่างด้าว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รายได้ค่ารักษาและบริการอื่น ๆ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173,970.67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213,710.00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18.59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รายได้งบประมาณส่วนบุคลากร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5,362,938.00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100.00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รายได้อื่น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6,956,841.69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6,727,460.55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-3.41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รายได้งบลงทุน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15,807.84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11,694,399.88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99.86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รวมรายได้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8,888,115.41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51,456,195.34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82.73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7" name="Picture 2" descr="C:\Users\COM\Desktop\11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44000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M\Desktop\11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421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7290" y="171448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211787"/>
              </p:ext>
            </p:extLst>
          </p:nvPr>
        </p:nvGraphicFramePr>
        <p:xfrm>
          <a:off x="107505" y="1886592"/>
          <a:ext cx="8784976" cy="36306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32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7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69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รหัสรายการ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แผนทั้งปี (เดิม)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ปรับใหม่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HGR 12 </a:t>
                      </a:r>
                      <a:r>
                        <a:rPr lang="th-TH" sz="14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เดือน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9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 + 1 S.D.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ต้นทุนเวชภัณฑ์มิใช่ยาและวัสดุการแพทย์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1,126,433.41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1,006,433.41 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1,272,656.15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2,065,714.45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ต้นทุนวัสดุวิทยาศาสตร์การแพทย์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2,161,338.55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2,712,607.70 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1,705,707.23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2,811,541.01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ค่าจ้างชั่วคราว/</a:t>
                      </a:r>
                      <a:r>
                        <a:rPr lang="th-TH" sz="1600" b="1" u="none" strike="noStrike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พกส</a:t>
                      </a:r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./ค่าจ้างเหมาบุคลากรอื่น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3,187,724.00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</a:t>
                      </a:r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3,322,683.00 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4,489,630.37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6,932,517.67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ค่าตอบแทน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4,046,357.00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</a:t>
                      </a:r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7,279,324.00 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6,935,351.17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9,683,539.75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ค่าใช้จ่ายบุคลากรอื่น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447,468.68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781,290.90 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741,664.89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1,248,471.91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ค่าใช้สอย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2,542,728.62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1,542,728.62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2,092,020.74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3,275,927.82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ค่าสาธารณูปโภค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551,216.19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728,480.00 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967,679.97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1,443,232.49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827584" y="94181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ปัจจัยการปรับแผนค่าใช้จ่าย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714348" y="1071546"/>
          <a:ext cx="7786742" cy="5623608"/>
        </p:xfrm>
        <a:graphic>
          <a:graphicData uri="http://schemas.openxmlformats.org/drawingml/2006/table">
            <a:tbl>
              <a:tblPr/>
              <a:tblGrid>
                <a:gridCol w="2465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6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64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2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ประมาณการปี 2559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ประมาณการปี 2560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(ข้อมูล </a:t>
                      </a:r>
                      <a:r>
                        <a:rPr lang="th-TH" sz="2000" b="1" i="0" u="none" strike="noStrike" dirty="0" err="1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กปภ.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(ข้อมูลหน่วยบริการ)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การเพิ่มรายได้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2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ลดค่าใช้จ่าย (%)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2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  รายได้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UC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1,741,495.21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27,457,686.91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93.66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รายได้จาก 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EMS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รายได้ค่ารักษาเบิกต้นสังกัด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 อปท.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รายได้ค่ารักษาเบิกจ่ายตรงกรมบัญชีกลาง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รายได้ประกันสังคม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รายได้แรงงานต่างด้าว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#DIV/0!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รายได้ค่ารักษาและบริการอื่น ๆ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173,970.67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213,710.00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18.59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รายได้งบประมาณส่วนบุคลากร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5,362,938.00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100.00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รายได้อื่น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6,956,841.69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6,727,460.55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-3.41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รายได้งบลงทุน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15,807.84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11,694,399.88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99.86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81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รวมรายได้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8,888,115.41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51,456,195.34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82.73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7" name="Picture 2" descr="C:\Users\COM\Desktop\11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44000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M\Desktop\11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827584" y="94181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ปัจจัยการปรับแผนค่าใช้จ่าย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59532" y="1801546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1.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ต้นทุนเวชภัณฑ์มิใช่ยาและวัสดุการแพทย์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ขอปรับลดลงจำนวน 120,000 บาท </a:t>
            </a: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- มีการควบคุมปริมาณการใช้ และมีการทำศูนย์เครื่องมือ(วัสดุการแพทย์) ให้นำมารวมกันกับ รพสต.เป็นภาพของอำเภอเฉลี่ยการใช้งานร่วมกัน</a:t>
            </a:r>
          </a:p>
          <a:p>
            <a:endParaRPr lang="th-TH" sz="9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2. 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ต้นทุนวิทยาศาสตร์การแพทย์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ขอปรับเพิ่มต้นทุนวัสดุวิทยาศาสตร์การแพทย์ จากเดิม 2,161,388.55 บาท เป็น  2,712,607.70  บาท  เนื่องจากจำนวนคนไข้ที่เพิ่มขึ้นทำให้เกินจากแผนที่วางไว้    ในช่วงเดือนตุลาคม 60 – มีนาคม 61 ตรวจ</a:t>
            </a:r>
            <a:r>
              <a:rPr lang="th-TH" sz="2400" b="1" dirty="0" err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แลป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ชุดใหญ่ในคนไข้ </a:t>
            </a: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HT-DM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ทำให้ต้นทุนวัสดุวิทยาศาสตร์เกินแผน  ดังนั้น ในเดือน เมษายน 61 – กันยายน 2561 จะมีปริมาณการใช้วัสดุวิทยาศาสตร์ลดลงตามจำนวนปริมาณงาน  ทำให้คาดว่าต้นทุนวัสดุวิทยาศาสตร์การแพทย์ประจำปีงบประมาน 2561จะไม่เกินจากแผนที่ขอปรับเพิ่มขึ้น และไม่เกินค่ากลาง  </a:t>
            </a: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Mean + 1S.D.  </a:t>
            </a:r>
          </a:p>
          <a:p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- มีการเปิดบริการตรวจเองหลายรายการทดสอบ เช่น </a:t>
            </a: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HbA1C , Cal , Mg , </a:t>
            </a:r>
            <a:r>
              <a:rPr lang="en-US" sz="2400" b="1" dirty="0" err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Phos</a:t>
            </a:r>
            <a:endParaRPr lang="en-US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-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พิจารณายกเลิกการเปิดบริการ </a:t>
            </a: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HbA1C , Cal , Mg , </a:t>
            </a:r>
            <a:r>
              <a:rPr lang="en-US" sz="2400" b="1" dirty="0" err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Phos</a:t>
            </a: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โดยใช้บริการจาก </a:t>
            </a: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Out lab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แทน</a:t>
            </a:r>
          </a:p>
          <a:p>
            <a:endParaRPr lang="en-US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428596" y="1214423"/>
          <a:ext cx="8358246" cy="4644571"/>
        </p:xfrm>
        <a:graphic>
          <a:graphicData uri="http://schemas.openxmlformats.org/drawingml/2006/table">
            <a:tbl>
              <a:tblPr/>
              <a:tblGrid>
                <a:gridCol w="5786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0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แผนจัดซื้อยา เวชภัณฑ์ วัสดุการแพทย์ วัสดุวิทยาศาสตร์การแพทย์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3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มูลค่าการจัดซื้อ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 fontAlgn="ctr"/>
                      <a:r>
                        <a:rPr lang="th-TH" sz="3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 2560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09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ยา (รวมสนับสนุน รพ.สต.)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3,772,356.64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3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เวชภัณฑ์มิใช่ยาและวัสดุการแพทย์ (รวมสนับสนุน รพ.สต.)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1,525,197.61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623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วัสดุวิทยาศาสตร์และการแพทย์ (รวมสนับสนุน รพ.สต.)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2,976,284.00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C:\Users\COM\Desktop\11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827584" y="94181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ปัจจัยการปรับแผนค่าใช้จ่าย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59532" y="1700808"/>
            <a:ext cx="842493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3. 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ค่าจ้างชั่วคราว/</a:t>
            </a:r>
            <a:r>
              <a:rPr lang="th-TH" sz="2400" b="1" dirty="0" err="1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พกส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./ค่าจ้างเหมาบุคลากรอื่น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ปรับเพิ่มจำนวน  135,409 บาท  </a:t>
            </a: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เนื่องจากมีการจ้างลูกจ้างชั่วคราวเพิ่มขึ้น  และมีการปรับเงินค่าจ้างเพิ่มขึ้น ซึ่งแผนเดิมใช้อัตราของปีงบประมาณ 2560 </a:t>
            </a:r>
          </a:p>
          <a:p>
            <a:endParaRPr lang="th-TH" sz="9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4. 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ค่าตอบแทน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ปรับเพิ่มจำนวน 3,232,967 บาท เนื่องจากมีการเปิดให้บริการแผนกต่าง ๆ เป็น </a:t>
            </a:r>
          </a:p>
          <a:p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24 ชั่วโมงทุกแผนก จึงต้องปรับค่าตอบแทนเพิ่มมากขึ้น</a:t>
            </a:r>
          </a:p>
          <a:p>
            <a:endParaRPr lang="th-TH" sz="10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5.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ค่าใช้จ่ายบุคลากรอื่น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ปรับเพิ่มจำนวน 333,822.22 บาท  เนื่องจากปรับเพิ่มตามการจ่ายจริง ประกันสังคมส่วนของนายจ้าง และค่ารักษาพยาบาลเบิกต้นสังกัด</a:t>
            </a:r>
          </a:p>
          <a:p>
            <a:endParaRPr lang="th-TH" sz="10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6. 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ค่าใช้สอย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ปรับลดลง จำนวน 1,000,000 บาท เนื่องจากปีงบประมาณ 2560 มีการจ้างงานเกี่ยวกับโครงสร้างจำนวนมาก ซึ่งในปีงบประมาณ 2561 ไม่ได้ดำเนินการแล้ว จึงปรับลดลง</a:t>
            </a:r>
          </a:p>
          <a:p>
            <a:endParaRPr lang="th-TH" sz="10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          7. </a:t>
            </a:r>
            <a:r>
              <a:rPr lang="th-TH" sz="24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ค่าสาธารณูปโภค  </a:t>
            </a: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ปรับเพิ่ม จำนวน 177,263.81 บาท เนื่องจากการเปิด</a:t>
            </a:r>
          </a:p>
          <a:p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ให้บริการแผนกต่าง ๆ เพิ่มมากขึ้น เป็น 24 ชั่วโมง จึงต้องปรับค่าสาธารณูปโภค</a:t>
            </a:r>
          </a:p>
          <a:p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เพิ่มขึ้นตามการใช้งาน</a:t>
            </a:r>
            <a:endParaRPr lang="th-TH" sz="2400" b="1" dirty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428596" y="1214423"/>
          <a:ext cx="8358246" cy="4644571"/>
        </p:xfrm>
        <a:graphic>
          <a:graphicData uri="http://schemas.openxmlformats.org/drawingml/2006/table">
            <a:tbl>
              <a:tblPr/>
              <a:tblGrid>
                <a:gridCol w="5786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40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แผนจัดซื้อยา เวชภัณฑ์ วัสดุการแพทย์ วัสดุวิทยาศาสตร์การแพทย์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3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0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รายการ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มูลค่าการจัดซื้อ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 fontAlgn="ctr"/>
                      <a:r>
                        <a:rPr lang="th-TH" sz="30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ปี 2560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093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ยา (รวมสนับสนุน รพ.สต.)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3,772,356.64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3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เวชภัณฑ์มิใช่ยาและวัสดุการแพทย์ (รวมสนับสนุน รพ.สต.)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1,525,197.61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6230">
                <a:tc>
                  <a:txBody>
                    <a:bodyPr/>
                    <a:lstStyle/>
                    <a:p>
                      <a:pPr algn="l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วัสดุวิทยาศาสตร์และการแพทย์ (รวมสนับสนุน รพ.สต.)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2,976,284.00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C:\Users\COM\Desktop\11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28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607411"/>
              </p:ext>
            </p:extLst>
          </p:nvPr>
        </p:nvGraphicFramePr>
        <p:xfrm>
          <a:off x="319214" y="2204864"/>
          <a:ext cx="8629051" cy="20882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5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51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19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Risk EBITDA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Risk Investment &gt;20% EBITDA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Risk NWC </a:t>
                      </a:r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เหลือ</a:t>
                      </a:r>
                    </a:p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ต่อรายจ่าย:เดือน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PlanFin</a:t>
                      </a:r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แบบ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การปรับ </a:t>
                      </a:r>
                      <a:r>
                        <a:rPr lang="en-US" sz="2000" b="1" u="none" strike="noStrike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PlanFin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Normal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Normal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Risk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ทบทวนการลงทุนอีกครั้ง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815676" y="104952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PLAN fin risk analysis</a:t>
            </a:r>
            <a:endParaRPr lang="th-TH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สถานการณ์  วิกฤติ 7 ระดับ </a:t>
            </a:r>
          </a:p>
          <a:p>
            <a:pPr algn="ctr"/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ปีงบประมาณ 2560   </a:t>
            </a:r>
          </a:p>
          <a:p>
            <a:pPr algn="ctr"/>
            <a:r>
              <a:rPr lang="th-TH" sz="5400" b="1" dirty="0">
                <a:latin typeface="TH SarabunIT๙" pitchFamily="34" charset="-34"/>
                <a:cs typeface="TH SarabunIT๙" pitchFamily="34" charset="-34"/>
              </a:rPr>
              <a:t>โรงพยาบาลโคกสูง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pic>
        <p:nvPicPr>
          <p:cNvPr id="8" name="รูปภาพ 7" descr="2308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6146"/>
          </a:xfrm>
          <a:prstGeom prst="rect">
            <a:avLst/>
          </a:prstGeom>
        </p:spPr>
      </p:pic>
      <p:pic>
        <p:nvPicPr>
          <p:cNvPr id="11" name="รูปภาพ 10" descr="2308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" y="0"/>
            <a:ext cx="9141937" cy="6858000"/>
          </a:xfrm>
          <a:prstGeom prst="rect">
            <a:avLst/>
          </a:prstGeom>
        </p:spPr>
      </p:pic>
      <p:pic>
        <p:nvPicPr>
          <p:cNvPr id="12" name="รูปภาพ 11" descr="22834389_1025186790954318_66429828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908" y="-142900"/>
            <a:ext cx="9286908" cy="7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29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-642966"/>
            <a:ext cx="9929881" cy="75009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308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70723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308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00156"/>
            <a:ext cx="9429784" cy="78581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308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2866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แผนที่และอาณาเขตติดต่ออำเภอโคกสูง </a:t>
            </a:r>
          </a:p>
        </p:txBody>
      </p:sp>
      <p:pic>
        <p:nvPicPr>
          <p:cNvPr id="4" name="Picture 2" descr="http://khoksung.sakaeo.doae.go.th/images/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OM\Desktop\1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07558" y="1269009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การปรับแผนทางการเงิน</a:t>
            </a:r>
          </a:p>
          <a:p>
            <a:pPr algn="ctr"/>
            <a:r>
              <a:rPr lang="th-TH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Plan Fin</a:t>
            </a:r>
            <a:r>
              <a:rPr lang="th-TH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)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รอบ 6 เดือน</a:t>
            </a:r>
          </a:p>
          <a:p>
            <a:pPr algn="ctr"/>
            <a:r>
              <a:rPr lang="th-TH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ปีงบประมาณ 2561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14096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298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00156"/>
            <a:ext cx="9144000" cy="785815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229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28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6182" y="235743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i="1" dirty="0">
                <a:latin typeface="TH Fah kwang" pitchFamily="2" charset="-34"/>
                <a:cs typeface="TH Fah kwang" pitchFamily="2" charset="-34"/>
              </a:rPr>
              <a:t>สวัสดี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1897602"/>
              </p:ext>
            </p:extLst>
          </p:nvPr>
        </p:nvGraphicFramePr>
        <p:xfrm>
          <a:off x="251520" y="1612531"/>
          <a:ext cx="8676455" cy="512883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53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3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2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9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96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รหัสรายการ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แผนทั้งปี (เดิม)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ปรับใหม่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HGR 12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lang="th-TH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เดือน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143"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+ 1 S.D.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 </a:t>
                      </a:r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UC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35,255,341.35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35,255,341.35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23,701,220.31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34,189,057.21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รายได้จาก </a:t>
                      </a:r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EMS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0.0</a:t>
                      </a:r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29,250.00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47,254.77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117,339.30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รายได้ค่ารักษาเบิกต้นสังกัด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29,887.13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0.00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29,776.15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92,957.18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 </a:t>
                      </a:r>
                      <a:r>
                        <a:rPr lang="th-TH" sz="1600" b="1" u="none" strike="noStrike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อปท</a:t>
                      </a:r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159,832.66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159,832.66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208,954.35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382,106.88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รายได้ค่ารักษาเบิกจ่ายตรงกรมบัญชีกลาง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165,903.47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907,903.47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1,279,756.38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2,317,596.00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รายได้ประกันสังคม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283,884.13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308,884.13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613,841.07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1,386,310.51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รายได้แรงงานต่างด้าว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0.00</a:t>
                      </a:r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0.0</a:t>
                      </a:r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582,807.10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2,730,658.52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รายได้ค่ารักษาและบริการอื่น ๆ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711,308.67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711,308.67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1,823,893.59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3,507,438.23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รายได้งบประมาณส่วนบุคลากร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5,912,678.86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5,912,678.86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8,423,493.30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16,336,751.65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รายได้อื่น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1,295,466.47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1,730,518.14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6,148,483.00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14,483,394.21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รายได้งบลงทุน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3,408,386.55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3,408,386.55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2,421,071.87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3,935,323.80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P13S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รวมรายได้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47,222,689.29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48,424,103.83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45,280,551.88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79,478,933.49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683568" y="86981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แผนทางการเงิน (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Plan Fin</a:t>
            </a:r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) ปรับใหม่</a:t>
            </a:r>
          </a:p>
        </p:txBody>
      </p:sp>
    </p:spTree>
    <p:extLst>
      <p:ext uri="{BB962C8B-B14F-4D97-AF65-F5344CB8AC3E}">
        <p14:creationId xmlns:p14="http://schemas.microsoft.com/office/powerpoint/2010/main" xmlns="" val="310526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3568" y="83671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แผนทางการเงิน (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Plan Fin</a:t>
            </a:r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) ปรับใหม่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78159"/>
              </p:ext>
            </p:extLst>
          </p:nvPr>
        </p:nvGraphicFramePr>
        <p:xfrm>
          <a:off x="251519" y="1628801"/>
          <a:ext cx="8640962" cy="50429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3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750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รหัสรายการ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แผนทั้งปี (เดิม)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ปรับใหม่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HGR 12 </a:t>
                      </a:r>
                      <a:r>
                        <a:rPr lang="th-TH" sz="14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เดือน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50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Mean + 1 S.D.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ต้นทุนยา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3,869,684.90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3,869,684.90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3,930,176.16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5,778,013.19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ต้นทุนเวชภัณฑ์มิใช่ยาและวัสดุการแพทย์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1,126,433.41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1,006,433.41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1,272,656.15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2,065,714.45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P151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ต้นทุนวัสดุทันตก</a:t>
                      </a:r>
                      <a:r>
                        <a:rPr lang="th-TH" sz="1600" b="1" u="none" strike="noStrike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รรม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154,243.07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154,243.07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275,337.83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480,249.59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ต้นทุนวัสดุวิทยาศาสตร์การแพทย์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2,161,338.55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2,712,607.70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1,705,707.23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2,811,541.01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เงินเดือนและค่าจ้างประจำ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5,912,678.86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5,912,678.86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8,504,636.80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16,522,806.56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ค่าจ้างชั่วคราว/</a:t>
                      </a:r>
                      <a:r>
                        <a:rPr lang="th-TH" sz="1600" b="1" u="none" strike="noStrike" dirty="0" err="1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พกส</a:t>
                      </a:r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./ค่าจ้างเหมาบุคลากรอื่น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3,187,724.00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</a:t>
                      </a:r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3,322,683.00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4,489,630.37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6,932,517.67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ค่าตอบแทน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4,046,357.00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</a:t>
                      </a:r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7,279,324.00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6,935,351.17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9,683,539.75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ค่าใช้จ่ายบุคลากรอื่น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447,468.68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781,290.90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741,664.89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1,248,471.91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ค่าใช้สอย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2,542,728.62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1,542,728.62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2,092,020.74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3,275,927.82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ค่าสาธารณูปโภค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551,216.19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728,480.00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967,679.97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1,443,232.49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วัสดุใช้ไป 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1,713,901.87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1,713,901.87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1,415,335.07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2,104,830.82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ค่าเสื่อมราคาและค่าตัดจำหน่าย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2,014,093.28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2,014,093.28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4,350,882.77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6,878,783.89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หนี้สูญและสงสัยจะสูญ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159,832.66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    159,832.66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388,868.65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1,211,520.85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ค่าใช้จ่ายอื่น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4,672,675.56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  4,672,675.56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4,880,240.86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8,843,377.82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P26S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รวมค่าใช้จ่าย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32,560,376.65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         35,870,657.83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41,950,188.66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69,280,527.83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5356" marR="5356" marT="5356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988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8824812"/>
              </p:ext>
            </p:extLst>
          </p:nvPr>
        </p:nvGraphicFramePr>
        <p:xfrm>
          <a:off x="280242" y="2051000"/>
          <a:ext cx="8540230" cy="2730103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759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1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9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P27S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ส่วนต่างรายได้หักค่าใช้จ่าย (</a:t>
                      </a:r>
                      <a:r>
                        <a:rPr lang="en-US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NI)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12,553,446.00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สรุปแผนประมาณการ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เกินดุล</a:t>
                      </a:r>
                      <a:endParaRPr lang="th-TH" sz="3200" b="1" i="0" u="none" strike="noStrike" dirty="0">
                        <a:solidFill>
                          <a:srgbClr val="00206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11,159,152.73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P29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EBITDA - </a:t>
                      </a:r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รายได้หักค่าใช้จ่าย(ไม่รวมค่าเสื่อม)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11,159,152.73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89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งบลงทุน (เงินบำรุง)  เปรียบเทียบกับ </a:t>
                      </a:r>
                      <a:r>
                        <a:rPr lang="en-US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EBITDA &gt;20%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ไม่เกิน</a:t>
                      </a:r>
                      <a:endParaRPr lang="th-TH" sz="28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1,665,930.55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683568" y="108583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แผนทางการเงิน (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Plan Fin</a:t>
            </a:r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) ปรับใหม่</a:t>
            </a:r>
          </a:p>
        </p:txBody>
      </p:sp>
    </p:spTree>
    <p:extLst>
      <p:ext uri="{BB962C8B-B14F-4D97-AF65-F5344CB8AC3E}">
        <p14:creationId xmlns:p14="http://schemas.microsoft.com/office/powerpoint/2010/main" xmlns="" val="168297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28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35729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73234" y="1124744"/>
            <a:ext cx="59474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การปรับแผนทางการเงิน (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Plan Fin</a:t>
            </a:r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)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ปีงบประมาณ 2561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55576" y="2708920"/>
            <a:ext cx="7967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จากการวิเคราะห์ข้อมูลรายงานรายรับรายจ่าย</a:t>
            </a:r>
          </a:p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ของหน่วยงาน พบว่ามีหลายรายการที่มีความคาดเคลื่อน</a:t>
            </a:r>
          </a:p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จากประมาณการที่ควรเป็นค่อยข้างสูง  จึงได้มอบหมาย</a:t>
            </a:r>
          </a:p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ให้กลุ่มงานที่เกี่ยวข้อง  พิจารณาการปรับแผน </a:t>
            </a:r>
          </a:p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 เพื่อให้แผนทางการเงินของ รพ. สอดคล้อง</a:t>
            </a:r>
          </a:p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กับสถานการณ์ปัจจุบัน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2237871"/>
              </p:ext>
            </p:extLst>
          </p:nvPr>
        </p:nvGraphicFramePr>
        <p:xfrm>
          <a:off x="323528" y="2420888"/>
          <a:ext cx="8127999" cy="219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8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7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7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3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5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0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91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</a:rPr>
                        <a:t>P06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u="none" strike="noStrike">
                          <a:effectLst/>
                        </a:rPr>
                        <a:t>รายได้ค่ารักษาเบิกต้นสังกัด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u="none" strike="noStrike">
                          <a:effectLst/>
                        </a:rPr>
                        <a:t>39,849.50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u="none" strike="noStrike">
                          <a:effectLst/>
                        </a:rPr>
                        <a:t>29,887.13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u="none" strike="noStrike">
                          <a:effectLst/>
                        </a:rPr>
                        <a:t>12,452.97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u="none" strike="noStrike">
                          <a:effectLst/>
                        </a:rPr>
                        <a:t>0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u="none" strike="noStrike">
                          <a:effectLst/>
                        </a:rPr>
                        <a:t>-12,452.97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u="none" strike="noStrike">
                          <a:effectLst/>
                        </a:rPr>
                        <a:t>-100</a:t>
                      </a:r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Not OK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28" y="0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97933" y="112474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สาเหตุและปัจจัยรายได้ที่ต่ำกว่าแผน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7933" y="3212976"/>
            <a:ext cx="7967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รายได้ค่ารักษาเบิกต้นสังกัด</a:t>
            </a:r>
          </a:p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	เป็นรายได้ค่ารักษาพยาบาลกรณีเบิกต้นสังกัด เช่น รัฐวิสาหกิจ บริษัทเอกชน  ในปีงบประมาณ 61 ไม่มีการบันทึกบัญชีรายได้ตัวนี้ เนื่องจากคนไข้สิทธิเบิกต้นสังกัดต้อง ชำระเงินเอง และนำไปเบิกกับต้นสังกัด</a:t>
            </a:r>
          </a:p>
          <a:p>
            <a:r>
              <a:rPr lang="th-TH" b="1" dirty="0">
                <a:latin typeface="AngsanaUPC" pitchFamily="18" charset="-34"/>
                <a:cs typeface="AngsanaUPC" pitchFamily="18" charset="-34"/>
              </a:rPr>
              <a:t>จะถูกบันทึกบัญชีเป็น รายได้ชำระเงินเอง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6473215"/>
              </p:ext>
            </p:extLst>
          </p:nvPr>
        </p:nvGraphicFramePr>
        <p:xfrm>
          <a:off x="227073" y="2132856"/>
          <a:ext cx="8655325" cy="8057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68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6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3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98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1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47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h-TH" sz="20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รายได้ค่ารักษาเบิกต้นสังกัด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แผนทั้งปี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ประมาณการที่ควรเป็น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ค่าที่เป็นจริง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ส่วนต่าง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ร้อยละจากแผน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Not OK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018">
                <a:tc vMerge="1">
                  <a:txBody>
                    <a:bodyPr/>
                    <a:lstStyle/>
                    <a:p>
                      <a:pPr algn="l" fontAlgn="ctr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29,887.13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12,452.97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-12,452.97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-100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927464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7933" y="90872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สาเหตุและปัจจัยค่าใช้จ่ายที่สูงกว่าแผน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6296832"/>
              </p:ext>
            </p:extLst>
          </p:nvPr>
        </p:nvGraphicFramePr>
        <p:xfrm>
          <a:off x="127236" y="1884735"/>
          <a:ext cx="8856984" cy="33444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7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5174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ค่าใช้จ่าย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แผนทั้งปี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ประมาณการ</a:t>
                      </a:r>
                    </a:p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ที่ควรเป็น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ค่าที่เป็นจริง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ส่วนต่าง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ร้อยละจากแผน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8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ต้นทุนวัสดุวิทยาศาสตร์การแพทย์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2,161,338.55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900,557.73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1,457,153.00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556,595.27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61.81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Not OK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8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ค่าจ้างชั่วคราว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3,187,724.00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1,328,218.33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2,196,985.00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868,766.67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65.41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Not OK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8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ค่าตอบแทน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4,046,357.00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1,685,982.08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3,450,337.00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1,764,354.92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104.65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Not OK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8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ค่าใช้จ่ายบุคลากรอื่น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447,468.68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186,445.28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471,567.20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285,121.92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152.93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Not OK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8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ค่าสาธารณูปโภค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551,216.19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229,673.41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245,200.77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15,527.36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6.76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Not OK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794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-25896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28926" y="5000636"/>
            <a:ext cx="4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4" y="1556792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ต้นทุนวิทยาศาสตร์การแพทย์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          - ในช่วงเดือน ตุลาคม – มีนาคม 2561 มีการตรวจ</a:t>
            </a:r>
            <a:r>
              <a:rPr lang="th-TH" sz="2000" b="1" dirty="0" err="1">
                <a:latin typeface="AngsanaUPC" pitchFamily="18" charset="-34"/>
                <a:cs typeface="AngsanaUPC" pitchFamily="18" charset="-34"/>
              </a:rPr>
              <a:t>แลป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ชุดใหญ่ในคนไข้ 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HT-DM 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ซึ่งรับคืนมาจาก รพ.อรัญประเทศ ทำให้ต้นทุนวิทยาศาสตร์การแพทย์สูงเกินแผน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คนไข้เพิ่มมากขึ้นจากปีที่แล้ว 3 เท่า</a:t>
            </a:r>
            <a:r>
              <a:rPr lang="en-US" sz="2000" b="1" dirty="0">
                <a:latin typeface="AngsanaUPC" pitchFamily="18" charset="-34"/>
                <a:cs typeface="AngsanaUPC" pitchFamily="18" charset="-34"/>
              </a:rPr>
              <a:t>)</a:t>
            </a:r>
            <a:endParaRPr lang="th-TH" sz="2000" b="1" dirty="0">
              <a:latin typeface="AngsanaUPC" pitchFamily="18" charset="-34"/>
              <a:cs typeface="AngsanaUPC" pitchFamily="18" charset="-34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ค่าจ้างชั่วคราว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          - เนื่องจากบุคลากรไม่เพียงพอในการปฏิบัติงาน ไม่มีข้าราชการในสายงานที่ทำเป็น เช่น นักวิชาการพัสดุ  นักวิชาการเงินและบัญชี  ทำให้ต้องจ้างบุคลากรเพิ่ม และทำแผนไว้น้อยเกิน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ค่าตอบแทน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         - มีการเปิดให้บริการแผนกผู้ป่วยฉุกเฉิน 24 ชั่วโมง, เปิดให้บริการแพทย์แผนไทยช่วงวันหยุดราชการ, เปิดให้บริการแผนกผู้ป่วยใน ทำให้ต้องเปิดให้บริการแผนกอื่นด้วย เช่น งานเวชระเบียน, งานเภสัชกรรม, งานชันสูตรโรค 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ทำให้ค่าตอบแทนสูงเกินแผน และทำแผนไว้น้อยเกิน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ค่าใช้จ่ายบุคลากรอื่น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          - ข้าราชการบรรจุใหม่ สิทธิเบิกจ่ายตรงกรมบัญชีกลางยังไม่สามารถใช้ได้ จึงต้องวางเบิกกับต้นสังกัด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การจ้างบุคลากรเพิ่มทำให้ค่าใช้จ่ายในส่วนประกันสังคมของนายจ้างเพิ่มขึ้นด้วย และต้นปีทำแผนไว้น้อยเกินไป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ค่าสาธารณูปโภค</a:t>
            </a:r>
          </a:p>
          <a:p>
            <a:r>
              <a:rPr lang="th-TH" sz="2000" b="1" dirty="0">
                <a:latin typeface="AngsanaUPC" pitchFamily="18" charset="-34"/>
                <a:cs typeface="AngsanaUPC" pitchFamily="18" charset="-34"/>
              </a:rPr>
              <a:t>           - มีการเปิดให้บริการแผนกต่างๆ 24 ชั่วโมง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90872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UPC" pitchFamily="18" charset="-34"/>
                <a:cs typeface="AngsanaUPC" pitchFamily="18" charset="-34"/>
              </a:rPr>
              <a:t>สาเหตุและปัจจัยค่าใช้จ่ายที่สูงกว่าแผน (ต่อ)</a:t>
            </a:r>
          </a:p>
        </p:txBody>
      </p:sp>
    </p:spTree>
    <p:extLst>
      <p:ext uri="{BB962C8B-B14F-4D97-AF65-F5344CB8AC3E}">
        <p14:creationId xmlns:p14="http://schemas.microsoft.com/office/powerpoint/2010/main" xmlns="" val="172360435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1905</Words>
  <Application>Microsoft Office PowerPoint</Application>
  <PresentationFormat>นำเสนอทางหน้าจอ (4:3)</PresentationFormat>
  <Paragraphs>587</Paragraphs>
  <Slides>22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ภาพนิ่ง 1</vt:lpstr>
      <vt:lpstr>แผนที่และอาณาเขตติดต่ออำเภอโคกสูง 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COM</cp:lastModifiedBy>
  <cp:revision>331</cp:revision>
  <dcterms:created xsi:type="dcterms:W3CDTF">2017-01-23T06:07:46Z</dcterms:created>
  <dcterms:modified xsi:type="dcterms:W3CDTF">2018-03-29T02:41:55Z</dcterms:modified>
</cp:coreProperties>
</file>